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nstantia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Merriweather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nstantia-bold.fntdata"/><Relationship Id="rId14" Type="http://schemas.openxmlformats.org/officeDocument/2006/relationships/font" Target="fonts/Constantia-regular.fntdata"/><Relationship Id="rId17" Type="http://schemas.openxmlformats.org/officeDocument/2006/relationships/font" Target="fonts/Constantia-boldItalic.fntdata"/><Relationship Id="rId16" Type="http://schemas.openxmlformats.org/officeDocument/2006/relationships/font" Target="fonts/Constanti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939ee0c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939ee0c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939ee0c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939ee0c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939ee0c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939ee0c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ook.systemsapproach.org" TargetMode="External"/><Relationship Id="rId4" Type="http://schemas.openxmlformats.org/officeDocument/2006/relationships/hyperlink" Target="https://5g.systemsapproach.org" TargetMode="External"/><Relationship Id="rId5" Type="http://schemas.openxmlformats.org/officeDocument/2006/relationships/hyperlink" Target="https://www.ece.iastate.edu/~hongwei/group/publications/PRKS-TWC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 talk 3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sdmay22-30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Context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413000" cy="4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F386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Broader Context</a:t>
            </a:r>
            <a:endParaRPr sz="1200">
              <a:solidFill>
                <a:srgbClr val="1F38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1200"/>
              <a:buFont typeface="Calibri"/>
              <a:buChar char="○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any low power user devices need to be connected to the internet in a large area</a:t>
            </a:r>
            <a:endParaRPr sz="1200">
              <a:solidFill>
                <a:srgbClr val="1F38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1200"/>
              <a:buFont typeface="Calibri"/>
              <a:buChar char="○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rovide fast, reliable internet connection for many different use cases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User Needs</a:t>
            </a:r>
            <a:endParaRPr sz="1200">
              <a:solidFill>
                <a:srgbClr val="1F38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1200"/>
              <a:buFont typeface="Calibri"/>
              <a:buChar char="○"/>
            </a:pPr>
            <a:r>
              <a:rPr lang="en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Industrial and agricultural devices like various sensors for soil, plants, etc require a solid internet connection</a:t>
            </a:r>
            <a:endParaRPr sz="1200">
              <a:solidFill>
                <a:srgbClr val="1F38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Prior Work</a:t>
            </a:r>
            <a:endParaRPr sz="1200">
              <a:solidFill>
                <a:srgbClr val="1F38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1000"/>
              <a:buFont typeface="Calibri"/>
              <a:buChar char="○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https://book.systemsapproach.org</a:t>
            </a:r>
            <a:endParaRPr sz="1000">
              <a:solidFill>
                <a:srgbClr val="1F38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F3863"/>
              </a:buClr>
              <a:buSzPts val="1000"/>
              <a:buFont typeface="Calibri"/>
              <a:buChar char="○"/>
            </a:pPr>
            <a:r>
              <a:rPr lang="en" sz="800" u="sng">
                <a:solidFill>
                  <a:srgbClr val="1155CC"/>
                </a:solidFill>
                <a:latin typeface="Constantia"/>
                <a:ea typeface="Constantia"/>
                <a:cs typeface="Constantia"/>
                <a:sym typeface="Constant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https://5g.systemsapproach.org</a:t>
            </a:r>
            <a:r>
              <a:rPr lang="en" sz="8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sz="8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94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onstantia"/>
              <a:buChar char="○"/>
            </a:pPr>
            <a:r>
              <a:rPr lang="en" sz="800" u="sng">
                <a:solidFill>
                  <a:srgbClr val="1155CC"/>
                </a:solidFill>
                <a:latin typeface="Constantia"/>
                <a:ea typeface="Constantia"/>
                <a:cs typeface="Constantia"/>
                <a:sym typeface="Constant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https://www.ece.iastate.edu/~hongwei/group/publications/PRKS-TWC.pdf</a:t>
            </a:r>
            <a:endParaRPr sz="8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F3863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Technical Complexity</a:t>
            </a:r>
            <a:endParaRPr sz="1200">
              <a:solidFill>
                <a:srgbClr val="1F38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/>
              <a:t>Many devices that we have to account for when designing our enclosure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/>
              <a:t>Modifying srsRAN algorithms to schedule packets for maximum network reliability</a:t>
            </a:r>
            <a:endParaRPr sz="1000">
              <a:solidFill>
                <a:srgbClr val="1F38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exploration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Decisions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material to use?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to fit every </a:t>
            </a:r>
            <a:r>
              <a:rPr lang="en"/>
              <a:t>component</a:t>
            </a:r>
            <a:r>
              <a:rPr lang="en"/>
              <a:t> in a small form factor?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to power the components with one power input?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Ideation (Material)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Options: 3D printing filament, steel, aluminum, wood, fiberglass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the material withstand outside weather conditions?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Decision-Making and Trade-Off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 of material?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easy is it to manufacture?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well can it hold up against outside weather conditions?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Design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2705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Prototype a 3D enclosure to fit all the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at </a:t>
            </a:r>
            <a:r>
              <a:rPr lang="en"/>
              <a:t>algorithms that can be used to optimize the connection between UE and base station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Enclosure can be deployed anywhere with access to power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Modularity for different SDRs to be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 thermal output of the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remote access using the included PC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Amplification of transmitted radio signals from B210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650" y="2837773"/>
            <a:ext cx="2439550" cy="215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01" y="1579825"/>
            <a:ext cx="3931750" cy="27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