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6576000" cx="20574000"/>
  <p:notesSz cx="6858000" cy="9144000"/>
  <p:embeddedFontLst>
    <p:embeddedFont>
      <p:font typeface="Constantia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520">
          <p15:clr>
            <a:srgbClr val="A4A3A4"/>
          </p15:clr>
        </p15:guide>
        <p15:guide id="2" pos="64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20" orient="horz"/>
        <p:guide pos="64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Constantia-boldItalic.fntdata"/><Relationship Id="rId9" Type="http://schemas.openxmlformats.org/officeDocument/2006/relationships/font" Target="fonts/Constanti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onstantia-regular.fntdata"/><Relationship Id="rId8" Type="http://schemas.openxmlformats.org/officeDocument/2006/relationships/font" Target="fonts/Constanti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64919" y="685800"/>
            <a:ext cx="1928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24c45876a_0_2:notes"/>
          <p:cNvSpPr/>
          <p:nvPr>
            <p:ph idx="2" type="sldImg"/>
          </p:nvPr>
        </p:nvSpPr>
        <p:spPr>
          <a:xfrm>
            <a:off x="2464919" y="685800"/>
            <a:ext cx="1928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24c45876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01344" y="5294756"/>
            <a:ext cx="19171500" cy="14596500"/>
          </a:xfrm>
          <a:prstGeom prst="rect">
            <a:avLst/>
          </a:prstGeom>
        </p:spPr>
        <p:txBody>
          <a:bodyPr anchorCtr="0" anchor="b" bIns="354125" lIns="354125" spcFirstLastPara="1" rIns="354125" wrap="square" tIns="3541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01325" y="20153778"/>
            <a:ext cx="19171500" cy="5636100"/>
          </a:xfrm>
          <a:prstGeom prst="rect">
            <a:avLst/>
          </a:prstGeom>
        </p:spPr>
        <p:txBody>
          <a:bodyPr anchorCtr="0" anchor="t" bIns="354125" lIns="354125" spcFirstLastPara="1" rIns="354125" wrap="square" tIns="3541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9063030" y="33160653"/>
            <a:ext cx="1234500" cy="2799000"/>
          </a:xfrm>
          <a:prstGeom prst="rect">
            <a:avLst/>
          </a:prstGeom>
        </p:spPr>
        <p:txBody>
          <a:bodyPr anchorCtr="0" anchor="ctr" bIns="354125" lIns="354125" spcFirstLastPara="1" rIns="354125" wrap="square" tIns="354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701325" y="7865778"/>
            <a:ext cx="19171500" cy="13962900"/>
          </a:xfrm>
          <a:prstGeom prst="rect">
            <a:avLst/>
          </a:prstGeom>
        </p:spPr>
        <p:txBody>
          <a:bodyPr anchorCtr="0" anchor="b" bIns="354125" lIns="354125" spcFirstLastPara="1" rIns="354125" wrap="square" tIns="3541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500"/>
              <a:buNone/>
              <a:defRPr sz="4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500"/>
              <a:buNone/>
              <a:defRPr sz="46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500"/>
              <a:buNone/>
              <a:defRPr sz="46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500"/>
              <a:buNone/>
              <a:defRPr sz="46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500"/>
              <a:buNone/>
              <a:defRPr sz="46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500"/>
              <a:buNone/>
              <a:defRPr sz="46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500"/>
              <a:buNone/>
              <a:defRPr sz="46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500"/>
              <a:buNone/>
              <a:defRPr sz="46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500"/>
              <a:buNone/>
              <a:defRPr sz="465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701325" y="22415822"/>
            <a:ext cx="19171500" cy="9249600"/>
          </a:xfrm>
          <a:prstGeom prst="rect">
            <a:avLst/>
          </a:prstGeom>
        </p:spPr>
        <p:txBody>
          <a:bodyPr anchorCtr="0" anchor="t" bIns="354125" lIns="354125" spcFirstLastPara="1" rIns="354125" wrap="square" tIns="354125">
            <a:normAutofit/>
          </a:bodyPr>
          <a:lstStyle>
            <a:lvl1pPr indent="-673100" lvl="0" marL="457200" algn="ctr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1pPr>
            <a:lvl2pPr indent="-577850" lvl="1" marL="914400" algn="ctr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2pPr>
            <a:lvl3pPr indent="-577850" lvl="2" marL="1371600" algn="ctr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3pPr>
            <a:lvl4pPr indent="-577850" lvl="3" marL="1828800" algn="ctr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4pPr>
            <a:lvl5pPr indent="-577850" lvl="4" marL="2286000" algn="ctr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5pPr>
            <a:lvl6pPr indent="-577850" lvl="5" marL="2743200" algn="ctr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6pPr>
            <a:lvl7pPr indent="-577850" lvl="6" marL="3200400" algn="ctr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7pPr>
            <a:lvl8pPr indent="-577850" lvl="7" marL="3657600" algn="ctr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8pPr>
            <a:lvl9pPr indent="-577850" lvl="8" marL="4114800" algn="ctr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9063030" y="33160653"/>
            <a:ext cx="1234500" cy="2799000"/>
          </a:xfrm>
          <a:prstGeom prst="rect">
            <a:avLst/>
          </a:prstGeom>
        </p:spPr>
        <p:txBody>
          <a:bodyPr anchorCtr="0" anchor="ctr" bIns="354125" lIns="354125" spcFirstLastPara="1" rIns="354125" wrap="square" tIns="354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9063030" y="33160653"/>
            <a:ext cx="1234500" cy="2799000"/>
          </a:xfrm>
          <a:prstGeom prst="rect">
            <a:avLst/>
          </a:prstGeom>
        </p:spPr>
        <p:txBody>
          <a:bodyPr anchorCtr="0" anchor="ctr" bIns="354125" lIns="354125" spcFirstLastPara="1" rIns="354125" wrap="square" tIns="354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01325" y="15294933"/>
            <a:ext cx="19171500" cy="5985600"/>
          </a:xfrm>
          <a:prstGeom prst="rect">
            <a:avLst/>
          </a:prstGeom>
        </p:spPr>
        <p:txBody>
          <a:bodyPr anchorCtr="0" anchor="ctr" bIns="354125" lIns="354125" spcFirstLastPara="1" rIns="354125" wrap="square" tIns="3541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9063030" y="33160653"/>
            <a:ext cx="1234500" cy="2799000"/>
          </a:xfrm>
          <a:prstGeom prst="rect">
            <a:avLst/>
          </a:prstGeom>
        </p:spPr>
        <p:txBody>
          <a:bodyPr anchorCtr="0" anchor="ctr" bIns="354125" lIns="354125" spcFirstLastPara="1" rIns="354125" wrap="square" tIns="354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01325" y="3164622"/>
            <a:ext cx="19171500" cy="4072500"/>
          </a:xfrm>
          <a:prstGeom prst="rect">
            <a:avLst/>
          </a:prstGeom>
        </p:spPr>
        <p:txBody>
          <a:bodyPr anchorCtr="0" anchor="t" bIns="354125" lIns="354125" spcFirstLastPara="1" rIns="354125" wrap="square" tIns="354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01325" y="8195378"/>
            <a:ext cx="19171500" cy="24294900"/>
          </a:xfrm>
          <a:prstGeom prst="rect">
            <a:avLst/>
          </a:prstGeom>
        </p:spPr>
        <p:txBody>
          <a:bodyPr anchorCtr="0" anchor="t" bIns="354125" lIns="354125" spcFirstLastPara="1" rIns="354125" wrap="square" tIns="354125">
            <a:normAutofit/>
          </a:bodyPr>
          <a:lstStyle>
            <a:lvl1pPr indent="-673100" lvl="0" marL="4572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1pPr>
            <a:lvl2pPr indent="-577850" lvl="1" marL="91440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2pPr>
            <a:lvl3pPr indent="-577850" lvl="2" marL="137160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3pPr>
            <a:lvl4pPr indent="-577850" lvl="3" marL="182880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4pPr>
            <a:lvl5pPr indent="-577850" lvl="4" marL="228600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5pPr>
            <a:lvl6pPr indent="-577850" lvl="5" marL="274320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6pPr>
            <a:lvl7pPr indent="-577850" lvl="6" marL="320040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7pPr>
            <a:lvl8pPr indent="-577850" lvl="7" marL="365760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8pPr>
            <a:lvl9pPr indent="-577850" lvl="8" marL="411480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9063030" y="33160653"/>
            <a:ext cx="1234500" cy="2799000"/>
          </a:xfrm>
          <a:prstGeom prst="rect">
            <a:avLst/>
          </a:prstGeom>
        </p:spPr>
        <p:txBody>
          <a:bodyPr anchorCtr="0" anchor="ctr" bIns="354125" lIns="354125" spcFirstLastPara="1" rIns="354125" wrap="square" tIns="354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01325" y="3164622"/>
            <a:ext cx="19171500" cy="4072500"/>
          </a:xfrm>
          <a:prstGeom prst="rect">
            <a:avLst/>
          </a:prstGeom>
        </p:spPr>
        <p:txBody>
          <a:bodyPr anchorCtr="0" anchor="t" bIns="354125" lIns="354125" spcFirstLastPara="1" rIns="354125" wrap="square" tIns="354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701325" y="8195378"/>
            <a:ext cx="9000000" cy="24294900"/>
          </a:xfrm>
          <a:prstGeom prst="rect">
            <a:avLst/>
          </a:prstGeom>
        </p:spPr>
        <p:txBody>
          <a:bodyPr anchorCtr="0" anchor="t" bIns="354125" lIns="354125" spcFirstLastPara="1" rIns="354125" wrap="square" tIns="354125">
            <a:normAutofit/>
          </a:bodyPr>
          <a:lstStyle>
            <a:lvl1pPr indent="-577850" lvl="0" marL="457200">
              <a:spcBef>
                <a:spcPts val="0"/>
              </a:spcBef>
              <a:spcAft>
                <a:spcPts val="0"/>
              </a:spcAft>
              <a:buSzPts val="5500"/>
              <a:buChar char="●"/>
              <a:defRPr sz="5500"/>
            </a:lvl1pPr>
            <a:lvl2pPr indent="-533400" lvl="1" marL="91440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indent="-533400" lvl="2" marL="137160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indent="-533400" lvl="3" marL="182880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indent="-533400" lvl="4" marL="228600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indent="-533400" lvl="5" marL="274320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indent="-533400" lvl="6" marL="320040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indent="-533400" lvl="7" marL="365760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indent="-533400" lvl="8" marL="411480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0872900" y="8195378"/>
            <a:ext cx="9000000" cy="24294900"/>
          </a:xfrm>
          <a:prstGeom prst="rect">
            <a:avLst/>
          </a:prstGeom>
        </p:spPr>
        <p:txBody>
          <a:bodyPr anchorCtr="0" anchor="t" bIns="354125" lIns="354125" spcFirstLastPara="1" rIns="354125" wrap="square" tIns="354125">
            <a:normAutofit/>
          </a:bodyPr>
          <a:lstStyle>
            <a:lvl1pPr indent="-577850" lvl="0" marL="457200">
              <a:spcBef>
                <a:spcPts val="0"/>
              </a:spcBef>
              <a:spcAft>
                <a:spcPts val="0"/>
              </a:spcAft>
              <a:buSzPts val="5500"/>
              <a:buChar char="●"/>
              <a:defRPr sz="5500"/>
            </a:lvl1pPr>
            <a:lvl2pPr indent="-533400" lvl="1" marL="91440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indent="-533400" lvl="2" marL="137160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indent="-533400" lvl="3" marL="182880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indent="-533400" lvl="4" marL="228600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indent="-533400" lvl="5" marL="274320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indent="-533400" lvl="6" marL="320040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indent="-533400" lvl="7" marL="365760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indent="-533400" lvl="8" marL="411480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9063030" y="33160653"/>
            <a:ext cx="1234500" cy="2799000"/>
          </a:xfrm>
          <a:prstGeom prst="rect">
            <a:avLst/>
          </a:prstGeom>
        </p:spPr>
        <p:txBody>
          <a:bodyPr anchorCtr="0" anchor="ctr" bIns="354125" lIns="354125" spcFirstLastPara="1" rIns="354125" wrap="square" tIns="354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01325" y="3164622"/>
            <a:ext cx="19171500" cy="4072500"/>
          </a:xfrm>
          <a:prstGeom prst="rect">
            <a:avLst/>
          </a:prstGeom>
        </p:spPr>
        <p:txBody>
          <a:bodyPr anchorCtr="0" anchor="t" bIns="354125" lIns="354125" spcFirstLastPara="1" rIns="354125" wrap="square" tIns="354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9063030" y="33160653"/>
            <a:ext cx="1234500" cy="2799000"/>
          </a:xfrm>
          <a:prstGeom prst="rect">
            <a:avLst/>
          </a:prstGeom>
        </p:spPr>
        <p:txBody>
          <a:bodyPr anchorCtr="0" anchor="ctr" bIns="354125" lIns="354125" spcFirstLastPara="1" rIns="354125" wrap="square" tIns="354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701325" y="3950933"/>
            <a:ext cx="6318000" cy="5373600"/>
          </a:xfrm>
          <a:prstGeom prst="rect">
            <a:avLst/>
          </a:prstGeom>
        </p:spPr>
        <p:txBody>
          <a:bodyPr anchorCtr="0" anchor="b" bIns="354125" lIns="354125" spcFirstLastPara="1" rIns="354125" wrap="square" tIns="354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701325" y="9881600"/>
            <a:ext cx="6318000" cy="22608600"/>
          </a:xfrm>
          <a:prstGeom prst="rect">
            <a:avLst/>
          </a:prstGeom>
        </p:spPr>
        <p:txBody>
          <a:bodyPr anchorCtr="0" anchor="t" bIns="354125" lIns="354125" spcFirstLastPara="1" rIns="354125" wrap="square" tIns="354125">
            <a:normAutofit/>
          </a:bodyPr>
          <a:lstStyle>
            <a:lvl1pPr indent="-533400" lvl="0" marL="45720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indent="-533400" lvl="1" marL="91440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indent="-533400" lvl="2" marL="137160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indent="-533400" lvl="3" marL="182880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indent="-533400" lvl="4" marL="228600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indent="-533400" lvl="5" marL="274320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indent="-533400" lvl="6" marL="320040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indent="-533400" lvl="7" marL="365760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indent="-533400" lvl="8" marL="411480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9063030" y="33160653"/>
            <a:ext cx="1234500" cy="2799000"/>
          </a:xfrm>
          <a:prstGeom prst="rect">
            <a:avLst/>
          </a:prstGeom>
        </p:spPr>
        <p:txBody>
          <a:bodyPr anchorCtr="0" anchor="ctr" bIns="354125" lIns="354125" spcFirstLastPara="1" rIns="354125" wrap="square" tIns="354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103063" y="3201067"/>
            <a:ext cx="14327100" cy="29090400"/>
          </a:xfrm>
          <a:prstGeom prst="rect">
            <a:avLst/>
          </a:prstGeom>
        </p:spPr>
        <p:txBody>
          <a:bodyPr anchorCtr="0" anchor="ctr" bIns="354125" lIns="354125" spcFirstLastPara="1" rIns="354125" wrap="square" tIns="354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1pPr>
            <a:lvl2pPr lvl="1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2pPr>
            <a:lvl3pPr lvl="2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3pPr>
            <a:lvl4pPr lvl="3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4pPr>
            <a:lvl5pPr lvl="4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5pPr>
            <a:lvl6pPr lvl="5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6pPr>
            <a:lvl7pPr lvl="6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7pPr>
            <a:lvl8pPr lvl="7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8pPr>
            <a:lvl9pPr lvl="8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9063030" y="33160653"/>
            <a:ext cx="1234500" cy="2799000"/>
          </a:xfrm>
          <a:prstGeom prst="rect">
            <a:avLst/>
          </a:prstGeom>
        </p:spPr>
        <p:txBody>
          <a:bodyPr anchorCtr="0" anchor="ctr" bIns="354125" lIns="354125" spcFirstLastPara="1" rIns="354125" wrap="square" tIns="354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287000" y="-889"/>
            <a:ext cx="10287000" cy="365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54125" lIns="354125" spcFirstLastPara="1" rIns="354125" wrap="square" tIns="354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97375" y="8769244"/>
            <a:ext cx="9101400" cy="10540500"/>
          </a:xfrm>
          <a:prstGeom prst="rect">
            <a:avLst/>
          </a:prstGeom>
        </p:spPr>
        <p:txBody>
          <a:bodyPr anchorCtr="0" anchor="b" bIns="354125" lIns="354125" spcFirstLastPara="1" rIns="354125" wrap="square" tIns="3541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200"/>
              <a:buNone/>
              <a:defRPr sz="16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97375" y="19932978"/>
            <a:ext cx="9101400" cy="8783400"/>
          </a:xfrm>
          <a:prstGeom prst="rect">
            <a:avLst/>
          </a:prstGeom>
        </p:spPr>
        <p:txBody>
          <a:bodyPr anchorCtr="0" anchor="t" bIns="354125" lIns="354125" spcFirstLastPara="1" rIns="354125" wrap="square" tIns="3541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1113875" y="5148978"/>
            <a:ext cx="8633100" cy="26276100"/>
          </a:xfrm>
          <a:prstGeom prst="rect">
            <a:avLst/>
          </a:prstGeom>
        </p:spPr>
        <p:txBody>
          <a:bodyPr anchorCtr="0" anchor="ctr" bIns="354125" lIns="354125" spcFirstLastPara="1" rIns="354125" wrap="square" tIns="354125">
            <a:normAutofit/>
          </a:bodyPr>
          <a:lstStyle>
            <a:lvl1pPr indent="-673100" lvl="0" marL="4572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1pPr>
            <a:lvl2pPr indent="-577850" lvl="1" marL="91440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2pPr>
            <a:lvl3pPr indent="-577850" lvl="2" marL="137160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3pPr>
            <a:lvl4pPr indent="-577850" lvl="3" marL="182880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4pPr>
            <a:lvl5pPr indent="-577850" lvl="4" marL="228600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5pPr>
            <a:lvl6pPr indent="-577850" lvl="5" marL="274320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6pPr>
            <a:lvl7pPr indent="-577850" lvl="6" marL="320040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7pPr>
            <a:lvl8pPr indent="-577850" lvl="7" marL="365760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8pPr>
            <a:lvl9pPr indent="-577850" lvl="8" marL="411480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9063030" y="33160653"/>
            <a:ext cx="1234500" cy="2799000"/>
          </a:xfrm>
          <a:prstGeom prst="rect">
            <a:avLst/>
          </a:prstGeom>
        </p:spPr>
        <p:txBody>
          <a:bodyPr anchorCtr="0" anchor="ctr" bIns="354125" lIns="354125" spcFirstLastPara="1" rIns="354125" wrap="square" tIns="354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701325" y="30084089"/>
            <a:ext cx="13497600" cy="4302900"/>
          </a:xfrm>
          <a:prstGeom prst="rect">
            <a:avLst/>
          </a:prstGeom>
        </p:spPr>
        <p:txBody>
          <a:bodyPr anchorCtr="0" anchor="ctr" bIns="354125" lIns="354125" spcFirstLastPara="1" rIns="354125" wrap="square" tIns="3541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9063030" y="33160653"/>
            <a:ext cx="1234500" cy="2799000"/>
          </a:xfrm>
          <a:prstGeom prst="rect">
            <a:avLst/>
          </a:prstGeom>
        </p:spPr>
        <p:txBody>
          <a:bodyPr anchorCtr="0" anchor="ctr" bIns="354125" lIns="354125" spcFirstLastPara="1" rIns="354125" wrap="square" tIns="354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01325" y="3164622"/>
            <a:ext cx="19171500" cy="4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54125" lIns="354125" spcFirstLastPara="1" rIns="354125" wrap="square" tIns="354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01325" y="8195378"/>
            <a:ext cx="19171500" cy="24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4125" lIns="354125" spcFirstLastPara="1" rIns="354125" wrap="square" tIns="354125">
            <a:normAutofit/>
          </a:bodyPr>
          <a:lstStyle>
            <a:lvl1pPr indent="-673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1pPr>
            <a:lvl2pPr indent="-577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Char char="○"/>
              <a:defRPr sz="5500">
                <a:solidFill>
                  <a:schemeClr val="dk2"/>
                </a:solidFill>
              </a:defRPr>
            </a:lvl2pPr>
            <a:lvl3pPr indent="-577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Char char="■"/>
              <a:defRPr sz="5500">
                <a:solidFill>
                  <a:schemeClr val="dk2"/>
                </a:solidFill>
              </a:defRPr>
            </a:lvl3pPr>
            <a:lvl4pPr indent="-577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Char char="●"/>
              <a:defRPr sz="5500">
                <a:solidFill>
                  <a:schemeClr val="dk2"/>
                </a:solidFill>
              </a:defRPr>
            </a:lvl4pPr>
            <a:lvl5pPr indent="-577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Char char="○"/>
              <a:defRPr sz="5500">
                <a:solidFill>
                  <a:schemeClr val="dk2"/>
                </a:solidFill>
              </a:defRPr>
            </a:lvl5pPr>
            <a:lvl6pPr indent="-577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Char char="■"/>
              <a:defRPr sz="5500">
                <a:solidFill>
                  <a:schemeClr val="dk2"/>
                </a:solidFill>
              </a:defRPr>
            </a:lvl6pPr>
            <a:lvl7pPr indent="-577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Char char="●"/>
              <a:defRPr sz="5500">
                <a:solidFill>
                  <a:schemeClr val="dk2"/>
                </a:solidFill>
              </a:defRPr>
            </a:lvl7pPr>
            <a:lvl8pPr indent="-577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Char char="○"/>
              <a:defRPr sz="5500">
                <a:solidFill>
                  <a:schemeClr val="dk2"/>
                </a:solidFill>
              </a:defRPr>
            </a:lvl8pPr>
            <a:lvl9pPr indent="-577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Char char="■"/>
              <a:defRPr sz="5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9063030" y="33160653"/>
            <a:ext cx="1234500" cy="27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4125" lIns="354125" spcFirstLastPara="1" rIns="354125" wrap="square" tIns="354125">
            <a:normAutofit/>
          </a:bodyPr>
          <a:lstStyle>
            <a:lvl1pPr lvl="0" algn="r">
              <a:buNone/>
              <a:defRPr sz="4000">
                <a:solidFill>
                  <a:schemeClr val="dk2"/>
                </a:solidFill>
              </a:defRPr>
            </a:lvl1pPr>
            <a:lvl2pPr lvl="1" algn="r">
              <a:buNone/>
              <a:defRPr sz="4000">
                <a:solidFill>
                  <a:schemeClr val="dk2"/>
                </a:solidFill>
              </a:defRPr>
            </a:lvl2pPr>
            <a:lvl3pPr lvl="2" algn="r">
              <a:buNone/>
              <a:defRPr sz="4000">
                <a:solidFill>
                  <a:schemeClr val="dk2"/>
                </a:solidFill>
              </a:defRPr>
            </a:lvl3pPr>
            <a:lvl4pPr lvl="3" algn="r">
              <a:buNone/>
              <a:defRPr sz="4000">
                <a:solidFill>
                  <a:schemeClr val="dk2"/>
                </a:solidFill>
              </a:defRPr>
            </a:lvl4pPr>
            <a:lvl5pPr lvl="4" algn="r">
              <a:buNone/>
              <a:defRPr sz="4000">
                <a:solidFill>
                  <a:schemeClr val="dk2"/>
                </a:solidFill>
              </a:defRPr>
            </a:lvl5pPr>
            <a:lvl6pPr lvl="5" algn="r">
              <a:buNone/>
              <a:defRPr sz="4000">
                <a:solidFill>
                  <a:schemeClr val="dk2"/>
                </a:solidFill>
              </a:defRPr>
            </a:lvl6pPr>
            <a:lvl7pPr lvl="6" algn="r">
              <a:buNone/>
              <a:defRPr sz="4000">
                <a:solidFill>
                  <a:schemeClr val="dk2"/>
                </a:solidFill>
              </a:defRPr>
            </a:lvl7pPr>
            <a:lvl8pPr lvl="7" algn="r">
              <a:buNone/>
              <a:defRPr sz="4000">
                <a:solidFill>
                  <a:schemeClr val="dk2"/>
                </a:solidFill>
              </a:defRPr>
            </a:lvl8pPr>
            <a:lvl9pPr lvl="8" algn="r">
              <a:buNone/>
              <a:defRPr sz="4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dmay22-30.sd.ece.iastate.edu/docs.html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20574000" cy="25965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9075" lIns="99075" spcFirstLastPara="1" rIns="99075" wrap="square" tIns="99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02488" y="164757"/>
            <a:ext cx="193884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75" lIns="99075" spcFirstLastPara="1" rIns="99075" wrap="square" tIns="990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Sdmay22-30: 5G and Beyond Prototyping</a:t>
            </a:r>
            <a:endParaRPr sz="4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Client/Advisor: Hongwei Zhang </a:t>
            </a:r>
            <a:endParaRPr sz="25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Team Members: Josh Guyer, Josh Naber, Johnathan Leisinger, Nick Garrelts, Connor Kesterson, Raffael Neuser, Ruofeng Gao</a:t>
            </a:r>
            <a:endParaRPr sz="25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Website: </a:t>
            </a:r>
            <a:r>
              <a:rPr lang="en" sz="25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https://sdmay22-30.sd.ece.iastate.edu/docs.html</a:t>
            </a:r>
            <a:r>
              <a:rPr lang="en"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5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65497" y="2739757"/>
            <a:ext cx="9253500" cy="40776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9075" lIns="99075" spcFirstLastPara="1" rIns="99075" wrap="square" tIns="99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sng">
                <a:latin typeface="Trebuchet MS"/>
                <a:ea typeface="Trebuchet MS"/>
                <a:cs typeface="Trebuchet MS"/>
                <a:sym typeface="Trebuchet MS"/>
              </a:rPr>
              <a:t>Problem</a:t>
            </a:r>
            <a:endParaRPr sz="3500" u="sng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ARA- </a:t>
            </a:r>
            <a:r>
              <a:rPr lang="en" sz="2500" u="sng"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griculture and ru</a:t>
            </a:r>
            <a:r>
              <a:rPr lang="en" sz="2500" u="sng">
                <a:latin typeface="Trebuchet MS"/>
                <a:ea typeface="Trebuchet MS"/>
                <a:cs typeface="Trebuchet MS"/>
                <a:sym typeface="Trebuchet MS"/>
              </a:rPr>
              <a:t>ra</a:t>
            </a: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l communities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Provide an experimental infrastructure for wireless applications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Rural wireless broadband for agricultural uses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Need a way to deploy all this equipment in an easy manner to many different users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Solution should be generalized so it can fit many use cases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508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003066" y="2739757"/>
            <a:ext cx="10344000" cy="22782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9075" lIns="99075" spcFirstLastPara="1" rIns="99075" wrap="square" tIns="990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sng">
                <a:latin typeface="Trebuchet MS"/>
                <a:ea typeface="Trebuchet MS"/>
                <a:cs typeface="Trebuchet MS"/>
                <a:sym typeface="Trebuchet MS"/>
              </a:rPr>
              <a:t>Solution</a:t>
            </a:r>
            <a:endParaRPr sz="3500" u="sng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Create an enclosure to store the necessary components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Simplify manufacturing process of the enclosure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Experiment with software to increase performance metrics of software defined radios</a:t>
            </a:r>
            <a:endParaRPr sz="23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65741" y="7291319"/>
            <a:ext cx="9253500" cy="68496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142875" rotWithShape="0" algn="bl" dir="6660000" dist="19050">
              <a:srgbClr val="000000">
                <a:alpha val="50000"/>
              </a:srgbClr>
            </a:outerShdw>
          </a:effectLst>
        </p:spPr>
        <p:txBody>
          <a:bodyPr anchorCtr="0" anchor="t" bIns="99075" lIns="99075" spcFirstLastPara="1" rIns="99075" wrap="square" tIns="990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>
                <a:latin typeface="Trebuchet MS"/>
                <a:ea typeface="Trebuchet MS"/>
                <a:cs typeface="Trebuchet MS"/>
                <a:sym typeface="Trebuchet MS"/>
              </a:rPr>
              <a:t>Design Requirements</a:t>
            </a:r>
            <a:endParaRPr sz="3200" u="sng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Functional: 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1" marL="9906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○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Enclosure should </a:t>
            </a: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have</a:t>
            </a: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 ethernet ports and be waterproof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1" marL="9906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○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All components should fit inside the enclosure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1" marL="9906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○"/>
            </a:pPr>
            <a:r>
              <a:rPr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Algorithms should perform better than default</a:t>
            </a: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Nonfunctional: 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1" marL="9906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○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Enclosure should be portable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1" marL="9906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○"/>
            </a:pPr>
            <a:r>
              <a:rPr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Enclosure should be easy to manufacture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1" marL="990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○"/>
            </a:pPr>
            <a:r>
              <a:rPr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Easy to deploy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1" marL="9906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○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Algorithms should work as designed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Constraints: 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1" marL="9906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○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Completed in two semesters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Operating Environment: 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1" marL="9906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○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Multiple outdoor deployments across Iowa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Standards: 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1" marL="9906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○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IEEE 802- networking standard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1" marL="9906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○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IEEE 1914.1- radio protocol standard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0003066" y="9435038"/>
            <a:ext cx="10344000" cy="49719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9075" lIns="99075" spcFirstLastPara="1" rIns="99075" wrap="square" tIns="990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sng">
                <a:latin typeface="Trebuchet MS"/>
                <a:ea typeface="Trebuchet MS"/>
                <a:cs typeface="Trebuchet MS"/>
                <a:sym typeface="Trebuchet MS"/>
              </a:rPr>
              <a:t>Intended Users and Uses</a:t>
            </a:r>
            <a:endParaRPr sz="3500" u="sng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Users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Universities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Farmers 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Rural communities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The city of Ames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Uses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Provide connectivity for wireless networks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Cloud computing 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Plant phenotyping 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Remote monitoring 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Tele-operation of agricultural vehicles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65904" y="14667470"/>
            <a:ext cx="9253500" cy="42021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9075" lIns="99075" spcFirstLastPara="1" rIns="99075" wrap="square" tIns="990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sng">
                <a:latin typeface="Trebuchet MS"/>
                <a:ea typeface="Trebuchet MS"/>
                <a:cs typeface="Trebuchet MS"/>
                <a:sym typeface="Trebuchet MS"/>
              </a:rPr>
              <a:t>Design Approach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Enclosure design: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CAD 3D design model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3D printing prototype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DPH-28712 enclosure design (pictured right)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Cut acrylic panels with waterjet for mounting hardware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design: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Researching SDR algorithms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Creating a testbed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Running implementation of algorithms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008217" y="20409243"/>
            <a:ext cx="10338600" cy="65109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9075" lIns="99075" spcFirstLastPara="1" rIns="99075" wrap="square" tIns="990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sng">
                <a:latin typeface="Trebuchet MS"/>
                <a:ea typeface="Trebuchet MS"/>
                <a:cs typeface="Trebuchet MS"/>
                <a:sym typeface="Trebuchet MS"/>
              </a:rPr>
              <a:t>Technical Details</a:t>
            </a:r>
            <a:endParaRPr sz="3500" u="sng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Hardware (pictured left):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Components in the UE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1" marL="9906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○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B210 SDR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1" marL="9906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○"/>
            </a:pPr>
            <a:r>
              <a:rPr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Skylark mMIMO SDR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1" marL="9906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○"/>
            </a:pPr>
            <a:r>
              <a:rPr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B205 SDR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1" marL="9906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○"/>
            </a:pPr>
            <a:r>
              <a:rPr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8 port network switch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1" marL="9906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○"/>
            </a:pPr>
            <a:r>
              <a:rPr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LN amplifier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1" marL="990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○"/>
            </a:pPr>
            <a:r>
              <a:rPr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Management and compute computer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Software (pictured bottom left):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srsRAN source code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Algorithm</a:t>
            </a: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 Implemented </a:t>
            </a:r>
            <a:r>
              <a:rPr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srsUE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1" marL="9906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○"/>
            </a:pPr>
            <a:r>
              <a:rPr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Implemented Unified Cellular Scheduler (UCS) algorithms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1" marL="990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○"/>
            </a:pPr>
            <a:r>
              <a:rPr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local-deadline partition (LDP) algorithms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1" marL="990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○"/>
            </a:pPr>
            <a:r>
              <a:rPr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Weighted Fair Queuing(WFQ) algorithms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1" marL="990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○"/>
            </a:pPr>
            <a:r>
              <a:rPr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Device-to-Device (D2D) algorithms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86753" y="26196081"/>
            <a:ext cx="9114000" cy="42021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128588" rotWithShape="0" algn="bl" dir="5280000" dist="9525">
              <a:srgbClr val="000000">
                <a:alpha val="50000"/>
              </a:srgbClr>
            </a:outerShdw>
          </a:effectLst>
        </p:spPr>
        <p:txBody>
          <a:bodyPr anchorCtr="0" anchor="t" bIns="99075" lIns="99075" spcFirstLastPara="1" rIns="99075" wrap="square" tIns="990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sng">
                <a:latin typeface="Trebuchet MS"/>
                <a:ea typeface="Trebuchet MS"/>
                <a:cs typeface="Trebuchet MS"/>
                <a:sym typeface="Trebuchet MS"/>
              </a:rPr>
              <a:t>Testing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Hardware: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Run script on management computer to start srsRAN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Attach camera via ethernet ports on enclosure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Use srsRAN to connect to base station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Transfer camera data to base station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Verify you can see camera feed on base station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Software: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Testbed with server and client systems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Running test scripts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0008217" y="32406919"/>
            <a:ext cx="10338600" cy="38172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9075" lIns="99075" spcFirstLastPara="1" rIns="99075" wrap="square" tIns="990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u="sng">
                <a:latin typeface="Trebuchet MS"/>
                <a:ea typeface="Trebuchet MS"/>
                <a:cs typeface="Trebuchet MS"/>
                <a:sym typeface="Trebuchet MS"/>
              </a:rPr>
              <a:t>Project Resources</a:t>
            </a:r>
            <a:endParaRPr sz="3500" u="sng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ARA Partners: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SzPts val="2500"/>
              <a:buFont typeface="Trebuchet MS"/>
              <a:buChar char="●"/>
            </a:pPr>
            <a:r>
              <a:rPr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Partners at universities (Kansas State, Ohio State, …)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Industries (Mediacom, John Deere, …)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Communities (NSF, FFA, …)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25450" lvl="0" marL="508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Government agencies (NIFA, City of Ames, …)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All of these entities want to address the challenge of rural broadband internet. 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4">
            <a:alphaModFix/>
          </a:blip>
          <a:srcRect b="0" l="0" r="832" t="0"/>
          <a:stretch/>
        </p:blipFill>
        <p:spPr>
          <a:xfrm>
            <a:off x="10070404" y="5438520"/>
            <a:ext cx="10148025" cy="36164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5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753" y="30940539"/>
            <a:ext cx="9532692" cy="52909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605" y="19440859"/>
            <a:ext cx="9619680" cy="606558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7">
            <a:alphaModFix/>
          </a:blip>
          <a:srcRect b="14303" l="14189" r="14002" t="15024"/>
          <a:stretch/>
        </p:blipFill>
        <p:spPr>
          <a:xfrm>
            <a:off x="11149850" y="14499650"/>
            <a:ext cx="7989125" cy="58967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8" name="Google Shape;6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96525" y="26699125"/>
            <a:ext cx="10895776" cy="5555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