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7b2d57018_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27b2d57018_3_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7b2d5701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7b2d5701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76532728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76532728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77bac3d3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77bac3d3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77bac3d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77bac3d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7b2d570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7b2d570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76532728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76532728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76532728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7653272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76532728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76532728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76532728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76532728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7b2d57018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27b2d57018_3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7b2d57018_3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27b2d57018_3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7b2d57018_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27b2d57018_3_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7b2d57018_3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27b2d57018_3_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2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EE515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Waveguide Filter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 Filbert, Justin L, </a:t>
            </a:r>
            <a:r>
              <a:rPr lang="en"/>
              <a:t>Johnathan</a:t>
            </a:r>
            <a:r>
              <a:rPr lang="en"/>
              <a:t> 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outdoor, day&#10;&#10;Description automatically generated" id="210" name="Google Shape;21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893" y="2449037"/>
            <a:ext cx="3825554" cy="23909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211" name="Google Shape;21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7273" y="2145539"/>
            <a:ext cx="4796732" cy="2997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32050"/>
            <a:ext cx="8839202" cy="1763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CST Optimization</a:t>
            </a:r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950" y="1572844"/>
            <a:ext cx="5713050" cy="35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5"/>
          <p:cNvSpPr txBox="1"/>
          <p:nvPr/>
        </p:nvSpPr>
        <p:spPr>
          <a:xfrm>
            <a:off x="359525" y="1993150"/>
            <a:ext cx="3071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Final dimensions are: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l3  23.162 mm    d3  6 mm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l2  22.835 mm    d2  5.5 mm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l1  20.353 mm    d1  2.5 mm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Manufacturing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Removal of enamel paint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Manufacture on mill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</a:t>
            </a:r>
            <a:r>
              <a:rPr lang="en"/>
              <a:t>reference</a:t>
            </a:r>
            <a:r>
              <a:rPr lang="en"/>
              <a:t> plane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Drill holes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Deviation from model distances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Mill tolerances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posts from brass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</a:t>
            </a:r>
            <a:r>
              <a:rPr lang="en"/>
              <a:t> temp propane </a:t>
            </a:r>
            <a:r>
              <a:rPr lang="en"/>
              <a:t>source</a:t>
            </a:r>
            <a:r>
              <a:rPr lang="en"/>
              <a:t> </a:t>
            </a:r>
            <a:r>
              <a:rPr lang="en"/>
              <a:t>soldering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Thermal conductivity and heat capacity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Protective enamel coat applied</a:t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 rotWithShape="1">
          <a:blip r:embed="rId3">
            <a:alphaModFix/>
          </a:blip>
          <a:srcRect b="44472" l="7691" r="24841" t="4084"/>
          <a:stretch/>
        </p:blipFill>
        <p:spPr>
          <a:xfrm>
            <a:off x="5396300" y="1017725"/>
            <a:ext cx="3512675" cy="35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Filter Analysis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MATLAB to compare real and ideal filters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rffilter() in RF Toolbox to create ideal filter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Imported s2p files to simulate real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Center Frequency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dB Bandwidth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in phase response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More qualitative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Filter Analysis - Frequency Response</a:t>
            </a:r>
            <a:endParaRPr/>
          </a:p>
        </p:txBody>
      </p:sp>
      <p:pic>
        <p:nvPicPr>
          <p:cNvPr id="238" name="Google Shape;238;p38"/>
          <p:cNvPicPr preferRelativeResize="0"/>
          <p:nvPr/>
        </p:nvPicPr>
        <p:blipFill rotWithShape="1">
          <a:blip r:embed="rId3">
            <a:alphaModFix/>
          </a:blip>
          <a:srcRect b="0" l="9180" r="8629" t="0"/>
          <a:stretch/>
        </p:blipFill>
        <p:spPr>
          <a:xfrm>
            <a:off x="311700" y="1515475"/>
            <a:ext cx="4218678" cy="3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8"/>
          <p:cNvPicPr preferRelativeResize="0"/>
          <p:nvPr/>
        </p:nvPicPr>
        <p:blipFill rotWithShape="1">
          <a:blip r:embed="rId4">
            <a:alphaModFix/>
          </a:blip>
          <a:srcRect b="0" l="9388" r="7603" t="0"/>
          <a:stretch/>
        </p:blipFill>
        <p:spPr>
          <a:xfrm>
            <a:off x="4572000" y="1515470"/>
            <a:ext cx="4260301" cy="325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Filter Analysis - Resulting Parameters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311700" y="1152475"/>
            <a:ext cx="38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Center frequency: 10 GHz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Bandwidth: About 225 MHz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Phase and magnitude response are shifted to lower frequency</a:t>
            </a:r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 rotWithShape="1">
          <a:blip r:embed="rId3">
            <a:alphaModFix/>
          </a:blip>
          <a:srcRect b="0" l="9661" r="7337" t="0"/>
          <a:stretch/>
        </p:blipFill>
        <p:spPr>
          <a:xfrm>
            <a:off x="4187800" y="1017725"/>
            <a:ext cx="4644501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Waveguide Filter &amp; Goals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it?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filter constructed in a waveguide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it work?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utilizes posts that act as LC circuit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of the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 a post based waveguide filter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10 GHz center frequency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200 MHz  bandwidth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 the </a:t>
            </a:r>
            <a:r>
              <a:rPr lang="en"/>
              <a:t>performance</a:t>
            </a:r>
            <a:r>
              <a:rPr lang="en"/>
              <a:t> of the waveguide filter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Asses </a:t>
            </a:r>
            <a:r>
              <a:rPr lang="en"/>
              <a:t>performance</a:t>
            </a:r>
            <a:r>
              <a:rPr lang="en"/>
              <a:t> to the theoretical filters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Refinements in manufacturing techniques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675" y="351450"/>
            <a:ext cx="3533002" cy="2649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5703200" y="3001200"/>
            <a:ext cx="3174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courtesy of wikipedia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Filters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</a:t>
            </a:r>
            <a:r>
              <a:rPr lang="en"/>
              <a:t> designed with insertion loss method with Pozar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Found issues in agreement with bandwidth limitations </a:t>
            </a:r>
            <a:r>
              <a:rPr lang="en"/>
              <a:t>using</a:t>
            </a:r>
            <a:r>
              <a:rPr lang="en"/>
              <a:t> lumped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with Matlab rf toolbox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5th Order Filters Considered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Butterworth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Chebyshev .5 dB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Chebyshev 3 dB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950" y="1794925"/>
            <a:ext cx="4404000" cy="33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Filters - Order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filter requires n+1 posts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3rd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Long ripple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Few posts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Reasonable post amount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Closer to frequency range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Many posts required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Harder to </a:t>
            </a:r>
            <a:r>
              <a:rPr lang="en"/>
              <a:t>manufacture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Best frequency range </a:t>
            </a:r>
            <a:r>
              <a:rPr lang="en"/>
              <a:t>tracking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275" y="1028900"/>
            <a:ext cx="4884725" cy="36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Ideal Filters- Decision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Chebyshev 3dB was chosen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Butterworth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Didn’t capture the BW as well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Chebyshev .5dB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More sensitive to manufacturing </a:t>
            </a:r>
            <a:r>
              <a:rPr lang="en"/>
              <a:t> 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426825" cy="33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Lumped Element Prototype Conversion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628650" y="1369219"/>
            <a:ext cx="7886700" cy="20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Waveguide discontinuities and transmission lines are distributed elements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Series elements in waveguides are difficult to implement, discontinuities and obstructions are shunt equivalent components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Intelligent use of Impedance or admittance inverters can reduce filter complexity</a:t>
            </a:r>
            <a:endParaRPr/>
          </a:p>
        </p:txBody>
      </p:sp>
      <p:grpSp>
        <p:nvGrpSpPr>
          <p:cNvPr id="166" name="Google Shape;166;p30"/>
          <p:cNvGrpSpPr/>
          <p:nvPr/>
        </p:nvGrpSpPr>
        <p:grpSpPr>
          <a:xfrm>
            <a:off x="2123274" y="3708359"/>
            <a:ext cx="1595169" cy="627257"/>
            <a:chOff x="2831032" y="4944479"/>
            <a:chExt cx="2126892" cy="836342"/>
          </a:xfrm>
        </p:grpSpPr>
        <p:sp>
          <p:nvSpPr>
            <p:cNvPr id="167" name="Google Shape;167;p30"/>
            <p:cNvSpPr txBox="1"/>
            <p:nvPr/>
          </p:nvSpPr>
          <p:spPr>
            <a:xfrm>
              <a:off x="3394314" y="4944479"/>
              <a:ext cx="607669" cy="83634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 sz="1100"/>
            </a:p>
          </p:txBody>
        </p:sp>
        <p:sp>
          <p:nvSpPr>
            <p:cNvPr id="168" name="Google Shape;168;p30"/>
            <p:cNvSpPr txBox="1"/>
            <p:nvPr/>
          </p:nvSpPr>
          <p:spPr>
            <a:xfrm>
              <a:off x="4601736" y="5177984"/>
              <a:ext cx="356188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  <a:r>
                <a:rPr baseline="-25000"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9" name="Google Shape;169;p30"/>
            <p:cNvCxnSpPr/>
            <p:nvPr/>
          </p:nvCxnSpPr>
          <p:spPr>
            <a:xfrm rot="10800000">
              <a:off x="4001930" y="5058884"/>
              <a:ext cx="777900" cy="1191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30"/>
            <p:cNvCxnSpPr>
              <a:stCxn id="168" idx="2"/>
            </p:cNvCxnSpPr>
            <p:nvPr/>
          </p:nvCxnSpPr>
          <p:spPr>
            <a:xfrm rot="5400000">
              <a:off x="4321430" y="5227816"/>
              <a:ext cx="138900" cy="7779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30"/>
            <p:cNvCxnSpPr/>
            <p:nvPr/>
          </p:nvCxnSpPr>
          <p:spPr>
            <a:xfrm>
              <a:off x="2895550" y="5059057"/>
              <a:ext cx="4987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2" name="Google Shape;172;p30"/>
            <p:cNvSpPr/>
            <p:nvPr/>
          </p:nvSpPr>
          <p:spPr>
            <a:xfrm>
              <a:off x="2836113" y="4999451"/>
              <a:ext cx="118872" cy="11887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3" name="Google Shape;173;p30"/>
            <p:cNvCxnSpPr/>
            <p:nvPr/>
          </p:nvCxnSpPr>
          <p:spPr>
            <a:xfrm>
              <a:off x="2890469" y="5672457"/>
              <a:ext cx="4987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4" name="Google Shape;174;p30"/>
            <p:cNvSpPr/>
            <p:nvPr/>
          </p:nvSpPr>
          <p:spPr>
            <a:xfrm>
              <a:off x="2831032" y="5612851"/>
              <a:ext cx="118872" cy="11887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5" name="Google Shape;175;p30"/>
          <p:cNvCxnSpPr/>
          <p:nvPr/>
        </p:nvCxnSpPr>
        <p:spPr>
          <a:xfrm rot="-5400000">
            <a:off x="1791932" y="4166175"/>
            <a:ext cx="304875" cy="211500"/>
          </a:xfrm>
          <a:prstGeom prst="bentConnector3">
            <a:avLst>
              <a:gd fmla="val 99975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6" name="Google Shape;176;p30"/>
          <p:cNvSpPr txBox="1"/>
          <p:nvPr/>
        </p:nvSpPr>
        <p:spPr>
          <a:xfrm>
            <a:off x="923287" y="4004573"/>
            <a:ext cx="866680" cy="5200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177" name="Google Shape;177;p30"/>
          <p:cNvSpPr txBox="1"/>
          <p:nvPr/>
        </p:nvSpPr>
        <p:spPr>
          <a:xfrm>
            <a:off x="5067300" y="3883488"/>
            <a:ext cx="223838" cy="27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/>
          </a:p>
        </p:txBody>
      </p:sp>
      <p:cxnSp>
        <p:nvCxnSpPr>
          <p:cNvPr id="178" name="Google Shape;178;p30"/>
          <p:cNvCxnSpPr>
            <a:endCxn id="177" idx="0"/>
          </p:cNvCxnSpPr>
          <p:nvPr/>
        </p:nvCxnSpPr>
        <p:spPr>
          <a:xfrm>
            <a:off x="5179219" y="3606588"/>
            <a:ext cx="0" cy="276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30"/>
          <p:cNvSpPr/>
          <p:nvPr/>
        </p:nvSpPr>
        <p:spPr>
          <a:xfrm>
            <a:off x="5134642" y="3517335"/>
            <a:ext cx="89154" cy="8915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Google Shape;180;p30"/>
          <p:cNvGrpSpPr/>
          <p:nvPr/>
        </p:nvGrpSpPr>
        <p:grpSpPr>
          <a:xfrm flipH="1" rot="10800000">
            <a:off x="5134642" y="4160486"/>
            <a:ext cx="89154" cy="366153"/>
            <a:chOff x="7360539" y="5914019"/>
            <a:chExt cx="118872" cy="488204"/>
          </a:xfrm>
        </p:grpSpPr>
        <p:cxnSp>
          <p:nvCxnSpPr>
            <p:cNvPr id="181" name="Google Shape;181;p30"/>
            <p:cNvCxnSpPr/>
            <p:nvPr/>
          </p:nvCxnSpPr>
          <p:spPr>
            <a:xfrm>
              <a:off x="7419975" y="6032891"/>
              <a:ext cx="0" cy="3693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2" name="Google Shape;182;p30"/>
            <p:cNvSpPr/>
            <p:nvPr/>
          </p:nvSpPr>
          <p:spPr>
            <a:xfrm>
              <a:off x="7360539" y="5914019"/>
              <a:ext cx="118872" cy="11887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30"/>
          <p:cNvGrpSpPr/>
          <p:nvPr/>
        </p:nvGrpSpPr>
        <p:grpSpPr>
          <a:xfrm rot="-5400000">
            <a:off x="6715528" y="3517335"/>
            <a:ext cx="223838" cy="1009304"/>
            <a:chOff x="8763537" y="4689780"/>
            <a:chExt cx="298450" cy="1345739"/>
          </a:xfrm>
        </p:grpSpPr>
        <p:sp>
          <p:nvSpPr>
            <p:cNvPr id="184" name="Google Shape;184;p30"/>
            <p:cNvSpPr txBox="1"/>
            <p:nvPr/>
          </p:nvSpPr>
          <p:spPr>
            <a:xfrm rot="5400000">
              <a:off x="8728096" y="5213425"/>
              <a:ext cx="369332" cy="29845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 sz="1100"/>
            </a:p>
          </p:txBody>
        </p:sp>
        <p:cxnSp>
          <p:nvCxnSpPr>
            <p:cNvPr id="185" name="Google Shape;185;p30"/>
            <p:cNvCxnSpPr>
              <a:endCxn id="184" idx="0"/>
            </p:cNvCxnSpPr>
            <p:nvPr/>
          </p:nvCxnSpPr>
          <p:spPr>
            <a:xfrm rot="5400000">
              <a:off x="8877337" y="5178000"/>
              <a:ext cx="3693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6" name="Google Shape;186;p30"/>
            <p:cNvSpPr/>
            <p:nvPr/>
          </p:nvSpPr>
          <p:spPr>
            <a:xfrm>
              <a:off x="8853326" y="4689780"/>
              <a:ext cx="118872" cy="11887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7" name="Google Shape;187;p30"/>
            <p:cNvGrpSpPr/>
            <p:nvPr/>
          </p:nvGrpSpPr>
          <p:grpSpPr>
            <a:xfrm flipH="1" rot="10800000">
              <a:off x="8853326" y="5547315"/>
              <a:ext cx="118872" cy="488204"/>
              <a:chOff x="7360539" y="5914019"/>
              <a:chExt cx="118872" cy="488204"/>
            </a:xfrm>
          </p:grpSpPr>
          <p:cxnSp>
            <p:nvCxnSpPr>
              <p:cNvPr id="188" name="Google Shape;188;p30"/>
              <p:cNvCxnSpPr/>
              <p:nvPr/>
            </p:nvCxnSpPr>
            <p:spPr>
              <a:xfrm>
                <a:off x="7419975" y="6032891"/>
                <a:ext cx="0" cy="3693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89" name="Google Shape;189;p30"/>
              <p:cNvSpPr/>
              <p:nvPr/>
            </p:nvSpPr>
            <p:spPr>
              <a:xfrm>
                <a:off x="7360539" y="5914019"/>
                <a:ext cx="118872" cy="11887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0" name="Google Shape;190;p30"/>
          <p:cNvSpPr/>
          <p:nvPr/>
        </p:nvSpPr>
        <p:spPr>
          <a:xfrm>
            <a:off x="5738036" y="3928162"/>
            <a:ext cx="378842" cy="187651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1900"/>
            <a:ext cx="8839200" cy="3573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38" y="152400"/>
            <a:ext cx="521013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25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