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95" r:id="rId3"/>
    <p:sldId id="290" r:id="rId4"/>
    <p:sldId id="317" r:id="rId5"/>
    <p:sldId id="288" r:id="rId6"/>
    <p:sldId id="312" r:id="rId7"/>
    <p:sldId id="304" r:id="rId8"/>
    <p:sldId id="299" r:id="rId9"/>
    <p:sldId id="316" r:id="rId10"/>
    <p:sldId id="28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>
      <p:cViewPr>
        <p:scale>
          <a:sx n="66" d="100"/>
          <a:sy n="66" d="100"/>
        </p:scale>
        <p:origin x="-3120" y="-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06.06.2019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•  Dokumentname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687" y="125999"/>
            <a:ext cx="6894311" cy="13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dirty="0" smtClean="0"/>
              <a:t>&gt; Vortrag &gt; Autor &gt; Datum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1043608" y="1484784"/>
            <a:ext cx="7779600" cy="741362"/>
          </a:xfrm>
        </p:spPr>
        <p:txBody>
          <a:bodyPr/>
          <a:lstStyle/>
          <a:p>
            <a:r>
              <a:rPr lang="de-DE" dirty="0" smtClean="0"/>
              <a:t>Einführung in  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Adam Pluta</a:t>
            </a:r>
          </a:p>
          <a:p>
            <a:r>
              <a:rPr lang="de-DE" dirty="0" smtClean="0"/>
              <a:t>22.05.2019</a:t>
            </a:r>
          </a:p>
          <a:p>
            <a:r>
              <a:rPr lang="de-DE" dirty="0" smtClean="0"/>
              <a:t>3. Jahrestreffen Forschungsnetzwerks </a:t>
            </a:r>
            <a:r>
              <a:rPr lang="de-DE" dirty="0"/>
              <a:t>Energiesystemanalyse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•  Dokumentname &gt; Datum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764892"/>
            <a:ext cx="2398972" cy="1800012"/>
          </a:xfrm>
          <a:prstGeom prst="rect">
            <a:avLst/>
          </a:prstGeom>
          <a:noFill/>
          <a:ln w="635">
            <a:noFill/>
          </a:ln>
        </p:spPr>
      </p:pic>
    </p:spTree>
    <p:extLst>
      <p:ext uri="{BB962C8B-B14F-4D97-AF65-F5344CB8AC3E}">
        <p14:creationId xmlns:p14="http://schemas.microsoft.com/office/powerpoint/2010/main" val="9313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SciGRID</a:t>
            </a:r>
            <a:r>
              <a:rPr lang="de-DE" dirty="0"/>
              <a:t> = </a:t>
            </a:r>
            <a:r>
              <a:rPr lang="en-US" dirty="0"/>
              <a:t>Scientific Grid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                      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4" y="1338030"/>
            <a:ext cx="7896238" cy="453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987824" y="5960313"/>
            <a:ext cx="29367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Open Source und kostenfrei!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47" y="1568796"/>
            <a:ext cx="5267434" cy="404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66" y="1568796"/>
            <a:ext cx="916204" cy="687452"/>
          </a:xfrm>
          <a:prstGeom prst="rect">
            <a:avLst/>
          </a:prstGeom>
          <a:noFill/>
          <a:ln w="635">
            <a:noFill/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96" y="4513645"/>
            <a:ext cx="1090970" cy="11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 bwMode="auto">
          <a:xfrm>
            <a:off x="214430" y="359385"/>
            <a:ext cx="86409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Aufbau Gasnetz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196752"/>
            <a:ext cx="8172000" cy="829689"/>
          </a:xfrm>
        </p:spPr>
        <p:txBody>
          <a:bodyPr/>
          <a:lstStyle/>
          <a:p>
            <a:r>
              <a:rPr lang="de-DE" dirty="0" smtClean="0"/>
              <a:t>Ähnlich wie Stromnetze </a:t>
            </a:r>
          </a:p>
          <a:p>
            <a:r>
              <a:rPr lang="de-DE" dirty="0" smtClean="0"/>
              <a:t>Netze Erstellt, </a:t>
            </a:r>
            <a:r>
              <a:rPr lang="de-DE" dirty="0"/>
              <a:t>um “Energie</a:t>
            </a:r>
            <a:r>
              <a:rPr lang="de-DE" dirty="0" smtClean="0"/>
              <a:t>“ von Angebot zur Nachfrage zu transportieren</a:t>
            </a:r>
          </a:p>
          <a:p>
            <a:endParaRPr lang="de-DE" dirty="0" smtClean="0"/>
          </a:p>
        </p:txBody>
      </p:sp>
      <p:sp>
        <p:nvSpPr>
          <p:cNvPr id="10" name="Textplatzhalter 2"/>
          <p:cNvSpPr txBox="1">
            <a:spLocks/>
          </p:cNvSpPr>
          <p:nvPr/>
        </p:nvSpPr>
        <p:spPr bwMode="auto">
          <a:xfrm>
            <a:off x="486000" y="2060848"/>
            <a:ext cx="4086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Generelle Struktur eines Gasnetzes:</a:t>
            </a:r>
            <a:br>
              <a:rPr lang="de-DE" dirty="0" smtClean="0"/>
            </a:br>
            <a:endParaRPr lang="de-DE" sz="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Angebot: </a:t>
            </a:r>
            <a:br>
              <a:rPr lang="de-DE" dirty="0" smtClean="0"/>
            </a:br>
            <a:r>
              <a:rPr lang="de-DE" dirty="0" smtClean="0"/>
              <a:t>Gasfelder, LNG Terminal</a:t>
            </a:r>
            <a:br>
              <a:rPr lang="de-DE" dirty="0" smtClean="0"/>
            </a:br>
            <a:endParaRPr lang="de-DE" sz="1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Transmission Netz: </a:t>
            </a:r>
            <a:br>
              <a:rPr lang="de-DE" dirty="0" smtClean="0"/>
            </a:br>
            <a:r>
              <a:rPr lang="de-DE" dirty="0" smtClean="0"/>
              <a:t>Hochdruck Leitungs</a:t>
            </a:r>
            <a:r>
              <a:rPr lang="de-DE" dirty="0"/>
              <a:t>n</a:t>
            </a:r>
            <a:r>
              <a:rPr lang="de-DE" dirty="0" smtClean="0"/>
              <a:t>etzwerk, Speicher</a:t>
            </a:r>
            <a:br>
              <a:rPr lang="de-DE" dirty="0" smtClean="0"/>
            </a:br>
            <a:endParaRPr lang="de-DE" sz="1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Verteiler Netz: </a:t>
            </a:r>
            <a:br>
              <a:rPr lang="de-DE" dirty="0" smtClean="0"/>
            </a:br>
            <a:r>
              <a:rPr lang="de-DE" dirty="0" smtClean="0"/>
              <a:t>Mittel-Niederdruck Leitungsnetzwerk</a:t>
            </a:r>
            <a:br>
              <a:rPr lang="de-DE" dirty="0" smtClean="0"/>
            </a:br>
            <a:endParaRPr lang="de-DE" sz="1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Abnehmer: </a:t>
            </a:r>
            <a:br>
              <a:rPr lang="de-DE" dirty="0" smtClean="0"/>
            </a:br>
            <a:r>
              <a:rPr lang="de-DE" dirty="0" smtClean="0"/>
              <a:t>Gas Kraftwerke, Haushalte, Industrie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88" y="0"/>
            <a:ext cx="799711" cy="59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nformation Security in the Oil and Gas Critica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57" y="1916832"/>
            <a:ext cx="3816424" cy="394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779912" y="5877272"/>
            <a:ext cx="51504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Discovering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, Information Security in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Oil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Gas Critical Infrastructure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Protection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(CIP)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Sectors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, </a:t>
            </a:r>
            <a:br>
              <a:rPr lang="de-DE" sz="800" dirty="0" smtClean="0">
                <a:latin typeface="Arial" pitchFamily="34" charset="0"/>
                <a:cs typeface="Arial" pitchFamily="34" charset="0"/>
              </a:rPr>
            </a:br>
            <a:r>
              <a:rPr lang="de-DE" sz="800" dirty="0" smtClean="0">
                <a:latin typeface="Arial" pitchFamily="34" charset="0"/>
                <a:cs typeface="Arial" pitchFamily="34" charset="0"/>
              </a:rPr>
              <a:t>Mark Dixon, 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13-July 2010, http://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www.discoveringidentity.com/2010/07/13/information-security-in-the-oil-and-gas-</a:t>
            </a:r>
            <a:br>
              <a:rPr lang="de-DE" sz="800" dirty="0" smtClean="0">
                <a:latin typeface="Arial" pitchFamily="34" charset="0"/>
                <a:cs typeface="Arial" pitchFamily="34" charset="0"/>
              </a:rPr>
            </a:b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critical-infrastructure-protection-cip-sectors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/</a:t>
            </a:r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Quo: Übertragungsnetz-Modelle &amp; Daten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4294967295"/>
          </p:nvPr>
        </p:nvSpPr>
        <p:spPr>
          <a:xfrm>
            <a:off x="467544" y="1755296"/>
            <a:ext cx="8424936" cy="4338000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chemeClr val="tx1"/>
                </a:solidFill>
                <a:latin typeface="+mn-lt"/>
                <a:cs typeface="+mn-cs"/>
              </a:rPr>
              <a:t>Europäischer Gastransportnetze Daten = wenig belastbaren 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chemeClr val="tx1"/>
                </a:solidFill>
                <a:latin typeface="+mn-lt"/>
                <a:cs typeface="+mn-cs"/>
              </a:rPr>
              <a:t>Existierende Modelle und Daten </a:t>
            </a:r>
            <a:r>
              <a:rPr lang="en-US" sz="1800" b="1" dirty="0">
                <a:solidFill>
                  <a:schemeClr val="tx1"/>
                </a:solidFill>
                <a:latin typeface="+mn-lt"/>
                <a:cs typeface="+mn-cs"/>
              </a:rPr>
              <a:t>=</a:t>
            </a:r>
            <a:r>
              <a:rPr lang="de-DE" sz="1800" b="1" dirty="0">
                <a:solidFill>
                  <a:schemeClr val="tx1"/>
                </a:solidFill>
                <a:latin typeface="+mn-lt"/>
                <a:cs typeface="+mn-cs"/>
              </a:rPr>
              <a:t> restriktiven </a:t>
            </a:r>
            <a:r>
              <a:rPr lang="de-DE" sz="1800" b="1" dirty="0" smtClean="0">
                <a:solidFill>
                  <a:schemeClr val="tx1"/>
                </a:solidFill>
                <a:latin typeface="+mn-lt"/>
                <a:cs typeface="+mn-cs"/>
              </a:rPr>
              <a:t>Lizenzen</a:t>
            </a:r>
            <a:endParaRPr lang="de-DE" sz="1800" b="1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chemeClr val="tx1"/>
                </a:solidFill>
                <a:latin typeface="+mn-lt"/>
                <a:cs typeface="+mn-cs"/>
              </a:rPr>
              <a:t>Existierenden Transportnetzmodellen = wenig Information über Annahmen und Vereinfachungen 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chemeClr val="tx1"/>
                </a:solidFill>
                <a:latin typeface="+mn-lt"/>
                <a:cs typeface="+mn-cs"/>
              </a:rPr>
              <a:t>geringe Validierung existierender Modelle</a:t>
            </a:r>
          </a:p>
        </p:txBody>
      </p:sp>
    </p:spTree>
    <p:extLst>
      <p:ext uri="{BB962C8B-B14F-4D97-AF65-F5344CB8AC3E}">
        <p14:creationId xmlns:p14="http://schemas.microsoft.com/office/powerpoint/2010/main" val="15905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Europäische Gastransportnetz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52735"/>
            <a:ext cx="5904656" cy="418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4139952" y="5373216"/>
            <a:ext cx="41312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Carvalho</a:t>
            </a:r>
            <a:r>
              <a:rPr lang="en-US" sz="1100" dirty="0" smtClean="0"/>
              <a:t> et al. 2009) “Robustness </a:t>
            </a:r>
            <a:r>
              <a:rPr lang="en-US" sz="1100" dirty="0"/>
              <a:t>of Trans-European Gas </a:t>
            </a:r>
            <a:r>
              <a:rPr lang="en-US" sz="1100" dirty="0" smtClean="0"/>
              <a:t>Networks”</a:t>
            </a:r>
            <a:endParaRPr lang="de-DE" sz="1100" dirty="0"/>
          </a:p>
        </p:txBody>
      </p:sp>
      <p:sp>
        <p:nvSpPr>
          <p:cNvPr id="7" name="Textfeld 6"/>
          <p:cNvSpPr txBox="1"/>
          <p:nvPr/>
        </p:nvSpPr>
        <p:spPr>
          <a:xfrm>
            <a:off x="323528" y="863416"/>
            <a:ext cx="3168352" cy="6093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Primärenergiekonsums</a:t>
            </a:r>
          </a:p>
          <a:p>
            <a:pPr marL="0" lvl="1">
              <a:lnSpc>
                <a:spcPct val="125000"/>
              </a:lnSpc>
            </a:pPr>
            <a:r>
              <a:rPr lang="de-DE" dirty="0" smtClean="0"/>
              <a:t>     in Europa 25% durch Gas </a:t>
            </a:r>
          </a:p>
          <a:p>
            <a:pPr marL="0" lvl="1">
              <a:lnSpc>
                <a:spcPct val="125000"/>
              </a:lnSpc>
            </a:pPr>
            <a:endParaRPr lang="de-DE" dirty="0"/>
          </a:p>
          <a:p>
            <a:pPr marL="2857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Transportnetz</a:t>
            </a:r>
          </a:p>
          <a:p>
            <a:pPr marL="0" lvl="1">
              <a:lnSpc>
                <a:spcPct val="125000"/>
              </a:lnSpc>
            </a:pPr>
            <a:r>
              <a:rPr lang="de-DE" dirty="0"/>
              <a:t> </a:t>
            </a:r>
            <a:r>
              <a:rPr lang="de-DE" dirty="0" smtClean="0"/>
              <a:t>    120-200 </a:t>
            </a:r>
            <a:r>
              <a:rPr lang="de-DE" dirty="0"/>
              <a:t>Tsd. Kilometer</a:t>
            </a:r>
          </a:p>
          <a:p>
            <a:pPr lvl="1">
              <a:lnSpc>
                <a:spcPct val="125000"/>
              </a:lnSpc>
            </a:pPr>
            <a:endParaRPr lang="de-DE" dirty="0"/>
          </a:p>
          <a:p>
            <a:pPr marL="2857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Gasproduktion: </a:t>
            </a:r>
          </a:p>
          <a:p>
            <a:pPr marL="0" lvl="1">
              <a:lnSpc>
                <a:spcPct val="125000"/>
              </a:lnSpc>
            </a:pPr>
            <a:r>
              <a:rPr lang="de-DE" dirty="0"/>
              <a:t> </a:t>
            </a:r>
            <a:r>
              <a:rPr lang="de-DE" dirty="0" smtClean="0"/>
              <a:t>     Nordsee</a:t>
            </a:r>
            <a:r>
              <a:rPr lang="de-DE" dirty="0"/>
              <a:t>, Zentral Asien, </a:t>
            </a:r>
            <a:endParaRPr lang="de-DE" dirty="0" smtClean="0"/>
          </a:p>
          <a:p>
            <a:pPr marL="0" lvl="1">
              <a:lnSpc>
                <a:spcPct val="125000"/>
              </a:lnSpc>
            </a:pPr>
            <a:r>
              <a:rPr lang="de-DE" dirty="0"/>
              <a:t> </a:t>
            </a:r>
            <a:r>
              <a:rPr lang="de-DE" dirty="0" smtClean="0"/>
              <a:t>     Russland</a:t>
            </a:r>
            <a:r>
              <a:rPr lang="de-DE" dirty="0"/>
              <a:t>, Mittlerer </a:t>
            </a:r>
            <a:r>
              <a:rPr lang="de-DE" dirty="0" smtClean="0"/>
              <a:t>Osten,  </a:t>
            </a:r>
          </a:p>
          <a:p>
            <a:pPr marL="0" lvl="1">
              <a:lnSpc>
                <a:spcPct val="125000"/>
              </a:lnSpc>
            </a:pPr>
            <a:r>
              <a:rPr lang="de-DE" dirty="0"/>
              <a:t> </a:t>
            </a:r>
            <a:r>
              <a:rPr lang="de-DE" dirty="0" smtClean="0"/>
              <a:t>     Afrika</a:t>
            </a:r>
          </a:p>
          <a:p>
            <a:endParaRPr lang="de-DE" dirty="0"/>
          </a:p>
          <a:p>
            <a:pPr marL="2857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16 LNG Terminals </a:t>
            </a:r>
          </a:p>
          <a:p>
            <a:r>
              <a:rPr lang="de-DE" dirty="0" smtClean="0"/>
              <a:t>     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>
              <a:latin typeface="Arial" pitchFamily="34" charset="0"/>
              <a:cs typeface="Arial" pitchFamily="34" charset="0"/>
            </a:endParaRP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63" y="1481411"/>
            <a:ext cx="4366261" cy="370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Vorgänger Projekte (Strom):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SciGRID</a:t>
            </a:r>
            <a:r>
              <a:rPr lang="de-DE" dirty="0" smtClean="0"/>
              <a:t> (Power)                       </a:t>
            </a:r>
            <a:r>
              <a:rPr lang="de-DE" dirty="0" err="1" smtClean="0"/>
              <a:t>GridKit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•  Dokumentname &gt; Datum</a:t>
            </a:r>
            <a:endParaRPr lang="de-D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96" y="1772816"/>
            <a:ext cx="394353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4819997" y="5343248"/>
            <a:ext cx="4324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B. </a:t>
            </a:r>
            <a:r>
              <a:rPr lang="en-US" sz="1200" dirty="0" err="1"/>
              <a:t>Wiegmans</a:t>
            </a:r>
            <a:r>
              <a:rPr lang="en-US" sz="1200" dirty="0"/>
              <a:t>, </a:t>
            </a:r>
            <a:r>
              <a:rPr lang="en-US" sz="1200" dirty="0" err="1"/>
              <a:t>Masterarbeit</a:t>
            </a:r>
            <a:r>
              <a:rPr lang="en-US" sz="1200" dirty="0"/>
              <a:t>: Improving the Topology of an Electric Network Model Based </a:t>
            </a:r>
            <a:r>
              <a:rPr lang="en-US" sz="1200" dirty="0" smtClean="0"/>
              <a:t>(2015) 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5292080" y="5816297"/>
            <a:ext cx="46805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/>
              <a:t>heuristischer Ansatz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47169" y="5842521"/>
            <a:ext cx="46805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/>
              <a:t>Power Relations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sp>
        <p:nvSpPr>
          <p:cNvPr id="5" name="Titel 6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dirty="0" smtClean="0"/>
              <a:t>Wie baut man ein „offenes“ Transportnetz-Modell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268760"/>
            <a:ext cx="612958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3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sieht ein Netzmodell aus (Datenmodell)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9" y="1484784"/>
            <a:ext cx="8975731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8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sieht ein Netzmodell aus (Topologie)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pic>
        <p:nvPicPr>
          <p:cNvPr id="3076" name="Picture 4" descr="https://user-images.githubusercontent.com/2518358/33894120-7752bc30-df5d-11e7-868e-c39f3fbf62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4390230"/>
            <a:ext cx="32480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516216" y="5816297"/>
            <a:ext cx="22826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Gerichteter Multigraph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810" y="2492896"/>
            <a:ext cx="3489398" cy="186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5" y="1185048"/>
            <a:ext cx="3265735" cy="173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3419872" y="4293096"/>
            <a:ext cx="28341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Einfacher gerichteter Graph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259633" y="3717032"/>
            <a:ext cx="4032447" cy="2232000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947837" y="2852936"/>
            <a:ext cx="1679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Einfacher Graph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1715937" y="5200242"/>
            <a:ext cx="12824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 smtClean="0">
                <a:latin typeface="Arial" pitchFamily="34" charset="0"/>
                <a:cs typeface="Arial" pitchFamily="34" charset="0"/>
              </a:rPr>
              <a:t>Abstraktion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3923928" y="1628800"/>
            <a:ext cx="4104456" cy="2242053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156176" y="2132856"/>
            <a:ext cx="9874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 smtClean="0">
                <a:latin typeface="Arial" pitchFamily="34" charset="0"/>
                <a:cs typeface="Arial" pitchFamily="34" charset="0"/>
              </a:rPr>
              <a:t>Heuristik</a:t>
            </a:r>
          </a:p>
        </p:txBody>
      </p:sp>
    </p:spTree>
    <p:extLst>
      <p:ext uri="{BB962C8B-B14F-4D97-AF65-F5344CB8AC3E}">
        <p14:creationId xmlns:p14="http://schemas.microsoft.com/office/powerpoint/2010/main" val="200241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268</Words>
  <Application>Microsoft Office PowerPoint</Application>
  <PresentationFormat>Bildschirmpräsentation (4:3)</PresentationFormat>
  <Paragraphs>60</Paragraphs>
  <Slides>9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170706_ppt_master_dt</vt:lpstr>
      <vt:lpstr>Einführung in  </vt:lpstr>
      <vt:lpstr>SciGRID = Scientific Grid                          </vt:lpstr>
      <vt:lpstr>PowerPoint-Präsentation</vt:lpstr>
      <vt:lpstr>Status Quo: Übertragungsnetz-Modelle &amp; Daten</vt:lpstr>
      <vt:lpstr>Das Europäische Gastransportnetz   </vt:lpstr>
      <vt:lpstr>Vorgänger Projekte (Strom):  SciGRID (Power)                       GridKit    </vt:lpstr>
      <vt:lpstr>Wie baut man ein „offenes“ Transportnetz-Modell</vt:lpstr>
      <vt:lpstr>Wie sieht ein Netzmodell aus (Datenmodell) </vt:lpstr>
      <vt:lpstr>Wie sieht ein Netzmodell aus (Topologie) </vt:lpstr>
    </vt:vector>
  </TitlesOfParts>
  <Company>DLR 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Pluta, Adam</dc:creator>
  <cp:lastModifiedBy>Pluta, Adam</cp:lastModifiedBy>
  <cp:revision>52</cp:revision>
  <cp:lastPrinted>2017-07-04T06:23:45Z</cp:lastPrinted>
  <dcterms:created xsi:type="dcterms:W3CDTF">2019-05-10T09:22:24Z</dcterms:created>
  <dcterms:modified xsi:type="dcterms:W3CDTF">2019-06-06T08:46:27Z</dcterms:modified>
</cp:coreProperties>
</file>