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2"/>
  </p:sldMasterIdLst>
  <p:notesMasterIdLst>
    <p:notesMasterId r:id="rId11"/>
  </p:notesMasterIdLst>
  <p:handoutMasterIdLst>
    <p:handoutMasterId r:id="rId12"/>
  </p:handoutMasterIdLst>
  <p:sldIdLst>
    <p:sldId id="382" r:id="rId3"/>
    <p:sldId id="351" r:id="rId4"/>
    <p:sldId id="358" r:id="rId5"/>
    <p:sldId id="376" r:id="rId6"/>
    <p:sldId id="378" r:id="rId7"/>
    <p:sldId id="359" r:id="rId8"/>
    <p:sldId id="367" r:id="rId9"/>
    <p:sldId id="38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8830" autoAdjust="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06.06.2019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58270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73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802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60911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534988" indent="-182563">
              <a:lnSpc>
                <a:spcPct val="100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00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24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dirty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 sz="1600"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 sz="1600"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99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047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99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6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&gt; Datum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3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7" y="125999"/>
            <a:ext cx="6894311" cy="13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&gt; Kurztitel &gt; Autor &gt; Datum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1043608" y="1484784"/>
            <a:ext cx="7779600" cy="741362"/>
          </a:xfrm>
        </p:spPr>
        <p:txBody>
          <a:bodyPr/>
          <a:lstStyle/>
          <a:p>
            <a:r>
              <a:rPr lang="de-DE" dirty="0" smtClean="0"/>
              <a:t>Nicht-OSM Daten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1835695" y="125999"/>
            <a:ext cx="6822303" cy="134649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&gt; Vortrag &gt; Autor  •  Dokumentname &gt; Datum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20688"/>
            <a:ext cx="2398972" cy="1800012"/>
          </a:xfrm>
          <a:prstGeom prst="rect">
            <a:avLst/>
          </a:prstGeom>
          <a:noFill/>
          <a:ln w="635">
            <a:noFill/>
          </a:ln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301208"/>
            <a:ext cx="1365764" cy="14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/>
          <p:cNvSpPr txBox="1">
            <a:spLocks/>
          </p:cNvSpPr>
          <p:nvPr/>
        </p:nvSpPr>
        <p:spPr bwMode="auto">
          <a:xfrm>
            <a:off x="486000" y="1220094"/>
            <a:ext cx="4355576" cy="426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Wenige Punkte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sz="2400" dirty="0" smtClean="0"/>
              <a:t>Topologisch ungenau </a:t>
            </a:r>
            <a:r>
              <a:rPr lang="de-DE" sz="2400" dirty="0" smtClean="0">
                <a:sym typeface="Wingdings" panose="05000000000000000000" pitchFamily="2" charset="2"/>
              </a:rPr>
              <a:t>/ genau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endParaRPr lang="de-DE" dirty="0" smtClean="0"/>
          </a:p>
          <a:p>
            <a:r>
              <a:rPr lang="de-DE" sz="2400" dirty="0" smtClean="0"/>
              <a:t>Mächtigkeit:</a:t>
            </a:r>
          </a:p>
          <a:p>
            <a:pPr lvl="2"/>
            <a:r>
              <a:rPr lang="de-DE" sz="1600" dirty="0" smtClean="0"/>
              <a:t>Gasleitungen Durchmesser</a:t>
            </a:r>
          </a:p>
          <a:p>
            <a:pPr lvl="2"/>
            <a:r>
              <a:rPr lang="de-DE" sz="1600" dirty="0" smtClean="0"/>
              <a:t>Gasdruck</a:t>
            </a:r>
          </a:p>
          <a:p>
            <a:pPr lvl="2"/>
            <a:r>
              <a:rPr lang="de-DE" sz="1600" dirty="0" smtClean="0"/>
              <a:t>Speicher Größe</a:t>
            </a:r>
          </a:p>
          <a:p>
            <a:pPr lvl="2"/>
            <a:r>
              <a:rPr lang="de-DE" sz="1600" dirty="0" smtClean="0"/>
              <a:t>Gas-Kraftwerke </a:t>
            </a:r>
          </a:p>
          <a:p>
            <a:pPr lvl="2"/>
            <a:r>
              <a:rPr lang="de-DE" sz="1600" dirty="0" smtClean="0"/>
              <a:t>Kompressoren (Anzahl/Leistung)</a:t>
            </a:r>
            <a:br>
              <a:rPr lang="de-DE" sz="1600" dirty="0" smtClean="0"/>
            </a:br>
            <a:endParaRPr lang="de-DE" sz="1600" dirty="0" smtClean="0"/>
          </a:p>
          <a:p>
            <a:r>
              <a:rPr lang="de-DE" sz="2400" dirty="0" smtClean="0"/>
              <a:t>Zeitreihen:</a:t>
            </a:r>
          </a:p>
          <a:p>
            <a:pPr lvl="2"/>
            <a:r>
              <a:rPr lang="de-DE" sz="1600" dirty="0" smtClean="0"/>
              <a:t>Gas Fluss 	</a:t>
            </a:r>
          </a:p>
          <a:p>
            <a:pPr lvl="2"/>
            <a:r>
              <a:rPr lang="de-DE" sz="1600" dirty="0" smtClean="0"/>
              <a:t>Speicher	</a:t>
            </a:r>
          </a:p>
          <a:p>
            <a:pPr lvl="2"/>
            <a:r>
              <a:rPr lang="de-DE" sz="1600" dirty="0" smtClean="0"/>
              <a:t>LNG</a:t>
            </a:r>
          </a:p>
          <a:p>
            <a:pPr lvl="2"/>
            <a:r>
              <a:rPr lang="de-DE" sz="1600" dirty="0" smtClean="0"/>
              <a:t>Produktion 	</a:t>
            </a:r>
          </a:p>
          <a:p>
            <a:pPr lvl="2"/>
            <a:r>
              <a:rPr lang="de-DE" sz="1600" dirty="0" smtClean="0"/>
              <a:t>Endverbraucher</a:t>
            </a:r>
            <a:endParaRPr lang="de-DE" sz="1600" dirty="0"/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Nicht-OSM-Daten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3"/>
          <p:cNvSpPr txBox="1">
            <a:spLocks/>
          </p:cNvSpPr>
          <p:nvPr/>
        </p:nvSpPr>
        <p:spPr bwMode="auto">
          <a:xfrm>
            <a:off x="5344344" y="2852936"/>
            <a:ext cx="369215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498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01688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b="1" dirty="0" smtClean="0">
                <a:solidFill>
                  <a:srgbClr val="FF0000"/>
                </a:solidFill>
              </a:rPr>
              <a:t>MÄCHTIG</a:t>
            </a:r>
          </a:p>
          <a:p>
            <a:pPr marL="0" indent="0">
              <a:buNone/>
            </a:pPr>
            <a:r>
              <a:rPr lang="de-DE" sz="3200" b="1" dirty="0" smtClean="0">
                <a:solidFill>
                  <a:srgbClr val="FF0000"/>
                </a:solidFill>
              </a:rPr>
              <a:t>	   aber </a:t>
            </a:r>
          </a:p>
          <a:p>
            <a:pPr marL="0" indent="0">
              <a:buNone/>
            </a:pP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smtClean="0">
                <a:solidFill>
                  <a:srgbClr val="FF0000"/>
                </a:solidFill>
              </a:rPr>
              <a:t>	       SELTEN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4764"/>
            <a:ext cx="765101" cy="57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2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827584" y="1340768"/>
            <a:ext cx="3384376" cy="4464496"/>
          </a:xfrm>
        </p:spPr>
        <p:txBody>
          <a:bodyPr/>
          <a:lstStyle/>
          <a:p>
            <a:r>
              <a:rPr lang="de-DE" sz="2400" dirty="0"/>
              <a:t>EntsoG </a:t>
            </a:r>
            <a:r>
              <a:rPr lang="de-DE" sz="1000" dirty="0"/>
              <a:t>(</a:t>
            </a:r>
            <a:r>
              <a:rPr lang="de-DE" sz="1000" dirty="0" smtClean="0"/>
              <a:t>Gas Anbieter Vertreter)</a:t>
            </a:r>
          </a:p>
          <a:p>
            <a:endParaRPr lang="de-DE" sz="1000" dirty="0" smtClean="0"/>
          </a:p>
          <a:p>
            <a:r>
              <a:rPr lang="de-DE" sz="2400" dirty="0" smtClean="0"/>
              <a:t>GIE </a:t>
            </a:r>
            <a:r>
              <a:rPr lang="de-DE" sz="1000" dirty="0" smtClean="0"/>
              <a:t>(Gas </a:t>
            </a:r>
            <a:r>
              <a:rPr lang="de-DE" sz="1000" dirty="0" err="1" smtClean="0"/>
              <a:t>Infrastr</a:t>
            </a:r>
            <a:r>
              <a:rPr lang="de-DE" sz="1000" dirty="0" smtClean="0"/>
              <a:t> Euro: LNG, </a:t>
            </a:r>
            <a:r>
              <a:rPr lang="de-DE" sz="1000" dirty="0" err="1" smtClean="0"/>
              <a:t>storage</a:t>
            </a:r>
            <a:r>
              <a:rPr lang="de-DE" sz="1000" dirty="0" smtClean="0"/>
              <a:t>)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>GSE </a:t>
            </a:r>
            <a:r>
              <a:rPr lang="de-DE" sz="1000" dirty="0" smtClean="0"/>
              <a:t>(Gas </a:t>
            </a:r>
            <a:r>
              <a:rPr lang="de-DE" sz="1000" dirty="0" err="1" smtClean="0"/>
              <a:t>Stor</a:t>
            </a:r>
            <a:r>
              <a:rPr lang="de-DE" sz="1000" dirty="0" smtClean="0"/>
              <a:t> Euro: </a:t>
            </a:r>
            <a:r>
              <a:rPr lang="de-DE" sz="1000" dirty="0" err="1" smtClean="0"/>
              <a:t>storage</a:t>
            </a:r>
            <a:r>
              <a:rPr lang="de-DE" sz="1000" dirty="0" smtClean="0"/>
              <a:t>)</a:t>
            </a:r>
          </a:p>
          <a:p>
            <a:endParaRPr lang="de-DE" sz="1000" dirty="0"/>
          </a:p>
          <a:p>
            <a:r>
              <a:rPr lang="de-DE" sz="2400" dirty="0" smtClean="0"/>
              <a:t>GB</a:t>
            </a:r>
            <a:r>
              <a:rPr lang="de-DE" sz="1000" dirty="0" smtClean="0"/>
              <a:t> (</a:t>
            </a:r>
            <a:r>
              <a:rPr lang="de-DE" sz="1000" dirty="0" err="1" smtClean="0"/>
              <a:t>govt</a:t>
            </a:r>
            <a:r>
              <a:rPr lang="de-DE" sz="1000" dirty="0" smtClean="0"/>
              <a:t>)</a:t>
            </a:r>
          </a:p>
          <a:p>
            <a:endParaRPr lang="de-DE" sz="1000" dirty="0" smtClean="0"/>
          </a:p>
          <a:p>
            <a:r>
              <a:rPr lang="de-DE" sz="2400" dirty="0" smtClean="0"/>
              <a:t>LKD-EU </a:t>
            </a:r>
            <a:r>
              <a:rPr lang="de-DE" sz="1000" dirty="0" smtClean="0"/>
              <a:t>(DWI)</a:t>
            </a:r>
          </a:p>
          <a:p>
            <a:endParaRPr lang="de-DE" sz="1000" dirty="0" smtClean="0"/>
          </a:p>
          <a:p>
            <a:r>
              <a:rPr lang="de-DE" sz="2400" dirty="0"/>
              <a:t>Internet Daten </a:t>
            </a:r>
            <a:r>
              <a:rPr lang="de-DE" sz="1000" dirty="0"/>
              <a:t>(weitere Daten</a:t>
            </a:r>
            <a:r>
              <a:rPr lang="de-DE" sz="1000" dirty="0" smtClean="0"/>
              <a:t>)</a:t>
            </a:r>
          </a:p>
          <a:p>
            <a:endParaRPr lang="en-US" sz="1000" dirty="0" smtClean="0"/>
          </a:p>
          <a:p>
            <a:r>
              <a:rPr lang="de-DE" sz="2400" dirty="0"/>
              <a:t>OPSD </a:t>
            </a:r>
            <a:r>
              <a:rPr lang="de-DE" sz="1000" dirty="0"/>
              <a:t>(Open Power System Data)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endParaRPr lang="de-DE" sz="1000" dirty="0"/>
          </a:p>
          <a:p>
            <a:pPr marL="0" indent="0">
              <a:buNone/>
            </a:pPr>
            <a:r>
              <a:rPr lang="de-DE" sz="1000" dirty="0" smtClean="0"/>
              <a:t/>
            </a:r>
            <a:br>
              <a:rPr lang="de-DE" sz="1000" dirty="0" smtClean="0"/>
            </a:br>
            <a:endParaRPr lang="de-DE" sz="1000" dirty="0" smtClean="0"/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/>
              <a:t>Nicht-OSM-Daten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5652120" y="2938294"/>
            <a:ext cx="2811667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Arial" panose="020B0604020202020204" pitchFamily="34" charset="0"/>
                <a:cs typeface="Arial" pitchFamily="34" charset="0"/>
              </a:rPr>
              <a:t>FNB </a:t>
            </a:r>
            <a:r>
              <a:rPr lang="de-DE" sz="1000" dirty="0" smtClean="0"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itchFamily="34" charset="0"/>
              </a:rPr>
              <a:t>Fernleitungs</a:t>
            </a:r>
            <a:r>
              <a:rPr lang="de-DE" sz="1000" dirty="0" smtClean="0">
                <a:latin typeface="Arial" panose="020B0604020202020204" pitchFamily="34" charset="0"/>
                <a:cs typeface="Arial" pitchFamily="34" charset="0"/>
              </a:rPr>
              <a:t> Netz Betreib)</a:t>
            </a:r>
            <a:r>
              <a:rPr lang="de-DE" sz="2400" dirty="0" smtClean="0">
                <a:latin typeface="Arial" panose="020B0604020202020204" pitchFamily="34" charset="0"/>
                <a:cs typeface="Arial" pitchFamily="34" charset="0"/>
              </a:rPr>
              <a:t/>
            </a:r>
            <a:br>
              <a:rPr lang="de-DE" sz="2400" dirty="0" smtClean="0">
                <a:latin typeface="Arial" panose="020B0604020202020204" pitchFamily="34" charset="0"/>
                <a:cs typeface="Arial" pitchFamily="34" charset="0"/>
              </a:rPr>
            </a:br>
            <a:endParaRPr lang="de-DE" sz="2400" dirty="0" smtClean="0">
              <a:latin typeface="Arial" panose="020B0604020202020204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GasLib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(Unis &amp;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OpenGridEurope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930" y="1"/>
            <a:ext cx="780119" cy="58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5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gramming\SciGRID_gas\Dokumentation\Bilder\Kapitel_LKD\LKD_DatasetSumm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" y="846631"/>
            <a:ext cx="6125599" cy="52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3528" y="1135777"/>
            <a:ext cx="27828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LKD-EU (Nur Deutschland)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/>
              <a:t>Nicht-OSM-Daten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01415"/>
              </p:ext>
            </p:extLst>
          </p:nvPr>
        </p:nvGraphicFramePr>
        <p:xfrm>
          <a:off x="5580112" y="1391841"/>
          <a:ext cx="307788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989656"/>
              </a:tblGrid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#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Konsumente </a:t>
                      </a:r>
                      <a:r>
                        <a:rPr lang="de-DE" sz="1000" dirty="0" smtClean="0"/>
                        <a:t>(Regionen)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402</a:t>
                      </a:r>
                      <a:endParaRPr lang="de-DE" sz="1000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LNGs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Kompressoren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Leitungen [km]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28215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Knoten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1475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15" y="4763"/>
            <a:ext cx="775110" cy="57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7"/>
          <p:cNvSpPr txBox="1"/>
          <p:nvPr/>
        </p:nvSpPr>
        <p:spPr>
          <a:xfrm>
            <a:off x="875209" y="5833839"/>
            <a:ext cx="66332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Data </a:t>
            </a:r>
            <a:r>
              <a:rPr lang="de-DE" sz="800" dirty="0" err="1"/>
              <a:t>Documentation</a:t>
            </a:r>
            <a:r>
              <a:rPr lang="de-DE" sz="800" dirty="0"/>
              <a:t> </a:t>
            </a:r>
            <a:r>
              <a:rPr lang="de-DE" sz="800" dirty="0" smtClean="0"/>
              <a:t>92, </a:t>
            </a:r>
            <a:r>
              <a:rPr lang="en-US" sz="800" dirty="0"/>
              <a:t>Electricity, Heat, and Gas Sector </a:t>
            </a:r>
            <a:r>
              <a:rPr lang="en-US" sz="800" dirty="0" smtClean="0"/>
              <a:t>Data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/>
              <a:t>Modeling </a:t>
            </a:r>
            <a:r>
              <a:rPr lang="de-DE" sz="800" dirty="0" err="1"/>
              <a:t>the</a:t>
            </a:r>
            <a:r>
              <a:rPr lang="de-DE" sz="800" dirty="0"/>
              <a:t> German </a:t>
            </a:r>
            <a:r>
              <a:rPr lang="de-DE" sz="800" dirty="0" smtClean="0"/>
              <a:t>System, </a:t>
            </a:r>
            <a:r>
              <a:rPr lang="de-DE" sz="800" dirty="0"/>
              <a:t>DIW </a:t>
            </a:r>
            <a:r>
              <a:rPr lang="de-DE" sz="800" dirty="0" smtClean="0"/>
              <a:t>Berlin Deutsches </a:t>
            </a:r>
            <a:r>
              <a:rPr lang="de-DE" sz="800" dirty="0"/>
              <a:t>Institut für </a:t>
            </a:r>
            <a:r>
              <a:rPr lang="de-DE" sz="800" dirty="0" smtClean="0"/>
              <a:t>Wirtschaftsforschung, </a:t>
            </a:r>
            <a:br>
              <a:rPr lang="de-DE" sz="800" dirty="0" smtClean="0"/>
            </a:br>
            <a:r>
              <a:rPr lang="de-DE" sz="800" dirty="0" smtClean="0"/>
              <a:t>Friedrich </a:t>
            </a:r>
            <a:r>
              <a:rPr lang="de-DE" sz="800" dirty="0"/>
              <a:t>Kunz, Mario </a:t>
            </a:r>
            <a:r>
              <a:rPr lang="de-DE" sz="800" dirty="0" err="1"/>
              <a:t>Kendziorski</a:t>
            </a:r>
            <a:r>
              <a:rPr lang="de-DE" sz="800" dirty="0"/>
              <a:t>, Wolf-Peter Schill, Jens </a:t>
            </a:r>
            <a:r>
              <a:rPr lang="de-DE" sz="800" dirty="0" err="1"/>
              <a:t>Weibezahn</a:t>
            </a:r>
            <a:r>
              <a:rPr lang="de-DE" sz="800" dirty="0"/>
              <a:t>,  </a:t>
            </a:r>
            <a:r>
              <a:rPr lang="de-DE" sz="800" dirty="0" smtClean="0"/>
              <a:t>Jan </a:t>
            </a:r>
            <a:r>
              <a:rPr lang="de-DE" sz="800" dirty="0"/>
              <a:t>Zepter, Christian von Hirschhausen, Philipp </a:t>
            </a:r>
            <a:r>
              <a:rPr lang="de-DE" sz="800" dirty="0" smtClean="0"/>
              <a:t>Hauser, Matthias </a:t>
            </a:r>
            <a:r>
              <a:rPr lang="de-DE" sz="800" dirty="0"/>
              <a:t>Zech, Dominik </a:t>
            </a:r>
            <a:r>
              <a:rPr lang="de-DE" sz="800" dirty="0" err="1"/>
              <a:t>Möst</a:t>
            </a:r>
            <a:r>
              <a:rPr lang="de-DE" sz="800" dirty="0" smtClean="0"/>
              <a:t>,</a:t>
            </a:r>
            <a:br>
              <a:rPr lang="de-DE" sz="800" dirty="0" smtClean="0"/>
            </a:br>
            <a:r>
              <a:rPr lang="de-DE" sz="800" dirty="0" smtClean="0"/>
              <a:t>Sina </a:t>
            </a:r>
            <a:r>
              <a:rPr lang="de-DE" sz="800" dirty="0" err="1"/>
              <a:t>Heidari</a:t>
            </a:r>
            <a:r>
              <a:rPr lang="de-DE" sz="800" dirty="0"/>
              <a:t>, Björn Felten </a:t>
            </a:r>
            <a:r>
              <a:rPr lang="de-DE" sz="800" dirty="0" err="1"/>
              <a:t>and</a:t>
            </a:r>
            <a:r>
              <a:rPr lang="de-DE" sz="800" dirty="0"/>
              <a:t> Christoph Weber</a:t>
            </a:r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Programming\SciGRID_gas\Ausgabe\Plots\Temp\InternetDaten_DatasetSumm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060397"/>
            <a:ext cx="7613110" cy="51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51520" y="1196752"/>
            <a:ext cx="14362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InternetDaten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/>
              <a:t>Nicht-OSM-Daten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79954"/>
              </p:ext>
            </p:extLst>
          </p:nvPr>
        </p:nvGraphicFramePr>
        <p:xfrm>
          <a:off x="6588224" y="1925778"/>
          <a:ext cx="250340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919230"/>
              </a:tblGrid>
              <a:tr h="368655"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#</a:t>
                      </a:r>
                      <a:endParaRPr lang="de-DE" dirty="0"/>
                    </a:p>
                  </a:txBody>
                  <a:tcPr/>
                </a:tc>
              </a:tr>
              <a:tr h="368655">
                <a:tc>
                  <a:txBody>
                    <a:bodyPr/>
                    <a:lstStyle/>
                    <a:p>
                      <a:r>
                        <a:rPr lang="de-DE" dirty="0" smtClean="0"/>
                        <a:t>Konsumente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68655">
                <a:tc>
                  <a:txBody>
                    <a:bodyPr/>
                    <a:lstStyle/>
                    <a:p>
                      <a:r>
                        <a:rPr lang="de-DE" dirty="0" smtClean="0"/>
                        <a:t>LNGs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</a:tr>
              <a:tr h="368655"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178</a:t>
                      </a:r>
                      <a:endParaRPr lang="de-DE" dirty="0"/>
                    </a:p>
                  </a:txBody>
                  <a:tcPr/>
                </a:tc>
              </a:tr>
              <a:tr h="368655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642545">
                <a:tc>
                  <a:txBody>
                    <a:bodyPr/>
                    <a:lstStyle/>
                    <a:p>
                      <a:r>
                        <a:rPr lang="de-DE" dirty="0" smtClean="0"/>
                        <a:t>Kompressor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247</a:t>
                      </a:r>
                      <a:endParaRPr lang="de-DE" dirty="0"/>
                    </a:p>
                  </a:txBody>
                  <a:tcPr/>
                </a:tc>
              </a:tr>
              <a:tr h="3686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865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8655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Leitungen [km]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39.500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655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Knoten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801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7" y="0"/>
            <a:ext cx="827584" cy="6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8244613" y="5949280"/>
            <a:ext cx="7165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Source: various</a:t>
            </a:r>
          </a:p>
        </p:txBody>
      </p:sp>
    </p:spTree>
    <p:extLst>
      <p:ext uri="{BB962C8B-B14F-4D97-AF65-F5344CB8AC3E}">
        <p14:creationId xmlns:p14="http://schemas.microsoft.com/office/powerpoint/2010/main" val="10442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ming\SciGRID_gas\Dokumentation\Bilder\Kapitel_EntsoG\EntsoG_DatasetSumm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" y="1268760"/>
            <a:ext cx="611048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3528" y="1412776"/>
            <a:ext cx="7694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EntsoG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/>
              <a:t>Nicht-OSM-Daten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52194"/>
              </p:ext>
            </p:extLst>
          </p:nvPr>
        </p:nvGraphicFramePr>
        <p:xfrm>
          <a:off x="5580112" y="1391841"/>
          <a:ext cx="307788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989656"/>
              </a:tblGrid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Komponente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 #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Konsumente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LNGs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Speicher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168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/>
                        <a:t>Kompressoren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Leitungen [km]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53656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Knoten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rgbClr val="FF0000"/>
                          </a:solidFill>
                        </a:rPr>
                        <a:t>741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088" y="1"/>
            <a:ext cx="777961" cy="58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342758" y="5157192"/>
            <a:ext cx="13336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 smtClean="0"/>
              <a:t>https</a:t>
            </a:r>
            <a:r>
              <a:rPr lang="de-DE" sz="800" dirty="0"/>
              <a:t>://transparency.entsog.eu </a:t>
            </a:r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1412776"/>
            <a:ext cx="26161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EntsoG: Gas Fluss Daten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/>
              <a:t>Nicht-OSM-Daten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Programming\SciGRID_gas\Ausgabe\EntsoG\Plots\Raw\DIS-00024__GR-TSO-0001_IntConnPoints_ex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5" y="1975122"/>
            <a:ext cx="3758133" cy="37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ming\SciGRID_gas\Ausgabe\EntsoG\Plots_FDC_Raw\DIS-00041_ex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910" y="1975123"/>
            <a:ext cx="3758132" cy="375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19" y="14289"/>
            <a:ext cx="764506" cy="57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 rot="16200000">
            <a:off x="6645" y="2756172"/>
            <a:ext cx="1038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Gas Fluss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27584" y="5682082"/>
            <a:ext cx="32958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Kumulative Verteilungs</a:t>
            </a:r>
            <a:r>
              <a:rPr lang="de-DE" dirty="0">
                <a:latin typeface="Arial" pitchFamily="34" charset="0"/>
                <a:cs typeface="Arial" pitchFamily="34" charset="0"/>
              </a:rPr>
              <a:t>-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Funktion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948569" y="5689823"/>
            <a:ext cx="32958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Kumulative Verteilungs</a:t>
            </a:r>
            <a:r>
              <a:rPr lang="de-DE" dirty="0">
                <a:latin typeface="Arial" pitchFamily="34" charset="0"/>
                <a:cs typeface="Arial" pitchFamily="34" charset="0"/>
              </a:rPr>
              <a:t>-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Funktion</a:t>
            </a: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-61537" y="4533227"/>
            <a:ext cx="1038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Gas Fluss</a:t>
            </a:r>
          </a:p>
        </p:txBody>
      </p:sp>
    </p:spTree>
    <p:extLst>
      <p:ext uri="{BB962C8B-B14F-4D97-AF65-F5344CB8AC3E}">
        <p14:creationId xmlns:p14="http://schemas.microsoft.com/office/powerpoint/2010/main" val="19738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ming\SciGRID_gas\Ausgabe\Plots\Temp\Kombiniert_DatasetSumm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549" y="908720"/>
            <a:ext cx="8748941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 bwMode="auto">
          <a:xfrm>
            <a:off x="486000" y="332656"/>
            <a:ext cx="81720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/>
              <a:t>Nicht-OSM-Daten</a:t>
            </a:r>
            <a:endParaRPr lang="de-DE" sz="12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-37090" y="908720"/>
            <a:ext cx="9144000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7452320" y="3140968"/>
            <a:ext cx="1513235" cy="3635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461845" y="3817615"/>
            <a:ext cx="1513235" cy="3635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51253" y="908720"/>
            <a:ext cx="1513235" cy="3635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42794" y="2161828"/>
            <a:ext cx="1513235" cy="3635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452320" y="4509120"/>
            <a:ext cx="1513235" cy="3635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452320" y="5229200"/>
            <a:ext cx="1513235" cy="36352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de-DE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61846" y="980728"/>
            <a:ext cx="1513234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Leitungen: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-   GB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-   Internet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-   LKD-EU</a:t>
            </a:r>
          </a:p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000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Kompressoren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GB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Internet</a:t>
            </a:r>
          </a:p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000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Einspeisungen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EntsoG</a:t>
            </a:r>
          </a:p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000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latin typeface="Arial" pitchFamily="34" charset="0"/>
                <a:cs typeface="Arial" pitchFamily="34" charset="0"/>
              </a:rPr>
              <a:t>Speicher: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GSE</a:t>
            </a:r>
          </a:p>
          <a:p>
            <a:pPr marL="285750" indent="-285750">
              <a:buFontTx/>
              <a:buChar char="-"/>
            </a:pPr>
            <a:endParaRPr lang="de-DE" sz="1000" dirty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LNGs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Internet</a:t>
            </a:r>
          </a:p>
          <a:p>
            <a:pPr marL="285750" indent="-285750">
              <a:buFontTx/>
              <a:buChar char="-"/>
            </a:pPr>
            <a:endParaRPr lang="de-DE" sz="1000" dirty="0">
              <a:latin typeface="Arial" pitchFamily="34" charset="0"/>
              <a:cs typeface="Arial" pitchFamily="34" charset="0"/>
            </a:endParaRP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Knoten:</a:t>
            </a:r>
          </a:p>
          <a:p>
            <a:r>
              <a:rPr lang="de-DE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EntosoG</a:t>
            </a:r>
            <a:endParaRPr lang="de-DE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79" y="23347"/>
            <a:ext cx="822821" cy="61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2. Julian Bartels_Greenday_2017</Template>
  <TotalTime>0</TotalTime>
  <Words>165</Words>
  <Application>Microsoft Office PowerPoint</Application>
  <PresentationFormat>Bildschirmpräsentation (4:3)</PresentationFormat>
  <Paragraphs>118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2_170706_ppt_master_dt</vt:lpstr>
      <vt:lpstr>Nicht-OSM Daten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kam ich hierher?</dc:title>
  <dc:creator>Bartels, Julian</dc:creator>
  <cp:lastModifiedBy>Pluta, Adam</cp:lastModifiedBy>
  <cp:revision>256</cp:revision>
  <cp:lastPrinted>2017-07-04T06:23:45Z</cp:lastPrinted>
  <dcterms:created xsi:type="dcterms:W3CDTF">2017-11-10T12:17:39Z</dcterms:created>
  <dcterms:modified xsi:type="dcterms:W3CDTF">2019-06-06T08:42:10Z</dcterms:modified>
</cp:coreProperties>
</file>