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2"/>
  </p:sldMasterIdLst>
  <p:notesMasterIdLst>
    <p:notesMasterId r:id="rId10"/>
  </p:notesMasterIdLst>
  <p:handoutMasterIdLst>
    <p:handoutMasterId r:id="rId11"/>
  </p:handoutMasterIdLst>
  <p:sldIdLst>
    <p:sldId id="368" r:id="rId3"/>
    <p:sldId id="366" r:id="rId4"/>
    <p:sldId id="372" r:id="rId5"/>
    <p:sldId id="367" r:id="rId6"/>
    <p:sldId id="371" r:id="rId7"/>
    <p:sldId id="370" r:id="rId8"/>
    <p:sldId id="373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68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8830" autoAdjust="0"/>
    <p:restoredTop sz="94660"/>
  </p:normalViewPr>
  <p:slideViewPr>
    <p:cSldViewPr>
      <p:cViewPr>
        <p:scale>
          <a:sx n="113" d="100"/>
          <a:sy n="113" d="100"/>
        </p:scale>
        <p:origin x="-1584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2" d="100"/>
          <a:sy n="102" d="100"/>
        </p:scale>
        <p:origin x="-251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F4AE8B-A150-4820-BC27-EE42D733F4B8}" type="datetimeFigureOut">
              <a:rPr lang="en-GB" smtClean="0"/>
              <a:t>06/06/2019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05C2D-D39A-48CE-B0EB-51A11E4633C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4910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45B75E70-762A-4375-AA7C-DE9BB7CC9339}" type="datetimeFigureOut">
              <a:rPr lang="de-DE" smtClean="0"/>
              <a:pPr/>
              <a:t>06.06.2019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DF1895BC-06EC-475A-97CA-BF53472F2E0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6837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895BC-06EC-475A-97CA-BF53472F2E03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9394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 dirty="0"/>
          </a:p>
        </p:txBody>
      </p:sp>
      <p:sp>
        <p:nvSpPr>
          <p:cNvPr id="6" name="Textplatzhalter 8"/>
          <p:cNvSpPr>
            <a:spLocks noGrp="1"/>
          </p:cNvSpPr>
          <p:nvPr>
            <p:ph type="body" sz="quarter" idx="12"/>
          </p:nvPr>
        </p:nvSpPr>
        <p:spPr>
          <a:xfrm>
            <a:off x="486000" y="1591199"/>
            <a:ext cx="8158270" cy="4338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 marL="534988" indent="-182563">
              <a:lnSpc>
                <a:spcPct val="100000"/>
              </a:lnSpc>
              <a:buClr>
                <a:schemeClr val="bg2">
                  <a:lumMod val="75000"/>
                </a:schemeClr>
              </a:buClr>
              <a:buFont typeface="Symbol" panose="05050102010706020507" pitchFamily="18" charset="2"/>
              <a:buChar char="-"/>
              <a:defRPr sz="1600">
                <a:solidFill>
                  <a:schemeClr val="bg2">
                    <a:lumMod val="50000"/>
                  </a:schemeClr>
                </a:solidFill>
              </a:defRPr>
            </a:lvl2pPr>
            <a:lvl3pPr marL="801688" indent="-26670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  <a:defRPr sz="1400">
                <a:solidFill>
                  <a:schemeClr val="bg2">
                    <a:lumMod val="50000"/>
                  </a:schemeClr>
                </a:solidFill>
              </a:defRPr>
            </a:lvl3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835695" y="125999"/>
            <a:ext cx="6822303" cy="13464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de-DE" smtClean="0"/>
              <a:t>&gt; Kurztitel &gt; Autor &gt; Datum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8734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3"/>
          </p:nvPr>
        </p:nvSpPr>
        <p:spPr>
          <a:xfrm>
            <a:off x="4698000" y="1591200"/>
            <a:ext cx="3960812" cy="433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 noProof="0" dirty="0" smtClean="0"/>
              <a:t>Bild durch Klicken auf Symbol hinzufügen</a:t>
            </a:r>
            <a:endParaRPr lang="de-DE" noProof="0" dirty="0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2"/>
          </p:nvPr>
        </p:nvSpPr>
        <p:spPr>
          <a:xfrm>
            <a:off x="486000" y="1591199"/>
            <a:ext cx="4013992" cy="4338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 marL="534988" indent="-182563">
              <a:lnSpc>
                <a:spcPct val="100000"/>
              </a:lnSpc>
              <a:buClr>
                <a:schemeClr val="bg2">
                  <a:lumMod val="75000"/>
                </a:schemeClr>
              </a:buClr>
              <a:buFont typeface="Symbol" panose="05050102010706020507" pitchFamily="18" charset="2"/>
              <a:buChar char="-"/>
              <a:defRPr sz="1600">
                <a:solidFill>
                  <a:schemeClr val="bg2">
                    <a:lumMod val="50000"/>
                  </a:schemeClr>
                </a:solidFill>
              </a:defRPr>
            </a:lvl2pPr>
            <a:lvl3pPr marL="801688" indent="-26670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  <a:defRPr sz="1400">
                <a:solidFill>
                  <a:schemeClr val="bg2">
                    <a:lumMod val="50000"/>
                  </a:schemeClr>
                </a:solidFill>
              </a:defRPr>
            </a:lvl3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835695" y="125999"/>
            <a:ext cx="6822303" cy="13464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de-DE" smtClean="0"/>
              <a:t>&gt; Kurztitel &gt; Autor &gt; Datum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8023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 Inhal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835695" y="125999"/>
            <a:ext cx="6822303" cy="13464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de-DE" smtClean="0"/>
              <a:t>&gt; Kurztitel &gt; Autor &gt; Datum</a:t>
            </a:r>
            <a:endParaRPr lang="de-DE" dirty="0"/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2"/>
          </p:nvPr>
        </p:nvSpPr>
        <p:spPr>
          <a:xfrm>
            <a:off x="486000" y="1591199"/>
            <a:ext cx="4013992" cy="4338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 marL="534988" indent="-182563">
              <a:lnSpc>
                <a:spcPct val="100000"/>
              </a:lnSpc>
              <a:buClr>
                <a:schemeClr val="bg2">
                  <a:lumMod val="75000"/>
                </a:schemeClr>
              </a:buClr>
              <a:buFont typeface="Symbol" panose="05050102010706020507" pitchFamily="18" charset="2"/>
              <a:buChar char="-"/>
              <a:defRPr sz="1600">
                <a:solidFill>
                  <a:schemeClr val="bg2">
                    <a:lumMod val="50000"/>
                  </a:schemeClr>
                </a:solidFill>
              </a:defRPr>
            </a:lvl2pPr>
            <a:lvl3pPr marL="801688" indent="-26670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  <a:defRPr sz="1400">
                <a:solidFill>
                  <a:schemeClr val="bg2">
                    <a:lumMod val="50000"/>
                  </a:schemeClr>
                </a:solidFill>
              </a:defRPr>
            </a:lvl3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1609110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2"/>
          </p:nvPr>
        </p:nvSpPr>
        <p:spPr>
          <a:xfrm>
            <a:off x="486000" y="1591199"/>
            <a:ext cx="4013992" cy="4338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 marL="534988" indent="-182563">
              <a:lnSpc>
                <a:spcPct val="100000"/>
              </a:lnSpc>
              <a:buClr>
                <a:schemeClr val="bg2">
                  <a:lumMod val="75000"/>
                </a:schemeClr>
              </a:buClr>
              <a:buFont typeface="Symbol" panose="05050102010706020507" pitchFamily="18" charset="2"/>
              <a:buChar char="-"/>
              <a:defRPr sz="1600">
                <a:solidFill>
                  <a:schemeClr val="bg2">
                    <a:lumMod val="50000"/>
                  </a:schemeClr>
                </a:solidFill>
              </a:defRPr>
            </a:lvl2pPr>
            <a:lvl3pPr marL="801688" indent="-26670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  <a:defRPr sz="1400">
                <a:solidFill>
                  <a:schemeClr val="bg2">
                    <a:lumMod val="50000"/>
                  </a:schemeClr>
                </a:solidFill>
              </a:defRPr>
            </a:lvl3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4662464" y="1576774"/>
            <a:ext cx="4013992" cy="4338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 marL="534988" indent="-182563">
              <a:lnSpc>
                <a:spcPct val="100000"/>
              </a:lnSpc>
              <a:buClr>
                <a:schemeClr val="bg2">
                  <a:lumMod val="75000"/>
                </a:schemeClr>
              </a:buClr>
              <a:buFont typeface="Symbol" panose="05050102010706020507" pitchFamily="18" charset="2"/>
              <a:buChar char="-"/>
              <a:defRPr sz="1600">
                <a:solidFill>
                  <a:schemeClr val="bg2">
                    <a:lumMod val="50000"/>
                  </a:schemeClr>
                </a:solidFill>
              </a:defRPr>
            </a:lvl2pPr>
            <a:lvl3pPr marL="801688" indent="-26670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  <a:defRPr sz="1400">
                <a:solidFill>
                  <a:schemeClr val="bg2">
                    <a:lumMod val="50000"/>
                  </a:schemeClr>
                </a:solidFill>
              </a:defRPr>
            </a:lvl3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835695" y="125999"/>
            <a:ext cx="6822303" cy="13464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de-DE" smtClean="0"/>
              <a:t>&gt; Kurztitel &gt; Autor &gt; Datum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9241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 dirty="0"/>
          </a:p>
        </p:txBody>
      </p:sp>
      <p:sp>
        <p:nvSpPr>
          <p:cNvPr id="9" name="Textplatzhalter 1"/>
          <p:cNvSpPr>
            <a:spLocks noGrp="1"/>
          </p:cNvSpPr>
          <p:nvPr>
            <p:ph type="body" idx="13"/>
          </p:nvPr>
        </p:nvSpPr>
        <p:spPr>
          <a:xfrm>
            <a:off x="467544" y="1591200"/>
            <a:ext cx="3960000" cy="333425"/>
          </a:xfrm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pPr lvl="0"/>
            <a:r>
              <a:rPr lang="de-DE" noProof="0" dirty="0" smtClean="0"/>
              <a:t>Textmasterformat bearbeiten</a:t>
            </a:r>
          </a:p>
        </p:txBody>
      </p:sp>
      <p:sp>
        <p:nvSpPr>
          <p:cNvPr id="10" name="Textplatzhalter 1"/>
          <p:cNvSpPr>
            <a:spLocks noGrp="1"/>
          </p:cNvSpPr>
          <p:nvPr>
            <p:ph type="body" idx="14"/>
          </p:nvPr>
        </p:nvSpPr>
        <p:spPr>
          <a:xfrm>
            <a:off x="4698000" y="1591200"/>
            <a:ext cx="3960000" cy="333425"/>
          </a:xfrm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13" name="Textplatzhalter 8"/>
          <p:cNvSpPr>
            <a:spLocks noGrp="1"/>
          </p:cNvSpPr>
          <p:nvPr>
            <p:ph type="body" sz="quarter" idx="12"/>
          </p:nvPr>
        </p:nvSpPr>
        <p:spPr>
          <a:xfrm>
            <a:off x="467544" y="2075273"/>
            <a:ext cx="4013992" cy="4018023"/>
          </a:xfrm>
        </p:spPr>
        <p:txBody>
          <a:bodyPr/>
          <a:lstStyle>
            <a:lvl1pPr>
              <a:lnSpc>
                <a:spcPct val="125000"/>
              </a:lnSpc>
              <a:defRPr sz="1600"/>
            </a:lvl1pPr>
            <a:lvl2pPr marL="534988" indent="-182563">
              <a:lnSpc>
                <a:spcPct val="125000"/>
              </a:lnSpc>
              <a:buClr>
                <a:schemeClr val="bg2">
                  <a:lumMod val="75000"/>
                </a:schemeClr>
              </a:buClr>
              <a:buFont typeface="Symbol" panose="05050102010706020507" pitchFamily="18" charset="2"/>
              <a:buChar char="-"/>
              <a:defRPr sz="1400">
                <a:solidFill>
                  <a:schemeClr val="bg2">
                    <a:lumMod val="50000"/>
                  </a:schemeClr>
                </a:solidFill>
              </a:defRPr>
            </a:lvl2pPr>
            <a:lvl3pPr marL="801688" indent="-266700">
              <a:lnSpc>
                <a:spcPct val="125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  <a:defRPr sz="1400">
                <a:solidFill>
                  <a:schemeClr val="bg2">
                    <a:lumMod val="50000"/>
                  </a:schemeClr>
                </a:solidFill>
              </a:defRPr>
            </a:lvl3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4644008" y="2060848"/>
            <a:ext cx="4013992" cy="4018023"/>
          </a:xfrm>
        </p:spPr>
        <p:txBody>
          <a:bodyPr/>
          <a:lstStyle>
            <a:lvl1pPr>
              <a:lnSpc>
                <a:spcPct val="125000"/>
              </a:lnSpc>
              <a:defRPr sz="1600"/>
            </a:lvl1pPr>
            <a:lvl2pPr marL="534988" indent="-182563">
              <a:lnSpc>
                <a:spcPct val="125000"/>
              </a:lnSpc>
              <a:buClr>
                <a:schemeClr val="bg2">
                  <a:lumMod val="75000"/>
                </a:schemeClr>
              </a:buClr>
              <a:buFont typeface="Symbol" panose="05050102010706020507" pitchFamily="18" charset="2"/>
              <a:buChar char="-"/>
              <a:defRPr sz="1400">
                <a:solidFill>
                  <a:schemeClr val="bg2">
                    <a:lumMod val="50000"/>
                  </a:schemeClr>
                </a:solidFill>
              </a:defRPr>
            </a:lvl2pPr>
            <a:lvl3pPr marL="801688" indent="-266700">
              <a:lnSpc>
                <a:spcPct val="125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  <a:defRPr sz="1400">
                <a:solidFill>
                  <a:schemeClr val="bg2">
                    <a:lumMod val="50000"/>
                  </a:schemeClr>
                </a:solidFill>
              </a:defRPr>
            </a:lvl3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835695" y="125999"/>
            <a:ext cx="6822303" cy="13464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de-DE" smtClean="0"/>
              <a:t>&gt; Kurztitel &gt; Autor &gt; Datum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3999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835695" y="125999"/>
            <a:ext cx="6822303" cy="13464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de-DE" smtClean="0"/>
              <a:t>&gt; Kurztitel &gt; Autor &gt; Datum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04778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835695" y="125999"/>
            <a:ext cx="6822303" cy="13464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de-DE" smtClean="0"/>
              <a:t>&gt; Kurztitel &gt; Autor &gt; Datum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0998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 ohne 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835695" y="125999"/>
            <a:ext cx="6822303" cy="13464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de-DE" smtClean="0"/>
              <a:t>&gt; Kurztitel &gt; Autor &gt; Datum</a:t>
            </a:r>
            <a:endParaRPr lang="de-DE" dirty="0"/>
          </a:p>
        </p:txBody>
      </p:sp>
      <p:sp>
        <p:nvSpPr>
          <p:cNvPr id="3" name="Textfeld 2"/>
          <p:cNvSpPr txBox="1"/>
          <p:nvPr userDrawn="1"/>
        </p:nvSpPr>
        <p:spPr>
          <a:xfrm>
            <a:off x="467544" y="127084"/>
            <a:ext cx="129614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kern="1200" dirty="0" smtClean="0">
                <a:solidFill>
                  <a:srgbClr val="686868"/>
                </a:solidFill>
                <a:latin typeface="Arial" pitchFamily="34" charset="0"/>
                <a:ea typeface="+mn-ea"/>
                <a:cs typeface="+mn-cs"/>
              </a:rPr>
              <a:t>DLR.de/VE • Folie </a:t>
            </a:r>
            <a:fld id="{581D0E90-3643-4067-98F5-DFEFF1267CC4}" type="slidenum">
              <a:rPr lang="de-DE" sz="800" kern="1200" smtClean="0">
                <a:solidFill>
                  <a:srgbClr val="686868"/>
                </a:solidFill>
                <a:latin typeface="Arial" pitchFamily="34" charset="0"/>
                <a:ea typeface="+mn-ea"/>
                <a:cs typeface="+mn-cs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8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868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\\psf\Host\Users\cd\Desktop\Startbild_4zu3-D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45"/>
          <p:cNvSpPr>
            <a:spLocks noGrp="1" noChangeArrowheads="1"/>
          </p:cNvSpPr>
          <p:nvPr>
            <p:ph type="ctrTitle" sz="quarter"/>
          </p:nvPr>
        </p:nvSpPr>
        <p:spPr>
          <a:xfrm>
            <a:off x="878400" y="1573200"/>
            <a:ext cx="7779600" cy="741362"/>
          </a:xfrm>
          <a:prstGeom prst="rect">
            <a:avLst/>
          </a:prstGeom>
        </p:spPr>
        <p:txBody>
          <a:bodyPr lIns="0" tIns="0" rIns="0" bIns="0" anchor="t"/>
          <a:lstStyle>
            <a:lvl1pPr>
              <a:tabLst>
                <a:tab pos="2038350" algn="l"/>
              </a:tabLst>
              <a:defRPr b="1"/>
            </a:lvl1pPr>
          </a:lstStyle>
          <a:p>
            <a:pPr lvl="0"/>
            <a:r>
              <a:rPr lang="de-DE" noProof="0" smtClean="0"/>
              <a:t>Titelmasterformat durch Klicken bearbeiten</a:t>
            </a:r>
            <a:endParaRPr lang="de-DE" noProof="0" dirty="0" smtClean="0"/>
          </a:p>
        </p:txBody>
      </p:sp>
      <p:sp>
        <p:nvSpPr>
          <p:cNvPr id="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8400" y="2429999"/>
            <a:ext cx="7779600" cy="1071009"/>
          </a:xfrm>
        </p:spPr>
        <p:txBody>
          <a:bodyPr/>
          <a:lstStyle>
            <a:lvl1pPr marL="0" indent="0">
              <a:lnSpc>
                <a:spcPct val="125000"/>
              </a:lnSpc>
              <a:buFontTx/>
              <a:buNone/>
              <a:defRPr sz="1800">
                <a:solidFill>
                  <a:srgbClr val="686868"/>
                </a:solidFill>
              </a:defRPr>
            </a:lvl1pPr>
          </a:lstStyle>
          <a:p>
            <a:r>
              <a:rPr lang="de-DE" noProof="0" dirty="0" smtClean="0"/>
              <a:t>Autor</a:t>
            </a:r>
            <a:br>
              <a:rPr lang="de-DE" noProof="0" dirty="0" smtClean="0"/>
            </a:br>
            <a:r>
              <a:rPr lang="de-DE" noProof="0" dirty="0" smtClean="0"/>
              <a:t>Datum</a:t>
            </a:r>
            <a:br>
              <a:rPr lang="de-DE" noProof="0" dirty="0" smtClean="0"/>
            </a:br>
            <a:r>
              <a:rPr lang="de-DE" noProof="0" dirty="0" smtClean="0"/>
              <a:t>Anlass</a:t>
            </a:r>
            <a:endParaRPr lang="de-DE" noProof="0" dirty="0"/>
          </a:p>
        </p:txBody>
      </p:sp>
      <p:pic>
        <p:nvPicPr>
          <p:cNvPr id="17" name="Grafik 10" descr="dlr_signet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00" y="5857200"/>
            <a:ext cx="857250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feld 1"/>
          <p:cNvSpPr txBox="1"/>
          <p:nvPr userDrawn="1"/>
        </p:nvSpPr>
        <p:spPr>
          <a:xfrm>
            <a:off x="899592" y="3993078"/>
            <a:ext cx="777686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DLR-Institut für Vernetzte Energiesysteme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835695" y="125999"/>
            <a:ext cx="6822303" cy="13464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de-DE" dirty="0" smtClean="0"/>
              <a:t>&gt; Vortrag &gt; Autor  &gt; Datum</a:t>
            </a:r>
            <a:endParaRPr lang="de-DE" dirty="0"/>
          </a:p>
        </p:txBody>
      </p:sp>
      <p:sp>
        <p:nvSpPr>
          <p:cNvPr id="11" name="Textfeld 10"/>
          <p:cNvSpPr txBox="1"/>
          <p:nvPr userDrawn="1"/>
        </p:nvSpPr>
        <p:spPr>
          <a:xfrm>
            <a:off x="467544" y="127084"/>
            <a:ext cx="129614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kern="1200" dirty="0" smtClean="0">
                <a:solidFill>
                  <a:srgbClr val="686868"/>
                </a:solidFill>
                <a:latin typeface="Arial" pitchFamily="34" charset="0"/>
                <a:ea typeface="+mn-ea"/>
                <a:cs typeface="+mn-cs"/>
              </a:rPr>
              <a:t>DLR.de/VE • Folie </a:t>
            </a:r>
            <a:fld id="{581D0E90-3643-4067-98F5-DFEFF1267CC4}" type="slidenum">
              <a:rPr lang="de-DE" sz="800" kern="1200" smtClean="0">
                <a:solidFill>
                  <a:srgbClr val="686868"/>
                </a:solidFill>
                <a:latin typeface="Arial" pitchFamily="34" charset="0"/>
                <a:ea typeface="+mn-ea"/>
                <a:cs typeface="+mn-cs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8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549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8" descr="\\psf\Host\Users\cd\Desktop\Startbild_4zu3-Fuss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07138"/>
            <a:ext cx="9144000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6000" y="648000"/>
            <a:ext cx="8172000" cy="738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 smtClean="0"/>
              <a:t>Mastertitelformat bearbeiten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5999" y="1591200"/>
            <a:ext cx="8172000" cy="433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pic>
        <p:nvPicPr>
          <p:cNvPr id="11" name="Grafik 10" descr="dlr_signet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6143625"/>
            <a:ext cx="57150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63687" y="125999"/>
            <a:ext cx="6894311" cy="134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800">
                <a:solidFill>
                  <a:srgbClr val="686868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de-DE" smtClean="0"/>
              <a:t>&gt; Kurztitel &gt; Autor &gt; Datum</a:t>
            </a:r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467544" y="127084"/>
            <a:ext cx="129614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kern="1200" dirty="0" smtClean="0">
                <a:solidFill>
                  <a:srgbClr val="686868"/>
                </a:solidFill>
                <a:latin typeface="Arial" pitchFamily="34" charset="0"/>
                <a:ea typeface="+mn-ea"/>
                <a:cs typeface="+mn-cs"/>
              </a:rPr>
              <a:t>DLR.de/VE • Folie </a:t>
            </a:r>
            <a:fld id="{581D0E90-3643-4067-98F5-DFEFF1267CC4}" type="slidenum">
              <a:rPr lang="de-DE" sz="800" kern="1200" smtClean="0">
                <a:solidFill>
                  <a:srgbClr val="686868"/>
                </a:solidFill>
                <a:latin typeface="Arial" pitchFamily="34" charset="0"/>
                <a:ea typeface="+mn-ea"/>
                <a:cs typeface="+mn-cs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8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48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686868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80000" indent="-180000" algn="l" defTabSz="9144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34988" indent="-268288" algn="l" defTabSz="914400" rtl="0" eaLnBrk="1" latinLnBrk="0" hangingPunct="1">
        <a:lnSpc>
          <a:spcPct val="100000"/>
        </a:lnSpc>
        <a:spcBef>
          <a:spcPts val="0"/>
        </a:spcBef>
        <a:buFont typeface="Symbol" panose="05050102010706020507" pitchFamily="18" charset="2"/>
        <a:buChar char="-"/>
        <a:defRPr sz="1600" kern="1200">
          <a:solidFill>
            <a:schemeClr val="bg2">
              <a:lumMod val="75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801688" indent="-17145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Ø"/>
        <a:defRPr sz="1400" kern="1200">
          <a:solidFill>
            <a:schemeClr val="bg1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1522800" indent="-180000" algn="l" defTabSz="914400" rtl="0" eaLnBrk="1" latinLnBrk="0" hangingPunct="1">
        <a:spcBef>
          <a:spcPts val="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969200" indent="-180000" algn="l" defTabSz="914400" rtl="0" eaLnBrk="1" latinLnBrk="0" hangingPunct="1">
        <a:spcBef>
          <a:spcPts val="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 sz="quarter"/>
          </p:nvPr>
        </p:nvSpPr>
        <p:spPr>
          <a:xfrm>
            <a:off x="1043608" y="1484784"/>
            <a:ext cx="7779600" cy="741362"/>
          </a:xfrm>
        </p:spPr>
        <p:txBody>
          <a:bodyPr/>
          <a:lstStyle/>
          <a:p>
            <a:r>
              <a:rPr lang="de-DE" smtClean="0"/>
              <a:t>Heuristik/Ausblick  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1835695" y="125999"/>
            <a:ext cx="6822303" cy="134649"/>
          </a:xfrm>
        </p:spPr>
        <p:txBody>
          <a:bodyPr/>
          <a:lstStyle/>
          <a:p>
            <a:pPr>
              <a:defRPr/>
            </a:pPr>
            <a:r>
              <a:rPr lang="de-DE" dirty="0" smtClean="0"/>
              <a:t>&gt; Vortrag &gt; Autor  •  Dokumentname &gt; Datum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620688"/>
            <a:ext cx="2398972" cy="1800012"/>
          </a:xfrm>
          <a:prstGeom prst="rect">
            <a:avLst/>
          </a:prstGeom>
          <a:noFill/>
          <a:ln w="635">
            <a:noFill/>
          </a:ln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5301208"/>
            <a:ext cx="1365764" cy="140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55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323528" y="980728"/>
            <a:ext cx="7752122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Arial" pitchFamily="34" charset="0"/>
                <a:cs typeface="Arial" pitchFamily="34" charset="0"/>
              </a:rPr>
              <a:t>Gleiche Knoten in versch</a:t>
            </a:r>
            <a:r>
              <a:rPr lang="de-DE" dirty="0">
                <a:latin typeface="Arial" pitchFamily="34" charset="0"/>
                <a:cs typeface="Arial" pitchFamily="34" charset="0"/>
              </a:rPr>
              <a:t>. Datensätzen </a:t>
            </a:r>
            <a:r>
              <a:rPr lang="de-DE" dirty="0" smtClean="0">
                <a:latin typeface="Arial" pitchFamily="34" charset="0"/>
                <a:cs typeface="Arial" pitchFamily="34" charset="0"/>
              </a:rPr>
              <a:t>durch Namen „verschmelzen“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Arial" pitchFamily="34" charset="0"/>
                <a:cs typeface="Arial" pitchFamily="34" charset="0"/>
              </a:rPr>
              <a:t>Gleiche Knoten in versch. Datensätzen durch Entfernung „verschmelzen“</a:t>
            </a:r>
          </a:p>
          <a:p>
            <a:endParaRPr lang="de-DE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itel 1"/>
          <p:cNvSpPr txBox="1">
            <a:spLocks/>
          </p:cNvSpPr>
          <p:nvPr/>
        </p:nvSpPr>
        <p:spPr bwMode="auto">
          <a:xfrm>
            <a:off x="486000" y="332656"/>
            <a:ext cx="8172000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686868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de-DE" dirty="0" smtClean="0"/>
              <a:t>Heuristik</a:t>
            </a:r>
            <a:endParaRPr lang="de-DE" sz="12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-37090" y="908720"/>
            <a:ext cx="9144000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/>
          <p:cNvSpPr/>
          <p:nvPr/>
        </p:nvSpPr>
        <p:spPr>
          <a:xfrm>
            <a:off x="811697" y="2744924"/>
            <a:ext cx="197568" cy="216024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de-DE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Ellipse 23"/>
          <p:cNvSpPr/>
          <p:nvPr/>
        </p:nvSpPr>
        <p:spPr>
          <a:xfrm>
            <a:off x="975890" y="2755508"/>
            <a:ext cx="197568" cy="21602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de-DE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Ellipse 24"/>
          <p:cNvSpPr/>
          <p:nvPr/>
        </p:nvSpPr>
        <p:spPr>
          <a:xfrm>
            <a:off x="1761456" y="3459195"/>
            <a:ext cx="197568" cy="216024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de-DE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Ellipse 25"/>
          <p:cNvSpPr/>
          <p:nvPr/>
        </p:nvSpPr>
        <p:spPr>
          <a:xfrm>
            <a:off x="2515320" y="2636912"/>
            <a:ext cx="197568" cy="21602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de-DE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Pfeil nach rechts 26"/>
          <p:cNvSpPr/>
          <p:nvPr/>
        </p:nvSpPr>
        <p:spPr>
          <a:xfrm>
            <a:off x="3635896" y="3049625"/>
            <a:ext cx="936104" cy="415157"/>
          </a:xfrm>
          <a:prstGeom prst="rightArrow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de-DE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Ellipse 27"/>
          <p:cNvSpPr/>
          <p:nvPr/>
        </p:nvSpPr>
        <p:spPr>
          <a:xfrm>
            <a:off x="5346302" y="2799896"/>
            <a:ext cx="197568" cy="21602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de-DE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Ellipse 29"/>
          <p:cNvSpPr/>
          <p:nvPr/>
        </p:nvSpPr>
        <p:spPr>
          <a:xfrm>
            <a:off x="6296061" y="3514167"/>
            <a:ext cx="197568" cy="21602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de-DE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Ellipse 30"/>
          <p:cNvSpPr/>
          <p:nvPr/>
        </p:nvSpPr>
        <p:spPr>
          <a:xfrm>
            <a:off x="7049925" y="2691884"/>
            <a:ext cx="197568" cy="21602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de-DE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32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323528" y="980728"/>
            <a:ext cx="7752122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Arial" pitchFamily="34" charset="0"/>
                <a:cs typeface="Arial" pitchFamily="34" charset="0"/>
              </a:rPr>
              <a:t>Gleiche Knoten in versch</a:t>
            </a:r>
            <a:r>
              <a:rPr lang="de-DE" dirty="0">
                <a:latin typeface="Arial" pitchFamily="34" charset="0"/>
                <a:cs typeface="Arial" pitchFamily="34" charset="0"/>
              </a:rPr>
              <a:t>. Datensätzen </a:t>
            </a:r>
            <a:r>
              <a:rPr lang="de-DE" dirty="0" smtClean="0">
                <a:latin typeface="Arial" pitchFamily="34" charset="0"/>
                <a:cs typeface="Arial" pitchFamily="34" charset="0"/>
              </a:rPr>
              <a:t>durch Namen „verschmelzen“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Arial" pitchFamily="34" charset="0"/>
                <a:cs typeface="Arial" pitchFamily="34" charset="0"/>
              </a:rPr>
              <a:t>Gleiche Knoten in versch. Datensätzen durch Entfernung „verschmelzen“</a:t>
            </a:r>
          </a:p>
          <a:p>
            <a:endParaRPr lang="de-DE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itel 1"/>
          <p:cNvSpPr txBox="1">
            <a:spLocks/>
          </p:cNvSpPr>
          <p:nvPr/>
        </p:nvSpPr>
        <p:spPr bwMode="auto">
          <a:xfrm>
            <a:off x="486000" y="332656"/>
            <a:ext cx="8172000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686868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de-DE" dirty="0" smtClean="0"/>
              <a:t>Heuristik: Komponenten</a:t>
            </a:r>
            <a:endParaRPr lang="de-DE" sz="12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-37090" y="908720"/>
            <a:ext cx="9144000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/>
          <p:cNvSpPr/>
          <p:nvPr/>
        </p:nvSpPr>
        <p:spPr>
          <a:xfrm>
            <a:off x="811697" y="1736812"/>
            <a:ext cx="197568" cy="216024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de-DE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Ellipse 23"/>
          <p:cNvSpPr/>
          <p:nvPr/>
        </p:nvSpPr>
        <p:spPr>
          <a:xfrm>
            <a:off x="975890" y="1747396"/>
            <a:ext cx="197568" cy="21602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de-DE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Ellipse 24"/>
          <p:cNvSpPr/>
          <p:nvPr/>
        </p:nvSpPr>
        <p:spPr>
          <a:xfrm>
            <a:off x="1761456" y="2451083"/>
            <a:ext cx="197568" cy="216024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de-DE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Ellipse 25"/>
          <p:cNvSpPr/>
          <p:nvPr/>
        </p:nvSpPr>
        <p:spPr>
          <a:xfrm>
            <a:off x="2515320" y="1628800"/>
            <a:ext cx="197568" cy="21602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de-DE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Pfeil nach rechts 26"/>
          <p:cNvSpPr/>
          <p:nvPr/>
        </p:nvSpPr>
        <p:spPr>
          <a:xfrm>
            <a:off x="3635896" y="2041513"/>
            <a:ext cx="936104" cy="415157"/>
          </a:xfrm>
          <a:prstGeom prst="rightArrow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de-DE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Ellipse 27"/>
          <p:cNvSpPr/>
          <p:nvPr/>
        </p:nvSpPr>
        <p:spPr>
          <a:xfrm>
            <a:off x="5346302" y="1791784"/>
            <a:ext cx="197568" cy="21602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de-DE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Ellipse 29"/>
          <p:cNvSpPr/>
          <p:nvPr/>
        </p:nvSpPr>
        <p:spPr>
          <a:xfrm>
            <a:off x="6296061" y="2506055"/>
            <a:ext cx="197568" cy="21602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de-DE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Ellipse 30"/>
          <p:cNvSpPr/>
          <p:nvPr/>
        </p:nvSpPr>
        <p:spPr>
          <a:xfrm>
            <a:off x="7049925" y="1683772"/>
            <a:ext cx="197568" cy="21602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de-DE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32" y="2789273"/>
            <a:ext cx="2666299" cy="1810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32" y="4842114"/>
            <a:ext cx="2676205" cy="1815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Pfeil nach rechts 34"/>
          <p:cNvSpPr/>
          <p:nvPr/>
        </p:nvSpPr>
        <p:spPr>
          <a:xfrm>
            <a:off x="3641412" y="4365104"/>
            <a:ext cx="1146611" cy="727382"/>
          </a:xfrm>
          <a:prstGeom prst="rightArrow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de-DE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517206"/>
            <a:ext cx="3572912" cy="2423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Ellipse 14"/>
          <p:cNvSpPr/>
          <p:nvPr/>
        </p:nvSpPr>
        <p:spPr>
          <a:xfrm rot="19930394">
            <a:off x="1267421" y="4931002"/>
            <a:ext cx="864096" cy="504056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de-DE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78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323528" y="1196752"/>
            <a:ext cx="2314736" cy="13849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dirty="0" smtClean="0">
                <a:latin typeface="Arial" pitchFamily="34" charset="0"/>
                <a:cs typeface="Arial" pitchFamily="34" charset="0"/>
              </a:rPr>
              <a:t>Zukunft:</a:t>
            </a:r>
            <a:endParaRPr lang="de-DE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de-DE" dirty="0" smtClean="0">
                <a:latin typeface="Arial" pitchFamily="34" charset="0"/>
                <a:cs typeface="Arial" pitchFamily="34" charset="0"/>
              </a:rPr>
              <a:t/>
            </a:r>
            <a:br>
              <a:rPr lang="de-DE" dirty="0" smtClean="0">
                <a:latin typeface="Arial" pitchFamily="34" charset="0"/>
                <a:cs typeface="Arial" pitchFamily="34" charset="0"/>
              </a:rPr>
            </a:br>
            <a:endParaRPr lang="de-DE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Arial" pitchFamily="34" charset="0"/>
                <a:cs typeface="Arial" pitchFamily="34" charset="0"/>
              </a:rPr>
              <a:t>Attribute generieren</a:t>
            </a:r>
            <a:r>
              <a:rPr lang="de-DE" dirty="0">
                <a:latin typeface="Arial" pitchFamily="34" charset="0"/>
                <a:cs typeface="Arial" pitchFamily="34" charset="0"/>
              </a:rPr>
              <a:t/>
            </a:r>
            <a:br>
              <a:rPr lang="de-DE" dirty="0">
                <a:latin typeface="Arial" pitchFamily="34" charset="0"/>
                <a:cs typeface="Arial" pitchFamily="34" charset="0"/>
              </a:rPr>
            </a:br>
            <a:endParaRPr lang="de-DE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itel 1"/>
          <p:cNvSpPr txBox="1">
            <a:spLocks/>
          </p:cNvSpPr>
          <p:nvPr/>
        </p:nvSpPr>
        <p:spPr bwMode="auto">
          <a:xfrm>
            <a:off x="486000" y="332656"/>
            <a:ext cx="8172000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686868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de-DE" dirty="0" smtClean="0"/>
              <a:t>Heuristik</a:t>
            </a:r>
            <a:r>
              <a:rPr lang="en-US" dirty="0" smtClean="0"/>
              <a:t>: Attribute</a:t>
            </a:r>
            <a:endParaRPr lang="de-DE" sz="12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-37090" y="908720"/>
            <a:ext cx="9144000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Ellipse 51"/>
          <p:cNvSpPr/>
          <p:nvPr/>
        </p:nvSpPr>
        <p:spPr>
          <a:xfrm>
            <a:off x="920491" y="3645024"/>
            <a:ext cx="197568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de-DE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4" name="Gerade Verbindung 53"/>
          <p:cNvCxnSpPr>
            <a:endCxn id="52" idx="1"/>
          </p:cNvCxnSpPr>
          <p:nvPr/>
        </p:nvCxnSpPr>
        <p:spPr>
          <a:xfrm>
            <a:off x="323528" y="3068960"/>
            <a:ext cx="625896" cy="6077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54"/>
          <p:cNvCxnSpPr>
            <a:endCxn id="52" idx="6"/>
          </p:cNvCxnSpPr>
          <p:nvPr/>
        </p:nvCxnSpPr>
        <p:spPr>
          <a:xfrm flipH="1">
            <a:off x="1118059" y="3372810"/>
            <a:ext cx="933661" cy="380226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395536" y="3933056"/>
            <a:ext cx="124393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dirty="0" smtClean="0">
                <a:latin typeface="Arial" pitchFamily="34" charset="0"/>
                <a:cs typeface="Arial" pitchFamily="34" charset="0"/>
              </a:rPr>
              <a:t>Kompressor</a:t>
            </a:r>
          </a:p>
        </p:txBody>
      </p:sp>
      <p:cxnSp>
        <p:nvCxnSpPr>
          <p:cNvPr id="60" name="Gerade Verbindung mit Pfeil 59"/>
          <p:cNvCxnSpPr/>
          <p:nvPr/>
        </p:nvCxnSpPr>
        <p:spPr>
          <a:xfrm>
            <a:off x="2618806" y="4437112"/>
            <a:ext cx="144913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 flipV="1">
            <a:off x="2699792" y="3212976"/>
            <a:ext cx="0" cy="13626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feld 62"/>
          <p:cNvSpPr txBox="1"/>
          <p:nvPr/>
        </p:nvSpPr>
        <p:spPr>
          <a:xfrm>
            <a:off x="2843808" y="4520153"/>
            <a:ext cx="95699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Leit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. Dicke</a:t>
            </a:r>
          </a:p>
        </p:txBody>
      </p:sp>
      <p:sp>
        <p:nvSpPr>
          <p:cNvPr id="64" name="Textfeld 63"/>
          <p:cNvSpPr txBox="1"/>
          <p:nvPr/>
        </p:nvSpPr>
        <p:spPr>
          <a:xfrm rot="16200000">
            <a:off x="1762254" y="3867564"/>
            <a:ext cx="142507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Komp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. Leistung</a:t>
            </a:r>
          </a:p>
        </p:txBody>
      </p:sp>
      <p:sp>
        <p:nvSpPr>
          <p:cNvPr id="65" name="Ellipse 64"/>
          <p:cNvSpPr/>
          <p:nvPr/>
        </p:nvSpPr>
        <p:spPr>
          <a:xfrm>
            <a:off x="3969160" y="3278204"/>
            <a:ext cx="98784" cy="10801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de-DE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Ellipse 65"/>
          <p:cNvSpPr/>
          <p:nvPr/>
        </p:nvSpPr>
        <p:spPr>
          <a:xfrm>
            <a:off x="2961048" y="4126710"/>
            <a:ext cx="98784" cy="10801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de-DE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Ellipse 66"/>
          <p:cNvSpPr/>
          <p:nvPr/>
        </p:nvSpPr>
        <p:spPr>
          <a:xfrm>
            <a:off x="3283633" y="4095074"/>
            <a:ext cx="98784" cy="10801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de-DE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Ellipse 67"/>
          <p:cNvSpPr/>
          <p:nvPr/>
        </p:nvSpPr>
        <p:spPr>
          <a:xfrm>
            <a:off x="3106074" y="3768854"/>
            <a:ext cx="98784" cy="10801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de-DE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Ellipse 68"/>
          <p:cNvSpPr/>
          <p:nvPr/>
        </p:nvSpPr>
        <p:spPr>
          <a:xfrm>
            <a:off x="3465104" y="3822860"/>
            <a:ext cx="98784" cy="10801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de-DE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Ellipse 69"/>
          <p:cNvSpPr/>
          <p:nvPr/>
        </p:nvSpPr>
        <p:spPr>
          <a:xfrm>
            <a:off x="3382417" y="3538616"/>
            <a:ext cx="98784" cy="10801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de-DE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Ellipse 70"/>
          <p:cNvSpPr/>
          <p:nvPr/>
        </p:nvSpPr>
        <p:spPr>
          <a:xfrm>
            <a:off x="3707904" y="3579458"/>
            <a:ext cx="98784" cy="10801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de-DE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Ellipse 71"/>
          <p:cNvSpPr/>
          <p:nvPr/>
        </p:nvSpPr>
        <p:spPr>
          <a:xfrm>
            <a:off x="3707904" y="3375580"/>
            <a:ext cx="98784" cy="10801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de-DE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Ellipse 72"/>
          <p:cNvSpPr/>
          <p:nvPr/>
        </p:nvSpPr>
        <p:spPr>
          <a:xfrm>
            <a:off x="3921026" y="3391640"/>
            <a:ext cx="98784" cy="10801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de-DE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Ellipse 73"/>
          <p:cNvSpPr/>
          <p:nvPr/>
        </p:nvSpPr>
        <p:spPr>
          <a:xfrm>
            <a:off x="3707904" y="3158970"/>
            <a:ext cx="98784" cy="10801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de-DE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6" name="Gerade Verbindung 75"/>
          <p:cNvCxnSpPr/>
          <p:nvPr/>
        </p:nvCxnSpPr>
        <p:spPr>
          <a:xfrm flipV="1">
            <a:off x="2961048" y="2996952"/>
            <a:ext cx="1250912" cy="1368152"/>
          </a:xfrm>
          <a:prstGeom prst="line">
            <a:avLst/>
          </a:prstGeom>
          <a:ln w="2222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Pfeil nach rechts 76"/>
          <p:cNvSpPr/>
          <p:nvPr/>
        </p:nvSpPr>
        <p:spPr>
          <a:xfrm>
            <a:off x="4395835" y="3633464"/>
            <a:ext cx="936104" cy="415157"/>
          </a:xfrm>
          <a:prstGeom prst="rightArrow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de-DE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Ellipse 78"/>
          <p:cNvSpPr/>
          <p:nvPr/>
        </p:nvSpPr>
        <p:spPr>
          <a:xfrm>
            <a:off x="6881844" y="3761094"/>
            <a:ext cx="197568" cy="21602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de-DE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0" name="Gerade Verbindung 79"/>
          <p:cNvCxnSpPr>
            <a:endCxn id="79" idx="1"/>
          </p:cNvCxnSpPr>
          <p:nvPr/>
        </p:nvCxnSpPr>
        <p:spPr>
          <a:xfrm>
            <a:off x="6284881" y="3185030"/>
            <a:ext cx="625896" cy="6077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80"/>
          <p:cNvCxnSpPr>
            <a:endCxn id="79" idx="6"/>
          </p:cNvCxnSpPr>
          <p:nvPr/>
        </p:nvCxnSpPr>
        <p:spPr>
          <a:xfrm flipH="1">
            <a:off x="7079412" y="3488880"/>
            <a:ext cx="933661" cy="380226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86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323528" y="1196752"/>
            <a:ext cx="4302524" cy="27699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dirty="0" smtClean="0">
                <a:latin typeface="Arial" pitchFamily="34" charset="0"/>
                <a:cs typeface="Arial" pitchFamily="34" charset="0"/>
              </a:rPr>
              <a:t>Zukunft:</a:t>
            </a:r>
          </a:p>
          <a:p>
            <a:endParaRPr lang="de-DE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Arial" pitchFamily="34" charset="0"/>
                <a:cs typeface="Arial" pitchFamily="34" charset="0"/>
              </a:rPr>
              <a:t>OSM Leitungen/Segmente Verknüpfen: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Arial" pitchFamily="34" charset="0"/>
                <a:cs typeface="Arial" pitchFamily="34" charset="0"/>
              </a:rPr>
              <a:t>Distanz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Arial" pitchFamily="34" charset="0"/>
                <a:cs typeface="Arial" pitchFamily="34" charset="0"/>
              </a:rPr>
              <a:t>Attribute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>
              <a:latin typeface="Arial" pitchFamily="34" charset="0"/>
              <a:cs typeface="Arial" pitchFamily="34" charset="0"/>
            </a:endParaRPr>
          </a:p>
          <a:p>
            <a:pPr lvl="1"/>
            <a:endParaRPr lang="de-DE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de-DE" dirty="0" smtClean="0">
                <a:latin typeface="Arial" pitchFamily="34" charset="0"/>
                <a:cs typeface="Arial" pitchFamily="34" charset="0"/>
              </a:rPr>
              <a:t/>
            </a:r>
            <a:br>
              <a:rPr lang="de-DE" dirty="0" smtClean="0">
                <a:latin typeface="Arial" pitchFamily="34" charset="0"/>
                <a:cs typeface="Arial" pitchFamily="34" charset="0"/>
              </a:rPr>
            </a:br>
            <a:r>
              <a:rPr lang="de-DE" dirty="0">
                <a:latin typeface="Arial" pitchFamily="34" charset="0"/>
                <a:cs typeface="Arial" pitchFamily="34" charset="0"/>
              </a:rPr>
              <a:t/>
            </a:r>
            <a:br>
              <a:rPr lang="de-DE" dirty="0">
                <a:latin typeface="Arial" pitchFamily="34" charset="0"/>
                <a:cs typeface="Arial" pitchFamily="34" charset="0"/>
              </a:rPr>
            </a:br>
            <a:endParaRPr lang="de-DE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itel 1"/>
          <p:cNvSpPr txBox="1">
            <a:spLocks/>
          </p:cNvSpPr>
          <p:nvPr/>
        </p:nvSpPr>
        <p:spPr bwMode="auto">
          <a:xfrm>
            <a:off x="486000" y="332656"/>
            <a:ext cx="8172000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686868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de-DE" dirty="0" smtClean="0"/>
              <a:t>Heuristik: Topologie</a:t>
            </a:r>
            <a:endParaRPr lang="de-DE" sz="12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-37090" y="908720"/>
            <a:ext cx="9144000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3"/>
          <p:cNvCxnSpPr/>
          <p:nvPr/>
        </p:nvCxnSpPr>
        <p:spPr>
          <a:xfrm>
            <a:off x="299195" y="3518245"/>
            <a:ext cx="360040" cy="10801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/>
        </p:nvCxnSpPr>
        <p:spPr>
          <a:xfrm flipV="1">
            <a:off x="1019275" y="3719980"/>
            <a:ext cx="456381" cy="169261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659235" y="3626257"/>
            <a:ext cx="360040" cy="262984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 flipV="1">
            <a:off x="1475656" y="3646365"/>
            <a:ext cx="576064" cy="73615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>
            <a:off x="2474790" y="3626257"/>
            <a:ext cx="288032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>
            <a:off x="3059832" y="3626257"/>
            <a:ext cx="288032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>
            <a:off x="3563888" y="3626257"/>
            <a:ext cx="648072" cy="353645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>
            <a:off x="5123731" y="3506851"/>
            <a:ext cx="360040" cy="10801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>
          <a:xfrm flipV="1">
            <a:off x="5843811" y="3708587"/>
            <a:ext cx="456381" cy="16926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>
            <a:off x="5483771" y="3614863"/>
            <a:ext cx="360040" cy="262984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 flipV="1">
            <a:off x="6300192" y="3634972"/>
            <a:ext cx="576064" cy="73614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 flipV="1">
            <a:off x="6876256" y="3614863"/>
            <a:ext cx="1008112" cy="11394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>
            <a:off x="7884368" y="3614863"/>
            <a:ext cx="504056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>
            <a:off x="8388424" y="3614863"/>
            <a:ext cx="648072" cy="353645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Pfeil nach rechts 50"/>
          <p:cNvSpPr/>
          <p:nvPr/>
        </p:nvSpPr>
        <p:spPr>
          <a:xfrm>
            <a:off x="4211960" y="3501008"/>
            <a:ext cx="936104" cy="415157"/>
          </a:xfrm>
          <a:prstGeom prst="rightArrow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de-DE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48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 txBox="1">
            <a:spLocks/>
          </p:cNvSpPr>
          <p:nvPr/>
        </p:nvSpPr>
        <p:spPr bwMode="auto">
          <a:xfrm>
            <a:off x="486000" y="332656"/>
            <a:ext cx="8172000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686868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de-DE" dirty="0" smtClean="0"/>
              <a:t>Heuristik: Topologie</a:t>
            </a:r>
            <a:endParaRPr lang="de-DE" sz="12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-37090" y="908720"/>
            <a:ext cx="9144000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816296" y="1052736"/>
            <a:ext cx="574516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dirty="0" smtClean="0">
                <a:latin typeface="Arial" pitchFamily="34" charset="0"/>
                <a:cs typeface="Arial" pitchFamily="34" charset="0"/>
              </a:rPr>
              <a:t>OSM					Nicht-OSM</a:t>
            </a:r>
          </a:p>
        </p:txBody>
      </p:sp>
      <p:sp>
        <p:nvSpPr>
          <p:cNvPr id="15" name="Pfeil nach unten 14"/>
          <p:cNvSpPr/>
          <p:nvPr/>
        </p:nvSpPr>
        <p:spPr>
          <a:xfrm>
            <a:off x="4152984" y="2996952"/>
            <a:ext cx="439339" cy="583796"/>
          </a:xfrm>
          <a:prstGeom prst="downArrow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de-DE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122" y="3720898"/>
            <a:ext cx="4525064" cy="30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68" y="1435397"/>
            <a:ext cx="3157509" cy="2137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259" y="1406270"/>
            <a:ext cx="3105126" cy="2147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feld 16"/>
          <p:cNvSpPr txBox="1"/>
          <p:nvPr/>
        </p:nvSpPr>
        <p:spPr>
          <a:xfrm>
            <a:off x="6876256" y="4221088"/>
            <a:ext cx="2154501" cy="16619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b="1" dirty="0" smtClean="0">
                <a:latin typeface="Arial" pitchFamily="34" charset="0"/>
                <a:cs typeface="Arial" pitchFamily="34" charset="0"/>
              </a:rPr>
              <a:t>Ziel:</a:t>
            </a:r>
          </a:p>
          <a:p>
            <a:r>
              <a:rPr lang="de-DE" b="1" dirty="0" smtClean="0">
                <a:latin typeface="Arial" pitchFamily="34" charset="0"/>
                <a:cs typeface="Arial" pitchFamily="34" charset="0"/>
              </a:rPr>
              <a:t>Verschmelzen von: </a:t>
            </a:r>
            <a:br>
              <a:rPr lang="de-DE" b="1" dirty="0" smtClean="0">
                <a:latin typeface="Arial" pitchFamily="34" charset="0"/>
                <a:cs typeface="Arial" pitchFamily="34" charset="0"/>
              </a:rPr>
            </a:br>
            <a:endParaRPr lang="de-DE" b="1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Arial" pitchFamily="34" charset="0"/>
                <a:cs typeface="Arial" pitchFamily="34" charset="0"/>
              </a:rPr>
              <a:t>Komponenten</a:t>
            </a:r>
          </a:p>
          <a:p>
            <a:endParaRPr lang="de-DE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Arial" pitchFamily="34" charset="0"/>
                <a:cs typeface="Arial" pitchFamily="34" charset="0"/>
              </a:rPr>
              <a:t>Attribute</a:t>
            </a:r>
          </a:p>
        </p:txBody>
      </p:sp>
    </p:spTree>
    <p:extLst>
      <p:ext uri="{BB962C8B-B14F-4D97-AF65-F5344CB8AC3E}">
        <p14:creationId xmlns:p14="http://schemas.microsoft.com/office/powerpoint/2010/main" val="101367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1529999" y="125999"/>
            <a:ext cx="7128000" cy="144000"/>
          </a:xfrm>
        </p:spPr>
        <p:txBody>
          <a:bodyPr/>
          <a:lstStyle/>
          <a:p>
            <a:pPr>
              <a:defRPr/>
            </a:pPr>
            <a:r>
              <a:rPr lang="de-DE" smtClean="0"/>
              <a:t>&gt; Vortrag &gt; Autor  •  Dokumentname &gt; Datum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619673" y="1843663"/>
            <a:ext cx="5688631" cy="36735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de-DE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251520" y="141277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de-DE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584913" y="1258887"/>
            <a:ext cx="33981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200" u="sng" dirty="0"/>
              <a:t>www.gas.scigrid.de</a:t>
            </a:r>
          </a:p>
        </p:txBody>
      </p:sp>
      <p:sp>
        <p:nvSpPr>
          <p:cNvPr id="10" name="Titel 6"/>
          <p:cNvSpPr txBox="1">
            <a:spLocks/>
          </p:cNvSpPr>
          <p:nvPr/>
        </p:nvSpPr>
        <p:spPr>
          <a:xfrm>
            <a:off x="486000" y="648000"/>
            <a:ext cx="8172000" cy="7381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686868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de-DE" dirty="0" smtClean="0"/>
              <a:t>Homepage &amp; Newsletter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2876947" y="5643860"/>
            <a:ext cx="3216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u="sng" dirty="0" smtClean="0"/>
              <a:t>news.gas-subscribe@scigrid.de</a:t>
            </a:r>
            <a:r>
              <a:rPr lang="de-DE" dirty="0" smtClean="0"/>
              <a:t> </a:t>
            </a:r>
            <a:endParaRPr lang="de-DE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677" y="1975027"/>
            <a:ext cx="4850582" cy="3477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301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170706_ppt_master_dt">
  <a:themeElements>
    <a:clrScheme name="DLR">
      <a:dk1>
        <a:srgbClr val="000000"/>
      </a:dk1>
      <a:lt1>
        <a:srgbClr val="FFFFFF"/>
      </a:lt1>
      <a:dk2>
        <a:srgbClr val="464646"/>
      </a:dk2>
      <a:lt2>
        <a:srgbClr val="B1B1B0"/>
      </a:lt2>
      <a:accent1>
        <a:srgbClr val="0075BB"/>
      </a:accent1>
      <a:accent2>
        <a:srgbClr val="819459"/>
      </a:accent2>
      <a:accent3>
        <a:srgbClr val="EAB818"/>
      </a:accent3>
      <a:accent4>
        <a:srgbClr val="B33F3D"/>
      </a:accent4>
      <a:accent5>
        <a:srgbClr val="7B7B7B"/>
      </a:accent5>
      <a:accent6>
        <a:srgbClr val="6898D1"/>
      </a:accent6>
      <a:hlink>
        <a:srgbClr val="A4B085"/>
      </a:hlink>
      <a:folHlink>
        <a:srgbClr val="C77A6D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</a:ln>
      </a:spPr>
      <a:bodyPr rtlCol="0" anchor="ctr">
        <a:spAutoFit/>
      </a:bodyPr>
      <a:lstStyle>
        <a:defPPr algn="ctr">
          <a:defRPr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tns:customPropertyEditors xmlns:tns="http://schemas.microsoft.com/office/2006/customDocumentInformationPanel">
  <tns:showOnOpen>false</tns:showOnOpen>
  <tns:defaultPropertyEditorNamespace>Standardeigenschaften</tns:defaultPropertyEditorNamespace>
</tns:customPropertyEditors>
</file>

<file path=customXml/itemProps1.xml><?xml version="1.0" encoding="utf-8"?>
<ds:datastoreItem xmlns:ds="http://schemas.openxmlformats.org/officeDocument/2006/customXml" ds:itemID="{AAE53C7D-4D9A-464B-B166-6AE4B21A465C}">
  <ds:schemaRefs>
    <ds:schemaRef ds:uri="http://schemas.microsoft.com/office/2006/customDocumentInformationPan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2. Julian Bartels_Greenday_2017</Template>
  <TotalTime>0</TotalTime>
  <Words>103</Words>
  <Application>Microsoft Office PowerPoint</Application>
  <PresentationFormat>Bildschirmpräsentation (4:3)</PresentationFormat>
  <Paragraphs>36</Paragraphs>
  <Slides>7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2_170706_ppt_master_dt</vt:lpstr>
      <vt:lpstr>Heuristik/Ausblick 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Next-Energy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Wie kam ich hierher?</dc:title>
  <dc:creator>Bartels, Julian</dc:creator>
  <cp:lastModifiedBy>Pluta, Adam</cp:lastModifiedBy>
  <cp:revision>257</cp:revision>
  <cp:lastPrinted>2017-07-04T06:23:45Z</cp:lastPrinted>
  <dcterms:created xsi:type="dcterms:W3CDTF">2017-11-10T12:17:39Z</dcterms:created>
  <dcterms:modified xsi:type="dcterms:W3CDTF">2019-06-06T08:43:26Z</dcterms:modified>
</cp:coreProperties>
</file>