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Lst>
  <p:notesMasterIdLst>
    <p:notesMasterId r:id="rId31"/>
  </p:notesMasterIdLst>
  <p:handoutMasterIdLst>
    <p:handoutMasterId r:id="rId32"/>
  </p:handoutMasterIdLst>
  <p:sldIdLst>
    <p:sldId id="256" r:id="rId3"/>
    <p:sldId id="257" r:id="rId4"/>
    <p:sldId id="260" r:id="rId5"/>
    <p:sldId id="307" r:id="rId6"/>
    <p:sldId id="308" r:id="rId7"/>
    <p:sldId id="309" r:id="rId8"/>
    <p:sldId id="349" r:id="rId9"/>
    <p:sldId id="350" r:id="rId10"/>
    <p:sldId id="310" r:id="rId11"/>
    <p:sldId id="318" r:id="rId12"/>
    <p:sldId id="353" r:id="rId13"/>
    <p:sldId id="348" r:id="rId14"/>
    <p:sldId id="314" r:id="rId15"/>
    <p:sldId id="331" r:id="rId16"/>
    <p:sldId id="322" r:id="rId17"/>
    <p:sldId id="352" r:id="rId18"/>
    <p:sldId id="333" r:id="rId19"/>
    <p:sldId id="323" r:id="rId20"/>
    <p:sldId id="334" r:id="rId21"/>
    <p:sldId id="324" r:id="rId22"/>
    <p:sldId id="335" r:id="rId23"/>
    <p:sldId id="336" r:id="rId24"/>
    <p:sldId id="343" r:id="rId25"/>
    <p:sldId id="344" r:id="rId26"/>
    <p:sldId id="337" r:id="rId27"/>
    <p:sldId id="345" r:id="rId28"/>
    <p:sldId id="351" r:id="rId29"/>
    <p:sldId id="346" r:id="rId30"/>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enn" initials="MLO" lastIdx="15" clrIdx="0"/>
  <p:cmAuthor id="1" name="Eva" initials="E"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E5B4"/>
    <a:srgbClr val="FEDB94"/>
    <a:srgbClr val="6E0F4C"/>
    <a:srgbClr val="88125E"/>
    <a:srgbClr val="F9D3EB"/>
    <a:srgbClr val="FFFFFF"/>
    <a:srgbClr val="73BBBF"/>
    <a:srgbClr val="9BCFD1"/>
    <a:srgbClr val="62B2B6"/>
    <a:srgbClr val="F2A0D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033" autoAdjust="0"/>
    <p:restoredTop sz="96105" autoAdjust="0"/>
  </p:normalViewPr>
  <p:slideViewPr>
    <p:cSldViewPr snapToGrid="0">
      <p:cViewPr varScale="1">
        <p:scale>
          <a:sx n="93" d="100"/>
          <a:sy n="93" d="100"/>
        </p:scale>
        <p:origin x="-828" y="-96"/>
      </p:cViewPr>
      <p:guideLst>
        <p:guide orient="horz" pos="144"/>
        <p:guide orient="horz" pos="895"/>
        <p:guide orient="horz" pos="1484"/>
        <p:guide orient="horz" pos="1200"/>
        <p:guide orient="horz" pos="2736"/>
        <p:guide orient="horz" pos="4319"/>
        <p:guide pos="2880"/>
        <p:guide pos="240"/>
        <p:guide pos="460"/>
        <p:guide pos="5520"/>
        <p:guide pos="863"/>
        <p:guide pos="5299"/>
        <p:guide pos="52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5" d="100"/>
          <a:sy n="85" d="100"/>
        </p:scale>
        <p:origin x="-3244" y="-103"/>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3/5/2008</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3/5/2008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3/5/2008 1:08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905741" y="773365"/>
            <a:ext cx="7285327" cy="1523495"/>
          </a:xfrm>
        </p:spPr>
        <p:txBody>
          <a:bodyPr>
            <a:noAutofit/>
          </a:bodyPr>
          <a:lstStyle>
            <a:lvl1pPr algn="l" defTabSz="914363" rtl="0" eaLnBrk="1" latinLnBrk="0" hangingPunct="1">
              <a:lnSpc>
                <a:spcPct val="90000"/>
              </a:lnSpc>
              <a:spcBef>
                <a:spcPct val="0"/>
              </a:spcBef>
              <a:buNone/>
              <a:defRPr lang="en-US" sz="5400" b="0" kern="1200" cap="none" spc="-150" dirty="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905741" y="2562731"/>
            <a:ext cx="4746914" cy="1012103"/>
          </a:xfrm>
        </p:spPr>
        <p:txBody>
          <a:bodyPr>
            <a:noAutofit/>
          </a:bodyPr>
          <a:lstStyle>
            <a:lvl1pPr marL="0" indent="0" algn="l">
              <a:lnSpc>
                <a:spcPct val="90000"/>
              </a:lnSpc>
              <a:spcBef>
                <a:spcPts val="0"/>
              </a:spcBef>
              <a:buNone/>
              <a:defRPr>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bwMode="auto">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7087" y="906402"/>
            <a:ext cx="7585075" cy="1523494"/>
          </a:xfrm>
        </p:spPr>
        <p:txBody>
          <a:bodyPr anchor="ctr" anchorCtr="0">
            <a:noAutofit/>
          </a:bodyPr>
          <a:lstStyle>
            <a:lvl1pPr algn="l" defTabSz="914363" rtl="0" eaLnBrk="1" latinLnBrk="0" hangingPunct="1">
              <a:lnSpc>
                <a:spcPct val="90000"/>
              </a:lnSpc>
              <a:spcBef>
                <a:spcPct val="0"/>
              </a:spcBef>
              <a:buNone/>
              <a:defRPr lang="en-US" sz="5400" b="0" kern="1200" cap="none" spc="-150" dirty="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830287" y="2595562"/>
            <a:ext cx="7581876" cy="461665"/>
          </a:xfrm>
        </p:spPr>
        <p:txBody>
          <a:bodyPr>
            <a:noAutofit/>
          </a:bodyPr>
          <a:lstStyle>
            <a:lvl1pPr marL="0" indent="0" algn="l">
              <a:lnSpc>
                <a:spcPct val="90000"/>
              </a:lnSpc>
              <a:spcBef>
                <a:spcPts val="0"/>
              </a:spcBef>
              <a:buNone/>
              <a:defRPr>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817563" y="4072542"/>
            <a:ext cx="7690114" cy="1182949"/>
          </a:xfrm>
        </p:spPr>
        <p:txBody>
          <a:bodyPr anchor="t" anchorCtr="0">
            <a:noAutofit/>
            <a:scene3d>
              <a:camera prst="orthographicFront"/>
              <a:lightRig rig="flat" dir="t"/>
            </a:scene3d>
            <a:sp3d extrusionH="88900" contourW="2540">
              <a:contourClr>
                <a:srgbClr val="F4A234"/>
              </a:contourClr>
            </a:sp3d>
          </a:bodyPr>
          <a:lstStyle>
            <a:lvl1pPr marL="0" indent="0" algn="l">
              <a:buFont typeface="Arial" pitchFamily="34" charset="0"/>
              <a:buNone/>
              <a:defRPr kumimoji="0" lang="en-US" sz="9600" b="1" i="1" u="none" strike="noStrike" kern="1200" cap="none" spc="-642" normalizeH="0" baseline="0" noProof="0" dirty="0" smtClean="0">
                <a:ln w="11430"/>
                <a:gradFill>
                  <a:gsLst>
                    <a:gs pos="0">
                      <a:schemeClr val="tx1"/>
                    </a:gs>
                    <a:gs pos="62000">
                      <a:srgbClr val="FEE5B4"/>
                    </a:gs>
                    <a:gs pos="88000">
                      <a:srgbClr val="FEDB94"/>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230188"/>
            <a:ext cx="8375074" cy="664797"/>
          </a:xfrm>
        </p:spPr>
        <p:txBody>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buFontTx/>
              <a:buBlip>
                <a:blip r:embed="rId3"/>
              </a:buBlip>
              <a:defRPr/>
            </a:lvl1pPr>
            <a:lvl2pPr>
              <a:lnSpc>
                <a:spcPct val="90000"/>
              </a:lnSpc>
              <a:buFontTx/>
              <a:buBlip>
                <a:blip r:embed="rId4"/>
              </a:buBlip>
              <a:defRPr/>
            </a:lvl2pPr>
            <a:lvl3pPr>
              <a:lnSpc>
                <a:spcPct val="90000"/>
              </a:lnSpc>
              <a:buFontTx/>
              <a:buBlip>
                <a:blip r:embed="rId4"/>
              </a:buBlip>
              <a:defRPr/>
            </a:lvl3pPr>
            <a:lvl4pPr>
              <a:lnSpc>
                <a:spcPct val="90000"/>
              </a:lnSpc>
              <a:buFontTx/>
              <a:buBlip>
                <a:blip r:embed="rId4"/>
              </a:buBlip>
              <a:defRPr/>
            </a:lvl4pPr>
            <a:lvl5pPr>
              <a:lnSpc>
                <a:spcPct val="90000"/>
              </a:lnSpc>
              <a:buFontTx/>
              <a:buBlip>
                <a:blip r:embed="rId4"/>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descr="MS_logo_white.png"/>
          <p:cNvPicPr>
            <a:picLocks noChangeAspect="1"/>
          </p:cNvPicPr>
          <p:nvPr userDrawn="1"/>
        </p:nvPicPr>
        <p:blipFill>
          <a:blip r:embed="rId3"/>
          <a:stretch>
            <a:fillRect/>
          </a:stretch>
        </p:blipFill>
        <p:spPr>
          <a:xfrm>
            <a:off x="7461828" y="6376409"/>
            <a:ext cx="1489320" cy="273772"/>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0999" y="230188"/>
            <a:ext cx="8384309"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bwMode="invGray">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75" indent="-396875" algn="l" defTabSz="914363" rtl="0" eaLnBrk="1" latinLnBrk="0" hangingPunct="1">
        <a:lnSpc>
          <a:spcPct val="90000"/>
        </a:lnSpc>
        <a:spcBef>
          <a:spcPct val="20000"/>
        </a:spcBef>
        <a:buSzPct val="70000"/>
        <a:buFontTx/>
        <a:buBlip>
          <a:blip r:embed="rId14"/>
        </a:buBlip>
        <a:defRPr sz="3200" kern="1200">
          <a:solidFill>
            <a:schemeClr val="tx1"/>
          </a:solidFill>
          <a:effectLst>
            <a:outerShdw blurRad="38100" dist="38100" dir="2700000" algn="tl">
              <a:srgbClr val="000000">
                <a:alpha val="43137"/>
              </a:srgbClr>
            </a:outerShdw>
          </a:effectLst>
          <a:latin typeface="+mn-lt"/>
          <a:ea typeface="+mn-ea"/>
          <a:cs typeface="+mn-cs"/>
        </a:defRPr>
      </a:lvl1pPr>
      <a:lvl2pPr marL="914400" indent="-396875" algn="l" defTabSz="914363" rtl="0" eaLnBrk="1" latinLnBrk="0" hangingPunct="1">
        <a:lnSpc>
          <a:spcPct val="90000"/>
        </a:lnSpc>
        <a:spcBef>
          <a:spcPct val="20000"/>
        </a:spcBef>
        <a:buSzPct val="70000"/>
        <a:buFontTx/>
        <a:buBlip>
          <a:blip r:embed="rId15"/>
        </a:buBlip>
        <a:defRPr sz="2800" kern="1200">
          <a:solidFill>
            <a:schemeClr val="tx1"/>
          </a:solidFill>
          <a:effectLst>
            <a:outerShdw blurRad="38100" dist="38100" dir="2700000" algn="tl">
              <a:srgbClr val="000000">
                <a:alpha val="43137"/>
              </a:srgbClr>
            </a:outerShdw>
          </a:effectLst>
          <a:latin typeface="+mn-lt"/>
          <a:ea typeface="+mn-ea"/>
          <a:cs typeface="+mn-cs"/>
        </a:defRPr>
      </a:lvl2pPr>
      <a:lvl3pPr marL="1258888" indent="-344488" algn="l" defTabSz="914363" rtl="0" eaLnBrk="1" latinLnBrk="0" hangingPunct="1">
        <a:lnSpc>
          <a:spcPct val="90000"/>
        </a:lnSpc>
        <a:spcBef>
          <a:spcPct val="20000"/>
        </a:spcBef>
        <a:buSzPct val="70000"/>
        <a:buFontTx/>
        <a:buBlip>
          <a:blip r:embed="rId15"/>
        </a:buBlip>
        <a:defRPr sz="2400" kern="1200">
          <a:solidFill>
            <a:schemeClr val="tx1"/>
          </a:solidFill>
          <a:effectLst>
            <a:outerShdw blurRad="38100" dist="38100" dir="2700000" algn="tl">
              <a:srgbClr val="000000">
                <a:alpha val="43137"/>
              </a:srgbClr>
            </a:outerShdw>
          </a:effectLst>
          <a:latin typeface="+mn-lt"/>
          <a:ea typeface="+mn-ea"/>
          <a:cs typeface="+mn-cs"/>
        </a:defRPr>
      </a:lvl3pPr>
      <a:lvl4pPr marL="1604963" indent="-346075" algn="l" defTabSz="914363" rtl="0" eaLnBrk="1" latinLnBrk="0" hangingPunct="1">
        <a:lnSpc>
          <a:spcPct val="90000"/>
        </a:lnSpc>
        <a:spcBef>
          <a:spcPct val="20000"/>
        </a:spcBef>
        <a:buSzPct val="70000"/>
        <a:buFontTx/>
        <a:buBlip>
          <a:blip r:embed="rId15"/>
        </a:buBlip>
        <a:defRPr sz="2400" kern="1200">
          <a:solidFill>
            <a:schemeClr val="tx1"/>
          </a:solidFill>
          <a:effectLst>
            <a:outerShdw blurRad="38100" dist="38100" dir="2700000" algn="tl">
              <a:srgbClr val="000000">
                <a:alpha val="43137"/>
              </a:srgbClr>
            </a:outerShdw>
          </a:effectLst>
          <a:latin typeface="+mn-lt"/>
          <a:ea typeface="+mn-ea"/>
          <a:cs typeface="+mn-cs"/>
        </a:defRPr>
      </a:lvl4pPr>
      <a:lvl5pPr marL="1941513" indent="-336550" algn="l" defTabSz="914363" rtl="0" eaLnBrk="1" latinLnBrk="0" hangingPunct="1">
        <a:lnSpc>
          <a:spcPct val="90000"/>
        </a:lnSpc>
        <a:spcBef>
          <a:spcPct val="20000"/>
        </a:spcBef>
        <a:buSzPct val="70000"/>
        <a:buFontTx/>
        <a:buBlip>
          <a:blip r:embed="rId15"/>
        </a:buBlip>
        <a:defRPr sz="2400" kern="1200">
          <a:solidFill>
            <a:schemeClr val="tx1"/>
          </a:solidFill>
          <a:effectLst>
            <a:outerShdw blurRad="38100" dist="38100" dir="2700000" algn="tl">
              <a:srgbClr val="000000">
                <a:alpha val="43137"/>
              </a:srgbClr>
            </a:outerShdw>
          </a:effectLst>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smtClean="0"/>
              <a:t>UI Customization</a:t>
            </a:r>
            <a:endParaRPr lang="en-US" dirty="0">
              <a:solidFill>
                <a:schemeClr val="tx2"/>
              </a:solidFill>
            </a:endParaRPr>
          </a:p>
        </p:txBody>
      </p:sp>
      <p:sp>
        <p:nvSpPr>
          <p:cNvPr id="3" name="Text Placeholder 2"/>
          <p:cNvSpPr>
            <a:spLocks noGrp="1"/>
          </p:cNvSpPr>
          <p:nvPr>
            <p:ph type="body" sz="quarter" idx="10"/>
          </p:nvPr>
        </p:nvSpPr>
        <p:spPr bwMode="invGray">
          <a:xfrm>
            <a:off x="381000" y="1439315"/>
            <a:ext cx="8382000" cy="2856167"/>
          </a:xfrm>
        </p:spPr>
        <p:txBody>
          <a:bodyPr/>
          <a:lstStyle/>
          <a:p>
            <a:r>
              <a:rPr lang="en-US" dirty="0" smtClean="0"/>
              <a:t>Silverlight UI customization enables styling through styles and skinning through control templates</a:t>
            </a:r>
          </a:p>
          <a:p>
            <a:r>
              <a:rPr lang="en-US" dirty="0" smtClean="0"/>
              <a:t>Easy for designers and developers to understand</a:t>
            </a:r>
          </a:p>
          <a:p>
            <a:r>
              <a:rPr lang="en-US" dirty="0" smtClean="0"/>
              <a:t>Designed for </a:t>
            </a:r>
            <a:r>
              <a:rPr lang="en-US" dirty="0" err="1" smtClean="0"/>
              <a:t>toolability</a:t>
            </a:r>
            <a:endParaRPr lang="en-US" dirty="0" smtClean="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UI Customization</a:t>
            </a:r>
            <a:endParaRPr lang="en-US" dirty="0"/>
          </a:p>
        </p:txBody>
      </p:sp>
      <p:sp>
        <p:nvSpPr>
          <p:cNvPr id="3" name="Text Placeholder 2"/>
          <p:cNvSpPr>
            <a:spLocks noGrp="1"/>
          </p:cNvSpPr>
          <p:nvPr>
            <p:ph type="body" sz="quarter" idx="10"/>
          </p:nvPr>
        </p:nvSpPr>
        <p:spPr>
          <a:xfrm>
            <a:off x="381000" y="1411552"/>
            <a:ext cx="8382000" cy="886397"/>
          </a:xfrm>
        </p:spPr>
        <p:txBody>
          <a:bodyPr/>
          <a:lstStyle/>
          <a:p>
            <a:r>
              <a:rPr lang="en-US" dirty="0" smtClean="0"/>
              <a:t>Get more information on custom controls, styles and templates at:</a:t>
            </a:r>
          </a:p>
        </p:txBody>
      </p:sp>
      <p:sp>
        <p:nvSpPr>
          <p:cNvPr id="4" name="TextBox 3"/>
          <p:cNvSpPr txBox="1"/>
          <p:nvPr/>
        </p:nvSpPr>
        <p:spPr>
          <a:xfrm>
            <a:off x="493160" y="2938409"/>
            <a:ext cx="7818633" cy="1261884"/>
          </a:xfrm>
          <a:prstGeom prst="rect">
            <a:avLst/>
          </a:prstGeom>
          <a:solidFill>
            <a:schemeClr val="tx2"/>
          </a:solidFill>
          <a:ln w="25400" cap="sq">
            <a:solidFill>
              <a:schemeClr val="accent6"/>
            </a:solidFill>
          </a:ln>
        </p:spPr>
        <p:txBody>
          <a:bodyPr wrap="square" rtlCol="0">
            <a:spAutoFit/>
          </a:bodyPr>
          <a:lstStyle/>
          <a:p>
            <a:r>
              <a:rPr lang="en-US" sz="2800" dirty="0" smtClean="0">
                <a:solidFill>
                  <a:schemeClr val="bg1"/>
                </a:solidFill>
              </a:rPr>
              <a:t>Creating Rich, Dynamic User Interfaces with Silverlight 2 Controls</a:t>
            </a:r>
          </a:p>
          <a:p>
            <a:pPr lvl="1"/>
            <a:r>
              <a:rPr lang="en-US" sz="2000" dirty="0" smtClean="0">
                <a:solidFill>
                  <a:schemeClr val="accent6"/>
                </a:solidFill>
              </a:rPr>
              <a:t>Thursday, March 6 10:15 AM - 11:30 AM, </a:t>
            </a:r>
            <a:r>
              <a:rPr lang="en-US" sz="2000" dirty="0" err="1" smtClean="0">
                <a:solidFill>
                  <a:schemeClr val="accent6"/>
                </a:solidFill>
              </a:rPr>
              <a:t>Lando</a:t>
            </a:r>
            <a:r>
              <a:rPr lang="en-US" sz="2000" dirty="0" smtClean="0">
                <a:solidFill>
                  <a:schemeClr val="accent6"/>
                </a:solidFill>
              </a:rPr>
              <a:t> 4204</a:t>
            </a:r>
            <a:endParaRPr lang="en-US" dirty="0" smtClean="0">
              <a:solidFill>
                <a:schemeClr val="accent6"/>
              </a:solidFill>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Custom Control Template</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Local Storage</a:t>
            </a:r>
            <a:endParaRPr lang="en-US" dirty="0">
              <a:solidFill>
                <a:schemeClr val="tx2"/>
              </a:solidFill>
            </a:endParaRPr>
          </a:p>
        </p:txBody>
      </p:sp>
      <p:sp>
        <p:nvSpPr>
          <p:cNvPr id="3" name="Text Placeholder 2"/>
          <p:cNvSpPr>
            <a:spLocks noGrp="1"/>
          </p:cNvSpPr>
          <p:nvPr>
            <p:ph type="body" sz="quarter" idx="10"/>
          </p:nvPr>
        </p:nvSpPr>
        <p:spPr bwMode="invGray">
          <a:xfrm>
            <a:off x="381000" y="1439315"/>
            <a:ext cx="8382000" cy="2954655"/>
          </a:xfrm>
        </p:spPr>
        <p:txBody>
          <a:bodyPr/>
          <a:lstStyle/>
          <a:p>
            <a:r>
              <a:rPr lang="en-US" dirty="0" smtClean="0"/>
              <a:t>Cookies on steroids</a:t>
            </a:r>
          </a:p>
          <a:p>
            <a:r>
              <a:rPr lang="en-US" dirty="0" smtClean="0"/>
              <a:t>Provides 10MB of app specific local storage</a:t>
            </a:r>
          </a:p>
          <a:p>
            <a:r>
              <a:rPr lang="en-US" dirty="0" smtClean="0"/>
              <a:t>Can be expanded per app by prompting the user</a:t>
            </a:r>
          </a:p>
          <a:p>
            <a:r>
              <a:rPr lang="en-US" smtClean="0"/>
              <a:t>Exposed through .NET </a:t>
            </a:r>
            <a:r>
              <a:rPr lang="en-US" dirty="0" err="1" smtClean="0"/>
              <a:t>IsolatedStorage</a:t>
            </a:r>
            <a:r>
              <a:rPr lang="en-US" dirty="0" smtClean="0"/>
              <a:t> APIs</a:t>
            </a:r>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Storing Previous Search</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smtClean="0"/>
              <a:t>HTML DOM Integration</a:t>
            </a:r>
            <a:endParaRPr lang="en-US" dirty="0">
              <a:solidFill>
                <a:schemeClr val="tx2"/>
              </a:solidFill>
            </a:endParaRPr>
          </a:p>
        </p:txBody>
      </p:sp>
      <p:sp>
        <p:nvSpPr>
          <p:cNvPr id="3" name="Text Placeholder 2"/>
          <p:cNvSpPr>
            <a:spLocks noGrp="1"/>
          </p:cNvSpPr>
          <p:nvPr>
            <p:ph type="body" sz="quarter" idx="10"/>
          </p:nvPr>
        </p:nvSpPr>
        <p:spPr bwMode="invGray">
          <a:xfrm>
            <a:off x="381000" y="1439315"/>
            <a:ext cx="8382000" cy="4284250"/>
          </a:xfrm>
        </p:spPr>
        <p:txBody>
          <a:bodyPr/>
          <a:lstStyle/>
          <a:p>
            <a:r>
              <a:rPr lang="en-US" dirty="0" smtClean="0"/>
              <a:t>Silverlight apps are browser apps</a:t>
            </a:r>
          </a:p>
          <a:p>
            <a:r>
              <a:rPr lang="en-US" dirty="0" smtClean="0"/>
              <a:t>Interacting with the browser host is critical </a:t>
            </a:r>
          </a:p>
          <a:p>
            <a:pPr lvl="1"/>
            <a:r>
              <a:rPr lang="en-US" dirty="0" smtClean="0"/>
              <a:t>Interact with and create HTML elements and script objects through .NET code</a:t>
            </a:r>
          </a:p>
          <a:p>
            <a:pPr lvl="1"/>
            <a:r>
              <a:rPr lang="en-US" dirty="0" smtClean="0"/>
              <a:t>Expose .NET objects to </a:t>
            </a:r>
            <a:r>
              <a:rPr lang="en-US" dirty="0" err="1" smtClean="0"/>
              <a:t>javascript</a:t>
            </a:r>
            <a:endParaRPr lang="en-US" dirty="0" smtClean="0"/>
          </a:p>
          <a:p>
            <a:r>
              <a:rPr lang="en-US" dirty="0" smtClean="0"/>
              <a:t>Gives access to common browser services</a:t>
            </a:r>
          </a:p>
          <a:p>
            <a:pPr lvl="1"/>
            <a:r>
              <a:rPr lang="en-US" dirty="0" smtClean="0"/>
              <a:t>Alert</a:t>
            </a:r>
          </a:p>
          <a:p>
            <a:pPr lvl="1"/>
            <a:r>
              <a:rPr lang="en-US" dirty="0" smtClean="0"/>
              <a:t>Browser history</a:t>
            </a:r>
          </a:p>
          <a:p>
            <a:pPr lvl="1"/>
            <a:r>
              <a:rPr lang="en-US" dirty="0" smtClean="0"/>
              <a:t>Existing web app functionality</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HTML DOM Integration</a:t>
            </a:r>
            <a:endParaRPr lang="en-US" dirty="0"/>
          </a:p>
        </p:txBody>
      </p:sp>
      <p:sp>
        <p:nvSpPr>
          <p:cNvPr id="3" name="Text Placeholder 2"/>
          <p:cNvSpPr>
            <a:spLocks noGrp="1"/>
          </p:cNvSpPr>
          <p:nvPr>
            <p:ph type="body" sz="quarter" idx="10"/>
          </p:nvPr>
        </p:nvSpPr>
        <p:spPr>
          <a:xfrm>
            <a:off x="381000" y="1411552"/>
            <a:ext cx="8382000" cy="886397"/>
          </a:xfrm>
        </p:spPr>
        <p:txBody>
          <a:bodyPr/>
          <a:lstStyle/>
          <a:p>
            <a:r>
              <a:rPr lang="en-US" dirty="0" smtClean="0"/>
              <a:t>Get more information on HTML DOM and local storage at:</a:t>
            </a:r>
          </a:p>
        </p:txBody>
      </p:sp>
      <p:sp>
        <p:nvSpPr>
          <p:cNvPr id="4" name="TextBox 3"/>
          <p:cNvSpPr txBox="1"/>
          <p:nvPr/>
        </p:nvSpPr>
        <p:spPr>
          <a:xfrm>
            <a:off x="493160" y="2938409"/>
            <a:ext cx="7818633" cy="1384995"/>
          </a:xfrm>
          <a:prstGeom prst="rect">
            <a:avLst/>
          </a:prstGeom>
          <a:solidFill>
            <a:schemeClr val="tx2"/>
          </a:solidFill>
          <a:ln w="25400" cap="sq">
            <a:solidFill>
              <a:schemeClr val="accent6"/>
            </a:solidFill>
          </a:ln>
        </p:spPr>
        <p:txBody>
          <a:bodyPr wrap="square" rtlCol="0">
            <a:spAutoFit/>
          </a:bodyPr>
          <a:lstStyle/>
          <a:p>
            <a:r>
              <a:rPr lang="en-US" sz="3200" dirty="0" smtClean="0">
                <a:solidFill>
                  <a:schemeClr val="bg1"/>
                </a:solidFill>
              </a:rPr>
              <a:t>Lighting Up Your AJAX Applications with Silverlight</a:t>
            </a:r>
          </a:p>
          <a:p>
            <a:pPr lvl="1"/>
            <a:r>
              <a:rPr lang="en-US" sz="2000" dirty="0" smtClean="0">
                <a:solidFill>
                  <a:schemeClr val="accent6"/>
                </a:solidFill>
              </a:rPr>
              <a:t>Friday, March 7 10:00 AM - 11:15 AM, </a:t>
            </a:r>
            <a:r>
              <a:rPr lang="en-US" sz="2000" dirty="0" err="1" smtClean="0">
                <a:solidFill>
                  <a:schemeClr val="accent6"/>
                </a:solidFill>
              </a:rPr>
              <a:t>Lando</a:t>
            </a:r>
            <a:r>
              <a:rPr lang="en-US" sz="2000" dirty="0" smtClean="0">
                <a:solidFill>
                  <a:schemeClr val="accent6"/>
                </a:solidFill>
              </a:rPr>
              <a:t> 4204</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4895" y="906402"/>
            <a:ext cx="8029046" cy="1523494"/>
          </a:xfrm>
        </p:spPr>
        <p:txBody>
          <a:bodyPr/>
          <a:lstStyle/>
          <a:p>
            <a:r>
              <a:rPr smtClean="0"/>
              <a:t>Browser History Integration</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Open File </a:t>
            </a:r>
            <a:r>
              <a:rPr smtClean="0"/>
              <a:t>Dialog</a:t>
            </a:r>
            <a:endParaRPr lang="en-US" dirty="0">
              <a:solidFill>
                <a:schemeClr val="tx2"/>
              </a:solidFill>
            </a:endParaRPr>
          </a:p>
        </p:txBody>
      </p:sp>
      <p:sp>
        <p:nvSpPr>
          <p:cNvPr id="3" name="Text Placeholder 2"/>
          <p:cNvSpPr>
            <a:spLocks noGrp="1"/>
          </p:cNvSpPr>
          <p:nvPr>
            <p:ph type="body" sz="quarter" idx="10"/>
          </p:nvPr>
        </p:nvSpPr>
        <p:spPr bwMode="invGray">
          <a:xfrm>
            <a:off x="381000" y="1439315"/>
            <a:ext cx="8382000" cy="3933384"/>
          </a:xfrm>
        </p:spPr>
        <p:txBody>
          <a:bodyPr/>
          <a:lstStyle/>
          <a:p>
            <a:r>
              <a:rPr lang="en-US" dirty="0" smtClean="0"/>
              <a:t>Allows an end-user to choose a file</a:t>
            </a:r>
          </a:p>
          <a:p>
            <a:r>
              <a:rPr lang="en-US" dirty="0" smtClean="0"/>
              <a:t>Application gets access to a stream</a:t>
            </a:r>
          </a:p>
          <a:p>
            <a:r>
              <a:rPr lang="en-US" dirty="0" smtClean="0"/>
              <a:t>Supports multi-selection and file extension filtering</a:t>
            </a:r>
          </a:p>
          <a:p>
            <a:r>
              <a:rPr lang="en-US" dirty="0" smtClean="0"/>
              <a:t>Enables:</a:t>
            </a:r>
          </a:p>
          <a:p>
            <a:pPr lvl="1"/>
            <a:r>
              <a:rPr lang="en-US" dirty="0" smtClean="0"/>
              <a:t>File uploading (w/ </a:t>
            </a:r>
            <a:r>
              <a:rPr lang="en-US" dirty="0" err="1" smtClean="0"/>
              <a:t>HttpWebRequest</a:t>
            </a:r>
            <a:r>
              <a:rPr lang="en-US" dirty="0" smtClean="0"/>
              <a:t>)</a:t>
            </a:r>
          </a:p>
          <a:p>
            <a:pPr lvl="1"/>
            <a:r>
              <a:rPr lang="en-US" dirty="0" smtClean="0"/>
              <a:t>Viewing local images (w/ Image element)</a:t>
            </a:r>
          </a:p>
          <a:p>
            <a:pPr lvl="1"/>
            <a:r>
              <a:rPr lang="en-US" dirty="0" smtClean="0"/>
              <a:t>Playing local media (w/ </a:t>
            </a:r>
            <a:r>
              <a:rPr lang="en-US" dirty="0" err="1" smtClean="0"/>
              <a:t>MediaElement</a:t>
            </a:r>
            <a:r>
              <a:rPr lang="en-US" dirty="0" smtClean="0"/>
              <a:t>)</a:t>
            </a:r>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087" y="906402"/>
            <a:ext cx="8029046" cy="1523494"/>
          </a:xfrm>
        </p:spPr>
        <p:txBody>
          <a:bodyPr/>
          <a:lstStyle/>
          <a:p>
            <a:r>
              <a:rPr smtClean="0"/>
              <a:t>Local Video Playback</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5742" y="773365"/>
            <a:ext cx="7484726" cy="1523495"/>
          </a:xfrm>
        </p:spPr>
        <p:txBody>
          <a:bodyPr/>
          <a:lstStyle/>
          <a:p>
            <a:r>
              <a:rPr smtClean="0"/>
              <a:t>Building RIAs Using Silverlight 2</a:t>
            </a:r>
            <a:endParaRPr lang="en-US" dirty="0"/>
          </a:p>
        </p:txBody>
      </p:sp>
      <p:sp>
        <p:nvSpPr>
          <p:cNvPr id="3" name="Subtitle 2"/>
          <p:cNvSpPr>
            <a:spLocks noGrp="1"/>
          </p:cNvSpPr>
          <p:nvPr>
            <p:ph type="subTitle" idx="1"/>
          </p:nvPr>
        </p:nvSpPr>
        <p:spPr/>
        <p:txBody>
          <a:bodyPr/>
          <a:lstStyle/>
          <a:p>
            <a:r>
              <a:rPr lang="en-US" dirty="0" smtClean="0"/>
              <a:t>Mike Harsh</a:t>
            </a:r>
          </a:p>
          <a:p>
            <a:r>
              <a:rPr lang="en-US" dirty="0" smtClean="0"/>
              <a:t>Program Manager</a:t>
            </a:r>
          </a:p>
          <a:p>
            <a:r>
              <a:rPr lang="en-US" dirty="0" smtClean="0"/>
              <a:t>Microsoft Corporation</a:t>
            </a: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Image Deep Zoom</a:t>
            </a:r>
            <a:endParaRPr lang="en-US" dirty="0">
              <a:solidFill>
                <a:schemeClr val="tx2"/>
              </a:solidFill>
            </a:endParaRPr>
          </a:p>
        </p:txBody>
      </p:sp>
      <p:sp>
        <p:nvSpPr>
          <p:cNvPr id="3" name="Text Placeholder 2"/>
          <p:cNvSpPr>
            <a:spLocks noGrp="1"/>
          </p:cNvSpPr>
          <p:nvPr>
            <p:ph type="body" sz="quarter" idx="10"/>
          </p:nvPr>
        </p:nvSpPr>
        <p:spPr bwMode="invGray">
          <a:xfrm>
            <a:off x="381000" y="1439315"/>
            <a:ext cx="8382000" cy="2856167"/>
          </a:xfrm>
        </p:spPr>
        <p:txBody>
          <a:bodyPr/>
          <a:lstStyle/>
          <a:p>
            <a:r>
              <a:rPr lang="en-US" dirty="0" smtClean="0"/>
              <a:t>Provides seamless viewing &amp; zooming of huge images</a:t>
            </a:r>
          </a:p>
          <a:p>
            <a:r>
              <a:rPr lang="en-US" dirty="0" smtClean="0"/>
              <a:t>Loads only the data necessary to show the part of an image the user is viewing</a:t>
            </a:r>
          </a:p>
          <a:p>
            <a:r>
              <a:rPr lang="en-US" dirty="0" smtClean="0"/>
              <a:t>Effectively turns a large image into an efficiently scaling vector</a:t>
            </a:r>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Image Deep Zoom</a:t>
            </a:r>
            <a:endParaRPr lang="en-US" dirty="0">
              <a:solidFill>
                <a:schemeClr val="tx2"/>
              </a:solidFill>
            </a:endParaRPr>
          </a:p>
        </p:txBody>
      </p:sp>
      <p:sp>
        <p:nvSpPr>
          <p:cNvPr id="3" name="Text Placeholder 2"/>
          <p:cNvSpPr>
            <a:spLocks noGrp="1"/>
          </p:cNvSpPr>
          <p:nvPr>
            <p:ph type="body" sz="quarter" idx="10"/>
          </p:nvPr>
        </p:nvSpPr>
        <p:spPr bwMode="invGray">
          <a:xfrm>
            <a:off x="381000" y="1439315"/>
            <a:ext cx="4199467" cy="2412968"/>
          </a:xfrm>
        </p:spPr>
        <p:txBody>
          <a:bodyPr/>
          <a:lstStyle/>
          <a:p>
            <a:pPr marL="461963" lvl="0" indent="-461963" defTabSz="912813" fontAlgn="base">
              <a:spcAft>
                <a:spcPct val="0"/>
              </a:spcAft>
              <a:buSzTx/>
              <a:buBlip>
                <a:blip r:embed="rId3"/>
              </a:buBlip>
              <a:defRPr/>
            </a:pPr>
            <a:r>
              <a:rPr lang="en-US" dirty="0" smtClean="0">
                <a:effectLst/>
              </a:rPr>
              <a:t>Preprocessing tool breaks image into 256 x 256 tiles</a:t>
            </a:r>
          </a:p>
          <a:p>
            <a:pPr marL="461963" lvl="0" indent="-461963" defTabSz="912813" fontAlgn="base">
              <a:spcAft>
                <a:spcPct val="0"/>
              </a:spcAft>
              <a:buSzTx/>
              <a:buBlip>
                <a:blip r:embed="rId3"/>
              </a:buBlip>
              <a:defRPr/>
            </a:pPr>
            <a:r>
              <a:rPr lang="en-US" dirty="0" smtClean="0"/>
              <a:t>Then generates pyramids of tiles at lower resolutions</a:t>
            </a:r>
            <a:endParaRPr lang="en-US" dirty="0" smtClean="0">
              <a:effectLst/>
            </a:endParaRPr>
          </a:p>
          <a:p>
            <a:pPr marL="461963" lvl="0" indent="-461963" defTabSz="912813" fontAlgn="base">
              <a:spcAft>
                <a:spcPct val="0"/>
              </a:spcAft>
              <a:buSzTx/>
              <a:buBlip>
                <a:blip r:embed="rId3"/>
              </a:buBlip>
              <a:defRPr/>
            </a:pPr>
            <a:endParaRPr lang="en-US" dirty="0">
              <a:effectLst/>
            </a:endParaRPr>
          </a:p>
        </p:txBody>
      </p:sp>
      <p:pic>
        <p:nvPicPr>
          <p:cNvPr id="4" name="Picture 3" descr="Winter Leaves.jpg"/>
          <p:cNvPicPr>
            <a:picLocks noChangeAspect="1"/>
          </p:cNvPicPr>
          <p:nvPr/>
        </p:nvPicPr>
        <p:blipFill>
          <a:blip r:embed="rId4" cstate="print"/>
          <a:stretch>
            <a:fillRect/>
          </a:stretch>
        </p:blipFill>
        <p:spPr>
          <a:xfrm>
            <a:off x="5257800" y="1295400"/>
            <a:ext cx="2743200" cy="2057400"/>
          </a:xfrm>
          <a:prstGeom prst="rect">
            <a:avLst/>
          </a:prstGeom>
          <a:ln w="12700">
            <a:solidFill>
              <a:schemeClr val="tx1"/>
            </a:solidFill>
          </a:ln>
        </p:spPr>
      </p:pic>
      <p:sp>
        <p:nvSpPr>
          <p:cNvPr id="5" name="Rectangle 4"/>
          <p:cNvSpPr/>
          <p:nvPr/>
        </p:nvSpPr>
        <p:spPr>
          <a:xfrm>
            <a:off x="5257800" y="12954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15000" y="12954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172200" y="12954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29400" y="12954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86600" y="12954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543800" y="12954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57800" y="17526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715000" y="17526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172200" y="17526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629400" y="17526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086600" y="17526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543800" y="17526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257800" y="22098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715000" y="22098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172200" y="22098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629400" y="22098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086600" y="22098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543800" y="22098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257800" y="26670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715000" y="26670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172200" y="26670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629400" y="26670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086600" y="26670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543800" y="26670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57800" y="31242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715000" y="31242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172200" y="31242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629400" y="31242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086600" y="31242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543800" y="31242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Winter Leaves.jpg"/>
          <p:cNvPicPr>
            <a:picLocks noChangeAspect="1"/>
          </p:cNvPicPr>
          <p:nvPr/>
        </p:nvPicPr>
        <p:blipFill>
          <a:blip r:embed="rId5" cstate="print"/>
          <a:stretch>
            <a:fillRect/>
          </a:stretch>
        </p:blipFill>
        <p:spPr>
          <a:xfrm>
            <a:off x="5257800" y="3810000"/>
            <a:ext cx="1371600" cy="1028700"/>
          </a:xfrm>
          <a:prstGeom prst="rect">
            <a:avLst/>
          </a:prstGeom>
          <a:ln w="12700">
            <a:solidFill>
              <a:schemeClr val="tx1"/>
            </a:solidFill>
          </a:ln>
        </p:spPr>
      </p:pic>
      <p:sp>
        <p:nvSpPr>
          <p:cNvPr id="36" name="Rectangle 35"/>
          <p:cNvSpPr/>
          <p:nvPr/>
        </p:nvSpPr>
        <p:spPr>
          <a:xfrm>
            <a:off x="5257800" y="38100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715000" y="38100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172200" y="38100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257800" y="42672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715000" y="42672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172200" y="42672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257800" y="47244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715000" y="47244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172200" y="47244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Winter Leaves.jpg"/>
          <p:cNvPicPr>
            <a:picLocks noChangeAspect="1"/>
          </p:cNvPicPr>
          <p:nvPr/>
        </p:nvPicPr>
        <p:blipFill>
          <a:blip r:embed="rId6" cstate="print"/>
          <a:stretch>
            <a:fillRect/>
          </a:stretch>
        </p:blipFill>
        <p:spPr>
          <a:xfrm>
            <a:off x="6858000" y="3810000"/>
            <a:ext cx="685800" cy="514350"/>
          </a:xfrm>
          <a:prstGeom prst="rect">
            <a:avLst/>
          </a:prstGeom>
          <a:ln w="12700">
            <a:solidFill>
              <a:schemeClr val="tx1"/>
            </a:solidFill>
          </a:ln>
        </p:spPr>
      </p:pic>
      <p:sp>
        <p:nvSpPr>
          <p:cNvPr id="46" name="Rectangle 45"/>
          <p:cNvSpPr/>
          <p:nvPr/>
        </p:nvSpPr>
        <p:spPr>
          <a:xfrm>
            <a:off x="6858000" y="38100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315200" y="38100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858000" y="42672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315200" y="42672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descr="Winter Leaves.jpg"/>
          <p:cNvPicPr>
            <a:picLocks noChangeAspect="1"/>
          </p:cNvPicPr>
          <p:nvPr/>
        </p:nvPicPr>
        <p:blipFill>
          <a:blip r:embed="rId7" cstate="print"/>
          <a:stretch>
            <a:fillRect/>
          </a:stretch>
        </p:blipFill>
        <p:spPr>
          <a:xfrm>
            <a:off x="7113759" y="4953000"/>
            <a:ext cx="353181" cy="264886"/>
          </a:xfrm>
          <a:prstGeom prst="rect">
            <a:avLst/>
          </a:prstGeom>
          <a:ln w="12700">
            <a:solidFill>
              <a:schemeClr val="tx1"/>
            </a:solidFill>
          </a:ln>
        </p:spPr>
      </p:pic>
      <p:sp>
        <p:nvSpPr>
          <p:cNvPr id="51" name="Rectangle 50"/>
          <p:cNvSpPr/>
          <p:nvPr/>
        </p:nvSpPr>
        <p:spPr>
          <a:xfrm>
            <a:off x="7113759" y="4953000"/>
            <a:ext cx="4572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smtClean="0"/>
              <a:t>Deep Zoom – How does it work?</a:t>
            </a:r>
            <a:endParaRPr lang="en-US" dirty="0">
              <a:solidFill>
                <a:schemeClr val="tx2"/>
              </a:solidFill>
            </a:endParaRPr>
          </a:p>
        </p:txBody>
      </p:sp>
      <p:sp>
        <p:nvSpPr>
          <p:cNvPr id="3" name="Text Placeholder 2"/>
          <p:cNvSpPr>
            <a:spLocks noGrp="1"/>
          </p:cNvSpPr>
          <p:nvPr>
            <p:ph type="body" sz="quarter" idx="10"/>
          </p:nvPr>
        </p:nvSpPr>
        <p:spPr bwMode="invGray">
          <a:xfrm>
            <a:off x="381000" y="1439315"/>
            <a:ext cx="8382000" cy="1871282"/>
          </a:xfrm>
        </p:spPr>
        <p:txBody>
          <a:bodyPr/>
          <a:lstStyle/>
          <a:p>
            <a:r>
              <a:rPr lang="en-US" dirty="0" smtClean="0"/>
              <a:t>When the image is displayed on the client the lowest resolution tiles are shown first</a:t>
            </a:r>
          </a:p>
          <a:p>
            <a:r>
              <a:rPr lang="en-US" dirty="0" smtClean="0"/>
              <a:t>Then as the higher quality tiles are downloaded, they are smoothly blended in</a:t>
            </a:r>
            <a:endParaRPr lang="en-US" dirty="0"/>
          </a:p>
        </p:txBody>
      </p:sp>
      <p:pic>
        <p:nvPicPr>
          <p:cNvPr id="4" name="Picture 3" descr="Winter Leaves.jpg"/>
          <p:cNvPicPr>
            <a:picLocks noChangeAspect="1"/>
          </p:cNvPicPr>
          <p:nvPr/>
        </p:nvPicPr>
        <p:blipFill>
          <a:blip r:embed="rId3" cstate="email"/>
          <a:srcRect r="73500" b="72000"/>
          <a:stretch>
            <a:fillRect/>
          </a:stretch>
        </p:blipFill>
        <p:spPr>
          <a:xfrm>
            <a:off x="457200" y="3505200"/>
            <a:ext cx="2019300" cy="1600200"/>
          </a:xfrm>
          <a:prstGeom prst="rect">
            <a:avLst/>
          </a:prstGeom>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smtClean="0"/>
              <a:t>Deep Zoom – How does it work?</a:t>
            </a:r>
            <a:endParaRPr lang="en-US" dirty="0">
              <a:solidFill>
                <a:schemeClr val="tx2"/>
              </a:solidFill>
            </a:endParaRPr>
          </a:p>
        </p:txBody>
      </p:sp>
      <p:sp>
        <p:nvSpPr>
          <p:cNvPr id="3" name="Text Placeholder 2"/>
          <p:cNvSpPr>
            <a:spLocks noGrp="1"/>
          </p:cNvSpPr>
          <p:nvPr>
            <p:ph type="body" sz="quarter" idx="10"/>
          </p:nvPr>
        </p:nvSpPr>
        <p:spPr bwMode="invGray">
          <a:xfrm>
            <a:off x="381000" y="1439315"/>
            <a:ext cx="8382000" cy="1871282"/>
          </a:xfrm>
        </p:spPr>
        <p:txBody>
          <a:bodyPr/>
          <a:lstStyle/>
          <a:p>
            <a:r>
              <a:rPr lang="en-US" dirty="0" smtClean="0"/>
              <a:t>When the image is displayed on the client the lowest resolution tiles are shown first</a:t>
            </a:r>
          </a:p>
          <a:p>
            <a:r>
              <a:rPr lang="en-US" dirty="0" smtClean="0"/>
              <a:t>Then as the higher quality tiles are downloaded, they are smoothly blended in</a:t>
            </a:r>
            <a:endParaRPr lang="en-US" dirty="0"/>
          </a:p>
        </p:txBody>
      </p:sp>
      <p:pic>
        <p:nvPicPr>
          <p:cNvPr id="4" name="Picture 3" descr="Winter Leaves.jpg"/>
          <p:cNvPicPr>
            <a:picLocks noChangeAspect="1"/>
          </p:cNvPicPr>
          <p:nvPr/>
        </p:nvPicPr>
        <p:blipFill>
          <a:blip r:embed="rId3" cstate="email"/>
          <a:srcRect r="73500" b="72000"/>
          <a:stretch>
            <a:fillRect/>
          </a:stretch>
        </p:blipFill>
        <p:spPr>
          <a:xfrm>
            <a:off x="457200" y="3505200"/>
            <a:ext cx="2019300" cy="1600200"/>
          </a:xfrm>
          <a:prstGeom prst="rect">
            <a:avLst/>
          </a:prstGeom>
        </p:spPr>
      </p:pic>
      <p:pic>
        <p:nvPicPr>
          <p:cNvPr id="5" name="Picture 4" descr="Winter Leaves.jpg"/>
          <p:cNvPicPr>
            <a:picLocks noChangeAspect="1"/>
          </p:cNvPicPr>
          <p:nvPr/>
        </p:nvPicPr>
        <p:blipFill>
          <a:blip r:embed="rId4" cstate="email"/>
          <a:srcRect r="73500" b="72000"/>
          <a:stretch>
            <a:fillRect/>
          </a:stretch>
        </p:blipFill>
        <p:spPr>
          <a:xfrm>
            <a:off x="457194" y="3505194"/>
            <a:ext cx="2019300" cy="1600200"/>
          </a:xfrm>
          <a:prstGeom prst="rect">
            <a:avLst/>
          </a:prstGeom>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smtClean="0"/>
              <a:t>Deep Zoom – How does it work?</a:t>
            </a:r>
            <a:endParaRPr lang="en-US" dirty="0">
              <a:solidFill>
                <a:schemeClr val="tx2"/>
              </a:solidFill>
            </a:endParaRPr>
          </a:p>
        </p:txBody>
      </p:sp>
      <p:sp>
        <p:nvSpPr>
          <p:cNvPr id="3" name="Text Placeholder 2"/>
          <p:cNvSpPr>
            <a:spLocks noGrp="1"/>
          </p:cNvSpPr>
          <p:nvPr>
            <p:ph type="body" sz="quarter" idx="10"/>
          </p:nvPr>
        </p:nvSpPr>
        <p:spPr bwMode="invGray">
          <a:xfrm>
            <a:off x="381000" y="1439315"/>
            <a:ext cx="8382000" cy="1871282"/>
          </a:xfrm>
        </p:spPr>
        <p:txBody>
          <a:bodyPr/>
          <a:lstStyle/>
          <a:p>
            <a:r>
              <a:rPr lang="en-US" dirty="0" smtClean="0"/>
              <a:t>When the image is displayed on the client the lowest resolution tiles are shown first</a:t>
            </a:r>
          </a:p>
          <a:p>
            <a:r>
              <a:rPr lang="en-US" dirty="0" smtClean="0"/>
              <a:t>Then as the higher quality tiles are downloaded, they are smoothly blended in</a:t>
            </a:r>
            <a:endParaRPr lang="en-US" dirty="0"/>
          </a:p>
        </p:txBody>
      </p:sp>
      <p:pic>
        <p:nvPicPr>
          <p:cNvPr id="6" name="Picture 5" descr="Winter Leaves.jpg"/>
          <p:cNvPicPr>
            <a:picLocks noChangeAspect="1"/>
          </p:cNvPicPr>
          <p:nvPr/>
        </p:nvPicPr>
        <p:blipFill>
          <a:blip r:embed="rId3" cstate="print"/>
          <a:srcRect r="73500" b="72000"/>
          <a:stretch>
            <a:fillRect/>
          </a:stretch>
        </p:blipFill>
        <p:spPr>
          <a:xfrm>
            <a:off x="457200" y="3505200"/>
            <a:ext cx="2019300" cy="1600200"/>
          </a:xfrm>
          <a:prstGeom prst="rect">
            <a:avLst/>
          </a:prstGeom>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Image Deep Zoom</a:t>
            </a:r>
            <a:endParaRPr lang="en-US" dirty="0">
              <a:solidFill>
                <a:schemeClr val="tx2"/>
              </a:solidFill>
            </a:endParaRPr>
          </a:p>
        </p:txBody>
      </p:sp>
      <p:sp>
        <p:nvSpPr>
          <p:cNvPr id="3" name="Text Placeholder 2"/>
          <p:cNvSpPr>
            <a:spLocks noGrp="1"/>
          </p:cNvSpPr>
          <p:nvPr>
            <p:ph type="body" sz="quarter" idx="10"/>
          </p:nvPr>
        </p:nvSpPr>
        <p:spPr bwMode="invGray">
          <a:xfrm>
            <a:off x="381000" y="1439315"/>
            <a:ext cx="8382000" cy="1428083"/>
          </a:xfrm>
        </p:spPr>
        <p:txBody>
          <a:bodyPr/>
          <a:lstStyle/>
          <a:p>
            <a:r>
              <a:rPr lang="en-US" dirty="0" smtClean="0"/>
              <a:t>Exposed through the </a:t>
            </a:r>
            <a:r>
              <a:rPr lang="en-US" dirty="0" err="1" smtClean="0"/>
              <a:t>MultiScaleImage</a:t>
            </a:r>
            <a:endParaRPr lang="en-US" dirty="0" smtClean="0"/>
          </a:p>
          <a:p>
            <a:r>
              <a:rPr lang="en-US" dirty="0" smtClean="0"/>
              <a:t>Preprocessing tool outputs image tiles and XML description file</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087" y="906402"/>
            <a:ext cx="8029046" cy="1523494"/>
          </a:xfrm>
        </p:spPr>
        <p:txBody>
          <a:bodyPr/>
          <a:lstStyle/>
          <a:p>
            <a:r>
              <a:rPr smtClean="0"/>
              <a:t>Using Deep Zoom</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Silverlight Talks</a:t>
            </a:r>
            <a:endParaRPr lang="en-US" dirty="0"/>
          </a:p>
        </p:txBody>
      </p:sp>
      <p:sp>
        <p:nvSpPr>
          <p:cNvPr id="6" name="Text Placeholder 5"/>
          <p:cNvSpPr>
            <a:spLocks noGrp="1"/>
          </p:cNvSpPr>
          <p:nvPr>
            <p:ph type="body" sz="quarter" idx="10"/>
          </p:nvPr>
        </p:nvSpPr>
        <p:spPr>
          <a:xfrm>
            <a:off x="381000" y="1411552"/>
            <a:ext cx="8382000" cy="5139869"/>
          </a:xfrm>
        </p:spPr>
        <p:txBody>
          <a:bodyPr/>
          <a:lstStyle/>
          <a:p>
            <a:r>
              <a:rPr lang="en-US" sz="2800" dirty="0" smtClean="0"/>
              <a:t>Integrating Media in Silverlight Applications</a:t>
            </a:r>
          </a:p>
          <a:p>
            <a:pPr lvl="1"/>
            <a:r>
              <a:rPr lang="en-US" sz="2000" dirty="0" smtClean="0">
                <a:solidFill>
                  <a:schemeClr val="accent1"/>
                </a:solidFill>
              </a:rPr>
              <a:t>Thursday, March 6 8:30 AM - 9:45 AM, San Polo 3501A</a:t>
            </a:r>
          </a:p>
          <a:p>
            <a:r>
              <a:rPr lang="en-US" sz="2800" dirty="0" smtClean="0"/>
              <a:t>Creating Rich, Dynamic User Interfaces with Silverlight 2 Controls</a:t>
            </a:r>
          </a:p>
          <a:p>
            <a:pPr lvl="1"/>
            <a:r>
              <a:rPr lang="en-US" sz="2000" dirty="0" smtClean="0">
                <a:solidFill>
                  <a:schemeClr val="accent1"/>
                </a:solidFill>
              </a:rPr>
              <a:t>Thursday, March 6 10:15 AM - 11:30 AM, </a:t>
            </a:r>
            <a:r>
              <a:rPr lang="en-US" sz="2000" dirty="0" err="1" smtClean="0">
                <a:solidFill>
                  <a:schemeClr val="accent1"/>
                </a:solidFill>
              </a:rPr>
              <a:t>Lando</a:t>
            </a:r>
            <a:r>
              <a:rPr lang="en-US" sz="2000" dirty="0" smtClean="0">
                <a:solidFill>
                  <a:schemeClr val="accent1"/>
                </a:solidFill>
              </a:rPr>
              <a:t> 4204</a:t>
            </a:r>
          </a:p>
          <a:p>
            <a:r>
              <a:rPr lang="en-US" sz="2800" dirty="0" smtClean="0"/>
              <a:t>Lighting Up Your AJAX Applications with Silverlight</a:t>
            </a:r>
          </a:p>
          <a:p>
            <a:pPr lvl="1"/>
            <a:r>
              <a:rPr lang="en-US" sz="2000" dirty="0" smtClean="0">
                <a:solidFill>
                  <a:schemeClr val="accent1"/>
                </a:solidFill>
              </a:rPr>
              <a:t>Friday, March 7 10:00 AM - 11:15 AM, </a:t>
            </a:r>
            <a:r>
              <a:rPr lang="en-US" sz="2000" dirty="0" err="1" smtClean="0">
                <a:solidFill>
                  <a:schemeClr val="accent1"/>
                </a:solidFill>
              </a:rPr>
              <a:t>Lando</a:t>
            </a:r>
            <a:r>
              <a:rPr lang="en-US" sz="2000" dirty="0" smtClean="0">
                <a:solidFill>
                  <a:schemeClr val="accent1"/>
                </a:solidFill>
              </a:rPr>
              <a:t> 4204</a:t>
            </a:r>
          </a:p>
          <a:p>
            <a:r>
              <a:rPr lang="en-US" sz="2800" dirty="0" smtClean="0"/>
              <a:t>Encoding Video for Microsoft Silverlight Delivery Scenarios</a:t>
            </a:r>
          </a:p>
          <a:p>
            <a:pPr lvl="1"/>
            <a:r>
              <a:rPr lang="en-US" sz="2000" dirty="0" smtClean="0">
                <a:solidFill>
                  <a:schemeClr val="accent1"/>
                </a:solidFill>
              </a:rPr>
              <a:t>Wednesday, March 5 3:00 PM - 4:15 PM, </a:t>
            </a:r>
            <a:r>
              <a:rPr lang="en-US" sz="2000" dirty="0" err="1" smtClean="0">
                <a:solidFill>
                  <a:schemeClr val="accent1"/>
                </a:solidFill>
              </a:rPr>
              <a:t>Delfino</a:t>
            </a:r>
            <a:r>
              <a:rPr lang="en-US" sz="2000" dirty="0" smtClean="0">
                <a:solidFill>
                  <a:schemeClr val="accent1"/>
                </a:solidFill>
              </a:rPr>
              <a:t> 4105</a:t>
            </a:r>
          </a:p>
          <a:p>
            <a:r>
              <a:rPr lang="en-US" sz="2800" dirty="0" smtClean="0"/>
              <a:t>Working with Data and Web Services in Microsoft Silverlight 2</a:t>
            </a:r>
          </a:p>
          <a:p>
            <a:pPr lvl="1"/>
            <a:r>
              <a:rPr lang="en-US" sz="2000" dirty="0" smtClean="0">
                <a:solidFill>
                  <a:schemeClr val="accent1"/>
                </a:solidFill>
              </a:rPr>
              <a:t>Wednesday, March 5 1:30 PM - 2:45 PM, </a:t>
            </a:r>
            <a:r>
              <a:rPr lang="en-US" sz="2000" dirty="0" err="1" smtClean="0">
                <a:solidFill>
                  <a:schemeClr val="accent1"/>
                </a:solidFill>
              </a:rPr>
              <a:t>Delfino</a:t>
            </a:r>
            <a:r>
              <a:rPr lang="en-US" sz="2000" dirty="0" smtClean="0">
                <a:solidFill>
                  <a:schemeClr val="accent1"/>
                </a:solidFill>
              </a:rPr>
              <a:t> 4105</a:t>
            </a:r>
            <a:endParaRPr lang="en-US" sz="2400" dirty="0" smtClean="0">
              <a:solidFill>
                <a:schemeClr val="accent1"/>
              </a:solidFill>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rcRect/>
          <a:stretch>
            <a:fillRect/>
          </a:stretch>
        </p:blipFill>
        <p:spPr bwMode="black">
          <a:xfrm>
            <a:off x="1602053" y="2787386"/>
            <a:ext cx="5939896" cy="1283229"/>
          </a:xfrm>
          <a:prstGeom prst="rect">
            <a:avLst/>
          </a:prstGeom>
          <a:noFill/>
        </p:spPr>
      </p:pic>
      <p:sp>
        <p:nvSpPr>
          <p:cNvPr id="5" name="Text Box 3"/>
          <p:cNvSpPr txBox="1">
            <a:spLocks noChangeArrowheads="1"/>
          </p:cNvSpPr>
          <p:nvPr/>
        </p:nvSpPr>
        <p:spPr bwMode="blackWhite">
          <a:xfrm>
            <a:off x="381000" y="5923067"/>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latin typeface="Segoe" pitchFamily="34" charset="0"/>
                <a:cs typeface="Arial" charset="0"/>
              </a:rPr>
              <a:t>© </a:t>
            </a:r>
            <a:r>
              <a:rPr lang="en-US" sz="700" dirty="0" smtClean="0">
                <a:latin typeface="Segoe" pitchFamily="34" charset="0"/>
                <a:cs typeface="Arial" charset="0"/>
              </a:rPr>
              <a:t>2008 Microsoft </a:t>
            </a:r>
            <a:r>
              <a:rPr lang="en-US" sz="700" dirty="0">
                <a:latin typeface="Segoe"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latin typeface="Segoe"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latin typeface="Segoe" pitchFamily="34" charset="0"/>
                <a:cs typeface="Arial" charset="0"/>
              </a:rPr>
            </a:br>
            <a:r>
              <a:rPr lang="en-US" sz="700" dirty="0">
                <a:latin typeface="Segoe" pitchFamily="34" charset="0"/>
                <a:cs typeface="Arial" charset="0"/>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Part 2 – Making Apps Stick</a:t>
            </a:r>
            <a:endParaRPr lang="en-US" dirty="0">
              <a:solidFill>
                <a:schemeClr val="tx2"/>
              </a:solidFill>
            </a:endParaRPr>
          </a:p>
        </p:txBody>
      </p:sp>
      <p:sp>
        <p:nvSpPr>
          <p:cNvPr id="3" name="Text Placeholder 2"/>
          <p:cNvSpPr>
            <a:spLocks noGrp="1"/>
          </p:cNvSpPr>
          <p:nvPr>
            <p:ph type="body" sz="quarter" idx="10"/>
          </p:nvPr>
        </p:nvSpPr>
        <p:spPr bwMode="invGray">
          <a:xfrm>
            <a:off x="381000" y="1439315"/>
            <a:ext cx="8382000" cy="4235006"/>
          </a:xfrm>
        </p:spPr>
        <p:txBody>
          <a:bodyPr/>
          <a:lstStyle/>
          <a:p>
            <a:r>
              <a:rPr lang="en-US" dirty="0" smtClean="0"/>
              <a:t>Agenda</a:t>
            </a:r>
          </a:p>
          <a:p>
            <a:pPr lvl="1"/>
            <a:r>
              <a:rPr lang="en-US" dirty="0" smtClean="0"/>
              <a:t>Review part 1</a:t>
            </a:r>
          </a:p>
          <a:p>
            <a:pPr lvl="1"/>
            <a:r>
              <a:rPr lang="en-US" dirty="0" smtClean="0"/>
              <a:t>Custom Controls &amp; Components</a:t>
            </a:r>
          </a:p>
          <a:p>
            <a:pPr lvl="1"/>
            <a:r>
              <a:rPr lang="en-US" dirty="0" smtClean="0"/>
              <a:t>UI Customization</a:t>
            </a:r>
          </a:p>
          <a:p>
            <a:pPr lvl="1">
              <a:defRPr/>
            </a:pPr>
            <a:r>
              <a:rPr lang="en-US" dirty="0" smtClean="0"/>
              <a:t>Local Storage</a:t>
            </a:r>
          </a:p>
          <a:p>
            <a:pPr lvl="1">
              <a:defRPr/>
            </a:pPr>
            <a:r>
              <a:rPr lang="en-US" dirty="0" smtClean="0"/>
              <a:t>HTML Integration</a:t>
            </a:r>
          </a:p>
          <a:p>
            <a:pPr lvl="1">
              <a:defRPr/>
            </a:pPr>
            <a:r>
              <a:rPr lang="en-US" dirty="0" err="1" smtClean="0"/>
              <a:t>OpenFileDialog</a:t>
            </a:r>
            <a:endParaRPr lang="en-US" dirty="0" smtClean="0"/>
          </a:p>
          <a:p>
            <a:pPr lvl="1">
              <a:defRPr/>
            </a:pPr>
            <a:r>
              <a:rPr lang="en-US" dirty="0" smtClean="0"/>
              <a:t>Deep Zoom</a:t>
            </a:r>
          </a:p>
          <a:p>
            <a:pPr lvl="1">
              <a:defRPr/>
            </a:pPr>
            <a:r>
              <a:rPr lang="en-US" dirty="0" smtClean="0"/>
              <a:t>Q&amp;A</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What Joe Showed You…</a:t>
            </a:r>
            <a:endParaRPr lang="en-US" dirty="0">
              <a:solidFill>
                <a:schemeClr val="tx2"/>
              </a:solidFill>
            </a:endParaRPr>
          </a:p>
        </p:txBody>
      </p:sp>
      <p:sp>
        <p:nvSpPr>
          <p:cNvPr id="3" name="Text Placeholder 2"/>
          <p:cNvSpPr>
            <a:spLocks noGrp="1"/>
          </p:cNvSpPr>
          <p:nvPr>
            <p:ph type="body" sz="quarter" idx="10"/>
          </p:nvPr>
        </p:nvSpPr>
        <p:spPr bwMode="invGray">
          <a:xfrm>
            <a:off x="381000" y="1439315"/>
            <a:ext cx="8585200" cy="3644075"/>
          </a:xfrm>
        </p:spPr>
        <p:txBody>
          <a:bodyPr/>
          <a:lstStyle/>
          <a:p>
            <a:r>
              <a:rPr lang="en-US" dirty="0" smtClean="0"/>
              <a:t>Silverlight 2.0 has a rich UI framework built-in</a:t>
            </a:r>
          </a:p>
          <a:p>
            <a:r>
              <a:rPr lang="en-US" dirty="0" smtClean="0"/>
              <a:t>Can provide AJAX++ experiences with very little code</a:t>
            </a:r>
          </a:p>
          <a:p>
            <a:r>
              <a:rPr lang="en-US" dirty="0" smtClean="0"/>
              <a:t>However…</a:t>
            </a:r>
          </a:p>
          <a:p>
            <a:pPr lvl="1"/>
            <a:r>
              <a:rPr lang="en-US" sz="4000" dirty="0" smtClean="0"/>
              <a:t>You can take your app to 11 with Silverlight 2.0</a:t>
            </a:r>
            <a:endParaRPr lang="en-US" sz="40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Silverlight 1</a:t>
            </a:r>
            <a:endParaRPr lang="en-US" dirty="0">
              <a:solidFill>
                <a:schemeClr val="tx2"/>
              </a:solidFill>
            </a:endParaRPr>
          </a:p>
        </p:txBody>
      </p:sp>
      <p:pic>
        <p:nvPicPr>
          <p:cNvPr id="5" name="Picture 4" descr="MultiTools - Waiter"/>
          <p:cNvPicPr>
            <a:picLocks noChangeAspect="1" noChangeArrowheads="1"/>
          </p:cNvPicPr>
          <p:nvPr/>
        </p:nvPicPr>
        <p:blipFill>
          <a:blip r:embed="rId3"/>
          <a:srcRect/>
          <a:stretch>
            <a:fillRect/>
          </a:stretch>
        </p:blipFill>
        <p:spPr bwMode="auto">
          <a:xfrm>
            <a:off x="2428131" y="2178121"/>
            <a:ext cx="4296306" cy="4296306"/>
          </a:xfrm>
          <a:prstGeom prst="rect">
            <a:avLst/>
          </a:prstGeom>
          <a:noFill/>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Silverlight 2</a:t>
            </a:r>
            <a:endParaRPr lang="en-US" dirty="0">
              <a:solidFill>
                <a:schemeClr val="tx2"/>
              </a:solidFill>
            </a:endParaRPr>
          </a:p>
        </p:txBody>
      </p:sp>
      <p:pic>
        <p:nvPicPr>
          <p:cNvPr id="5" name="Picture 8" descr="MultiTools - Handyman"/>
          <p:cNvPicPr>
            <a:picLocks noChangeAspect="1" noChangeArrowheads="1"/>
          </p:cNvPicPr>
          <p:nvPr/>
        </p:nvPicPr>
        <p:blipFill>
          <a:blip r:embed="rId3"/>
          <a:srcRect/>
          <a:stretch>
            <a:fillRect/>
          </a:stretch>
        </p:blipFill>
        <p:spPr bwMode="auto">
          <a:xfrm>
            <a:off x="1756876" y="1126728"/>
            <a:ext cx="5388796" cy="5388796"/>
          </a:xfrm>
          <a:prstGeom prst="rect">
            <a:avLst/>
          </a:prstGeom>
          <a:noFill/>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Custom Controls &amp; Components</a:t>
            </a:r>
            <a:endParaRPr lang="en-US" dirty="0">
              <a:solidFill>
                <a:schemeClr val="tx2"/>
              </a:solidFill>
            </a:endParaRPr>
          </a:p>
        </p:txBody>
      </p:sp>
      <p:sp>
        <p:nvSpPr>
          <p:cNvPr id="3" name="Text Placeholder 2"/>
          <p:cNvSpPr>
            <a:spLocks noGrp="1"/>
          </p:cNvSpPr>
          <p:nvPr>
            <p:ph type="body" sz="quarter" idx="10"/>
          </p:nvPr>
        </p:nvSpPr>
        <p:spPr bwMode="invGray">
          <a:xfrm>
            <a:off x="381000" y="1439315"/>
            <a:ext cx="8382000" cy="3945696"/>
          </a:xfrm>
        </p:spPr>
        <p:txBody>
          <a:bodyPr/>
          <a:lstStyle/>
          <a:p>
            <a:r>
              <a:rPr lang="en-US" dirty="0" smtClean="0"/>
              <a:t>.NET programming model brings componentization and reuse to Silverlight</a:t>
            </a:r>
          </a:p>
          <a:p>
            <a:pPr lvl="1"/>
            <a:r>
              <a:rPr lang="en-US" dirty="0" smtClean="0"/>
              <a:t>Custom XAML elements can be created using .NET inheritance</a:t>
            </a:r>
          </a:p>
          <a:p>
            <a:pPr lvl="1"/>
            <a:r>
              <a:rPr lang="en-US" dirty="0" smtClean="0"/>
              <a:t>Layout engine can also be extended</a:t>
            </a:r>
          </a:p>
          <a:p>
            <a:pPr lvl="1"/>
            <a:r>
              <a:rPr lang="en-US" dirty="0" smtClean="0"/>
              <a:t>WPF attached property model allows existing components to learn new tricks</a:t>
            </a:r>
          </a:p>
          <a:p>
            <a:pPr lvl="1"/>
            <a:r>
              <a:rPr lang="en-US" dirty="0" smtClean="0"/>
              <a:t>Classes can be used to encapsulate common functionality</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Custom Layout Container</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smtClean="0"/>
              <a:t>UI Customization</a:t>
            </a:r>
            <a:endParaRPr lang="en-US" dirty="0">
              <a:solidFill>
                <a:schemeClr val="tx2"/>
              </a:solidFill>
            </a:endParaRPr>
          </a:p>
        </p:txBody>
      </p:sp>
      <p:sp>
        <p:nvSpPr>
          <p:cNvPr id="3" name="Text Placeholder 2"/>
          <p:cNvSpPr>
            <a:spLocks noGrp="1"/>
          </p:cNvSpPr>
          <p:nvPr>
            <p:ph type="body" sz="quarter" idx="10"/>
          </p:nvPr>
        </p:nvSpPr>
        <p:spPr bwMode="invGray">
          <a:xfrm>
            <a:off x="381000" y="1439315"/>
            <a:ext cx="8382000" cy="3964162"/>
          </a:xfrm>
        </p:spPr>
        <p:txBody>
          <a:bodyPr/>
          <a:lstStyle/>
          <a:p>
            <a:r>
              <a:rPr lang="en-US" dirty="0" smtClean="0"/>
              <a:t>Silverlight is designed for UI flexibility </a:t>
            </a:r>
          </a:p>
          <a:p>
            <a:r>
              <a:rPr lang="en-US" dirty="0" smtClean="0"/>
              <a:t>Customize the look of an application without changing it’s behavior</a:t>
            </a:r>
          </a:p>
          <a:p>
            <a:r>
              <a:rPr lang="en-US" dirty="0" smtClean="0"/>
              <a:t>2 levels of customization:</a:t>
            </a:r>
          </a:p>
          <a:p>
            <a:pPr lvl="1"/>
            <a:r>
              <a:rPr lang="en-US" sz="3600" b="1" dirty="0" smtClean="0"/>
              <a:t>Styling</a:t>
            </a:r>
            <a:r>
              <a:rPr lang="en-US" dirty="0" smtClean="0"/>
              <a:t>: Small visual changes on an element (Font, background color, etc)</a:t>
            </a:r>
          </a:p>
          <a:p>
            <a:pPr lvl="1"/>
            <a:r>
              <a:rPr lang="en-US" sz="3600" b="1" dirty="0" smtClean="0"/>
              <a:t>Skinning</a:t>
            </a:r>
            <a:r>
              <a:rPr lang="en-US" dirty="0" smtClean="0"/>
              <a:t>: Replacing an element’s entire visual tree</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_Mix_Template_4-3_Format_v08">
  <a:themeElements>
    <a:clrScheme name="MIX08_2">
      <a:dk1>
        <a:srgbClr val="000000"/>
      </a:dk1>
      <a:lt1>
        <a:srgbClr val="FFFFFF"/>
      </a:lt1>
      <a:dk2>
        <a:srgbClr val="6E0F4C"/>
      </a:dk2>
      <a:lt2>
        <a:srgbClr val="FFFFFF"/>
      </a:lt2>
      <a:accent1>
        <a:srgbClr val="D68E02"/>
      </a:accent1>
      <a:accent2>
        <a:srgbClr val="0070C0"/>
      </a:accent2>
      <a:accent3>
        <a:srgbClr val="A75135"/>
      </a:accent3>
      <a:accent4>
        <a:srgbClr val="3F6669"/>
      </a:accent4>
      <a:accent5>
        <a:srgbClr val="520B39"/>
      </a:accent5>
      <a:accent6>
        <a:srgbClr val="7B7B7B"/>
      </a:accent6>
      <a:hlink>
        <a:srgbClr val="FFFFFF"/>
      </a:hlink>
      <a:folHlink>
        <a:srgbClr val="A5A5A5"/>
      </a:folHlink>
    </a:clrScheme>
    <a:fontScheme name="Segoe">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a:defRPr sz="3200" dirty="0" smtClean="0">
            <a:effectLst>
              <a:outerShdw blurRad="38100" dist="38100" dir="2700000" algn="tl">
                <a:srgbClr val="000000">
                  <a:alpha val="43137"/>
                </a:srgbClr>
              </a:outerShdw>
            </a:effectLst>
          </a:defRPr>
        </a:defPPr>
      </a:lstStyle>
    </a:tx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MS_Mix_Template_4-3_Format_v08</Template>
  <TotalTime>2849</TotalTime>
  <Words>3344</Words>
  <Application>Microsoft Office PowerPoint</Application>
  <PresentationFormat>On-screen Show (4:3)</PresentationFormat>
  <Paragraphs>211</Paragraphs>
  <Slides>28</Slides>
  <Notes>25</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MS_Mix_Template_4-3_Format_v08</vt:lpstr>
      <vt:lpstr>White with Courier font for code slides</vt:lpstr>
      <vt:lpstr>Slide 1</vt:lpstr>
      <vt:lpstr>Building RIAs Using Silverlight 2</vt:lpstr>
      <vt:lpstr>Part 2 – Making Apps Stick</vt:lpstr>
      <vt:lpstr>What Joe Showed You…</vt:lpstr>
      <vt:lpstr>Silverlight 1</vt:lpstr>
      <vt:lpstr>Silverlight 2</vt:lpstr>
      <vt:lpstr>Custom Controls &amp; Components</vt:lpstr>
      <vt:lpstr>Custom Layout Container</vt:lpstr>
      <vt:lpstr>UI Customization</vt:lpstr>
      <vt:lpstr>UI Customization</vt:lpstr>
      <vt:lpstr>UI Customization</vt:lpstr>
      <vt:lpstr>Custom Control Template</vt:lpstr>
      <vt:lpstr>Local Storage</vt:lpstr>
      <vt:lpstr>Storing Previous Search</vt:lpstr>
      <vt:lpstr>HTML DOM Integration</vt:lpstr>
      <vt:lpstr>HTML DOM Integration</vt:lpstr>
      <vt:lpstr>Browser History Integration</vt:lpstr>
      <vt:lpstr>Open File Dialog</vt:lpstr>
      <vt:lpstr>Local Video Playback</vt:lpstr>
      <vt:lpstr>Image Deep Zoom</vt:lpstr>
      <vt:lpstr>Image Deep Zoom</vt:lpstr>
      <vt:lpstr>Deep Zoom – How does it work?</vt:lpstr>
      <vt:lpstr>Deep Zoom – How does it work?</vt:lpstr>
      <vt:lpstr>Deep Zoom – How does it work?</vt:lpstr>
      <vt:lpstr>Image Deep Zoom</vt:lpstr>
      <vt:lpstr>Using Deep Zoom</vt:lpstr>
      <vt:lpstr>Silverlight Talks</vt:lpstr>
      <vt:lpstr>Slide 28</vt:lpstr>
    </vt:vector>
  </TitlesOfParts>
  <Manager>&lt;Content Manager Name Here&gt;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MIX08</dc:subject>
  <dc:creator>mharsh</dc:creator>
  <dc:description>Template design: Artitudes Design, Eva Ungvari
Formatting: 
Event Date:  March 5 - 6, 2008
Event Location:  Las Vegas, NV  USA
Audience:  designers</dc:description>
  <cp:lastModifiedBy>Mike Harsh</cp:lastModifiedBy>
  <cp:revision>48</cp:revision>
  <dcterms:created xsi:type="dcterms:W3CDTF">2008-03-01T19:45:48Z</dcterms:created>
  <dcterms:modified xsi:type="dcterms:W3CDTF">2008-03-05T21:09:24Z</dcterms:modified>
</cp:coreProperties>
</file>