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6"/>
  </p:notesMasterIdLst>
  <p:sldIdLst>
    <p:sldId id="266" r:id="rId2"/>
    <p:sldId id="300" r:id="rId3"/>
    <p:sldId id="290" r:id="rId4"/>
    <p:sldId id="269" r:id="rId5"/>
    <p:sldId id="301" r:id="rId6"/>
    <p:sldId id="285" r:id="rId7"/>
    <p:sldId id="278" r:id="rId8"/>
    <p:sldId id="265" r:id="rId9"/>
    <p:sldId id="302" r:id="rId10"/>
    <p:sldId id="292" r:id="rId11"/>
    <p:sldId id="280" r:id="rId12"/>
    <p:sldId id="305" r:id="rId13"/>
    <p:sldId id="304" r:id="rId14"/>
    <p:sldId id="293" r:id="rId15"/>
    <p:sldId id="275" r:id="rId16"/>
    <p:sldId id="277" r:id="rId17"/>
    <p:sldId id="297" r:id="rId18"/>
    <p:sldId id="306" r:id="rId19"/>
    <p:sldId id="287" r:id="rId20"/>
    <p:sldId id="298" r:id="rId21"/>
    <p:sldId id="299" r:id="rId22"/>
    <p:sldId id="288" r:id="rId23"/>
    <p:sldId id="29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D5FC-2C47-45D4-8D1F-5389806A3EBA}" type="datetimeFigureOut">
              <a:rPr lang="en-US" smtClean="0"/>
              <a:pPr/>
              <a:t>7/10/2008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58EC7-414A-4B8A-8C2F-7570BF63C4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store buffers not bounded</a:t>
            </a:r>
          </a:p>
          <a:p>
            <a:endParaRPr lang="en-US" dirty="0" smtClean="0"/>
          </a:p>
          <a:p>
            <a:r>
              <a:rPr lang="en-US" dirty="0" smtClean="0"/>
              <a:t>Limited scale. Still useful  for concurrent data types  with unit tests.</a:t>
            </a:r>
          </a:p>
          <a:p>
            <a:endParaRPr lang="en-US" dirty="0" smtClean="0"/>
          </a:p>
          <a:p>
            <a:r>
              <a:rPr lang="en-US" dirty="0" smtClean="0"/>
              <a:t>Something more scalable?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trace represents many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r>
              <a:rPr lang="en-US" dirty="0" smtClean="0"/>
              <a:t>(equivalence class of </a:t>
            </a:r>
            <a:r>
              <a:rPr lang="en-US" dirty="0" err="1" smtClean="0"/>
              <a:t>interleavings</a:t>
            </a:r>
            <a:r>
              <a:rPr lang="en-US" dirty="0" smtClean="0"/>
              <a:t> with same </a:t>
            </a:r>
            <a:r>
              <a:rPr lang="en-US" dirty="0" err="1" smtClean="0"/>
              <a:t>hb</a:t>
            </a:r>
            <a:r>
              <a:rPr lang="en-US" dirty="0" smtClean="0"/>
              <a:t>-graph)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Prime example: concurrent data types</a:t>
            </a:r>
          </a:p>
          <a:p>
            <a:endParaRPr lang="en-US" dirty="0" smtClean="0"/>
          </a:p>
          <a:p>
            <a:r>
              <a:rPr lang="en-US" dirty="0" smtClean="0"/>
              <a:t>(double standard : PREACH always use locks PRACTICE everybody has fun writing lock-free stuff)</a:t>
            </a:r>
          </a:p>
          <a:p>
            <a:endParaRPr lang="en-US" dirty="0" smtClean="0"/>
          </a:p>
          <a:p>
            <a:r>
              <a:rPr lang="en-US" dirty="0" smtClean="0"/>
              <a:t>(correctness is not always top priority)</a:t>
            </a:r>
          </a:p>
          <a:p>
            <a:endParaRPr lang="en-US" dirty="0" smtClean="0"/>
          </a:p>
          <a:p>
            <a:r>
              <a:rPr lang="en-US" dirty="0" smtClean="0"/>
              <a:t>We can not always produce a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Can have several successors</a:t>
            </a:r>
          </a:p>
          <a:p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More than one processor can issue</a:t>
            </a:r>
          </a:p>
          <a:p>
            <a:pPr marL="228600" indent="-228600">
              <a:buAutoNum type="arabicParenR"/>
            </a:pP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 More than one outcome per issued instruction</a:t>
            </a:r>
          </a:p>
          <a:p>
            <a:pPr marL="228600" indent="-228600">
              <a:buAutoNum type="arabicParenR"/>
            </a:pPr>
            <a:endParaRPr lang="en-US" dirty="0" smtClean="0"/>
          </a:p>
          <a:p>
            <a:pPr marL="228600" indent="-228600"/>
            <a:r>
              <a:rPr lang="en-US" dirty="0" smtClean="0"/>
              <a:t>(compared to operational model : trace rep ALL states of automaton</a:t>
            </a:r>
          </a:p>
          <a:p>
            <a:pPr marL="228600" indent="-228600"/>
            <a:r>
              <a:rPr lang="en-US" dirty="0" smtClean="0"/>
              <a:t>(One trace represents ALL states of the hardware that are consistent with observed details).</a:t>
            </a:r>
          </a:p>
          <a:p>
            <a:pPr marL="228600" indent="-228600"/>
            <a:endParaRPr lang="en-US" dirty="0" smtClean="0"/>
          </a:p>
          <a:p>
            <a:pPr marL="228600" indent="-2286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</a:p>
          <a:p>
            <a:endParaRPr lang="en-US" dirty="0" smtClean="0"/>
          </a:p>
          <a:p>
            <a:r>
              <a:rPr lang="en-US" dirty="0" smtClean="0"/>
              <a:t>This  code is not store-buffer safe</a:t>
            </a:r>
          </a:p>
          <a:p>
            <a:endParaRPr lang="en-US" dirty="0" smtClean="0"/>
          </a:p>
          <a:p>
            <a:r>
              <a:rPr lang="en-US" dirty="0" smtClean="0"/>
              <a:t>Note: volatile does not help here ! (C# volatile semantics are not SC)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Take a step back… try very general def</a:t>
            </a:r>
          </a:p>
          <a:p>
            <a:endParaRPr lang="en-US" dirty="0" smtClean="0"/>
          </a:p>
          <a:p>
            <a:r>
              <a:rPr lang="en-US" dirty="0" smtClean="0"/>
              <a:t>Comparison of models possible if  we use same traces , same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Take a step back… try very general def</a:t>
            </a:r>
          </a:p>
          <a:p>
            <a:endParaRPr lang="en-US" dirty="0" smtClean="0"/>
          </a:p>
          <a:p>
            <a:r>
              <a:rPr lang="en-US" dirty="0" smtClean="0"/>
              <a:t>Comparison of models possible if  we use same traces , same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3713"/>
            <a:ext cx="5487647" cy="7615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66" tIns="45683" rIns="91366" bIns="45683">
            <a:spAutoFit/>
          </a:bodyPr>
          <a:lstStyle/>
          <a:p>
            <a:pPr>
              <a:spcBef>
                <a:spcPts val="443"/>
              </a:spcBef>
              <a:tabLst>
                <a:tab pos="0" algn="l"/>
                <a:tab pos="449748" algn="l"/>
                <a:tab pos="899495" algn="l"/>
                <a:tab pos="1349243" algn="l"/>
                <a:tab pos="1798991" algn="l"/>
                <a:tab pos="2248738" algn="l"/>
                <a:tab pos="2698486" algn="l"/>
                <a:tab pos="3148233" algn="l"/>
                <a:tab pos="3597981" algn="l"/>
                <a:tab pos="4047729" algn="l"/>
                <a:tab pos="4497476" algn="l"/>
                <a:tab pos="4947224" algn="l"/>
                <a:tab pos="5396972" algn="l"/>
                <a:tab pos="5846719" algn="l"/>
                <a:tab pos="6296467" algn="l"/>
                <a:tab pos="6746215" algn="l"/>
                <a:tab pos="7195962" algn="l"/>
                <a:tab pos="7645710" algn="l"/>
                <a:tab pos="8095458" algn="l"/>
                <a:tab pos="8545205" algn="l"/>
                <a:tab pos="8994953" algn="l"/>
              </a:tabLst>
            </a:pPr>
            <a:endParaRPr lang="en-GB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store buffers not bounded</a:t>
            </a:r>
          </a:p>
          <a:p>
            <a:endParaRPr lang="en-US" dirty="0" smtClean="0"/>
          </a:p>
          <a:p>
            <a:r>
              <a:rPr lang="en-US" dirty="0" smtClean="0"/>
              <a:t>Limited scale. Still useful  for concurrent data types  with unit tests.</a:t>
            </a:r>
          </a:p>
          <a:p>
            <a:endParaRPr lang="en-US" dirty="0" smtClean="0"/>
          </a:p>
          <a:p>
            <a:r>
              <a:rPr lang="en-US" dirty="0" smtClean="0"/>
              <a:t>Something more scalable?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store buffers not bounded</a:t>
            </a:r>
          </a:p>
          <a:p>
            <a:endParaRPr lang="en-US" dirty="0" smtClean="0"/>
          </a:p>
          <a:p>
            <a:r>
              <a:rPr lang="en-US" dirty="0" smtClean="0"/>
              <a:t>Limited scale. Still useful  for concurrent data types  with unit tests.</a:t>
            </a:r>
          </a:p>
          <a:p>
            <a:endParaRPr lang="en-US" dirty="0" smtClean="0"/>
          </a:p>
          <a:p>
            <a:r>
              <a:rPr lang="en-US" dirty="0" smtClean="0"/>
              <a:t>Something more scalable?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58EC7-414A-4B8A-8C2F-7570BF63C4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D397D-00ED-474B-B6DD-43816702B56D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A62D9-2175-445B-9CAD-4E81A452D51B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EB2129-283A-461D-B8C6-CBBE5FD0FFA8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4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157691-0626-4732-B1D8-F3FD462DEEF7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76250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8148F7-BDE7-4BB6-A5C7-833313068247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C05D94-9706-4B91-8FE1-01069F52B347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50BD49-E12B-4F14-85F9-74E32362C2F9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80D4C-D447-4CAC-BA41-EC79FA7C3FA2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82994-4C7D-4B3A-891D-B6200E4F6072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66B3AC-0540-4A9A-98E3-2E9FAB982EB3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FB942A-26C7-4334-BBF6-526605DAF75C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EC4FDE7-8A60-4F76-962E-FCE3795B7716}" type="datetime1">
              <a:rPr lang="en-US" smtClean="0"/>
              <a:pPr/>
              <a:t>7/10/2008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C35E23-4959-4814-A165-C7C1740D88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447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Effective Program Verification</a:t>
            </a:r>
            <a:br>
              <a:rPr lang="en-US" dirty="0" smtClean="0"/>
            </a:br>
            <a:r>
              <a:rPr lang="en-US" dirty="0" smtClean="0"/>
              <a:t>for Relaxed Memory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581400"/>
            <a:ext cx="7406640" cy="25908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Sebastian Burckhardt</a:t>
            </a:r>
            <a:r>
              <a:rPr lang="en-US" dirty="0" smtClean="0"/>
              <a:t>	</a:t>
            </a:r>
            <a:r>
              <a:rPr lang="en-US" dirty="0" err="1" smtClean="0"/>
              <a:t>Madanlal</a:t>
            </a:r>
            <a:r>
              <a:rPr lang="en-US" dirty="0" smtClean="0"/>
              <a:t> Musuvathi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Microsoft Research</a:t>
            </a:r>
          </a:p>
          <a:p>
            <a:pPr algn="ctr"/>
            <a:r>
              <a:rPr lang="en-US" dirty="0" smtClean="0"/>
              <a:t>CAV, July 10, 2008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Decomposed</a:t>
            </a:r>
            <a:r>
              <a:rPr lang="en-US" dirty="0" smtClean="0"/>
              <a:t> Program Verification on Relaxed Memory Models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495800"/>
            <a:ext cx="8153400" cy="2133600"/>
          </a:xfrm>
        </p:spPr>
        <p:txBody>
          <a:bodyPr>
            <a:noAutofit/>
          </a:bodyPr>
          <a:lstStyle/>
          <a:p>
            <a:pPr marL="859536" lvl="1" indent="-457200">
              <a:buFont typeface="+mj-lt"/>
              <a:buAutoNum type="arabicPeriod"/>
            </a:pPr>
            <a:r>
              <a:rPr lang="en-US" sz="2400" dirty="0" smtClean="0"/>
              <a:t>Verify sequentially consistent executions</a:t>
            </a:r>
            <a:br>
              <a:rPr lang="en-US" sz="2400" dirty="0" smtClean="0"/>
            </a:br>
            <a:r>
              <a:rPr lang="en-US" sz="2400" dirty="0" smtClean="0"/>
              <a:t>(show that all executions in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SC</a:t>
            </a:r>
            <a:r>
              <a:rPr lang="en-US" sz="2400" dirty="0" smtClean="0"/>
              <a:t> are correct) </a:t>
            </a:r>
            <a:endParaRPr lang="en-US" sz="2400" i="1" baseline="-25000" dirty="0" smtClean="0">
              <a:solidFill>
                <a:srgbClr val="FF0000"/>
              </a:solidFill>
            </a:endParaRPr>
          </a:p>
          <a:p>
            <a:pPr marL="859536" lvl="1" indent="-457200">
              <a:buFont typeface="+mj-lt"/>
              <a:buAutoNum type="arabicPeriod"/>
            </a:pPr>
            <a:r>
              <a:rPr lang="en-US" sz="2400" dirty="0" smtClean="0"/>
              <a:t>Verify memory model safety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r>
              <a:rPr lang="en-US" sz="2400" dirty="0" smtClean="0"/>
              <a:t>(show that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SC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=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Y</a:t>
            </a:r>
            <a:r>
              <a:rPr lang="en-US" sz="2400" dirty="0" smtClean="0"/>
              <a:t> ) </a:t>
            </a:r>
          </a:p>
          <a:p>
            <a:pPr marL="859536" lvl="1" indent="-457200">
              <a:buFont typeface="+mj-lt"/>
              <a:buAutoNum type="arabicPeriod"/>
            </a:pPr>
            <a:endParaRPr lang="en-US" sz="800" dirty="0" smtClean="0"/>
          </a:p>
          <a:p>
            <a:pPr>
              <a:buNone/>
            </a:pPr>
            <a:r>
              <a:rPr lang="en-US" sz="2400" i="1" dirty="0" smtClean="0"/>
              <a:t>Can we do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i="1" dirty="0" smtClean="0"/>
              <a:t> and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2400" i="1" dirty="0" smtClean="0"/>
              <a:t>at the same time?</a:t>
            </a:r>
            <a:r>
              <a:rPr lang="ja-JP" altLang="en-US" sz="2400" i="1" dirty="0" smtClean="0">
                <a:solidFill>
                  <a:srgbClr val="FF0000"/>
                </a:solidFill>
              </a:rPr>
              <a:t>　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Yes.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905000" y="2286000"/>
            <a:ext cx="5715000" cy="1914782"/>
          </a:xfrm>
          <a:prstGeom prst="ellipse">
            <a:avLst/>
          </a:prstGeom>
          <a:solidFill>
            <a:srgbClr val="A1A1D1">
              <a:alpha val="9000"/>
            </a:srgbClr>
          </a:solidFill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057399" y="2498473"/>
            <a:ext cx="4695250" cy="1349884"/>
          </a:xfrm>
          <a:prstGeom prst="ellipse">
            <a:avLst/>
          </a:prstGeom>
          <a:solidFill>
            <a:srgbClr val="A1A1D1">
              <a:alpha val="9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514599" y="2660643"/>
            <a:ext cx="2556711" cy="871801"/>
          </a:xfrm>
          <a:prstGeom prst="ellipse">
            <a:avLst/>
          </a:prstGeom>
          <a:solidFill>
            <a:srgbClr val="A1A1D1">
              <a:alpha val="9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971800" y="2743200"/>
            <a:ext cx="1804737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SC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019800" y="2971800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</a:t>
            </a:r>
            <a:endParaRPr lang="en-GB" sz="4000" i="1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24400" y="2895600"/>
            <a:ext cx="1995481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Y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Borderline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Def.: A borderline execution for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/>
              <a:t> is an execution with a successor in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TSO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-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Thm</a:t>
            </a:r>
            <a:r>
              <a:rPr lang="en-US" dirty="0" smtClean="0"/>
              <a:t>.: A program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/>
              <a:t>  is </a:t>
            </a:r>
            <a:r>
              <a:rPr lang="en-US" sz="2400" i="1" dirty="0" smtClean="0">
                <a:solidFill>
                  <a:srgbClr val="FF0000"/>
                </a:solidFill>
              </a:rPr>
              <a:t>TSO</a:t>
            </a:r>
            <a:r>
              <a:rPr lang="en-US" dirty="0" smtClean="0"/>
              <a:t>-safe if and only if it has no borderline executions.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3581399" y="2743200"/>
            <a:ext cx="5181601" cy="19050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620000" y="36576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TSO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3886200" y="2971800"/>
            <a:ext cx="3276600" cy="14478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715000" y="31242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35814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37338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7338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886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41910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572000" y="373380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5257800" y="38481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943600" y="38481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6629400" y="4000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95400" y="5181600"/>
            <a:ext cx="7620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Borderline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Def.: A borderline execution for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/>
              <a:t> is an execution with a successor in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TSO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-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Thm</a:t>
            </a:r>
            <a:r>
              <a:rPr lang="en-US" dirty="0" smtClean="0"/>
              <a:t>.: A program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/>
              <a:t>  is </a:t>
            </a:r>
            <a:r>
              <a:rPr lang="en-US" sz="2400" i="1" dirty="0" smtClean="0">
                <a:solidFill>
                  <a:srgbClr val="FF0000"/>
                </a:solidFill>
              </a:rPr>
              <a:t>TSO</a:t>
            </a:r>
            <a:r>
              <a:rPr lang="en-US" dirty="0" smtClean="0"/>
              <a:t>-safe if and only if it has no borderline executions.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3581399" y="2743200"/>
            <a:ext cx="5181601" cy="19050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620000" y="36576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TSO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3886200" y="2971800"/>
            <a:ext cx="3276600" cy="14478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715000" y="3124200"/>
            <a:ext cx="1066799" cy="4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endParaRPr lang="en-GB" sz="2800" b="1" dirty="0">
              <a:solidFill>
                <a:srgbClr val="22B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35814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37338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7338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886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4191000"/>
            <a:ext cx="228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572000" y="373380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5257800" y="38481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943600" y="38481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6629400" y="4000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95400" y="5181600"/>
            <a:ext cx="7620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Callout 19"/>
          <p:cNvSpPr/>
          <p:nvPr/>
        </p:nvSpPr>
        <p:spPr>
          <a:xfrm flipH="1">
            <a:off x="381000" y="1905000"/>
            <a:ext cx="3200400" cy="3048000"/>
          </a:xfrm>
          <a:prstGeom prst="wedgeEllipseCallout">
            <a:avLst>
              <a:gd name="adj1" fmla="val -35886"/>
              <a:gd name="adj2" fmla="val 55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We can verify / falsify this as a safety property of  sequentially consistent executions!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8668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TSO Borderline Execution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859536" lvl="1" indent="-457200">
              <a:buFont typeface="+mj-lt"/>
              <a:buAutoNum type="arabicPeriod"/>
            </a:pPr>
            <a:endParaRPr lang="en-US" dirty="0" smtClean="0"/>
          </a:p>
          <a:p>
            <a:pPr marL="859536" lvl="1" indent="-457200">
              <a:buNone/>
            </a:pPr>
            <a:endParaRPr lang="en-US" dirty="0" smtClean="0"/>
          </a:p>
          <a:p>
            <a:pPr marL="859536" lvl="1" indent="-45720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476250"/>
          </a:xfrm>
        </p:spPr>
        <p:txBody>
          <a:bodyPr/>
          <a:lstStyle/>
          <a:p>
            <a:fld id="{60C35E23-4959-4814-A165-C7C1740D88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0" y="1752600"/>
            <a:ext cx="3276600" cy="9906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953000" y="19050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28" name="Straight Arrow Connector 27"/>
          <p:cNvCxnSpPr>
            <a:stCxn id="37" idx="3"/>
            <a:endCxn id="24" idx="1"/>
          </p:cNvCxnSpPr>
          <p:nvPr/>
        </p:nvCxnSpPr>
        <p:spPr>
          <a:xfrm flipV="1">
            <a:off x="4495800" y="20193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200401" y="19050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00400" y="2362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10200" y="4191000"/>
            <a:ext cx="32766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9000" y="43434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43" name="Straight Arrow Connector 42"/>
          <p:cNvCxnSpPr>
            <a:stCxn id="45" idx="1"/>
            <a:endCxn id="46" idx="3"/>
          </p:cNvCxnSpPr>
          <p:nvPr/>
        </p:nvCxnSpPr>
        <p:spPr>
          <a:xfrm rot="10800000">
            <a:off x="6705602" y="4457700"/>
            <a:ext cx="533399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7" idx="3"/>
            <a:endCxn id="42" idx="1"/>
          </p:cNvCxnSpPr>
          <p:nvPr/>
        </p:nvCxnSpPr>
        <p:spPr>
          <a:xfrm flipV="1">
            <a:off x="6781800" y="44577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239000" y="48006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486401" y="43434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486400" y="48006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8200" y="3276600"/>
            <a:ext cx="3352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43200" y="34290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50" name="Straight Arrow Connector 49"/>
          <p:cNvCxnSpPr>
            <a:stCxn id="52" idx="1"/>
            <a:endCxn id="53" idx="3"/>
          </p:cNvCxnSpPr>
          <p:nvPr/>
        </p:nvCxnSpPr>
        <p:spPr>
          <a:xfrm rot="10800000">
            <a:off x="2209802" y="3543300"/>
            <a:ext cx="533399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4" idx="3"/>
            <a:endCxn id="49" idx="1"/>
          </p:cNvCxnSpPr>
          <p:nvPr/>
        </p:nvCxnSpPr>
        <p:spPr>
          <a:xfrm flipV="1">
            <a:off x="2286000" y="35433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43200" y="38862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90601" y="34290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90600" y="3886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SC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7086600" y="2209800"/>
            <a:ext cx="259080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TSO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0" y="685800"/>
            <a:ext cx="9144000" cy="4876800"/>
          </a:xfrm>
          <a:custGeom>
            <a:avLst/>
            <a:gdLst>
              <a:gd name="connsiteX0" fmla="*/ 0 w 7972425"/>
              <a:gd name="connsiteY0" fmla="*/ 2638425 h 2638425"/>
              <a:gd name="connsiteX1" fmla="*/ 4752975 w 7972425"/>
              <a:gd name="connsiteY1" fmla="*/ 1800225 h 2638425"/>
              <a:gd name="connsiteX2" fmla="*/ 7972425 w 7972425"/>
              <a:gd name="connsiteY2" fmla="*/ 0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2425" h="2638425">
                <a:moveTo>
                  <a:pt x="0" y="2638425"/>
                </a:moveTo>
                <a:cubicBezTo>
                  <a:pt x="1712119" y="2439193"/>
                  <a:pt x="3424238" y="2239962"/>
                  <a:pt x="4752975" y="1800225"/>
                </a:cubicBezTo>
                <a:cubicBezTo>
                  <a:pt x="6081712" y="1360488"/>
                  <a:pt x="7292975" y="536575"/>
                  <a:pt x="7972425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41" idx="0"/>
          </p:cNvCxnSpPr>
          <p:nvPr/>
        </p:nvCxnSpPr>
        <p:spPr>
          <a:xfrm>
            <a:off x="5486400" y="2743200"/>
            <a:ext cx="15621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3200400" y="2819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>
          <a:xfrm>
            <a:off x="1219200" y="571500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Successor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traces are traces with one more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5000" y="685800"/>
            <a:ext cx="7239000" cy="449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95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2679192" cy="1676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Sober</a:t>
            </a:r>
            <a:r>
              <a:rPr lang="en-US" dirty="0" smtClean="0"/>
              <a:t> Tool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62200" y="990600"/>
            <a:ext cx="6629400" cy="3733800"/>
            <a:chOff x="1295400" y="1284288"/>
            <a:chExt cx="6629400" cy="4278312"/>
          </a:xfrm>
        </p:grpSpPr>
        <p:sp>
          <p:nvSpPr>
            <p:cNvPr id="11" name="Down Arrow 10"/>
            <p:cNvSpPr/>
            <p:nvPr/>
          </p:nvSpPr>
          <p:spPr>
            <a:xfrm>
              <a:off x="4838700" y="2743200"/>
              <a:ext cx="533400" cy="160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95400" y="2286000"/>
              <a:ext cx="2514600" cy="10668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Instrumented</a:t>
              </a:r>
              <a:br>
                <a:rPr lang="en-US" sz="2800" dirty="0" smtClean="0">
                  <a:solidFill>
                    <a:schemeClr val="tx1"/>
                  </a:solidFill>
                </a:rPr>
              </a:br>
              <a:r>
                <a:rPr lang="en-US" sz="2800" dirty="0" smtClean="0">
                  <a:solidFill>
                    <a:schemeClr val="tx1"/>
                  </a:solidFill>
                </a:rPr>
                <a:t>Program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2286000"/>
              <a:ext cx="1828800" cy="1066799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39999">
                  <a:schemeClr val="accent6">
                    <a:lumMod val="40000"/>
                    <a:lumOff val="60000"/>
                  </a:schemeClr>
                </a:gs>
                <a:gs pos="70000">
                  <a:schemeClr val="accent6">
                    <a:lumMod val="20000"/>
                    <a:lumOff val="80000"/>
                  </a:schemeClr>
                </a:gs>
                <a:gs pos="100000">
                  <a:srgbClr val="FFEBFA"/>
                </a:gs>
              </a:gsLst>
              <a:lin ang="5400000" scaled="0"/>
            </a:gra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Borderline</a:t>
              </a:r>
            </a:p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Monitor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4343400"/>
              <a:ext cx="3276600" cy="12192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Stateless Model Checker (CHESS)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 rot="10800000">
              <a:off x="3048000" y="3352800"/>
              <a:ext cx="533400" cy="990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0200" y="3581401"/>
              <a:ext cx="1524000" cy="1163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Scheduler Enumerates</a:t>
              </a:r>
              <a:br>
                <a:rPr lang="en-US" sz="2000" dirty="0" smtClean="0"/>
              </a:br>
              <a:r>
                <a:rPr lang="en-US" altLang="ja-JP" sz="2000" dirty="0" smtClean="0"/>
                <a:t>Traces</a:t>
              </a:r>
              <a:endParaRPr lang="en-US" sz="2000" dirty="0"/>
            </a:p>
          </p:txBody>
        </p:sp>
        <p:sp>
          <p:nvSpPr>
            <p:cNvPr id="10" name="Down Arrow 9"/>
            <p:cNvSpPr/>
            <p:nvPr/>
          </p:nvSpPr>
          <p:spPr>
            <a:xfrm rot="16200000">
              <a:off x="4686300" y="1485900"/>
              <a:ext cx="533400" cy="2286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86200" y="1284288"/>
              <a:ext cx="2209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Event Stream</a:t>
              </a:r>
            </a:p>
            <a:p>
              <a:r>
                <a:rPr lang="en-US" sz="2000" dirty="0" smtClean="0"/>
                <a:t>(shared memory accesses, sync ops)</a:t>
              </a: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00200" y="60198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Program output is always sound.</a:t>
            </a:r>
          </a:p>
          <a:p>
            <a:r>
              <a:rPr lang="en-US" sz="2000" dirty="0" smtClean="0"/>
              <a:t>Tool may not terminate exploration if # of executions is too large.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0600" y="53340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    </a:t>
            </a:r>
            <a:r>
              <a:rPr lang="en-US" sz="2000" dirty="0" smtClean="0">
                <a:solidFill>
                  <a:srgbClr val="FF0000"/>
                </a:solidFill>
              </a:rPr>
              <a:t>(1) </a:t>
            </a:r>
            <a:r>
              <a:rPr lang="en-US" sz="2000" dirty="0" smtClean="0"/>
              <a:t>P correct     </a:t>
            </a:r>
            <a:r>
              <a:rPr lang="en-US" sz="2000" dirty="0" smtClean="0">
                <a:solidFill>
                  <a:srgbClr val="FF0000"/>
                </a:solidFill>
              </a:rPr>
              <a:t>(2)</a:t>
            </a:r>
            <a:r>
              <a:rPr lang="en-US" sz="2000" dirty="0" smtClean="0"/>
              <a:t> P not TSO-safe (+</a:t>
            </a:r>
            <a:r>
              <a:rPr lang="en-US" sz="2000" dirty="0" err="1" smtClean="0"/>
              <a:t>cex</a:t>
            </a:r>
            <a:r>
              <a:rPr lang="en-US" sz="2000" dirty="0" smtClean="0"/>
              <a:t>)     </a:t>
            </a:r>
            <a:r>
              <a:rPr lang="en-US" sz="2000" dirty="0" smtClean="0">
                <a:solidFill>
                  <a:srgbClr val="FF0000"/>
                </a:solidFill>
              </a:rPr>
              <a:t>(3)</a:t>
            </a:r>
            <a:r>
              <a:rPr lang="en-US" sz="2000" dirty="0" smtClean="0"/>
              <a:t> P has SC-bug (+</a:t>
            </a:r>
            <a:r>
              <a:rPr lang="en-US" sz="2000" dirty="0" err="1" smtClean="0"/>
              <a:t>cex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2133600" y="1828800"/>
            <a:ext cx="60198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5257800" y="4495800"/>
            <a:ext cx="3733800" cy="205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95400" y="4495800"/>
            <a:ext cx="3733800" cy="205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SC using </a:t>
            </a:r>
            <a:r>
              <a:rPr lang="en-US" dirty="0" smtClean="0">
                <a:sym typeface="Symbol"/>
              </a:rPr>
              <a:t></a:t>
            </a:r>
            <a:r>
              <a:rPr lang="en-US" baseline="-8000" dirty="0" err="1" smtClean="0">
                <a:sym typeface="Symbol"/>
              </a:rPr>
              <a:t>hb</a:t>
            </a:r>
            <a:r>
              <a:rPr lang="en-US" dirty="0" smtClean="0"/>
              <a:t>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55992" cy="4800600"/>
          </a:xfrm>
        </p:spPr>
        <p:txBody>
          <a:bodyPr/>
          <a:lstStyle/>
          <a:p>
            <a:r>
              <a:rPr lang="en-US" sz="2000" dirty="0" smtClean="0"/>
              <a:t>Trace = Set of Instructions (Vertices) with attributes</a:t>
            </a:r>
          </a:p>
          <a:p>
            <a:pPr lvl="1"/>
            <a:r>
              <a:rPr lang="en-US" sz="1800" dirty="0" smtClean="0"/>
              <a:t>[</a:t>
            </a:r>
            <a:r>
              <a:rPr lang="en-US" sz="1600" dirty="0" smtClean="0"/>
              <a:t>processor</a:t>
            </a:r>
            <a:r>
              <a:rPr lang="en-US" sz="1800" dirty="0" smtClean="0"/>
              <a:t>]. [</a:t>
            </a:r>
            <a:r>
              <a:rPr lang="en-US" sz="1600" dirty="0" smtClean="0"/>
              <a:t>issue index</a:t>
            </a:r>
            <a:r>
              <a:rPr lang="en-US" sz="1800" dirty="0" smtClean="0"/>
              <a:t>]   [</a:t>
            </a:r>
            <a:r>
              <a:rPr lang="en-US" sz="1600" dirty="0" smtClean="0"/>
              <a:t>operation</a:t>
            </a:r>
            <a:r>
              <a:rPr lang="en-US" sz="1800" dirty="0" smtClean="0"/>
              <a:t>]   [</a:t>
            </a:r>
            <a:r>
              <a:rPr lang="en-US" sz="1600" dirty="0" smtClean="0"/>
              <a:t>address</a:t>
            </a:r>
            <a:r>
              <a:rPr lang="en-US" sz="1800" dirty="0" smtClean="0"/>
              <a:t>], [</a:t>
            </a:r>
            <a:r>
              <a:rPr lang="en-US" sz="1600" dirty="0" smtClean="0"/>
              <a:t>coherence index</a:t>
            </a:r>
            <a:r>
              <a:rPr lang="en-US" sz="1800" dirty="0" smtClean="0"/>
              <a:t>]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600" dirty="0" err="1" smtClean="0"/>
              <a:t>coh.index</a:t>
            </a:r>
            <a:r>
              <a:rPr lang="en-US" sz="1600" dirty="0" smtClean="0"/>
              <a:t> is the position of the value within the sequence of values written to the same location (i.e., “we replace each value with its sequence number”)</a:t>
            </a:r>
            <a:endParaRPr lang="en-US" sz="1400" dirty="0" smtClean="0"/>
          </a:p>
          <a:p>
            <a:r>
              <a:rPr lang="en-US" sz="2000" dirty="0" smtClean="0"/>
              <a:t>Add edges: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program order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</a:t>
            </a:r>
            <a:r>
              <a:rPr lang="en-US" sz="2000" baseline="-6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    </a:t>
            </a:r>
            <a:r>
              <a:rPr lang="en-US" sz="2000" dirty="0" smtClean="0"/>
              <a:t>/</a:t>
            </a:r>
            <a:r>
              <a:rPr lang="en-US" sz="2000" baseline="-6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conflict order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000" baseline="-8000" dirty="0" smtClean="0">
                <a:solidFill>
                  <a:srgbClr val="FF0000"/>
                </a:solidFill>
                <a:sym typeface="Symbol"/>
              </a:rPr>
              <a:t>c</a:t>
            </a:r>
          </a:p>
          <a:p>
            <a:r>
              <a:rPr lang="en-US" sz="2000" dirty="0" smtClean="0"/>
              <a:t>Define happens-before order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baseline="-8000" dirty="0" err="1" smtClean="0">
                <a:sym typeface="Symbol"/>
              </a:rPr>
              <a:t>hb</a:t>
            </a:r>
            <a:r>
              <a:rPr lang="en-US" sz="2000" baseline="-8000" dirty="0" smtClean="0">
                <a:sym typeface="Symbol"/>
              </a:rPr>
              <a:t> =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</a:t>
            </a:r>
            <a:r>
              <a:rPr lang="en-US" sz="2000" baseline="-6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</a:t>
            </a:r>
            <a:r>
              <a:rPr lang="en-US" sz="2000" dirty="0" smtClean="0">
                <a:sym typeface="Symbol"/>
              </a:rPr>
              <a:t> 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 </a:t>
            </a:r>
            <a:r>
              <a:rPr lang="en-US" sz="2000" baseline="-80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Trace is sequentially consistent if and only if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baseline="-8000" dirty="0" err="1" smtClean="0">
                <a:sym typeface="Symbol"/>
              </a:rPr>
              <a:t>hb</a:t>
            </a:r>
            <a:r>
              <a:rPr lang="en-US" sz="2000" baseline="-8000" dirty="0" smtClean="0">
                <a:sym typeface="Symbol"/>
              </a:rPr>
              <a:t> </a:t>
            </a:r>
            <a:r>
              <a:rPr lang="en-US" sz="2000" dirty="0" smtClean="0"/>
              <a:t> is acyclic.</a:t>
            </a:r>
          </a:p>
          <a:p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1" y="51054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6400" y="54864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7412" y="6019800"/>
            <a:ext cx="1296988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27412" y="5638800"/>
            <a:ext cx="1296988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8" name="Curved Connector 7"/>
          <p:cNvCxnSpPr/>
          <p:nvPr/>
        </p:nvCxnSpPr>
        <p:spPr>
          <a:xfrm>
            <a:off x="4724400" y="5791200"/>
            <a:ext cx="1588" cy="381000"/>
          </a:xfrm>
          <a:prstGeom prst="curvedConnector3">
            <a:avLst>
              <a:gd name="adj1" fmla="val 14395466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1674811" y="5257800"/>
            <a:ext cx="1588" cy="381000"/>
          </a:xfrm>
          <a:prstGeom prst="curvedConnector3">
            <a:avLst>
              <a:gd name="adj1" fmla="val 14395466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6" idx="1"/>
          </p:cNvCxnSpPr>
          <p:nvPr/>
        </p:nvCxnSpPr>
        <p:spPr>
          <a:xfrm>
            <a:off x="2971801" y="5219700"/>
            <a:ext cx="455611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" idx="1"/>
          </p:cNvCxnSpPr>
          <p:nvPr/>
        </p:nvCxnSpPr>
        <p:spPr>
          <a:xfrm>
            <a:off x="2971800" y="5600700"/>
            <a:ext cx="455612" cy="152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412" y="4495800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trace is SC: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562601" y="51054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562600" y="54864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91400" y="56388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34" name="Curved Connector 33"/>
          <p:cNvCxnSpPr/>
          <p:nvPr/>
        </p:nvCxnSpPr>
        <p:spPr>
          <a:xfrm>
            <a:off x="8686800" y="5791200"/>
            <a:ext cx="1588" cy="381000"/>
          </a:xfrm>
          <a:prstGeom prst="curvedConnector3">
            <a:avLst>
              <a:gd name="adj1" fmla="val 14395466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V="1">
            <a:off x="5561012" y="5257800"/>
            <a:ext cx="1588" cy="381000"/>
          </a:xfrm>
          <a:prstGeom prst="curvedConnector3">
            <a:avLst>
              <a:gd name="adj1" fmla="val 14395466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9" idx="1"/>
            <a:endCxn id="30" idx="3"/>
          </p:cNvCxnSpPr>
          <p:nvPr/>
        </p:nvCxnSpPr>
        <p:spPr>
          <a:xfrm rot="10800000">
            <a:off x="6781802" y="5219700"/>
            <a:ext cx="609599" cy="990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>
            <a:off x="6858000" y="5562600"/>
            <a:ext cx="533400" cy="1905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67400" y="4495800"/>
            <a:ext cx="20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trace is </a:t>
            </a:r>
            <a:r>
              <a:rPr lang="en-US" b="1" dirty="0" smtClean="0"/>
              <a:t>not</a:t>
            </a:r>
            <a:r>
              <a:rPr lang="en-US" dirty="0" smtClean="0"/>
              <a:t> SC: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391400" y="60960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0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5410200" y="4953000"/>
            <a:ext cx="3581400" cy="175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rot="10800000">
            <a:off x="6781800" y="5372100"/>
            <a:ext cx="60960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781800" y="5791200"/>
            <a:ext cx="609600" cy="1143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itle 1"/>
          <p:cNvSpPr txBox="1">
            <a:spLocks/>
          </p:cNvSpPr>
          <p:nvPr/>
        </p:nvSpPr>
        <p:spPr>
          <a:xfrm>
            <a:off x="5410200" y="5715000"/>
            <a:ext cx="1447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/>
              </a:rPr>
              <a:t></a:t>
            </a:r>
            <a:r>
              <a:rPr kumimoji="0" lang="en-US" sz="4000" b="0" i="0" u="none" strike="noStrike" kern="1200" cap="none" spc="0" normalizeH="0" baseline="-8000" noProof="0" dirty="0" err="1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/>
              </a:rPr>
              <a:t>rhb</a:t>
            </a:r>
            <a:r>
              <a:rPr kumimoji="0" lang="en-US" sz="4000" b="0" i="0" u="none" strike="noStrike" kern="1200" cap="none" spc="0" normalizeH="0" baseline="-800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66800" y="4953000"/>
            <a:ext cx="3657600" cy="175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27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Define TSO by Relaxing </a:t>
            </a:r>
            <a:r>
              <a:rPr lang="en-US" dirty="0" smtClean="0">
                <a:sym typeface="Symbol"/>
              </a:rPr>
              <a:t></a:t>
            </a:r>
            <a:r>
              <a:rPr lang="en-US" baseline="-8000" dirty="0" err="1" smtClean="0">
                <a:sym typeface="Symbol"/>
              </a:rPr>
              <a:t>hb</a:t>
            </a:r>
            <a:r>
              <a:rPr lang="en-US" baseline="-8000" dirty="0" smtClean="0">
                <a:sym typeface="Symbol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55992" cy="205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Define relaxed happens-before order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baseline="-8000" dirty="0" err="1" smtClean="0">
                <a:sym typeface="Symbol"/>
              </a:rPr>
              <a:t>rhb</a:t>
            </a:r>
            <a:r>
              <a:rPr lang="en-US" sz="2000" baseline="-8000" dirty="0" smtClean="0">
                <a:sym typeface="Symbol"/>
              </a:rPr>
              <a:t> =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</a:t>
            </a:r>
            <a:r>
              <a:rPr lang="en-US" sz="2000" baseline="-6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</a:t>
            </a:r>
            <a:r>
              <a:rPr lang="en-US" sz="2000" dirty="0" smtClean="0">
                <a:sym typeface="Symbol"/>
              </a:rPr>
              <a:t> 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 </a:t>
            </a:r>
            <a:r>
              <a:rPr lang="en-US" sz="2000" baseline="-80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2000" dirty="0" smtClean="0"/>
              <a:t>) \ { (</a:t>
            </a:r>
            <a:r>
              <a:rPr lang="en-US" sz="2000" dirty="0" err="1" smtClean="0"/>
              <a:t>s,l</a:t>
            </a:r>
            <a:r>
              <a:rPr lang="en-US" sz="2000" dirty="0" smtClean="0"/>
              <a:t>) | s is store, l is load, and s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</a:t>
            </a:r>
            <a:r>
              <a:rPr lang="en-US" sz="2000" baseline="-6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 </a:t>
            </a:r>
            <a:r>
              <a:rPr lang="en-US" sz="2000" dirty="0" smtClean="0"/>
              <a:t>l }</a:t>
            </a:r>
          </a:p>
          <a:p>
            <a:r>
              <a:rPr lang="en-US" sz="2000" dirty="0" smtClean="0"/>
              <a:t>Trace is possible on TSO if and only if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(1)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 </a:t>
            </a:r>
            <a:r>
              <a:rPr lang="en-US" sz="2000" baseline="-8000" dirty="0" err="1" smtClean="0">
                <a:sym typeface="Symbol"/>
              </a:rPr>
              <a:t>rhb</a:t>
            </a:r>
            <a:r>
              <a:rPr lang="en-US" sz="2000" baseline="-8000" dirty="0" smtClean="0">
                <a:sym typeface="Symbol"/>
              </a:rPr>
              <a:t> </a:t>
            </a:r>
            <a:r>
              <a:rPr lang="en-US" sz="2000" dirty="0" smtClean="0"/>
              <a:t> is acyclic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(2)</a:t>
            </a:r>
            <a:r>
              <a:rPr lang="en-US" sz="2000" dirty="0" smtClean="0"/>
              <a:t>  there do not exist s, l such that s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</a:t>
            </a:r>
            <a:r>
              <a:rPr lang="en-US" sz="2000" baseline="-6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 </a:t>
            </a:r>
            <a:r>
              <a:rPr lang="en-US" sz="2000" dirty="0" smtClean="0"/>
              <a:t>l and l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000" baseline="-80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2000" dirty="0" smtClean="0"/>
              <a:t> s</a:t>
            </a:r>
          </a:p>
          <a:p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895600" y="3276600"/>
            <a:ext cx="3733800" cy="175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352800" y="3276600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trace is TSO, but not SC: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3122612" y="5791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72" name="Curved Connector 71"/>
          <p:cNvCxnSpPr/>
          <p:nvPr/>
        </p:nvCxnSpPr>
        <p:spPr>
          <a:xfrm>
            <a:off x="4418012" y="5943600"/>
            <a:ext cx="1588" cy="381000"/>
          </a:xfrm>
          <a:prstGeom prst="curvedConnector3">
            <a:avLst>
              <a:gd name="adj1" fmla="val 143954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0800000" flipV="1">
            <a:off x="1370011" y="5410200"/>
            <a:ext cx="1588" cy="381000"/>
          </a:xfrm>
          <a:prstGeom prst="curvedConnector3">
            <a:avLst>
              <a:gd name="adj1" fmla="val 143954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6" idx="1"/>
            <a:endCxn id="44" idx="3"/>
          </p:cNvCxnSpPr>
          <p:nvPr/>
        </p:nvCxnSpPr>
        <p:spPr>
          <a:xfrm rot="10800000">
            <a:off x="2590802" y="5372100"/>
            <a:ext cx="531811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1" idx="1"/>
          </p:cNvCxnSpPr>
          <p:nvPr/>
        </p:nvCxnSpPr>
        <p:spPr>
          <a:xfrm>
            <a:off x="2513012" y="5791200"/>
            <a:ext cx="609600" cy="1143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122612" y="62484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0</a:t>
            </a:r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1066800" y="5715000"/>
            <a:ext cx="1066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/>
              </a:rPr>
              <a:t></a:t>
            </a:r>
            <a:r>
              <a:rPr kumimoji="0" lang="en-US" sz="4000" b="0" i="0" u="none" strike="noStrike" kern="1200" cap="none" spc="0" normalizeH="0" baseline="-8000" noProof="0" dirty="0" err="1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/>
              </a:rPr>
              <a:t>hb</a:t>
            </a:r>
            <a:r>
              <a:rPr kumimoji="0" lang="en-US" sz="4000" b="0" i="0" u="none" strike="noStrike" kern="1200" cap="none" spc="0" normalizeH="0" baseline="-800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Symbol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00400" y="37338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200399" y="41148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029199" y="4267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35" name="Curved Connector 34"/>
          <p:cNvCxnSpPr/>
          <p:nvPr/>
        </p:nvCxnSpPr>
        <p:spPr>
          <a:xfrm>
            <a:off x="6324599" y="4419600"/>
            <a:ext cx="1588" cy="381000"/>
          </a:xfrm>
          <a:prstGeom prst="curvedConnector3">
            <a:avLst>
              <a:gd name="adj1" fmla="val 14395466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 flipV="1">
            <a:off x="3198811" y="3886200"/>
            <a:ext cx="1588" cy="381000"/>
          </a:xfrm>
          <a:prstGeom prst="curvedConnector3">
            <a:avLst>
              <a:gd name="adj1" fmla="val 14395466"/>
            </a:avLst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1"/>
            <a:endCxn id="32" idx="3"/>
          </p:cNvCxnSpPr>
          <p:nvPr/>
        </p:nvCxnSpPr>
        <p:spPr>
          <a:xfrm rot="10800000">
            <a:off x="4419601" y="3848100"/>
            <a:ext cx="609599" cy="990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4495799" y="4191000"/>
            <a:ext cx="533400" cy="1905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029199" y="47244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0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562601" y="52578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62600" y="56388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391400" y="5791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391400" y="62484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0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1601" y="52578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371600" y="56388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5600" y="3505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Thm</a:t>
            </a:r>
            <a:r>
              <a:rPr lang="en-US" dirty="0" smtClean="0"/>
              <a:t>.: </a:t>
            </a:r>
            <a:br>
              <a:rPr lang="en-US" dirty="0" smtClean="0"/>
            </a:br>
            <a:r>
              <a:rPr lang="en-US" dirty="0" smtClean="0"/>
              <a:t>Def.  Is equivalent to operational TSO model (see Tech Report)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27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Borderline Monitor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7979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Receiving a stream of memory accesses:</a:t>
            </a:r>
          </a:p>
          <a:p>
            <a:r>
              <a:rPr lang="en-US" sz="2400" dirty="0" smtClean="0"/>
              <a:t>Record all stores to all locations.</a:t>
            </a:r>
          </a:p>
          <a:p>
            <a:r>
              <a:rPr lang="en-US" sz="2400" dirty="0" smtClean="0">
                <a:sym typeface="Symbol"/>
              </a:rPr>
              <a:t>For each load L, check if there exists a reordering of L with prior stores to the same location such that </a:t>
            </a:r>
            <a:br>
              <a:rPr lang="en-US" sz="2400" dirty="0" smtClean="0">
                <a:sym typeface="Symbol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(1)  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baseline="-8000" dirty="0" err="1" smtClean="0">
                <a:sym typeface="Symbol"/>
              </a:rPr>
              <a:t>hb</a:t>
            </a:r>
            <a:r>
              <a:rPr lang="en-US" sz="2400" baseline="-8000" dirty="0" smtClean="0">
                <a:sym typeface="Symbol"/>
              </a:rPr>
              <a:t> </a:t>
            </a:r>
            <a:r>
              <a:rPr lang="en-US" sz="2400" dirty="0" smtClean="0"/>
              <a:t> has a cycle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(2)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/>
              </a:rPr>
              <a:t> </a:t>
            </a:r>
            <a:r>
              <a:rPr lang="en-US" sz="2400" baseline="-8000" dirty="0" err="1" smtClean="0">
                <a:sym typeface="Symbol"/>
              </a:rPr>
              <a:t>rhb</a:t>
            </a:r>
            <a:r>
              <a:rPr lang="en-US" sz="2400" baseline="-8000" dirty="0" smtClean="0">
                <a:sym typeface="Symbol"/>
              </a:rPr>
              <a:t> </a:t>
            </a:r>
            <a:r>
              <a:rPr lang="en-US" sz="2400" dirty="0" smtClean="0"/>
              <a:t> is acyclic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(3)</a:t>
            </a:r>
            <a:r>
              <a:rPr lang="en-US" sz="2400" dirty="0" smtClean="0"/>
              <a:t>   there do not exist s, l such that 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</a:t>
            </a:r>
            <a:r>
              <a:rPr lang="en-US" sz="2400" baseline="-60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 </a:t>
            </a:r>
            <a:r>
              <a:rPr lang="en-US" sz="2400" dirty="0" smtClean="0"/>
              <a:t>l and l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400" baseline="-80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2400" dirty="0" smtClean="0"/>
              <a:t> s </a:t>
            </a:r>
          </a:p>
          <a:p>
            <a:r>
              <a:rPr lang="en-US" sz="2400" dirty="0" smtClean="0"/>
              <a:t>Implementation: use standard vector clock to compute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baseline="-8000" dirty="0" err="1" smtClean="0">
                <a:sym typeface="Symbol"/>
              </a:rPr>
              <a:t>hb</a:t>
            </a:r>
            <a:r>
              <a:rPr lang="en-US" sz="2400" baseline="-8000" dirty="0" smtClean="0">
                <a:sym typeface="Symbol"/>
              </a:rPr>
              <a:t> ,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and custom vector clock (twice the width) to compute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baseline="-8000" dirty="0" err="1" smtClean="0">
                <a:sym typeface="Symbol"/>
              </a:rPr>
              <a:t>rhb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>
          <a:xfrm>
            <a:off x="228600" y="624840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/>
            <a:fld id="{60C35E23-4959-4814-A165-C7C1740D88FE}" type="slidenum">
              <a:rPr lang="en-US" b="1" smtClean="0"/>
              <a:pPr algn="ctr"/>
              <a:t>17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27392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Equivalent </a:t>
            </a:r>
            <a:r>
              <a:rPr lang="en-US" altLang="ja-JP" dirty="0" err="1" smtClean="0"/>
              <a:t>Interleavings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79792" cy="4876800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Typically, many different </a:t>
            </a:r>
            <a:r>
              <a:rPr lang="en-US" altLang="ja-JP" sz="2400" dirty="0" err="1" smtClean="0"/>
              <a:t>interleavings</a:t>
            </a:r>
            <a:r>
              <a:rPr lang="en-US" altLang="ja-JP" sz="2400" dirty="0" smtClean="0"/>
              <a:t> map to the same (</a:t>
            </a:r>
            <a:r>
              <a:rPr lang="en-US" altLang="ja-JP" sz="2400" dirty="0" err="1" smtClean="0"/>
              <a:t>Mazurkiewic</a:t>
            </a:r>
            <a:r>
              <a:rPr lang="en-US" altLang="ja-JP" sz="2400" dirty="0" smtClean="0"/>
              <a:t>) trace.</a:t>
            </a:r>
          </a:p>
          <a:p>
            <a:endParaRPr lang="en-US" sz="2000" dirty="0" smtClean="0"/>
          </a:p>
          <a:p>
            <a:r>
              <a:rPr lang="en-US" sz="2400" dirty="0" smtClean="0">
                <a:sym typeface="Symbol"/>
              </a:rPr>
              <a:t>B</a:t>
            </a:r>
            <a:r>
              <a:rPr lang="en-US" sz="2400" dirty="0" smtClean="0"/>
              <a:t>y construction, our monitor is insensitive to the choice of interleaving </a:t>
            </a:r>
          </a:p>
          <a:p>
            <a:pPr lvl="1"/>
            <a:r>
              <a:rPr lang="en-US" sz="2000" dirty="0" smtClean="0"/>
              <a:t>Checks all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baseline="-8000" dirty="0" err="1" smtClean="0">
                <a:sym typeface="Symbol"/>
              </a:rPr>
              <a:t>hb</a:t>
            </a:r>
            <a:r>
              <a:rPr lang="en-US" sz="2000" baseline="-8000" dirty="0" smtClean="0">
                <a:sym typeface="Symbol"/>
              </a:rPr>
              <a:t> </a:t>
            </a:r>
            <a:r>
              <a:rPr lang="en-US" sz="2000" dirty="0" smtClean="0"/>
              <a:t>-equivalent ones simultaneously</a:t>
            </a:r>
          </a:p>
          <a:p>
            <a:pPr lvl="1"/>
            <a:r>
              <a:rPr lang="en-US" sz="2000" dirty="0" smtClean="0"/>
              <a:t>Makes </a:t>
            </a:r>
            <a:r>
              <a:rPr lang="en-US" sz="2000" dirty="0" smtClean="0"/>
              <a:t>it compatible with partial order reduction</a:t>
            </a:r>
          </a:p>
          <a:p>
            <a:pPr lvl="1"/>
            <a:r>
              <a:rPr lang="en-US" sz="2000" dirty="0" smtClean="0"/>
              <a:t>Improves probability of finding </a:t>
            </a:r>
            <a:r>
              <a:rPr lang="en-US" sz="2000" dirty="0" smtClean="0"/>
              <a:t>bugs</a:t>
            </a:r>
            <a:endParaRPr lang="en-US" sz="2800" dirty="0" smtClean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>
          <a:xfrm>
            <a:off x="228600" y="624840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/>
            <a:fld id="{60C35E23-4959-4814-A165-C7C1740D88FE}" type="slidenum">
              <a:rPr lang="en-US" b="1" smtClean="0"/>
              <a:pPr algn="ctr"/>
              <a:t>18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Good at finding bugs even if only a small number of schedules is explored</a:t>
            </a:r>
          </a:p>
          <a:p>
            <a:pPr lvl="1"/>
            <a:r>
              <a:rPr lang="en-US" dirty="0" smtClean="0"/>
              <a:t>Monitor checks all </a:t>
            </a:r>
            <a:r>
              <a:rPr lang="en-US" dirty="0" err="1" smtClean="0"/>
              <a:t>hb</a:t>
            </a:r>
            <a:r>
              <a:rPr lang="en-US" dirty="0" smtClean="0"/>
              <a:t>-equivalent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pPr lvl="1"/>
            <a:r>
              <a:rPr lang="en-US" dirty="0" smtClean="0"/>
              <a:t>Chess heuristic (iterative context bounding) seems to mix well</a:t>
            </a:r>
          </a:p>
          <a:p>
            <a:r>
              <a:rPr lang="en-US" dirty="0" smtClean="0"/>
              <a:t>Found expected store buffer vulnerabilities in standard examples (Dekker, Bakery)</a:t>
            </a:r>
          </a:p>
          <a:p>
            <a:r>
              <a:rPr lang="en-US" dirty="0" smtClean="0"/>
              <a:t>Detected 2 store buffer vulnerabilities in a production-level concurrency library.</a:t>
            </a:r>
          </a:p>
          <a:p>
            <a:pPr lvl="1"/>
            <a:r>
              <a:rPr lang="en-US" dirty="0" smtClean="0"/>
              <a:t>Overall code size ~ 33 </a:t>
            </a:r>
            <a:r>
              <a:rPr lang="en-US" dirty="0" err="1" smtClean="0"/>
              <a:t>kloc</a:t>
            </a:r>
            <a:endParaRPr lang="en-US" dirty="0" smtClean="0"/>
          </a:p>
          <a:p>
            <a:pPr lvl="1"/>
            <a:r>
              <a:rPr lang="en-US" dirty="0" smtClean="0"/>
              <a:t>Used existing test harness written by product team (slightly adapted for use with CHESS)</a:t>
            </a:r>
          </a:p>
          <a:p>
            <a:pPr lvl="1"/>
            <a:r>
              <a:rPr lang="en-US" dirty="0" smtClean="0"/>
              <a:t>Bugs not previously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Motivation: </a:t>
            </a:r>
            <a:r>
              <a:rPr lang="en-US" sz="3200" dirty="0" smtClean="0">
                <a:solidFill>
                  <a:srgbClr val="FF0000"/>
                </a:solidFill>
              </a:rPr>
              <a:t>Memory Model Vulnerabilities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924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Programmers do not always follow strict locking discipline in performance-critical code</a:t>
            </a:r>
          </a:p>
          <a:p>
            <a:pPr lvl="1"/>
            <a:r>
              <a:rPr lang="en-US" dirty="0" smtClean="0"/>
              <a:t>Ad-hoc synchronization with normal loads and stores or interlocked operations is faster</a:t>
            </a:r>
          </a:p>
          <a:p>
            <a:pPr lvl="1"/>
            <a:r>
              <a:rPr lang="en-US" dirty="0" smtClean="0"/>
              <a:t>Result: “benign” or “intentional” data races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Such code can break on </a:t>
            </a:r>
            <a:r>
              <a:rPr lang="en-US" b="1" dirty="0" smtClean="0"/>
              <a:t>relaxed memory models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multicore</a:t>
            </a:r>
            <a:r>
              <a:rPr lang="en-US" dirty="0" smtClean="0"/>
              <a:t> machines are not sequentially consistent</a:t>
            </a:r>
          </a:p>
          <a:p>
            <a:pPr lvl="1"/>
            <a:r>
              <a:rPr lang="en-US" dirty="0" smtClean="0"/>
              <a:t>Both compilers and actual hardware can contribute </a:t>
            </a:r>
            <a:r>
              <a:rPr lang="en-US" smtClean="0"/>
              <a:t>to effect</a:t>
            </a:r>
            <a:endParaRPr lang="en-US" dirty="0" smtClean="0"/>
          </a:p>
          <a:p>
            <a:pPr lvl="1"/>
            <a:endParaRPr lang="en-US" sz="1200" dirty="0" smtClean="0"/>
          </a:p>
          <a:p>
            <a:r>
              <a:rPr lang="en-US" dirty="0" smtClean="0"/>
              <a:t>Vulnerabilities are hard to find, reproduce, and analyze</a:t>
            </a:r>
          </a:p>
          <a:p>
            <a:pPr lvl="1"/>
            <a:r>
              <a:rPr lang="en-US" dirty="0" smtClean="0"/>
              <a:t>May require specific hardware configuration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990600"/>
          <a:ext cx="6934200" cy="5663137"/>
        </p:xfrm>
        <a:graphic>
          <a:graphicData uri="http://schemas.openxmlformats.org/drawingml/2006/table">
            <a:tbl>
              <a:tblPr/>
              <a:tblGrid>
                <a:gridCol w="1233356"/>
                <a:gridCol w="931870"/>
                <a:gridCol w="822237"/>
                <a:gridCol w="1171688"/>
                <a:gridCol w="801681"/>
                <a:gridCol w="1027795"/>
                <a:gridCol w="945573"/>
              </a:tblGrid>
              <a:tr h="279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program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context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# interleavings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time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ver. time [s]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name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bound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total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borderline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[s]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SoBeR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CHESS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Fig. 1(b)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∞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10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4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0.2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dekker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5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4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0.2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(2 threads,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36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23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0.39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0.37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 crit-sec)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3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183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50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1.9 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1.8 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(loc 82)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4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1,219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124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13.2 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13.0 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5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8,472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349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106.0 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100.6 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bakery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0.2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(2 threads,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25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20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0.47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0.43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3 crit-sec)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742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533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10.3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9.8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(loc 122)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3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12,436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8,599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189.0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181.0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takequeue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3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n.a.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0.3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&lt; 0.3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(2 threads,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47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14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0.34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0.72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0.69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6 ops)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402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189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0.43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5.2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4.9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(loc 374)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3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2,318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1,197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0.74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28.9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27.8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4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9,147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5,321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0.84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125.5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118.9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5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29,821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17,922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0.86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Times"/>
                        </a:rPr>
                        <a:t>481.5</a:t>
                      </a:r>
                    </a:p>
                  </a:txBody>
                  <a:tcPr marL="18263" marR="18263" marT="1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461.6</a:t>
                      </a:r>
                    </a:p>
                  </a:txBody>
                  <a:tcPr marL="18263" marR="18263" marT="182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Numbers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With increasing use of </a:t>
            </a:r>
            <a:r>
              <a:rPr lang="en-US" dirty="0" err="1" smtClean="0"/>
              <a:t>multicores</a:t>
            </a:r>
            <a:r>
              <a:rPr lang="en-US" dirty="0" smtClean="0"/>
              <a:t>, more and more programs are likely to exhibit failures caused by the memory model.</a:t>
            </a:r>
          </a:p>
          <a:p>
            <a:r>
              <a:rPr lang="en-US" dirty="0" smtClean="0"/>
              <a:t>Such failures are hard to find by conventional means (code inspection, testing).</a:t>
            </a:r>
          </a:p>
          <a:p>
            <a:r>
              <a:rPr lang="en-US" dirty="0" smtClean="0"/>
              <a:t>Our combination of borderline monitor &amp; stateless model checking makes it practical to detect memory model safety violations in a unit test environment.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4800600"/>
          </a:xfrm>
        </p:spPr>
        <p:txBody>
          <a:bodyPr/>
          <a:lstStyle/>
          <a:p>
            <a:r>
              <a:rPr lang="en-US" dirty="0" smtClean="0"/>
              <a:t>Run on larger programs (runtime verification)</a:t>
            </a:r>
          </a:p>
          <a:p>
            <a:r>
              <a:rPr lang="en-US" dirty="0" smtClean="0"/>
              <a:t>Handle more memory models</a:t>
            </a:r>
          </a:p>
          <a:p>
            <a:pPr lvl="1"/>
            <a:r>
              <a:rPr lang="en-US" dirty="0" smtClean="0"/>
              <a:t>Which memory models guarantee borderline executions?</a:t>
            </a:r>
          </a:p>
          <a:p>
            <a:r>
              <a:rPr lang="en-US" dirty="0" smtClean="0"/>
              <a:t>Prove memory model safety of concurrent data type implementations</a:t>
            </a:r>
          </a:p>
          <a:p>
            <a:r>
              <a:rPr lang="en-US" dirty="0" smtClean="0"/>
              <a:t>Develop borderline monitors for other relaxed concurrent APIs</a:t>
            </a:r>
          </a:p>
          <a:p>
            <a:pPr lvl="1"/>
            <a:r>
              <a:rPr lang="en-US" dirty="0" smtClean="0"/>
              <a:t>Transactional memory</a:t>
            </a:r>
          </a:p>
          <a:p>
            <a:pPr lvl="1"/>
            <a:r>
              <a:rPr lang="en-US" dirty="0" smtClean="0"/>
              <a:t>Concurrency Libraries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3048000"/>
            <a:ext cx="7162800" cy="2438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1750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TSO safety?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467600" cy="4800600"/>
          </a:xfrm>
        </p:spPr>
        <p:txBody>
          <a:bodyPr>
            <a:normAutofit/>
          </a:bodyPr>
          <a:lstStyle/>
          <a:p>
            <a:pPr marL="859536" lvl="1" indent="-45720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800" dirty="0" smtClean="0"/>
              <a:t>Given a program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dirty="0" smtClean="0"/>
              <a:t>, how to check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TSO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=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r>
              <a:rPr lang="en-US" sz="2800" dirty="0" smtClean="0"/>
              <a:t>  ?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Formulate </a:t>
            </a:r>
            <a:r>
              <a:rPr lang="en-US" sz="2800" i="1" dirty="0" smtClean="0">
                <a:solidFill>
                  <a:srgbClr val="FF0000"/>
                </a:solidFill>
              </a:rPr>
              <a:t>TSO</a:t>
            </a:r>
            <a:r>
              <a:rPr lang="en-US" sz="2800" dirty="0" smtClean="0"/>
              <a:t>-safety as a safety property of the executions in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  </a:t>
            </a:r>
            <a:r>
              <a:rPr lang="en-US" sz="2800" dirty="0" smtClean="0"/>
              <a:t>!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/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Then we can use conventional verification tools.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/>
          <a:lstStyle/>
          <a:p>
            <a:r>
              <a:rPr lang="en-US" dirty="0" smtClean="0"/>
              <a:t>Reason About Successor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7086600" cy="3124200"/>
          </a:xfrm>
        </p:spPr>
        <p:txBody>
          <a:bodyPr/>
          <a:lstStyle/>
          <a:p>
            <a:r>
              <a:rPr lang="en-US" dirty="0" smtClean="0"/>
              <a:t>A successor is a trace with one more instruction</a:t>
            </a:r>
            <a:br>
              <a:rPr lang="en-US" dirty="0" smtClean="0"/>
            </a:br>
            <a:r>
              <a:rPr lang="en-US" sz="2000" dirty="0" smtClean="0"/>
              <a:t>opens door for non-temporal inductive reasoning!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057400" y="2514600"/>
            <a:ext cx="533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3429000"/>
            <a:ext cx="2895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810000" y="35052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05400" y="3886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00200" y="3352800"/>
            <a:ext cx="1447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67200" y="2438400"/>
            <a:ext cx="15240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676400" y="35052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343399" y="2590800"/>
            <a:ext cx="1363579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50" name="Straight Arrow Connector 49"/>
          <p:cNvCxnSpPr>
            <a:stCxn id="16" idx="3"/>
            <a:endCxn id="46" idx="1"/>
          </p:cNvCxnSpPr>
          <p:nvPr/>
        </p:nvCxnSpPr>
        <p:spPr>
          <a:xfrm>
            <a:off x="2590800" y="2743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45" idx="0"/>
          </p:cNvCxnSpPr>
          <p:nvPr/>
        </p:nvCxnSpPr>
        <p:spPr>
          <a:xfrm rot="5400000">
            <a:off x="2133600" y="3162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  <a:endCxn id="23" idx="1"/>
          </p:cNvCxnSpPr>
          <p:nvPr/>
        </p:nvCxnSpPr>
        <p:spPr>
          <a:xfrm>
            <a:off x="3048000" y="3657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2"/>
            <a:endCxn id="23" idx="0"/>
          </p:cNvCxnSpPr>
          <p:nvPr/>
        </p:nvCxnSpPr>
        <p:spPr>
          <a:xfrm rot="16200000" flipH="1">
            <a:off x="4876800" y="3200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2"/>
          </p:cNvCxnSpPr>
          <p:nvPr/>
        </p:nvCxnSpPr>
        <p:spPr>
          <a:xfrm rot="5400000">
            <a:off x="4152900" y="38481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Slide Number Placeholder 1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676400" y="4800600"/>
            <a:ext cx="28956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828800" y="48768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124200" y="52578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3124200" y="55626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Load ii, 1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715000" y="4800600"/>
            <a:ext cx="28956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867400" y="48768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7162800" y="52578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162800" y="55626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Load ii, 0 </a:t>
            </a:r>
          </a:p>
        </p:txBody>
      </p:sp>
      <p:cxnSp>
        <p:nvCxnSpPr>
          <p:cNvPr id="98" name="Straight Arrow Connector 97"/>
          <p:cNvCxnSpPr>
            <a:endCxn id="94" idx="0"/>
          </p:cNvCxnSpPr>
          <p:nvPr/>
        </p:nvCxnSpPr>
        <p:spPr>
          <a:xfrm>
            <a:off x="5105400" y="4191000"/>
            <a:ext cx="2057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C#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143000"/>
            <a:ext cx="6934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volatile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isIdling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volatile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hasWork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//Consumer thread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BlockOnIdle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lock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condVariable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isIdling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hasWork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Monitor.Wait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condVariable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isIdling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//Producer thread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NotifyPotentialWork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hasWork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isIdling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lock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condVariable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Monitor.Pulse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condVariable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}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33600" y="1981200"/>
            <a:ext cx="6096000" cy="32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 pieces of code on previous slide: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x86, hardware may perform store late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Bug</a:t>
            </a:r>
            <a:r>
              <a:rPr lang="en-US" dirty="0" smtClean="0"/>
              <a:t>: Producer thread does not notice waiting Consumer, does not send signal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67000" y="3048000"/>
            <a:ext cx="1143000" cy="228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Store ii,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Store Buffer Vulnerability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67000" y="3048000"/>
            <a:ext cx="11430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Store ii, 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1" y="2057400"/>
            <a:ext cx="15985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v</a:t>
            </a:r>
            <a:r>
              <a:rPr lang="en-US" sz="1400" b="1" dirty="0" smtClean="0">
                <a:solidFill>
                  <a:srgbClr val="00B050"/>
                </a:solidFill>
              </a:rPr>
              <a:t>olatile </a:t>
            </a:r>
            <a:r>
              <a:rPr lang="en-US" sz="1400" b="1" dirty="0" err="1" smtClean="0">
                <a:solidFill>
                  <a:srgbClr val="00B050"/>
                </a:solidFill>
              </a:rPr>
              <a:t>int</a:t>
            </a:r>
            <a:r>
              <a:rPr lang="en-US" sz="1400" b="1" dirty="0" smtClean="0">
                <a:solidFill>
                  <a:srgbClr val="00B050"/>
                </a:solidFill>
              </a:rPr>
              <a:t> ii = 0;</a:t>
            </a: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volatile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hw = 0; 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67001" y="3429000"/>
            <a:ext cx="11430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Load hw, 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1" y="4114800"/>
            <a:ext cx="11430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Load ii,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5001" y="3733800"/>
            <a:ext cx="11430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Store hw,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590800"/>
            <a:ext cx="10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Producer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6324601" y="4191000"/>
            <a:ext cx="2286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400801" y="4114800"/>
            <a:ext cx="1143000" cy="2286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0	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82929E-7 L 0.06667 0.244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219200" y="3048000"/>
            <a:ext cx="7419975" cy="2486025"/>
          </a:xfrm>
          <a:prstGeom prst="ellipse">
            <a:avLst/>
          </a:prstGeom>
          <a:solidFill>
            <a:srgbClr val="A1A1D1">
              <a:alpha val="9000"/>
            </a:srgbClr>
          </a:solidFill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371600" y="3429000"/>
            <a:ext cx="6096000" cy="1752600"/>
          </a:xfrm>
          <a:prstGeom prst="ellipse">
            <a:avLst/>
          </a:prstGeom>
          <a:solidFill>
            <a:srgbClr val="A1A1D1">
              <a:alpha val="9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View of Memory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3648" y="6076950"/>
            <a:ext cx="457200" cy="476250"/>
          </a:xfrm>
        </p:spPr>
        <p:txBody>
          <a:bodyPr/>
          <a:lstStyle/>
          <a:p>
            <a:fld id="{60C35E23-4959-4814-A165-C7C1740D88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0668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a program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dirty="0" smtClean="0"/>
              <a:t>, a memory model </a:t>
            </a:r>
            <a:r>
              <a:rPr lang="en-US" sz="2400" i="1" dirty="0" smtClean="0">
                <a:solidFill>
                  <a:srgbClr val="FF0000"/>
                </a:solidFill>
              </a:rPr>
              <a:t>Y </a:t>
            </a:r>
            <a:r>
              <a:rPr lang="en-US" sz="2400" dirty="0" smtClean="0"/>
              <a:t>defines the subset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Y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/>
              </a:rPr>
              <a:t>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 </a:t>
            </a:r>
            <a:r>
              <a:rPr lang="en-US" sz="2400" dirty="0" smtClean="0"/>
              <a:t>of traces corresponding to some (partial or complete) execution of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dirty="0" smtClean="0"/>
              <a:t> on</a:t>
            </a:r>
            <a:r>
              <a:rPr lang="en-US" sz="2400" i="1" dirty="0" smtClean="0">
                <a:solidFill>
                  <a:srgbClr val="FF0000"/>
                </a:solidFill>
              </a:rPr>
              <a:t> Y</a:t>
            </a:r>
            <a:r>
              <a:rPr lang="en-US" sz="2400" dirty="0" smtClean="0"/>
              <a:t>. 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828800" y="3733800"/>
            <a:ext cx="3319463" cy="1131888"/>
          </a:xfrm>
          <a:prstGeom prst="ellipse">
            <a:avLst/>
          </a:prstGeom>
          <a:solidFill>
            <a:srgbClr val="A1A1D1">
              <a:alpha val="9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09800" y="4038600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SC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800850" y="4038600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</a:t>
            </a:r>
            <a:endParaRPr lang="en-GB" sz="4000" i="1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00600" y="4038600"/>
            <a:ext cx="259080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Y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6800" y="5638800"/>
            <a:ext cx="3048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SC</a:t>
            </a:r>
            <a:r>
              <a:rPr lang="en-US" sz="2000" dirty="0" smtClean="0"/>
              <a:t> (sequential consistency)</a:t>
            </a:r>
          </a:p>
          <a:p>
            <a:r>
              <a:rPr lang="en-US" sz="2000" dirty="0" smtClean="0"/>
              <a:t>Is strongest memory model</a:t>
            </a:r>
          </a:p>
        </p:txBody>
      </p:sp>
      <p:cxnSp>
        <p:nvCxnSpPr>
          <p:cNvPr id="24" name="Straight Arrow Connector 23"/>
          <p:cNvCxnSpPr>
            <a:endCxn id="6" idx="4"/>
          </p:cNvCxnSpPr>
          <p:nvPr/>
        </p:nvCxnSpPr>
        <p:spPr>
          <a:xfrm rot="16200000" flipV="1">
            <a:off x="3110310" y="5243910"/>
            <a:ext cx="773112" cy="16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43400" y="5715000"/>
            <a:ext cx="3810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More executions may be possible on a relaxed memory model </a:t>
            </a:r>
            <a:r>
              <a:rPr lang="en-US" sz="2000" i="1" dirty="0" smtClean="0">
                <a:solidFill>
                  <a:srgbClr val="FF0000"/>
                </a:solidFill>
              </a:rPr>
              <a:t>Y</a:t>
            </a:r>
            <a:endParaRPr lang="en-US" sz="2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6072191" y="5310190"/>
            <a:ext cx="800096" cy="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"/>
          <p:cNvSpPr txBox="1">
            <a:spLocks/>
          </p:cNvSpPr>
          <p:nvPr/>
        </p:nvSpPr>
        <p:spPr>
          <a:xfrm>
            <a:off x="228600" y="624840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/>
            <a:fld id="{60C35E23-4959-4814-A165-C7C1740D88FE}" type="slidenum">
              <a:rPr lang="en-US" b="1" smtClean="0"/>
              <a:pPr algn="ctr"/>
              <a:t>5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219200" y="1857375"/>
            <a:ext cx="7419975" cy="2486025"/>
          </a:xfrm>
          <a:prstGeom prst="ellipse">
            <a:avLst/>
          </a:prstGeom>
          <a:solidFill>
            <a:srgbClr val="A1A1D1">
              <a:alpha val="9000"/>
            </a:srgbClr>
          </a:solidFill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371600" y="2238375"/>
            <a:ext cx="6096000" cy="1752600"/>
          </a:xfrm>
          <a:prstGeom prst="ellipse">
            <a:avLst/>
          </a:prstGeom>
          <a:solidFill>
            <a:srgbClr val="A1A1D1">
              <a:alpha val="9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TSO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3648" y="6076950"/>
            <a:ext cx="457200" cy="476250"/>
          </a:xfrm>
        </p:spPr>
        <p:txBody>
          <a:bodyPr/>
          <a:lstStyle/>
          <a:p>
            <a:fld id="{60C35E23-4959-4814-A165-C7C1740D88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0668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Under TSO, processors can buffer stores in FIFO queue.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828800" y="2543175"/>
            <a:ext cx="3319463" cy="1131888"/>
          </a:xfrm>
          <a:prstGeom prst="ellipse">
            <a:avLst/>
          </a:prstGeom>
          <a:solidFill>
            <a:srgbClr val="A1A1D1">
              <a:alpha val="9000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09800" y="2847975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SC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800850" y="2847975"/>
            <a:ext cx="234315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T</a:t>
            </a:r>
            <a:endParaRPr lang="en-GB" sz="4000" i="1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00600" y="2847975"/>
            <a:ext cx="259080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40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i="1" baseline="-25000" dirty="0" smtClean="0">
                <a:solidFill>
                  <a:srgbClr val="FF0000"/>
                </a:solidFill>
              </a:rPr>
              <a:t>TSO</a:t>
            </a:r>
            <a:endParaRPr lang="en-GB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69685" y="363378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381500" y="44577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72200" y="5334000"/>
            <a:ext cx="25908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Trace corresponding to code on slide 4</a:t>
            </a:r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>
          <a:xfrm>
            <a:off x="228600" y="624840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/>
            <a:fld id="{60C35E23-4959-4814-A165-C7C1740D88FE}" type="slidenum">
              <a:rPr lang="en-US" b="1" smtClean="0"/>
              <a:pPr algn="ctr"/>
              <a:t>6</a:t>
            </a:fld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819400" y="5181600"/>
            <a:ext cx="32766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48200" y="53340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2.1 Store hw, 1</a:t>
            </a:r>
          </a:p>
        </p:txBody>
      </p:sp>
      <p:cxnSp>
        <p:nvCxnSpPr>
          <p:cNvPr id="23" name="Straight Arrow Connector 22"/>
          <p:cNvCxnSpPr>
            <a:stCxn id="28" idx="1"/>
            <a:endCxn id="29" idx="3"/>
          </p:cNvCxnSpPr>
          <p:nvPr/>
        </p:nvCxnSpPr>
        <p:spPr>
          <a:xfrm rot="10800000">
            <a:off x="4114802" y="5448300"/>
            <a:ext cx="533399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3"/>
            <a:endCxn id="21" idx="1"/>
          </p:cNvCxnSpPr>
          <p:nvPr/>
        </p:nvCxnSpPr>
        <p:spPr>
          <a:xfrm flipV="1">
            <a:off x="4191000" y="54483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648200" y="5791200"/>
            <a:ext cx="1295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2.2 Load ii, 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895601" y="5334000"/>
            <a:ext cx="12192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1.1 Store ii, 1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895600" y="5791200"/>
            <a:ext cx="12954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1.2 Load hw,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257925" y="857250"/>
            <a:ext cx="2733674" cy="6142037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Memory models are platform dependent &amp; ridden with </a:t>
            </a:r>
            <a:r>
              <a:rPr lang="en-GB" sz="2400" dirty="0" smtClean="0"/>
              <a:t>details</a:t>
            </a:r>
            <a:endParaRPr lang="en-GB" sz="2400" dirty="0"/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We </a:t>
            </a:r>
            <a:r>
              <a:rPr lang="en-GB" sz="2400" dirty="0" smtClean="0"/>
              <a:t>focus on </a:t>
            </a:r>
            <a:r>
              <a:rPr lang="en-GB" sz="2400" dirty="0" smtClean="0">
                <a:solidFill>
                  <a:srgbClr val="FF0000"/>
                </a:solidFill>
              </a:rPr>
              <a:t>TSO</a:t>
            </a:r>
            <a:r>
              <a:rPr lang="en-GB" sz="2400" dirty="0" smtClean="0"/>
              <a:t>  because it models </a:t>
            </a:r>
            <a:r>
              <a:rPr lang="en-GB" sz="2400" dirty="0" smtClean="0">
                <a:solidFill>
                  <a:srgbClr val="FF0000"/>
                </a:solidFill>
              </a:rPr>
              <a:t>store buffers</a:t>
            </a:r>
            <a:r>
              <a:rPr lang="en-GB" sz="2400" dirty="0" smtClean="0"/>
              <a:t>, the most common relaxation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In practice, </a:t>
            </a:r>
            <a:r>
              <a:rPr lang="en-GB" sz="2400" dirty="0" smtClean="0">
                <a:solidFill>
                  <a:srgbClr val="FF0000"/>
                </a:solidFill>
              </a:rPr>
              <a:t>TSO</a:t>
            </a:r>
            <a:r>
              <a:rPr lang="en-GB" sz="2400" dirty="0" smtClean="0"/>
              <a:t> is almost the same as the x86 hardware model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211263" y="1855788"/>
            <a:ext cx="4968875" cy="4019550"/>
            <a:chOff x="1020763" y="1674813"/>
            <a:chExt cx="4968875" cy="4019550"/>
          </a:xfrm>
        </p:grpSpPr>
        <p:sp>
          <p:nvSpPr>
            <p:cNvPr id="18433" name="Oval 1"/>
            <p:cNvSpPr>
              <a:spLocks noChangeArrowheads="1"/>
            </p:cNvSpPr>
            <p:nvPr/>
          </p:nvSpPr>
          <p:spPr bwMode="auto">
            <a:xfrm>
              <a:off x="2390775" y="1674813"/>
              <a:ext cx="2438400" cy="26670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4" name="Oval 2"/>
            <p:cNvSpPr>
              <a:spLocks noChangeArrowheads="1"/>
            </p:cNvSpPr>
            <p:nvPr/>
          </p:nvSpPr>
          <p:spPr bwMode="auto">
            <a:xfrm rot="14220000">
              <a:off x="1393825" y="2122488"/>
              <a:ext cx="2987675" cy="37338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5" name="Oval 3"/>
            <p:cNvSpPr>
              <a:spLocks noChangeArrowheads="1"/>
            </p:cNvSpPr>
            <p:nvPr/>
          </p:nvSpPr>
          <p:spPr bwMode="auto">
            <a:xfrm rot="7260000">
              <a:off x="2980532" y="2685256"/>
              <a:ext cx="2647950" cy="3370263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2847975" y="2589213"/>
              <a:ext cx="1600200" cy="16764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3228975" y="3351213"/>
              <a:ext cx="838200" cy="7620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000375" y="3057525"/>
              <a:ext cx="1295400" cy="1131888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3228975" y="3057525"/>
              <a:ext cx="914400" cy="35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TSO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3152775" y="25892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PSO</a:t>
              </a: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4381500" y="4610100"/>
              <a:ext cx="1219200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22B000"/>
                  </a:solidFill>
                  <a:latin typeface="Arial" charset="0"/>
                  <a:cs typeface="Arial" charset="0"/>
                </a:rPr>
                <a:t>IA-32</a:t>
              </a: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933575" y="41894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Alpha</a:t>
              </a:r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3228975" y="19034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RMO</a:t>
              </a:r>
            </a:p>
          </p:txBody>
        </p:sp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305175" y="3579813"/>
              <a:ext cx="457200" cy="457200"/>
            </a:xfrm>
            <a:prstGeom prst="ellipse">
              <a:avLst/>
            </a:prstGeom>
            <a:noFill/>
            <a:ln w="936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3381375" y="33512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z6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2009775" y="3594100"/>
              <a:ext cx="3048000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CC0000"/>
                  </a:solidFill>
                  <a:latin typeface="Arial" charset="0"/>
                  <a:cs typeface="Arial" charset="0"/>
                </a:rPr>
                <a:t>SC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371975" y="4886325"/>
              <a:ext cx="1219200" cy="35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 smtClean="0">
                  <a:solidFill>
                    <a:srgbClr val="22B000"/>
                  </a:solidFill>
                  <a:latin typeface="Arial" charset="0"/>
                  <a:cs typeface="Arial" charset="0"/>
                </a:rPr>
                <a:t>IA-64</a:t>
              </a:r>
              <a:endParaRPr lang="en-GB" sz="1800" b="1" dirty="0">
                <a:solidFill>
                  <a:srgbClr val="22B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TSO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28600" y="6229350"/>
            <a:ext cx="457200" cy="476250"/>
          </a:xfrm>
        </p:spPr>
        <p:txBody>
          <a:bodyPr/>
          <a:lstStyle/>
          <a:p>
            <a:fld id="{60C35E23-4959-4814-A165-C7C1740D88F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Checking Programs </a:t>
            </a:r>
            <a:r>
              <a:rPr lang="en-US" dirty="0" smtClean="0"/>
              <a:t>on Relaxed Memory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708392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Covering all relaxed executions is challenging</a:t>
            </a:r>
          </a:p>
          <a:p>
            <a:pPr lvl="1"/>
            <a:r>
              <a:rPr lang="en-US" dirty="0" smtClean="0"/>
              <a:t>Highly nondeterministic</a:t>
            </a:r>
            <a:br>
              <a:rPr lang="en-US" dirty="0" smtClean="0"/>
            </a:br>
            <a:r>
              <a:rPr lang="en-US" dirty="0" smtClean="0"/>
              <a:t>(exposed to low-level hardware concurrency)</a:t>
            </a:r>
          </a:p>
          <a:p>
            <a:pPr lvl="1"/>
            <a:r>
              <a:rPr lang="en-US" dirty="0" smtClean="0"/>
              <a:t>Memory models are usually not finite-state</a:t>
            </a:r>
          </a:p>
          <a:p>
            <a:pPr lvl="1"/>
            <a:r>
              <a:rPr lang="en-US" dirty="0" smtClean="0"/>
              <a:t>Memory models are often a matter of negotiation</a:t>
            </a:r>
            <a:br>
              <a:rPr lang="en-US" dirty="0" smtClean="0"/>
            </a:br>
            <a:r>
              <a:rPr lang="en-US" dirty="0" smtClean="0"/>
              <a:t>(formal descriptions are the exception)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State of the art has limited scalability</a:t>
            </a:r>
          </a:p>
          <a:p>
            <a:pPr lvl="1"/>
            <a:r>
              <a:rPr lang="en-US" dirty="0" smtClean="0"/>
              <a:t>Model checking using simplified operational models</a:t>
            </a:r>
          </a:p>
          <a:p>
            <a:pPr lvl="1"/>
            <a:r>
              <a:rPr lang="en-US" dirty="0" smtClean="0"/>
              <a:t>Bounded model checking using axiomatic models (</a:t>
            </a:r>
            <a:r>
              <a:rPr lang="en-US" dirty="0" err="1" smtClean="0"/>
              <a:t>CheckFence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E23-4959-4814-A165-C7C1740D88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5029200"/>
            <a:ext cx="7467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Memory Model Safety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543800" cy="4495800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Observation:</a:t>
            </a:r>
            <a:r>
              <a:rPr lang="en-US" sz="2800" dirty="0" smtClean="0"/>
              <a:t> Programmer writes code for SC</a:t>
            </a:r>
          </a:p>
          <a:p>
            <a:pPr lvl="1"/>
            <a:r>
              <a:rPr lang="en-US" sz="2400" dirty="0" smtClean="0"/>
              <a:t>Resorts to </a:t>
            </a:r>
            <a:r>
              <a:rPr lang="en-US" sz="2400" smtClean="0"/>
              <a:t>{locks, fences</a:t>
            </a:r>
            <a:r>
              <a:rPr lang="en-US" sz="2400" dirty="0" smtClean="0"/>
              <a:t>, volatiles, interlocked operations} to maintain SC behavior where needed</a:t>
            </a:r>
          </a:p>
          <a:p>
            <a:pPr lvl="1"/>
            <a:r>
              <a:rPr lang="en-US" sz="2400" dirty="0" smtClean="0"/>
              <a:t>If program P exhibits non-SC behavior, </a:t>
            </a:r>
            <a:br>
              <a:rPr lang="en-US" sz="2400" dirty="0" smtClean="0"/>
            </a:br>
            <a:r>
              <a:rPr lang="en-US" sz="2400" dirty="0" smtClean="0"/>
              <a:t>it is most likely a bug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Definition: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/>
              <a:t> A program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dirty="0" smtClean="0"/>
              <a:t> is </a:t>
            </a:r>
            <a:r>
              <a:rPr lang="en-US" sz="2800" i="1" dirty="0" smtClean="0">
                <a:solidFill>
                  <a:srgbClr val="FF0000"/>
                </a:solidFill>
              </a:rPr>
              <a:t>Y</a:t>
            </a:r>
            <a:r>
              <a:rPr lang="en-US" sz="2800" dirty="0" smtClean="0"/>
              <a:t>-safe if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SC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=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baseline="-25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Y</a:t>
            </a:r>
            <a:r>
              <a:rPr lang="en-US" sz="2800" dirty="0" smtClean="0"/>
              <a:t> </a:t>
            </a:r>
          </a:p>
          <a:p>
            <a:pPr lvl="1"/>
            <a:endParaRPr lang="en-US" sz="2400" dirty="0" smtClean="0"/>
          </a:p>
          <a:p>
            <a:pPr marL="859536" lvl="1" indent="-457200">
              <a:buFont typeface="+mj-lt"/>
              <a:buAutoNum type="arabicPeriod"/>
            </a:pPr>
            <a:endParaRPr lang="en-US" sz="2400" dirty="0" smtClean="0"/>
          </a:p>
          <a:p>
            <a:pPr marL="585216" indent="-457200">
              <a:buFont typeface="+mj-lt"/>
              <a:buAutoNum type="arabicPeriod"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" y="6229350"/>
            <a:ext cx="457200" cy="476250"/>
          </a:xfrm>
        </p:spPr>
        <p:txBody>
          <a:bodyPr/>
          <a:lstStyle/>
          <a:p>
            <a:fld id="{60C35E23-4959-4814-A165-C7C1740D88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1658</Words>
  <Application>Microsoft Office PowerPoint</Application>
  <PresentationFormat>On-screen Show (4:3)</PresentationFormat>
  <Paragraphs>474</Paragraphs>
  <Slides>24</Slides>
  <Notes>21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Effective Program Verification for Relaxed Memory Models</vt:lpstr>
      <vt:lpstr>Motivation: Memory Model Vulnerabilities</vt:lpstr>
      <vt:lpstr>C# Example</vt:lpstr>
      <vt:lpstr>Example: Store Buffer Vulnerability</vt:lpstr>
      <vt:lpstr>Abstract View of Memory Models</vt:lpstr>
      <vt:lpstr>Example: TSO</vt:lpstr>
      <vt:lpstr>Slide 7</vt:lpstr>
      <vt:lpstr>Model Checking Programs on Relaxed Memory Models</vt:lpstr>
      <vt:lpstr>Memory Model Safety</vt:lpstr>
      <vt:lpstr>Decomposed Program Verification on Relaxed Memory Models</vt:lpstr>
      <vt:lpstr>Borderline Executions</vt:lpstr>
      <vt:lpstr>Borderline Executions</vt:lpstr>
      <vt:lpstr>Example: TSO Borderline Execution</vt:lpstr>
      <vt:lpstr>Sober Tool Structure</vt:lpstr>
      <vt:lpstr>Define SC using hb relation</vt:lpstr>
      <vt:lpstr>Define TSO by Relaxing hb </vt:lpstr>
      <vt:lpstr>Borderline Monitor Implementation</vt:lpstr>
      <vt:lpstr>Equivalent Interleavings</vt:lpstr>
      <vt:lpstr>Results</vt:lpstr>
      <vt:lpstr>Some Numbers </vt:lpstr>
      <vt:lpstr>Conclusion</vt:lpstr>
      <vt:lpstr>Future Work</vt:lpstr>
      <vt:lpstr>How to check TSO safety?</vt:lpstr>
      <vt:lpstr>Reason About Successor Traces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SoBeR:  Store Buffer Race Detector</dc:title>
  <dc:creator>Madan Musuvathi</dc:creator>
  <cp:lastModifiedBy>Sebastian Burckhardt</cp:lastModifiedBy>
  <cp:revision>306</cp:revision>
  <dcterms:created xsi:type="dcterms:W3CDTF">2007-12-03T19:02:29Z</dcterms:created>
  <dcterms:modified xsi:type="dcterms:W3CDTF">2008-07-10T18:24:52Z</dcterms:modified>
</cp:coreProperties>
</file>