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66" r:id="rId2"/>
    <p:sldId id="291" r:id="rId3"/>
    <p:sldId id="292" r:id="rId4"/>
    <p:sldId id="293" r:id="rId5"/>
    <p:sldId id="294" r:id="rId6"/>
    <p:sldId id="297" r:id="rId7"/>
    <p:sldId id="298" r:id="rId8"/>
    <p:sldId id="299" r:id="rId9"/>
    <p:sldId id="302" r:id="rId10"/>
    <p:sldId id="303" r:id="rId11"/>
    <p:sldId id="300" r:id="rId12"/>
    <p:sldId id="278" r:id="rId13"/>
    <p:sldId id="301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D5FC-2C47-45D4-8D1F-5389806A3EBA}" type="datetimeFigureOut">
              <a:rPr lang="en-US" smtClean="0"/>
              <a:pPr/>
              <a:t>7/6/2008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58EC7-414A-4B8A-8C2F-7570BF63C4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3713"/>
            <a:ext cx="5487647" cy="7615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66" tIns="45683" rIns="91366" bIns="45683">
            <a:spAutoFit/>
          </a:bodyPr>
          <a:lstStyle/>
          <a:p>
            <a:pPr>
              <a:lnSpc>
                <a:spcPct val="93000"/>
              </a:lnSpc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r>
              <a:rPr lang="en-GB" dirty="0">
                <a:cs typeface="Times New Roman" pitchFamily="18" charset="0"/>
              </a:rPr>
              <a:t>So far unspecific. for a good reason: it’s not the same on all platforms.</a:t>
            </a:r>
          </a:p>
          <a:p>
            <a:pPr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endParaRPr lang="en-GB" dirty="0">
              <a:cs typeface="Times New Roman" pitchFamily="18" charset="0"/>
            </a:endParaRPr>
          </a:p>
          <a:p>
            <a:pPr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r>
              <a:rPr lang="en-GB" dirty="0">
                <a:cs typeface="Times New Roman" pitchFamily="18" charset="0"/>
              </a:rPr>
              <a:t>program for Relaxed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3713"/>
            <a:ext cx="5487647" cy="7615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66" tIns="45683" rIns="91366" bIns="45683">
            <a:spAutoFit/>
          </a:bodyPr>
          <a:lstStyle/>
          <a:p>
            <a:pPr>
              <a:lnSpc>
                <a:spcPct val="93000"/>
              </a:lnSpc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r>
              <a:rPr lang="en-GB" dirty="0">
                <a:cs typeface="Times New Roman" pitchFamily="18" charset="0"/>
              </a:rPr>
              <a:t>So far unspecific. for a good reason: it’s not the same on all platforms.</a:t>
            </a:r>
          </a:p>
          <a:p>
            <a:pPr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endParaRPr lang="en-GB" dirty="0">
              <a:cs typeface="Times New Roman" pitchFamily="18" charset="0"/>
            </a:endParaRPr>
          </a:p>
          <a:p>
            <a:pPr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r>
              <a:rPr lang="en-GB" dirty="0">
                <a:cs typeface="Times New Roman" pitchFamily="18" charset="0"/>
              </a:rPr>
              <a:t>program for Relaxed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trace represents many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r>
              <a:rPr lang="en-US" dirty="0" smtClean="0"/>
              <a:t>(equivalence class of </a:t>
            </a:r>
            <a:r>
              <a:rPr lang="en-US" dirty="0" err="1" smtClean="0"/>
              <a:t>interleavings</a:t>
            </a:r>
            <a:r>
              <a:rPr lang="en-US" dirty="0" smtClean="0"/>
              <a:t> with same </a:t>
            </a:r>
            <a:r>
              <a:rPr lang="en-US" dirty="0" err="1" smtClean="0"/>
              <a:t>hb</a:t>
            </a:r>
            <a:r>
              <a:rPr lang="en-US" dirty="0" smtClean="0"/>
              <a:t>-graph)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Prime example: concurrent data types</a:t>
            </a:r>
          </a:p>
          <a:p>
            <a:endParaRPr lang="en-US" dirty="0" smtClean="0"/>
          </a:p>
          <a:p>
            <a:r>
              <a:rPr lang="en-US" dirty="0" smtClean="0"/>
              <a:t>(double standard : PREACH always use locks PRACTICE everybody has fun writing lock-free stuff)</a:t>
            </a:r>
          </a:p>
          <a:p>
            <a:endParaRPr lang="en-US" dirty="0" smtClean="0"/>
          </a:p>
          <a:p>
            <a:r>
              <a:rPr lang="en-US" dirty="0" smtClean="0"/>
              <a:t>(correctness is not always top priority)</a:t>
            </a:r>
          </a:p>
          <a:p>
            <a:endParaRPr lang="en-US" dirty="0" smtClean="0"/>
          </a:p>
          <a:p>
            <a:r>
              <a:rPr lang="en-US" dirty="0" smtClean="0"/>
              <a:t>We can not always produce a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</a:p>
          <a:p>
            <a:endParaRPr lang="en-US" dirty="0" smtClean="0"/>
          </a:p>
          <a:p>
            <a:r>
              <a:rPr lang="en-US" dirty="0" smtClean="0"/>
              <a:t>This  code is not store-buffer safe</a:t>
            </a:r>
          </a:p>
          <a:p>
            <a:endParaRPr lang="en-US" dirty="0" smtClean="0"/>
          </a:p>
          <a:p>
            <a:r>
              <a:rPr lang="en-US" dirty="0" smtClean="0"/>
              <a:t>Note: volatile does not help here ! (C# volatile semantics are not SC)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a step back… try very general def</a:t>
            </a:r>
          </a:p>
          <a:p>
            <a:endParaRPr lang="en-US" dirty="0" smtClean="0"/>
          </a:p>
          <a:p>
            <a:r>
              <a:rPr lang="en-US" dirty="0" smtClean="0"/>
              <a:t>Comparison of models possible if  we use same traces , same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store buffers not bounded</a:t>
            </a:r>
          </a:p>
          <a:p>
            <a:endParaRPr lang="en-US" dirty="0" smtClean="0"/>
          </a:p>
          <a:p>
            <a:r>
              <a:rPr lang="en-US" dirty="0" smtClean="0"/>
              <a:t>Limited scale. Still useful  for concurrent data types  with unit tests.</a:t>
            </a:r>
          </a:p>
          <a:p>
            <a:endParaRPr lang="en-US" dirty="0" smtClean="0"/>
          </a:p>
          <a:p>
            <a:r>
              <a:rPr lang="en-US" dirty="0" smtClean="0"/>
              <a:t>Something more scalable?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D397D-00ED-474B-B6DD-43816702B56D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A62D9-2175-445B-9CAD-4E81A452D51B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B2129-283A-461D-B8C6-CBBE5FD0FFA8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4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57691-0626-4732-B1D8-F3FD462DEEF7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76250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8148F7-BDE7-4BB6-A5C7-833313068247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C05D94-9706-4B91-8FE1-01069F52B347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50BD49-E12B-4F14-85F9-74E32362C2F9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0D4C-D447-4CAC-BA41-EC79FA7C3FA2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82994-4C7D-4B3A-891D-B6200E4F6072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66B3AC-0540-4A9A-98E3-2E9FAB982EB3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FB942A-26C7-4334-BBF6-526605DAF75C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C4FDE7-8A60-4F76-962E-FCE3795B7716}" type="datetime1">
              <a:rPr lang="en-US" smtClean="0"/>
              <a:pPr/>
              <a:t>7/6/2008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447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Memory Model </a:t>
            </a:r>
            <a:br>
              <a:rPr lang="en-US" dirty="0" smtClean="0"/>
            </a:br>
            <a:r>
              <a:rPr lang="en-US" dirty="0" smtClean="0"/>
              <a:t>Safety of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581400"/>
            <a:ext cx="7406640" cy="25908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Sebastian Burckhardt</a:t>
            </a:r>
            <a:r>
              <a:rPr lang="en-US" dirty="0" smtClean="0"/>
              <a:t>        </a:t>
            </a:r>
            <a:r>
              <a:rPr lang="en-US" dirty="0" err="1" smtClean="0"/>
              <a:t>Madanlal</a:t>
            </a:r>
            <a:r>
              <a:rPr lang="en-US" dirty="0" smtClean="0"/>
              <a:t> Musuvathi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Microsoft Research</a:t>
            </a:r>
          </a:p>
          <a:p>
            <a:pPr algn="ctr"/>
            <a:r>
              <a:rPr lang="en-US" dirty="0" smtClean="0"/>
              <a:t>EC^2, July 7, 2008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Borderline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Def.</a:t>
            </a:r>
            <a:r>
              <a:rPr lang="en-US" dirty="0" smtClean="0"/>
              <a:t>: A borderline execution for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dirty="0" smtClean="0"/>
              <a:t>,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an execution in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  </a:t>
            </a:r>
            <a:r>
              <a:rPr lang="en-US" dirty="0" smtClean="0"/>
              <a:t>with a successor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-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Def.</a:t>
            </a:r>
            <a:r>
              <a:rPr lang="en-US" dirty="0" smtClean="0"/>
              <a:t>: A memory model </a:t>
            </a:r>
            <a:r>
              <a:rPr 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i="1" dirty="0" smtClean="0"/>
              <a:t>guarantees borderline executions</a:t>
            </a:r>
            <a:r>
              <a:rPr lang="en-US" dirty="0" smtClean="0"/>
              <a:t> if the following property is true:</a:t>
            </a:r>
            <a:br>
              <a:rPr lang="en-US" dirty="0" smtClean="0"/>
            </a:br>
            <a:r>
              <a:rPr lang="en-US" sz="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 is </a:t>
            </a:r>
            <a:r>
              <a:rPr lang="en-US" sz="2400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-safe if and only if it has no borderline executions.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2666999" y="2514600"/>
            <a:ext cx="5181601" cy="1905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705600" y="34290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2971800" y="2743200"/>
            <a:ext cx="3276600" cy="1447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800600" y="28956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352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962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57600" y="35052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4343400" y="3619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029200" y="36195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5715000" y="3771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1600" y="4724400"/>
            <a:ext cx="7162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Borderline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Def.</a:t>
            </a:r>
            <a:r>
              <a:rPr lang="en-US" dirty="0" smtClean="0"/>
              <a:t>: A borderline execution for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dirty="0" smtClean="0"/>
              <a:t>,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an execution in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  </a:t>
            </a:r>
            <a:r>
              <a:rPr lang="en-US" dirty="0" smtClean="0"/>
              <a:t>with a successor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-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Def.</a:t>
            </a:r>
            <a:r>
              <a:rPr lang="en-US" dirty="0" smtClean="0"/>
              <a:t>: A memory model </a:t>
            </a:r>
            <a:r>
              <a:rPr 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i="1" dirty="0" smtClean="0"/>
              <a:t>guarantees borderline executions</a:t>
            </a:r>
            <a:r>
              <a:rPr lang="en-US" dirty="0" smtClean="0"/>
              <a:t> if the following property is true:</a:t>
            </a:r>
            <a:br>
              <a:rPr lang="en-US" dirty="0" smtClean="0"/>
            </a:br>
            <a:r>
              <a:rPr lang="en-US" sz="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 is </a:t>
            </a:r>
            <a:r>
              <a:rPr lang="en-US" sz="2400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-safe if and only if it has no borderline executions.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2666999" y="2514600"/>
            <a:ext cx="5181601" cy="1905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705600" y="34290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2971800" y="2743200"/>
            <a:ext cx="3276600" cy="1447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800600" y="28956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352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962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57600" y="35052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4343400" y="3619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029200" y="36195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5715000" y="3771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1600" y="4724400"/>
            <a:ext cx="7162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9"/>
          <p:cNvSpPr/>
          <p:nvPr/>
        </p:nvSpPr>
        <p:spPr>
          <a:xfrm flipH="1">
            <a:off x="0" y="2438400"/>
            <a:ext cx="3200400" cy="3048000"/>
          </a:xfrm>
          <a:prstGeom prst="wedgeEllipseCallout">
            <a:avLst>
              <a:gd name="adj1" fmla="val -35886"/>
              <a:gd name="adj2" fmla="val 55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We can verify / falsify this as a safety property of  sequentially consistent executions!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When does a Memory Model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Guarantee Borderline Executions?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/>
          <a:lstStyle/>
          <a:p>
            <a:r>
              <a:rPr lang="en-US" dirty="0" smtClean="0"/>
              <a:t>Simplest case: If each trace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has a predecessor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, we can use simple induction (because empty trace is in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</a:t>
            </a:r>
            <a:r>
              <a:rPr lang="en-US" dirty="0" smtClean="0"/>
              <a:t> 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true for </a:t>
            </a:r>
            <a:r>
              <a:rPr lang="en-US" i="1" dirty="0" smtClean="0">
                <a:solidFill>
                  <a:srgbClr val="FF0000"/>
                </a:solidFill>
              </a:rPr>
              <a:t>TSO</a:t>
            </a:r>
            <a:r>
              <a:rPr lang="en-US" dirty="0" smtClean="0"/>
              <a:t>, and we show in </a:t>
            </a:r>
            <a:r>
              <a:rPr lang="en-US" i="1" dirty="0" smtClean="0"/>
              <a:t>[</a:t>
            </a:r>
            <a:r>
              <a:rPr lang="en-US" sz="2400" i="1" dirty="0" smtClean="0"/>
              <a:t>CAV08</a:t>
            </a:r>
            <a:r>
              <a:rPr lang="en-US" i="1" dirty="0" smtClean="0"/>
              <a:t>] </a:t>
            </a:r>
            <a:r>
              <a:rPr lang="en-US" dirty="0" smtClean="0"/>
              <a:t>paper how to exploit this to build a borderline monitor.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" name="Oval 1"/>
          <p:cNvSpPr>
            <a:spLocks noChangeArrowheads="1"/>
          </p:cNvSpPr>
          <p:nvPr/>
        </p:nvSpPr>
        <p:spPr bwMode="auto">
          <a:xfrm>
            <a:off x="1981200" y="3124200"/>
            <a:ext cx="6324600" cy="1828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943600" y="33528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Oval 1"/>
          <p:cNvSpPr>
            <a:spLocks noChangeArrowheads="1"/>
          </p:cNvSpPr>
          <p:nvPr/>
        </p:nvSpPr>
        <p:spPr bwMode="auto">
          <a:xfrm>
            <a:off x="2209800" y="3429000"/>
            <a:ext cx="3124200" cy="12192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810001" y="34290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95801" y="4191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1" y="4495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40" idx="1"/>
          </p:cNvCxnSpPr>
          <p:nvPr/>
        </p:nvCxnSpPr>
        <p:spPr>
          <a:xfrm flipV="1">
            <a:off x="6172200" y="44577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5334000" y="45339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724401" y="43053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43600" y="44196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4343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How May a Memory Model Fail to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Guarantee Borderline Executions?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Sometimes, traces have no predecessors</a:t>
            </a:r>
            <a:br>
              <a:rPr lang="en-US" dirty="0" smtClean="0"/>
            </a:br>
            <a:r>
              <a:rPr lang="en-US" dirty="0" smtClean="0"/>
              <a:t>(i.e. we can not take away any one instruction).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program: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memory models may allow this “circular” trace: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3505200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Thread 1	// Thread 2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endParaRPr lang="en-US" sz="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(y = 1)     if (x = 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x = 1;         y = 1;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4800600"/>
            <a:ext cx="4876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19401" y="50292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y, 1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19400" y="5410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x, 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29200" y="5410200"/>
            <a:ext cx="1296988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y, 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29200" y="5029200"/>
            <a:ext cx="1296988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x, 1</a:t>
            </a:r>
          </a:p>
        </p:txBody>
      </p:sp>
      <p:cxnSp>
        <p:nvCxnSpPr>
          <p:cNvPr id="24" name="Curved Connector 23"/>
          <p:cNvCxnSpPr/>
          <p:nvPr/>
        </p:nvCxnSpPr>
        <p:spPr>
          <a:xfrm>
            <a:off x="6326188" y="51816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2817811" y="51816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1"/>
            <a:endCxn id="18" idx="3"/>
          </p:cNvCxnSpPr>
          <p:nvPr/>
        </p:nvCxnSpPr>
        <p:spPr>
          <a:xfrm rot="10800000">
            <a:off x="4114802" y="5143500"/>
            <a:ext cx="914399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2" idx="1"/>
          </p:cNvCxnSpPr>
          <p:nvPr/>
        </p:nvCxnSpPr>
        <p:spPr>
          <a:xfrm flipV="1">
            <a:off x="4114800" y="5143500"/>
            <a:ext cx="9144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/ 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981200"/>
            <a:ext cx="717499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With increasing use of </a:t>
            </a:r>
            <a:r>
              <a:rPr lang="en-US" dirty="0" err="1" smtClean="0"/>
              <a:t>multicores</a:t>
            </a:r>
            <a:r>
              <a:rPr lang="en-US" dirty="0" smtClean="0"/>
              <a:t> and little programmer regard for race-freedom, </a:t>
            </a:r>
            <a:r>
              <a:rPr lang="en-US" dirty="0" smtClean="0"/>
              <a:t>we expect more programs to </a:t>
            </a:r>
            <a:r>
              <a:rPr lang="en-US" dirty="0" smtClean="0"/>
              <a:t>exhibit failures caused by the memory model.</a:t>
            </a:r>
          </a:p>
          <a:p>
            <a:r>
              <a:rPr lang="en-US" dirty="0" smtClean="0"/>
              <a:t>Borderline executions provide a practical way to verify / falsify memory model safety for a general class of memory models</a:t>
            </a:r>
          </a:p>
          <a:p>
            <a:r>
              <a:rPr lang="en-US" dirty="0" smtClean="0"/>
              <a:t>Future work: how to deal with 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emory </a:t>
            </a:r>
            <a:r>
              <a:rPr lang="en-US" dirty="0" smtClean="0"/>
              <a:t>models </a:t>
            </a:r>
            <a:r>
              <a:rPr lang="en-US" dirty="0" smtClean="0"/>
              <a:t>without borderline executions</a:t>
            </a:r>
          </a:p>
          <a:p>
            <a:pPr lvl="1"/>
            <a:r>
              <a:rPr lang="en-US" dirty="0" smtClean="0"/>
              <a:t>Memory models defined by compiler optimizations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Motivation: </a:t>
            </a:r>
            <a:r>
              <a:rPr lang="en-US" sz="3200" dirty="0" smtClean="0">
                <a:solidFill>
                  <a:srgbClr val="FF0000"/>
                </a:solidFill>
              </a:rPr>
              <a:t>Memory Model Vulnerabilities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924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Programmers </a:t>
            </a:r>
            <a:r>
              <a:rPr lang="en-US" dirty="0" smtClean="0"/>
              <a:t>do not always follow strict locking </a:t>
            </a:r>
            <a:r>
              <a:rPr lang="en-US" dirty="0" smtClean="0"/>
              <a:t>discipline in performance-critical code</a:t>
            </a:r>
          </a:p>
          <a:p>
            <a:pPr lvl="1"/>
            <a:r>
              <a:rPr lang="en-US" dirty="0" smtClean="0"/>
              <a:t>Ad-hoc synchronization with normal loads and stores or interlocked operations is faster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Such code can break on </a:t>
            </a:r>
            <a:r>
              <a:rPr lang="en-US" b="1" dirty="0" smtClean="0"/>
              <a:t>relaxed memory models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multicore</a:t>
            </a:r>
            <a:r>
              <a:rPr lang="en-US" dirty="0" smtClean="0"/>
              <a:t> machines are not sequentially consistent</a:t>
            </a:r>
          </a:p>
          <a:p>
            <a:pPr lvl="1"/>
            <a:r>
              <a:rPr lang="en-US" dirty="0" smtClean="0"/>
              <a:t>Both compilers and actual hardware can contribute to effect</a:t>
            </a:r>
            <a:br>
              <a:rPr lang="en-US" dirty="0" smtClean="0"/>
            </a:br>
            <a:r>
              <a:rPr lang="en-US" dirty="0" smtClean="0"/>
              <a:t>(we focus on hardware effects here)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Vulnerabilities are hard to find, reproduce, and analyze</a:t>
            </a:r>
          </a:p>
          <a:p>
            <a:pPr lvl="1"/>
            <a:r>
              <a:rPr lang="en-US" dirty="0" smtClean="0"/>
              <a:t>May require specific hardware configuration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49808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Example</a:t>
            </a:r>
            <a:br>
              <a:rPr lang="en-US" dirty="0" smtClean="0"/>
            </a:br>
            <a:r>
              <a:rPr lang="en-US" sz="2400" dirty="0" smtClean="0"/>
              <a:t>(found in production-level code)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93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volatile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volatile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//Consumer thread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BlockOnIdle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lock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Monitor.Wait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//Producer thread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NotifyPotentialWork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lock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Monitor.Pulse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}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33600" y="1981200"/>
            <a:ext cx="60960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pieces of code on previous slide: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x86, hardware may perform store late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Bug</a:t>
            </a:r>
            <a:r>
              <a:rPr lang="en-US" dirty="0" smtClean="0"/>
              <a:t>: Producer thread does not notice waiting Consumer, does not send signal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67000" y="3048000"/>
            <a:ext cx="1143000" cy="228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Store ii,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Store Buffer Vulnerability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3048000"/>
            <a:ext cx="11430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ii,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1" y="2057400"/>
            <a:ext cx="1598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v</a:t>
            </a:r>
            <a:r>
              <a:rPr lang="en-US" sz="1400" b="1" dirty="0" smtClean="0">
                <a:solidFill>
                  <a:srgbClr val="00B050"/>
                </a:solidFill>
              </a:rPr>
              <a:t>olatile </a:t>
            </a:r>
            <a:r>
              <a:rPr lang="en-US" sz="1400" b="1" dirty="0" err="1" smtClean="0">
                <a:solidFill>
                  <a:srgbClr val="00B050"/>
                </a:solidFill>
              </a:rPr>
              <a:t>int</a:t>
            </a:r>
            <a:r>
              <a:rPr lang="en-US" sz="1400" b="1" dirty="0" smtClean="0">
                <a:solidFill>
                  <a:srgbClr val="00B050"/>
                </a:solidFill>
              </a:rPr>
              <a:t> ii = 0;</a:t>
            </a: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volatile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hw = 0; 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7001" y="3429000"/>
            <a:ext cx="11430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hw, 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1" y="4114800"/>
            <a:ext cx="11430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ii,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1" y="3733800"/>
            <a:ext cx="11430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hw,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590800"/>
            <a:ext cx="10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Producer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324601" y="4191000"/>
            <a:ext cx="2286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00801" y="4114800"/>
            <a:ext cx="1143000" cy="2286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0	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82929E-7 L 0.06667 0.244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219200" y="3048000"/>
            <a:ext cx="7419975" cy="2486025"/>
          </a:xfrm>
          <a:prstGeom prst="ellipse">
            <a:avLst/>
          </a:prstGeom>
          <a:solidFill>
            <a:srgbClr val="A1A1D1">
              <a:alpha val="9000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71600" y="3429000"/>
            <a:ext cx="6096000" cy="1752600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View of Memory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3648" y="60769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0668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 smtClean="0"/>
              <a:t>, a memory model </a:t>
            </a:r>
            <a:r>
              <a:rPr 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defines the subset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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 </a:t>
            </a:r>
            <a:r>
              <a:rPr lang="en-US" sz="2400" dirty="0" smtClean="0"/>
              <a:t>of traces corresponding to some (partial or complete) execution of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 smtClean="0"/>
              <a:t> on</a:t>
            </a:r>
            <a:r>
              <a:rPr lang="en-US" sz="2400" i="1" dirty="0" smtClean="0">
                <a:solidFill>
                  <a:srgbClr val="FF0000"/>
                </a:solidFill>
              </a:rPr>
              <a:t> Y</a:t>
            </a:r>
            <a:r>
              <a:rPr lang="en-US" sz="2400" dirty="0" smtClean="0"/>
              <a:t>. 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828800" y="3733800"/>
            <a:ext cx="3319463" cy="1131888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09800" y="40386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800850" y="40386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</a:t>
            </a:r>
            <a:endParaRPr lang="en-GB" sz="4000" i="1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00600" y="4038600"/>
            <a:ext cx="25908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800" y="5638800"/>
            <a:ext cx="3048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SC</a:t>
            </a:r>
            <a:r>
              <a:rPr lang="en-US" sz="2000" dirty="0" smtClean="0"/>
              <a:t> (sequential consistency)</a:t>
            </a:r>
          </a:p>
          <a:p>
            <a:r>
              <a:rPr lang="en-US" sz="2000" dirty="0" smtClean="0"/>
              <a:t>Is strongest memory model</a:t>
            </a:r>
          </a:p>
        </p:txBody>
      </p:sp>
      <p:cxnSp>
        <p:nvCxnSpPr>
          <p:cNvPr id="24" name="Straight Arrow Connector 23"/>
          <p:cNvCxnSpPr>
            <a:endCxn id="6" idx="4"/>
          </p:cNvCxnSpPr>
          <p:nvPr/>
        </p:nvCxnSpPr>
        <p:spPr>
          <a:xfrm rot="16200000" flipV="1">
            <a:off x="3110310" y="5243910"/>
            <a:ext cx="773112" cy="16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43400" y="5715000"/>
            <a:ext cx="3810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More executions may be possible on a relaxed memory model </a:t>
            </a:r>
            <a:r>
              <a:rPr lang="en-US" sz="2000" i="1" dirty="0" smtClean="0">
                <a:solidFill>
                  <a:srgbClr val="FF0000"/>
                </a:solidFill>
              </a:rPr>
              <a:t>Y</a:t>
            </a:r>
            <a:endParaRPr lang="en-US" sz="2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6072191" y="5310190"/>
            <a:ext cx="800096" cy="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"/>
          <p:cNvSpPr txBox="1">
            <a:spLocks/>
          </p:cNvSpPr>
          <p:nvPr/>
        </p:nvSpPr>
        <p:spPr>
          <a:xfrm>
            <a:off x="228600" y="624840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/>
            <a:fld id="{60C35E23-4959-4814-A165-C7C1740D88FE}" type="slidenum">
              <a:rPr lang="en-US" b="1" smtClean="0"/>
              <a:pPr algn="ctr"/>
              <a:t>5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5029200"/>
            <a:ext cx="7467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Model Safety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543800" cy="44958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Observation:</a:t>
            </a:r>
            <a:r>
              <a:rPr lang="en-US" sz="2800" dirty="0" smtClean="0"/>
              <a:t> Programmer writes code for SC</a:t>
            </a:r>
          </a:p>
          <a:p>
            <a:pPr lvl="1"/>
            <a:r>
              <a:rPr lang="en-US" sz="2400" dirty="0" smtClean="0"/>
              <a:t>Resorts to {fences, volatiles, interlocked operations} to maintain SC behavior where needed</a:t>
            </a:r>
          </a:p>
          <a:p>
            <a:pPr lvl="1"/>
            <a:r>
              <a:rPr lang="en-US" sz="2400" dirty="0" smtClean="0"/>
              <a:t>If program P exhibits non-SC behavior, </a:t>
            </a:r>
            <a:br>
              <a:rPr lang="en-US" sz="2400" dirty="0" smtClean="0"/>
            </a:br>
            <a:r>
              <a:rPr lang="en-US" sz="2400" dirty="0" smtClean="0"/>
              <a:t>it is most likely a bug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Definition: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 A program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dirty="0" smtClean="0"/>
              <a:t> is </a:t>
            </a:r>
            <a:r>
              <a:rPr lang="en-US" sz="2800" i="1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-safe if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=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 </a:t>
            </a:r>
          </a:p>
          <a:p>
            <a:pPr lvl="1"/>
            <a:endParaRPr lang="en-US" sz="2400" dirty="0" smtClean="0"/>
          </a:p>
          <a:p>
            <a:pPr marL="859536" lvl="1" indent="-457200">
              <a:buFont typeface="+mj-lt"/>
              <a:buAutoNum type="arabicPeriod"/>
            </a:pPr>
            <a:endParaRPr lang="en-US" sz="2400" dirty="0" smtClean="0"/>
          </a:p>
          <a:p>
            <a:pPr marL="585216" indent="-457200">
              <a:buFont typeface="+mj-lt"/>
              <a:buAutoNum type="arabicPeriod"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" y="62293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120" y="274638"/>
            <a:ext cx="7498080" cy="1143000"/>
          </a:xfrm>
        </p:spPr>
        <p:txBody>
          <a:bodyPr/>
          <a:lstStyle/>
          <a:p>
            <a:r>
              <a:rPr lang="en-US" dirty="0" smtClean="0"/>
              <a:t>Goal &amp;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295400"/>
            <a:ext cx="7467600" cy="5105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Goal: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Find efficient methods to verify / falsify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model safety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programs.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Position: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Memory models should be formulated in a manner that facilitates this goal.</a:t>
            </a:r>
            <a:endParaRPr lang="en-US" sz="32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dirty="0" smtClean="0"/>
              <a:t>	It helps if a memory model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sz="3200" dirty="0" smtClean="0"/>
              <a:t> …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3200" dirty="0" smtClean="0"/>
              <a:t>… g</a:t>
            </a:r>
            <a:r>
              <a:rPr lang="en-US" sz="3200" noProof="0" dirty="0" err="1" smtClean="0"/>
              <a:t>uarantees</a:t>
            </a:r>
            <a:r>
              <a:rPr lang="en-US" sz="3200" noProof="0" dirty="0" smtClean="0"/>
              <a:t> that data-race-free programs are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sz="3200" i="1" dirty="0" smtClean="0"/>
              <a:t>-</a:t>
            </a:r>
            <a:r>
              <a:rPr lang="en-US" sz="3200" noProof="0" dirty="0" smtClean="0"/>
              <a:t>safe (but what about racy ones?)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3200" dirty="0" smtClean="0"/>
              <a:t>… </a:t>
            </a:r>
            <a:r>
              <a:rPr lang="en-US" sz="3200" i="1" dirty="0" smtClean="0"/>
              <a:t>guarantees borderline execution</a:t>
            </a:r>
            <a:r>
              <a:rPr lang="en-US" sz="3200" dirty="0" smtClean="0"/>
              <a:t>s (to be defined next).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9536" marR="0" lvl="1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5216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Borderline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Def.</a:t>
            </a:r>
            <a:r>
              <a:rPr lang="en-US" dirty="0" smtClean="0"/>
              <a:t>: A borderline execution for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dirty="0" smtClean="0"/>
              <a:t>,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an execution in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  </a:t>
            </a:r>
            <a:r>
              <a:rPr lang="en-US" dirty="0" smtClean="0"/>
              <a:t>with a successor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-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2666999" y="2514600"/>
            <a:ext cx="5181601" cy="1905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705600" y="34290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2971800" y="2743200"/>
            <a:ext cx="3276600" cy="1447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800600" y="28956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352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5052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962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57600" y="35052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4343400" y="3619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029200" y="36195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5715000" y="3771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143000" y="4876800"/>
            <a:ext cx="7543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traces are traces with one more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668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TSO Borderline Execution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859536" lvl="1" indent="-457200">
              <a:buFont typeface="+mj-lt"/>
              <a:buAutoNum type="arabicPeriod"/>
            </a:pPr>
            <a:endParaRPr lang="en-US" dirty="0" smtClean="0"/>
          </a:p>
          <a:p>
            <a:pPr marL="859536" lvl="1" indent="-457200">
              <a:buNone/>
            </a:pPr>
            <a:endParaRPr lang="en-US" dirty="0" smtClean="0"/>
          </a:p>
          <a:p>
            <a:pPr marL="859536" lvl="1" indent="-45720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0" y="1752600"/>
            <a:ext cx="3276600" cy="9906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53000" y="19050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28" name="Straight Arrow Connector 27"/>
          <p:cNvCxnSpPr>
            <a:stCxn id="37" idx="3"/>
            <a:endCxn id="24" idx="1"/>
          </p:cNvCxnSpPr>
          <p:nvPr/>
        </p:nvCxnSpPr>
        <p:spPr>
          <a:xfrm flipV="1">
            <a:off x="4495800" y="20193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200401" y="19050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00400" y="2362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4191000"/>
            <a:ext cx="3276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9000" y="43434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43" name="Straight Arrow Connector 42"/>
          <p:cNvCxnSpPr>
            <a:stCxn id="45" idx="1"/>
            <a:endCxn id="46" idx="3"/>
          </p:cNvCxnSpPr>
          <p:nvPr/>
        </p:nvCxnSpPr>
        <p:spPr>
          <a:xfrm rot="10800000">
            <a:off x="6705602" y="4457700"/>
            <a:ext cx="533399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3"/>
            <a:endCxn id="42" idx="1"/>
          </p:cNvCxnSpPr>
          <p:nvPr/>
        </p:nvCxnSpPr>
        <p:spPr>
          <a:xfrm flipV="1">
            <a:off x="6781800" y="44577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239000" y="48006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486401" y="43434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86400" y="48006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8200" y="32766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43200" y="34290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50" name="Straight Arrow Connector 49"/>
          <p:cNvCxnSpPr>
            <a:stCxn id="52" idx="1"/>
            <a:endCxn id="53" idx="3"/>
          </p:cNvCxnSpPr>
          <p:nvPr/>
        </p:nvCxnSpPr>
        <p:spPr>
          <a:xfrm rot="10800000">
            <a:off x="2209802" y="3543300"/>
            <a:ext cx="533399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3"/>
            <a:endCxn id="49" idx="1"/>
          </p:cNvCxnSpPr>
          <p:nvPr/>
        </p:nvCxnSpPr>
        <p:spPr>
          <a:xfrm flipV="1">
            <a:off x="2286000" y="35433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43200" y="38862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0601" y="34290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90600" y="3886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7086600" y="2209800"/>
            <a:ext cx="25908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TSO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0" y="685800"/>
            <a:ext cx="9144000" cy="4876800"/>
          </a:xfrm>
          <a:custGeom>
            <a:avLst/>
            <a:gdLst>
              <a:gd name="connsiteX0" fmla="*/ 0 w 7972425"/>
              <a:gd name="connsiteY0" fmla="*/ 2638425 h 2638425"/>
              <a:gd name="connsiteX1" fmla="*/ 4752975 w 7972425"/>
              <a:gd name="connsiteY1" fmla="*/ 1800225 h 2638425"/>
              <a:gd name="connsiteX2" fmla="*/ 7972425 w 7972425"/>
              <a:gd name="connsiteY2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2425" h="2638425">
                <a:moveTo>
                  <a:pt x="0" y="2638425"/>
                </a:moveTo>
                <a:cubicBezTo>
                  <a:pt x="1712119" y="2439193"/>
                  <a:pt x="3424238" y="2239962"/>
                  <a:pt x="4752975" y="1800225"/>
                </a:cubicBezTo>
                <a:cubicBezTo>
                  <a:pt x="6081712" y="1360488"/>
                  <a:pt x="7292975" y="536575"/>
                  <a:pt x="7972425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41" idx="0"/>
          </p:cNvCxnSpPr>
          <p:nvPr/>
        </p:nvCxnSpPr>
        <p:spPr>
          <a:xfrm>
            <a:off x="5486400" y="2743200"/>
            <a:ext cx="15621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200400" y="2819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>
          <a:xfrm>
            <a:off x="1219200" y="571500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traces are traces with one more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839</Words>
  <Application>Microsoft Office PowerPoint</Application>
  <PresentationFormat>On-screen Show (4:3)</PresentationFormat>
  <Paragraphs>212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Memory Model  Safety of Programs</vt:lpstr>
      <vt:lpstr>Motivation: Memory Model Vulnerabilities</vt:lpstr>
      <vt:lpstr>C# Example (found in production-level code)</vt:lpstr>
      <vt:lpstr>Example: Store Buffer Vulnerability</vt:lpstr>
      <vt:lpstr>Abstract View of Memory Models</vt:lpstr>
      <vt:lpstr>Memory Model Safety</vt:lpstr>
      <vt:lpstr>Goal &amp; Position</vt:lpstr>
      <vt:lpstr>Borderline Executions</vt:lpstr>
      <vt:lpstr>Example: TSO Borderline Execution</vt:lpstr>
      <vt:lpstr>Borderline Executions</vt:lpstr>
      <vt:lpstr>Borderline Executions</vt:lpstr>
      <vt:lpstr>Slide 12</vt:lpstr>
      <vt:lpstr>Slide 13</vt:lpstr>
      <vt:lpstr>Conclusions / Future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SoBeR:  Store Buffer Race Detector</dc:title>
  <dc:creator>Madan Musuvathi</dc:creator>
  <cp:lastModifiedBy>Sebastian Burckhardt</cp:lastModifiedBy>
  <cp:revision>337</cp:revision>
  <dcterms:created xsi:type="dcterms:W3CDTF">2007-12-03T19:02:29Z</dcterms:created>
  <dcterms:modified xsi:type="dcterms:W3CDTF">2008-07-06T19:44:07Z</dcterms:modified>
</cp:coreProperties>
</file>