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xls" ContentType="application/vnd.ms-exce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sldIdLst>
    <p:sldId id="256" r:id="rId2"/>
    <p:sldId id="322" r:id="rId3"/>
    <p:sldId id="321" r:id="rId4"/>
    <p:sldId id="257" r:id="rId5"/>
    <p:sldId id="258" r:id="rId6"/>
    <p:sldId id="291" r:id="rId7"/>
    <p:sldId id="287" r:id="rId8"/>
    <p:sldId id="288" r:id="rId9"/>
    <p:sldId id="328" r:id="rId10"/>
    <p:sldId id="259" r:id="rId11"/>
    <p:sldId id="262" r:id="rId12"/>
    <p:sldId id="263" r:id="rId13"/>
    <p:sldId id="264" r:id="rId14"/>
    <p:sldId id="286" r:id="rId15"/>
    <p:sldId id="289" r:id="rId16"/>
    <p:sldId id="265" r:id="rId17"/>
    <p:sldId id="266" r:id="rId18"/>
    <p:sldId id="324" r:id="rId19"/>
    <p:sldId id="269" r:id="rId20"/>
    <p:sldId id="267" r:id="rId21"/>
    <p:sldId id="293" r:id="rId22"/>
    <p:sldId id="305" r:id="rId23"/>
    <p:sldId id="298" r:id="rId24"/>
    <p:sldId id="303" r:id="rId25"/>
    <p:sldId id="297" r:id="rId26"/>
    <p:sldId id="306" r:id="rId27"/>
    <p:sldId id="304" r:id="rId28"/>
    <p:sldId id="301" r:id="rId29"/>
    <p:sldId id="307" r:id="rId30"/>
    <p:sldId id="299" r:id="rId31"/>
    <p:sldId id="308" r:id="rId32"/>
    <p:sldId id="309" r:id="rId33"/>
    <p:sldId id="312" r:id="rId34"/>
    <p:sldId id="315" r:id="rId35"/>
    <p:sldId id="313" r:id="rId36"/>
    <p:sldId id="316" r:id="rId37"/>
    <p:sldId id="318" r:id="rId38"/>
    <p:sldId id="319" r:id="rId39"/>
    <p:sldId id="317" r:id="rId40"/>
    <p:sldId id="310" r:id="rId41"/>
    <p:sldId id="320" r:id="rId42"/>
    <p:sldId id="323" r:id="rId43"/>
    <p:sldId id="284" r:id="rId44"/>
    <p:sldId id="271" r:id="rId45"/>
    <p:sldId id="296" r:id="rId46"/>
    <p:sldId id="272" r:id="rId47"/>
    <p:sldId id="274" r:id="rId48"/>
    <p:sldId id="275" r:id="rId49"/>
    <p:sldId id="276" r:id="rId50"/>
    <p:sldId id="325" r:id="rId51"/>
    <p:sldId id="326" r:id="rId52"/>
    <p:sldId id="277" r:id="rId53"/>
    <p:sldId id="329" r:id="rId54"/>
    <p:sldId id="278" r:id="rId55"/>
    <p:sldId id="330" r:id="rId56"/>
    <p:sldId id="281" r:id="rId57"/>
    <p:sldId id="279" r:id="rId58"/>
    <p:sldId id="280" r:id="rId59"/>
    <p:sldId id="292" r:id="rId60"/>
    <p:sldId id="282" r:id="rId61"/>
    <p:sldId id="331" r:id="rId62"/>
  </p:sldIdLst>
  <p:sldSz cx="9144000" cy="6858000" type="screen4x3"/>
  <p:notesSz cx="6983413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0FFA7"/>
    <a:srgbClr val="E6FF67"/>
    <a:srgbClr val="FF0000"/>
    <a:srgbClr val="FFFFCD"/>
    <a:srgbClr val="FFFC7D"/>
    <a:srgbClr val="FFFA23"/>
    <a:srgbClr val="00CC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385" autoAdjust="0"/>
    <p:restoredTop sz="90929"/>
  </p:normalViewPr>
  <p:slideViewPr>
    <p:cSldViewPr snapToObjects="1">
      <p:cViewPr varScale="1">
        <p:scale>
          <a:sx n="84" d="100"/>
          <a:sy n="84" d="100"/>
        </p:scale>
        <p:origin x="-954" y="-84"/>
      </p:cViewPr>
      <p:guideLst>
        <p:guide orient="horz" pos="480"/>
        <p:guide pos="2064"/>
      </p:guideLst>
    </p:cSldViewPr>
  </p:slideViewPr>
  <p:outlineViewPr>
    <p:cViewPr>
      <p:scale>
        <a:sx n="33" d="100"/>
        <a:sy n="33" d="1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 snapToObject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3.xml"/><Relationship Id="rId18" Type="http://schemas.openxmlformats.org/officeDocument/2006/relationships/slide" Target="slides/slide28.xml"/><Relationship Id="rId26" Type="http://schemas.openxmlformats.org/officeDocument/2006/relationships/slide" Target="slides/slide44.xml"/><Relationship Id="rId3" Type="http://schemas.openxmlformats.org/officeDocument/2006/relationships/slide" Target="slides/slide6.xml"/><Relationship Id="rId21" Type="http://schemas.openxmlformats.org/officeDocument/2006/relationships/slide" Target="slides/slide31.xml"/><Relationship Id="rId7" Type="http://schemas.openxmlformats.org/officeDocument/2006/relationships/slide" Target="slides/slide11.xml"/><Relationship Id="rId12" Type="http://schemas.openxmlformats.org/officeDocument/2006/relationships/slide" Target="slides/slide22.xml"/><Relationship Id="rId17" Type="http://schemas.openxmlformats.org/officeDocument/2006/relationships/slide" Target="slides/slide27.xml"/><Relationship Id="rId25" Type="http://schemas.openxmlformats.org/officeDocument/2006/relationships/slide" Target="slides/slide42.xml"/><Relationship Id="rId2" Type="http://schemas.openxmlformats.org/officeDocument/2006/relationships/slide" Target="slides/slide3.xml"/><Relationship Id="rId16" Type="http://schemas.openxmlformats.org/officeDocument/2006/relationships/slide" Target="slides/slide26.xml"/><Relationship Id="rId20" Type="http://schemas.openxmlformats.org/officeDocument/2006/relationships/slide" Target="slides/slide30.xml"/><Relationship Id="rId29" Type="http://schemas.openxmlformats.org/officeDocument/2006/relationships/slide" Target="slides/slide52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21.xml"/><Relationship Id="rId24" Type="http://schemas.openxmlformats.org/officeDocument/2006/relationships/slide" Target="slides/slide40.xml"/><Relationship Id="rId32" Type="http://schemas.openxmlformats.org/officeDocument/2006/relationships/slide" Target="slides/slide60.xml"/><Relationship Id="rId5" Type="http://schemas.openxmlformats.org/officeDocument/2006/relationships/slide" Target="slides/slide8.xml"/><Relationship Id="rId15" Type="http://schemas.openxmlformats.org/officeDocument/2006/relationships/slide" Target="slides/slide25.xml"/><Relationship Id="rId23" Type="http://schemas.openxmlformats.org/officeDocument/2006/relationships/slide" Target="slides/slide39.xml"/><Relationship Id="rId28" Type="http://schemas.openxmlformats.org/officeDocument/2006/relationships/slide" Target="slides/slide49.xml"/><Relationship Id="rId10" Type="http://schemas.openxmlformats.org/officeDocument/2006/relationships/slide" Target="slides/slide15.xml"/><Relationship Id="rId19" Type="http://schemas.openxmlformats.org/officeDocument/2006/relationships/slide" Target="slides/slide29.xml"/><Relationship Id="rId31" Type="http://schemas.openxmlformats.org/officeDocument/2006/relationships/slide" Target="slides/slide56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24.xml"/><Relationship Id="rId22" Type="http://schemas.openxmlformats.org/officeDocument/2006/relationships/slide" Target="slides/slide37.xml"/><Relationship Id="rId27" Type="http://schemas.openxmlformats.org/officeDocument/2006/relationships/slide" Target="slides/slide45.xml"/><Relationship Id="rId30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85000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985000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80" tIns="46440" rIns="92880" bIns="46440" anchor="b">
            <a:spAutoFit/>
          </a:bodyPr>
          <a:lstStyle/>
          <a:p>
            <a: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F8031E-022C-44BC-A3EA-B1745A8AFB13}" type="slidenum">
              <a:rPr lang="en-GB" sz="1200">
                <a:solidFill>
                  <a:schemeClr val="tx1"/>
                </a:solidFill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I am S.B. , a PhD student u po, my adv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- linked list. concurrent access. ex (multiple prod, multiple cons)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- compare-and-swap instead of locks.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- operation-level sequential consistency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- an implementation is CORRECT if illusion is successful.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931863" y="4410075"/>
            <a:ext cx="5119687" cy="4176713"/>
          </a:xfrm>
        </p:spPr>
        <p:txBody>
          <a:bodyPr/>
          <a:lstStyle/>
          <a:p>
            <a:r>
              <a:rPr lang="en-US"/>
              <a:t>repeat “what I just described” : client sees simple sequential consistent atomic ops</a:t>
            </a:r>
          </a:p>
          <a:p>
            <a:r>
              <a:rPr lang="en-US"/>
              <a:t>bu impl may not!</a:t>
            </a:r>
          </a:p>
          <a:p>
            <a:r>
              <a:rPr lang="en-US"/>
              <a:t>MOTIVATE RELAXED MEMORY MODELS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black-box view 3 inputs (green) red output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code: e.g. nonbl queue code;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symb. test (shown simplest, two threads, one op each)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Architecture is pushing multicore hardware,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software ready for concurrency? not quite...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1027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1027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So far unspecific. for a good reason: it’s not the same on all platforms.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>
              <a:cs typeface="Times New Roman" pitchFamily="18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program for Relaxed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Architecture is pushing multicore hardware,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software ready for concurrency? not quite...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Text Box 3"/>
          <p:cNvSpPr txBox="1">
            <a:spLocks noChangeArrowheads="1"/>
          </p:cNvSpPr>
          <p:nvPr>
            <p:ph type="body" idx="1"/>
          </p:nvPr>
        </p:nvSpPr>
        <p:spPr>
          <a:ln/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promise sounds quite nice.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take on the challenge!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black-box view 3 inputs (green) red output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code: e.g. nonbl queue code;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symb. test (shown simplest, two threads, one op each)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698500" y="4410075"/>
            <a:ext cx="5586413" cy="4176713"/>
          </a:xfrm>
        </p:spPr>
        <p:txBody>
          <a:bodyPr/>
          <a:lstStyle/>
          <a:p>
            <a:r>
              <a:rPr lang="en-US"/>
              <a:t>explain weirdness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698500" y="4410075"/>
            <a:ext cx="5586413" cy="4176713"/>
          </a:xfrm>
        </p:spPr>
        <p:txBody>
          <a:bodyPr/>
          <a:lstStyle/>
          <a:p>
            <a:r>
              <a:rPr lang="en-US"/>
              <a:t>explain weirdness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698500" y="4410075"/>
            <a:ext cx="5586413" cy="4176713"/>
          </a:xfrm>
        </p:spPr>
        <p:txBody>
          <a:bodyPr/>
          <a:lstStyle/>
          <a:p>
            <a:r>
              <a:rPr lang="en-US"/>
              <a:t>explain weirdness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80" tIns="46440" rIns="92880" bIns="46440">
            <a:spAutoFit/>
          </a:bodyPr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promise sounds quite nice.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itchFamily="18" charset="0"/>
              </a:rPr>
              <a:t>take on the challenge!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609600"/>
            <a:ext cx="1941512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5313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7239000" y="65103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83B8816-775F-4DCA-B512-61FD7F9DEA01}" type="slidenum">
              <a:rPr lang="en-GB" sz="1800" b="1">
                <a:solidFill>
                  <a:srgbClr val="808080"/>
                </a:solidFill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800" b="1">
              <a:solidFill>
                <a:srgbClr val="80808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cs typeface="Times New Roman" pitchFamily="18" charset="0"/>
        </a:defRPr>
      </a:lvl2pPr>
      <a:lvl3pPr marL="6477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cs typeface="Times New Roman" pitchFamily="18" charset="0"/>
        </a:defRPr>
      </a:lvl3pPr>
      <a:lvl4pPr marL="8636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cs typeface="Times New Roman" pitchFamily="18" charset="0"/>
        </a:defRPr>
      </a:lvl4pPr>
      <a:lvl5pPr marL="10795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cs typeface="Times New Roman" pitchFamily="18" charset="0"/>
        </a:defRPr>
      </a:lvl5pPr>
      <a:lvl6pPr marL="15367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cs typeface="Times New Roman" pitchFamily="18" charset="0"/>
        </a:defRPr>
      </a:lvl6pPr>
      <a:lvl7pPr marL="19939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cs typeface="Times New Roman" pitchFamily="18" charset="0"/>
        </a:defRPr>
      </a:lvl7pPr>
      <a:lvl8pPr marL="24511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cs typeface="Times New Roman" pitchFamily="18" charset="0"/>
        </a:defRPr>
      </a:lvl8pPr>
      <a:lvl9pPr marL="29083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39725" indent="-339725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/home/sburck/vfat/web/bg.gif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Chart2.xls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3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001000" cy="17526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1">
                <a:solidFill>
                  <a:srgbClr val="A50021"/>
                </a:solidFill>
              </a:rPr>
              <a:t>Memory Model Sensitive Analysis</a:t>
            </a:r>
            <a:br>
              <a:rPr lang="en-GB" sz="3600" b="1">
                <a:solidFill>
                  <a:srgbClr val="A50021"/>
                </a:solidFill>
              </a:rPr>
            </a:br>
            <a:r>
              <a:rPr lang="en-GB" sz="3600" b="1">
                <a:solidFill>
                  <a:srgbClr val="A50021"/>
                </a:solidFill>
              </a:rPr>
              <a:t>of Concurrent Data Types</a:t>
            </a:r>
            <a:endParaRPr lang="en-GB" sz="3600" b="1">
              <a:solidFill>
                <a:srgbClr val="FF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124200"/>
            <a:ext cx="6400800" cy="3175000"/>
          </a:xfrm>
          <a:prstGeom prst="rect">
            <a:avLst/>
          </a:prstGeom>
          <a:noFill/>
          <a:ln/>
        </p:spPr>
        <p:txBody>
          <a:bodyPr lIns="90000" tIns="46800" rIns="90000" bIns="46800"/>
          <a:lstStyle/>
          <a:p>
            <a:pPr marL="457200" lvl="1" indent="0" algn="ctr">
              <a:lnSpc>
                <a:spcPct val="93000"/>
              </a:lnSpc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/>
              <a:t>Sebastian Burckhardt</a:t>
            </a:r>
            <a:br>
              <a:rPr lang="en-GB"/>
            </a:br>
            <a:endParaRPr lang="en-GB"/>
          </a:p>
          <a:p>
            <a:pPr marL="457200" lvl="1" indent="0" algn="ctr">
              <a:spcBef>
                <a:spcPts val="50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/>
          </a:p>
          <a:p>
            <a:pPr marL="457200" lvl="1" indent="0" algn="ctr">
              <a:spcBef>
                <a:spcPts val="50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>
                <a:solidFill>
                  <a:srgbClr val="0B8402"/>
                </a:solidFill>
              </a:rPr>
              <a:t>Dissertation Defense</a:t>
            </a:r>
          </a:p>
          <a:p>
            <a:pPr marL="457200" lvl="1" indent="0" algn="ctr">
              <a:spcBef>
                <a:spcPts val="50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>
                <a:solidFill>
                  <a:srgbClr val="0B8402"/>
                </a:solidFill>
              </a:rPr>
              <a:t>University of Pennsylvania</a:t>
            </a:r>
          </a:p>
          <a:p>
            <a:pPr marL="457200" lvl="1" indent="0" algn="ctr">
              <a:spcBef>
                <a:spcPts val="50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000">
                <a:solidFill>
                  <a:srgbClr val="0B8402"/>
                </a:solidFill>
              </a:rPr>
              <a:t>July 30, 2007</a:t>
            </a:r>
          </a:p>
          <a:p>
            <a:pPr marL="457200" lvl="1" indent="0" algn="ctr">
              <a:spcBef>
                <a:spcPts val="50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sz="2000">
              <a:solidFill>
                <a:srgbClr val="0B840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401638" y="1133475"/>
            <a:ext cx="8339137" cy="585788"/>
          </a:xfrm>
          <a:prstGeom prst="roundRect">
            <a:avLst>
              <a:gd name="adj" fmla="val 269"/>
            </a:avLst>
          </a:prstGeom>
          <a:solidFill>
            <a:srgbClr val="FFFFFF"/>
          </a:solidFill>
          <a:ln w="9525">
            <a:solidFill>
              <a:srgbClr val="6B00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219075" y="1106488"/>
            <a:ext cx="9217025" cy="612775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Aft>
                <a:spcPts val="173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6B0094"/>
                </a:solidFill>
              </a:rPr>
              <a:t>   concurrency libaries with lock-free synchronization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898650"/>
            <a:ext cx="8567737" cy="4354513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Bef>
                <a:spcPts val="700"/>
              </a:spcBef>
              <a:buClr>
                <a:srgbClr val="0B8402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>
                <a:solidFill>
                  <a:srgbClr val="0B8402"/>
                </a:solidFill>
              </a:rPr>
              <a:t>... are simple, fast, and safe to use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concurrent versions of queues, sets, maps, etc.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more concurrency, less waiting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fewer deadlocks</a:t>
            </a:r>
            <a:br>
              <a:rPr lang="en-GB" sz="2400"/>
            </a:br>
            <a:endParaRPr lang="en-GB" sz="2400"/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>
                <a:solidFill>
                  <a:srgbClr val="FF0000"/>
                </a:solidFill>
              </a:rPr>
              <a:t>... are notoriously hard to design and verify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tricky interleavings routinely escape reasoning and testing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exposed to relaxed memory models</a:t>
            </a:r>
            <a:br>
              <a:rPr lang="en-GB" sz="2400"/>
            </a:br>
            <a:endParaRPr lang="en-GB" sz="2400">
              <a:solidFill>
                <a:schemeClr val="accent2"/>
              </a:solidFill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735013" y="3065463"/>
            <a:ext cx="7772400" cy="4114800"/>
          </a:xfrm>
          <a:prstGeom prst="roundRect">
            <a:avLst>
              <a:gd name="adj" fmla="val 3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1338" y="160338"/>
            <a:ext cx="7772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Motivation (Part 2)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4464050" y="1295400"/>
            <a:ext cx="4191000" cy="5257800"/>
          </a:xfrm>
          <a:prstGeom prst="roundRect">
            <a:avLst>
              <a:gd name="adj" fmla="val 37"/>
            </a:avLst>
          </a:prstGeom>
          <a:gradFill rotWithShape="0">
            <a:gsLst>
              <a:gs pos="0">
                <a:srgbClr val="E9F7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501650" y="1295400"/>
            <a:ext cx="3733800" cy="5257800"/>
          </a:xfrm>
          <a:prstGeom prst="roundRect">
            <a:avLst>
              <a:gd name="adj" fmla="val 42"/>
            </a:avLst>
          </a:prstGeom>
          <a:gradFill rotWithShape="0">
            <a:gsLst>
              <a:gs pos="0">
                <a:srgbClr val="E9F7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90513"/>
            <a:ext cx="7772400" cy="712787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Example: Nonblocking Queue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00600" y="4267200"/>
            <a:ext cx="4343400" cy="18288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>
                <a:solidFill>
                  <a:schemeClr val="tx1"/>
                </a:solidFill>
              </a:rPr>
              <a:t>The implementation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optimized: no locks.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small: 10s-100s loc</a:t>
            </a:r>
          </a:p>
          <a:p>
            <a:pPr>
              <a:spcBef>
                <a:spcPts val="600"/>
              </a:spcBef>
              <a:buClr>
                <a:srgbClr val="FF0000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solidFill>
                  <a:srgbClr val="FF0000"/>
                </a:solidFill>
              </a:rPr>
              <a:t>needs fences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730250" y="4267200"/>
            <a:ext cx="3429000" cy="23622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>
                <a:solidFill>
                  <a:schemeClr val="tx1"/>
                </a:solidFill>
              </a:rPr>
              <a:t>The client program 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on multiple processors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calls operations 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may be large</a:t>
            </a:r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806450" y="1828800"/>
            <a:ext cx="1522413" cy="2092325"/>
            <a:chOff x="508" y="1152"/>
            <a:chExt cx="959" cy="1318"/>
          </a:xfrm>
        </p:grpSpPr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508" y="1152"/>
              <a:ext cx="957" cy="1318"/>
              <a:chOff x="508" y="1152"/>
              <a:chExt cx="957" cy="1318"/>
            </a:xfrm>
          </p:grpSpPr>
          <p:sp>
            <p:nvSpPr>
              <p:cNvPr id="9224" name="Freeform 8"/>
              <p:cNvSpPr>
                <a:spLocks noChangeArrowheads="1"/>
              </p:cNvSpPr>
              <p:nvPr/>
            </p:nvSpPr>
            <p:spPr bwMode="auto">
              <a:xfrm>
                <a:off x="508" y="1152"/>
                <a:ext cx="958" cy="13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25" y="0"/>
                  </a:cxn>
                  <a:cxn ang="0">
                    <a:pos x="4225" y="4877"/>
                  </a:cxn>
                  <a:cxn ang="0">
                    <a:pos x="3545" y="5813"/>
                  </a:cxn>
                  <a:cxn ang="0">
                    <a:pos x="0" y="5813"/>
                  </a:cxn>
                  <a:cxn ang="0">
                    <a:pos x="0" y="0"/>
                  </a:cxn>
                </a:cxnLst>
                <a:rect l="0" t="0" r="r" b="b"/>
                <a:pathLst>
                  <a:path w="4226" h="5814">
                    <a:moveTo>
                      <a:pt x="0" y="0"/>
                    </a:moveTo>
                    <a:lnTo>
                      <a:pt x="4225" y="0"/>
                    </a:lnTo>
                    <a:lnTo>
                      <a:pt x="4225" y="4877"/>
                    </a:lnTo>
                    <a:lnTo>
                      <a:pt x="3545" y="5813"/>
                    </a:lnTo>
                    <a:lnTo>
                      <a:pt x="0" y="58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5" name="Freeform 9"/>
              <p:cNvSpPr>
                <a:spLocks noChangeArrowheads="1"/>
              </p:cNvSpPr>
              <p:nvPr/>
            </p:nvSpPr>
            <p:spPr bwMode="auto">
              <a:xfrm>
                <a:off x="1312" y="2258"/>
                <a:ext cx="154" cy="213"/>
              </a:xfrm>
              <a:custGeom>
                <a:avLst/>
                <a:gdLst/>
                <a:ahLst/>
                <a:cxnLst>
                  <a:cxn ang="0">
                    <a:pos x="0" y="937"/>
                  </a:cxn>
                  <a:cxn ang="0">
                    <a:pos x="175" y="0"/>
                  </a:cxn>
                  <a:cxn ang="0">
                    <a:pos x="680" y="0"/>
                  </a:cxn>
                  <a:cxn ang="0">
                    <a:pos x="0" y="937"/>
                  </a:cxn>
                </a:cxnLst>
                <a:rect l="0" t="0" r="r" b="b"/>
                <a:pathLst>
                  <a:path w="681" h="938">
                    <a:moveTo>
                      <a:pt x="0" y="937"/>
                    </a:moveTo>
                    <a:lnTo>
                      <a:pt x="175" y="0"/>
                    </a:lnTo>
                    <a:cubicBezTo>
                      <a:pt x="346" y="134"/>
                      <a:pt x="339" y="58"/>
                      <a:pt x="680" y="0"/>
                    </a:cubicBezTo>
                    <a:lnTo>
                      <a:pt x="0" y="937"/>
                    </a:lnTo>
                  </a:path>
                </a:pathLst>
              </a:custGeom>
              <a:solidFill>
                <a:srgbClr val="DBDBDB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6" name="Group 10"/>
            <p:cNvGrpSpPr>
              <a:grpSpLocks/>
            </p:cNvGrpSpPr>
            <p:nvPr/>
          </p:nvGrpSpPr>
          <p:grpSpPr bwMode="auto">
            <a:xfrm>
              <a:off x="508" y="1152"/>
              <a:ext cx="959" cy="1121"/>
              <a:chOff x="508" y="1152"/>
              <a:chExt cx="959" cy="1121"/>
            </a:xfrm>
          </p:grpSpPr>
          <p:sp>
            <p:nvSpPr>
              <p:cNvPr id="9227" name="AutoShape 11"/>
              <p:cNvSpPr>
                <a:spLocks noChangeArrowheads="1"/>
              </p:cNvSpPr>
              <p:nvPr/>
            </p:nvSpPr>
            <p:spPr bwMode="auto">
              <a:xfrm>
                <a:off x="508" y="1152"/>
                <a:ext cx="959" cy="1121"/>
              </a:xfrm>
              <a:prstGeom prst="roundRect">
                <a:avLst>
                  <a:gd name="adj" fmla="val 10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8" name="Text Box 12"/>
              <p:cNvSpPr txBox="1">
                <a:spLocks noChangeArrowheads="1"/>
              </p:cNvSpPr>
              <p:nvPr/>
            </p:nvSpPr>
            <p:spPr bwMode="auto">
              <a:xfrm>
                <a:off x="508" y="1170"/>
                <a:ext cx="959" cy="10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....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... </a:t>
                </a:r>
                <a:r>
                  <a:rPr lang="en-GB" sz="1800">
                    <a:solidFill>
                      <a:schemeClr val="accent2"/>
                    </a:solidFill>
                  </a:rPr>
                  <a:t>enqueue</a:t>
                </a:r>
                <a:r>
                  <a:rPr lang="en-GB" sz="1800">
                    <a:solidFill>
                      <a:schemeClr val="tx1"/>
                    </a:solidFill>
                  </a:rPr>
                  <a:t>(1)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... </a:t>
                </a:r>
                <a:r>
                  <a:rPr lang="en-GB" sz="1800">
                    <a:solidFill>
                      <a:schemeClr val="accent2"/>
                    </a:solidFill>
                  </a:rPr>
                  <a:t>enqueue</a:t>
                </a:r>
                <a:r>
                  <a:rPr lang="en-GB" sz="1800">
                    <a:solidFill>
                      <a:schemeClr val="tx1"/>
                    </a:solidFill>
                  </a:rPr>
                  <a:t>(2)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....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.... 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   ....</a:t>
                </a:r>
              </a:p>
            </p:txBody>
          </p:sp>
        </p:grpSp>
      </p:grp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806450" y="1409700"/>
            <a:ext cx="1358900" cy="395288"/>
            <a:chOff x="508" y="888"/>
            <a:chExt cx="856" cy="249"/>
          </a:xfrm>
        </p:grpSpPr>
        <p:sp>
          <p:nvSpPr>
            <p:cNvPr id="9230" name="AutoShape 14"/>
            <p:cNvSpPr>
              <a:spLocks noChangeArrowheads="1"/>
            </p:cNvSpPr>
            <p:nvPr/>
          </p:nvSpPr>
          <p:spPr bwMode="auto">
            <a:xfrm>
              <a:off x="508" y="888"/>
              <a:ext cx="857" cy="250"/>
            </a:xfrm>
            <a:prstGeom prst="roundRect">
              <a:avLst>
                <a:gd name="adj" fmla="val 39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AutoShape 15"/>
            <p:cNvSpPr>
              <a:spLocks noChangeArrowheads="1"/>
            </p:cNvSpPr>
            <p:nvPr/>
          </p:nvSpPr>
          <p:spPr bwMode="auto">
            <a:xfrm>
              <a:off x="508" y="888"/>
              <a:ext cx="857" cy="250"/>
            </a:xfrm>
            <a:prstGeom prst="roundRect">
              <a:avLst>
                <a:gd name="adj" fmla="val 39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chemeClr val="tx1"/>
                  </a:solidFill>
                </a:rPr>
                <a:t>Processor 1</a:t>
              </a:r>
            </a:p>
          </p:txBody>
        </p:sp>
      </p:grp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482850" y="1828800"/>
            <a:ext cx="1522413" cy="2092325"/>
            <a:chOff x="1564" y="1152"/>
            <a:chExt cx="959" cy="1318"/>
          </a:xfrm>
        </p:grpSpPr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1564" y="1152"/>
              <a:ext cx="957" cy="1318"/>
              <a:chOff x="1564" y="1152"/>
              <a:chExt cx="957" cy="1318"/>
            </a:xfrm>
          </p:grpSpPr>
          <p:sp>
            <p:nvSpPr>
              <p:cNvPr id="9234" name="Freeform 18"/>
              <p:cNvSpPr>
                <a:spLocks noChangeArrowheads="1"/>
              </p:cNvSpPr>
              <p:nvPr/>
            </p:nvSpPr>
            <p:spPr bwMode="auto">
              <a:xfrm>
                <a:off x="1564" y="1152"/>
                <a:ext cx="958" cy="13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25" y="0"/>
                  </a:cxn>
                  <a:cxn ang="0">
                    <a:pos x="4225" y="4877"/>
                  </a:cxn>
                  <a:cxn ang="0">
                    <a:pos x="3545" y="5813"/>
                  </a:cxn>
                  <a:cxn ang="0">
                    <a:pos x="0" y="5813"/>
                  </a:cxn>
                  <a:cxn ang="0">
                    <a:pos x="0" y="0"/>
                  </a:cxn>
                </a:cxnLst>
                <a:rect l="0" t="0" r="r" b="b"/>
                <a:pathLst>
                  <a:path w="4226" h="5814">
                    <a:moveTo>
                      <a:pt x="0" y="0"/>
                    </a:moveTo>
                    <a:lnTo>
                      <a:pt x="4225" y="0"/>
                    </a:lnTo>
                    <a:lnTo>
                      <a:pt x="4225" y="4877"/>
                    </a:lnTo>
                    <a:lnTo>
                      <a:pt x="3545" y="5813"/>
                    </a:lnTo>
                    <a:lnTo>
                      <a:pt x="0" y="58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Freeform 19"/>
              <p:cNvSpPr>
                <a:spLocks noChangeArrowheads="1"/>
              </p:cNvSpPr>
              <p:nvPr/>
            </p:nvSpPr>
            <p:spPr bwMode="auto">
              <a:xfrm>
                <a:off x="2367" y="2258"/>
                <a:ext cx="155" cy="213"/>
              </a:xfrm>
              <a:custGeom>
                <a:avLst/>
                <a:gdLst/>
                <a:ahLst/>
                <a:cxnLst>
                  <a:cxn ang="0">
                    <a:pos x="0" y="937"/>
                  </a:cxn>
                  <a:cxn ang="0">
                    <a:pos x="175" y="0"/>
                  </a:cxn>
                  <a:cxn ang="0">
                    <a:pos x="681" y="0"/>
                  </a:cxn>
                  <a:cxn ang="0">
                    <a:pos x="0" y="937"/>
                  </a:cxn>
                </a:cxnLst>
                <a:rect l="0" t="0" r="r" b="b"/>
                <a:pathLst>
                  <a:path w="682" h="938">
                    <a:moveTo>
                      <a:pt x="0" y="937"/>
                    </a:moveTo>
                    <a:lnTo>
                      <a:pt x="175" y="0"/>
                    </a:lnTo>
                    <a:cubicBezTo>
                      <a:pt x="347" y="134"/>
                      <a:pt x="339" y="58"/>
                      <a:pt x="681" y="0"/>
                    </a:cubicBezTo>
                    <a:lnTo>
                      <a:pt x="0" y="937"/>
                    </a:lnTo>
                  </a:path>
                </a:pathLst>
              </a:custGeom>
              <a:solidFill>
                <a:srgbClr val="DBDBDB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36" name="Group 20"/>
            <p:cNvGrpSpPr>
              <a:grpSpLocks/>
            </p:cNvGrpSpPr>
            <p:nvPr/>
          </p:nvGrpSpPr>
          <p:grpSpPr bwMode="auto">
            <a:xfrm>
              <a:off x="1564" y="1152"/>
              <a:ext cx="959" cy="1121"/>
              <a:chOff x="1564" y="1152"/>
              <a:chExt cx="959" cy="1121"/>
            </a:xfrm>
          </p:grpSpPr>
          <p:sp>
            <p:nvSpPr>
              <p:cNvPr id="9237" name="AutoShape 21"/>
              <p:cNvSpPr>
                <a:spLocks noChangeArrowheads="1"/>
              </p:cNvSpPr>
              <p:nvPr/>
            </p:nvSpPr>
            <p:spPr bwMode="auto">
              <a:xfrm>
                <a:off x="1564" y="1152"/>
                <a:ext cx="959" cy="1121"/>
              </a:xfrm>
              <a:prstGeom prst="roundRect">
                <a:avLst>
                  <a:gd name="adj" fmla="val 10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Text Box 22"/>
              <p:cNvSpPr txBox="1">
                <a:spLocks noChangeArrowheads="1"/>
              </p:cNvSpPr>
              <p:nvPr/>
            </p:nvSpPr>
            <p:spPr bwMode="auto">
              <a:xfrm>
                <a:off x="1564" y="1257"/>
                <a:ext cx="95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....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...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...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a = </a:t>
                </a:r>
                <a:r>
                  <a:rPr lang="en-GB" sz="1800">
                    <a:solidFill>
                      <a:schemeClr val="accent2"/>
                    </a:solidFill>
                  </a:rPr>
                  <a:t>dequeue</a:t>
                </a:r>
                <a:r>
                  <a:rPr lang="en-GB" sz="1800">
                    <a:solidFill>
                      <a:schemeClr val="tx1"/>
                    </a:solidFill>
                  </a:rPr>
                  <a:t>()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b = </a:t>
                </a:r>
                <a:r>
                  <a:rPr lang="en-GB" sz="1800">
                    <a:solidFill>
                      <a:schemeClr val="accent2"/>
                    </a:solidFill>
                  </a:rPr>
                  <a:t>dequeue</a:t>
                </a:r>
                <a:r>
                  <a:rPr lang="en-GB" sz="1800">
                    <a:solidFill>
                      <a:schemeClr val="tx1"/>
                    </a:solidFill>
                  </a:rPr>
                  <a:t>()</a:t>
                </a:r>
              </a:p>
            </p:txBody>
          </p:sp>
        </p:grpSp>
      </p:grp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2482850" y="1409700"/>
            <a:ext cx="1358900" cy="395288"/>
            <a:chOff x="1564" y="888"/>
            <a:chExt cx="856" cy="249"/>
          </a:xfrm>
        </p:grpSpPr>
        <p:sp>
          <p:nvSpPr>
            <p:cNvPr id="9240" name="AutoShape 24"/>
            <p:cNvSpPr>
              <a:spLocks noChangeArrowheads="1"/>
            </p:cNvSpPr>
            <p:nvPr/>
          </p:nvSpPr>
          <p:spPr bwMode="auto">
            <a:xfrm>
              <a:off x="1564" y="888"/>
              <a:ext cx="857" cy="250"/>
            </a:xfrm>
            <a:prstGeom prst="roundRect">
              <a:avLst>
                <a:gd name="adj" fmla="val 39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AutoShape 25"/>
            <p:cNvSpPr>
              <a:spLocks noChangeArrowheads="1"/>
            </p:cNvSpPr>
            <p:nvPr/>
          </p:nvSpPr>
          <p:spPr bwMode="auto">
            <a:xfrm>
              <a:off x="1564" y="888"/>
              <a:ext cx="857" cy="250"/>
            </a:xfrm>
            <a:prstGeom prst="roundRect">
              <a:avLst>
                <a:gd name="adj" fmla="val 39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chemeClr val="tx1"/>
                  </a:solidFill>
                </a:rPr>
                <a:t>Processor 2</a:t>
              </a:r>
            </a:p>
          </p:txBody>
        </p:sp>
      </p:grpSp>
      <p:grpSp>
        <p:nvGrpSpPr>
          <p:cNvPr id="9242" name="Group 26"/>
          <p:cNvGrpSpPr>
            <a:grpSpLocks/>
          </p:cNvGrpSpPr>
          <p:nvPr/>
        </p:nvGrpSpPr>
        <p:grpSpPr bwMode="auto">
          <a:xfrm>
            <a:off x="5149850" y="1811338"/>
            <a:ext cx="2741613" cy="2147887"/>
            <a:chOff x="3244" y="1141"/>
            <a:chExt cx="1727" cy="1353"/>
          </a:xfrm>
        </p:grpSpPr>
        <p:grpSp>
          <p:nvGrpSpPr>
            <p:cNvPr id="9243" name="Group 27"/>
            <p:cNvGrpSpPr>
              <a:grpSpLocks/>
            </p:cNvGrpSpPr>
            <p:nvPr/>
          </p:nvGrpSpPr>
          <p:grpSpPr bwMode="auto">
            <a:xfrm>
              <a:off x="3244" y="1172"/>
              <a:ext cx="1725" cy="1322"/>
              <a:chOff x="3244" y="1172"/>
              <a:chExt cx="1725" cy="1322"/>
            </a:xfrm>
          </p:grpSpPr>
          <p:sp>
            <p:nvSpPr>
              <p:cNvPr id="9244" name="Freeform 28"/>
              <p:cNvSpPr>
                <a:spLocks noChangeArrowheads="1"/>
              </p:cNvSpPr>
              <p:nvPr/>
            </p:nvSpPr>
            <p:spPr bwMode="auto">
              <a:xfrm>
                <a:off x="3244" y="1172"/>
                <a:ext cx="1726" cy="13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12" y="0"/>
                  </a:cxn>
                  <a:cxn ang="0">
                    <a:pos x="7612" y="5219"/>
                  </a:cxn>
                  <a:cxn ang="0">
                    <a:pos x="6809" y="5834"/>
                  </a:cxn>
                  <a:cxn ang="0">
                    <a:pos x="0" y="5834"/>
                  </a:cxn>
                  <a:cxn ang="0">
                    <a:pos x="0" y="0"/>
                  </a:cxn>
                </a:cxnLst>
                <a:rect l="0" t="0" r="r" b="b"/>
                <a:pathLst>
                  <a:path w="7613" h="5835">
                    <a:moveTo>
                      <a:pt x="0" y="0"/>
                    </a:moveTo>
                    <a:lnTo>
                      <a:pt x="7612" y="0"/>
                    </a:lnTo>
                    <a:lnTo>
                      <a:pt x="7612" y="5219"/>
                    </a:lnTo>
                    <a:lnTo>
                      <a:pt x="6809" y="5834"/>
                    </a:lnTo>
                    <a:lnTo>
                      <a:pt x="0" y="583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5" name="Freeform 29"/>
              <p:cNvSpPr>
                <a:spLocks noChangeArrowheads="1"/>
              </p:cNvSpPr>
              <p:nvPr/>
            </p:nvSpPr>
            <p:spPr bwMode="auto">
              <a:xfrm>
                <a:off x="4788" y="2355"/>
                <a:ext cx="182" cy="140"/>
              </a:xfrm>
              <a:custGeom>
                <a:avLst/>
                <a:gdLst/>
                <a:ahLst/>
                <a:cxnLst>
                  <a:cxn ang="0">
                    <a:pos x="0" y="616"/>
                  </a:cxn>
                  <a:cxn ang="0">
                    <a:pos x="208" y="0"/>
                  </a:cxn>
                  <a:cxn ang="0">
                    <a:pos x="803" y="0"/>
                  </a:cxn>
                  <a:cxn ang="0">
                    <a:pos x="0" y="616"/>
                  </a:cxn>
                </a:cxnLst>
                <a:rect l="0" t="0" r="r" b="b"/>
                <a:pathLst>
                  <a:path w="804" h="617">
                    <a:moveTo>
                      <a:pt x="0" y="616"/>
                    </a:moveTo>
                    <a:lnTo>
                      <a:pt x="208" y="0"/>
                    </a:lnTo>
                    <a:cubicBezTo>
                      <a:pt x="409" y="88"/>
                      <a:pt x="402" y="38"/>
                      <a:pt x="803" y="0"/>
                    </a:cubicBezTo>
                    <a:lnTo>
                      <a:pt x="0" y="616"/>
                    </a:lnTo>
                  </a:path>
                </a:pathLst>
              </a:custGeom>
              <a:solidFill>
                <a:srgbClr val="DBDBDB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46" name="Group 30"/>
            <p:cNvGrpSpPr>
              <a:grpSpLocks/>
            </p:cNvGrpSpPr>
            <p:nvPr/>
          </p:nvGrpSpPr>
          <p:grpSpPr bwMode="auto">
            <a:xfrm>
              <a:off x="3244" y="1141"/>
              <a:ext cx="1727" cy="1257"/>
              <a:chOff x="3244" y="1141"/>
              <a:chExt cx="1727" cy="1257"/>
            </a:xfrm>
          </p:grpSpPr>
          <p:sp>
            <p:nvSpPr>
              <p:cNvPr id="9247" name="AutoShape 31"/>
              <p:cNvSpPr>
                <a:spLocks noChangeArrowheads="1"/>
              </p:cNvSpPr>
              <p:nvPr/>
            </p:nvSpPr>
            <p:spPr bwMode="auto">
              <a:xfrm>
                <a:off x="3244" y="1172"/>
                <a:ext cx="1727" cy="1193"/>
              </a:xfrm>
              <a:prstGeom prst="roundRect">
                <a:avLst>
                  <a:gd name="adj" fmla="val 8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Text Box 32"/>
              <p:cNvSpPr txBox="1">
                <a:spLocks noChangeArrowheads="1"/>
              </p:cNvSpPr>
              <p:nvPr/>
            </p:nvSpPr>
            <p:spPr bwMode="auto">
              <a:xfrm>
                <a:off x="3244" y="1141"/>
                <a:ext cx="1727" cy="1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void </a:t>
                </a:r>
                <a:r>
                  <a:rPr lang="en-GB" sz="1800">
                    <a:solidFill>
                      <a:schemeClr val="accent2"/>
                    </a:solidFill>
                  </a:rPr>
                  <a:t>enqueue</a:t>
                </a:r>
                <a:r>
                  <a:rPr lang="en-GB" sz="1800">
                    <a:solidFill>
                      <a:schemeClr val="tx1"/>
                    </a:solidFill>
                  </a:rPr>
                  <a:t>(int val) {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   ...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}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800">
                  <a:solidFill>
                    <a:schemeClr val="tx1"/>
                  </a:solidFill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int </a:t>
                </a:r>
                <a:r>
                  <a:rPr lang="en-GB" sz="1800">
                    <a:solidFill>
                      <a:schemeClr val="accent2"/>
                    </a:solidFill>
                  </a:rPr>
                  <a:t>dequeue</a:t>
                </a:r>
                <a:r>
                  <a:rPr lang="en-GB" sz="1800">
                    <a:solidFill>
                      <a:schemeClr val="tx1"/>
                    </a:solidFill>
                  </a:rPr>
                  <a:t>() {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   ...     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906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/>
              <a:t>Michael &amp; Scott’s Nonblocking Queue</a:t>
            </a:r>
            <a:br>
              <a:rPr lang="en-GB" sz="3600"/>
            </a:br>
            <a:r>
              <a:rPr lang="en-GB" sz="2400" i="1"/>
              <a:t>[Principles of Distributed Computing (PODC) 1996]</a:t>
            </a:r>
            <a:r>
              <a:rPr lang="en-GB" sz="2400"/>
              <a:t>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7163" y="1347788"/>
            <a:ext cx="10058400" cy="5791200"/>
          </a:xfrm>
          <a:ln/>
        </p:spPr>
        <p:txBody>
          <a:bodyPr lIns="90000" tIns="46800" rIns="90000" bIns="46800"/>
          <a:lstStyle/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boolean_t dequeue(queue_t *queue, value_t *pvalue)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node_t *head;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node_t *tail;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node_t *next;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endParaRPr lang="en-GB" sz="1800" b="1"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while (true) {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head = queue-&gt;head;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tail = queue-&gt;tail;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next = head-&gt;next;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if (head == queue-&gt;head) {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  if (head == tail) {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    if (next == 0)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      return false;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    </a:t>
            </a:r>
            <a:r>
              <a:rPr lang="en-GB" sz="1800" b="1">
                <a:solidFill>
                  <a:srgbClr val="FF0000"/>
                </a:solidFill>
                <a:latin typeface="Courier New" pitchFamily="49" charset="0"/>
              </a:rPr>
              <a:t>cas(&amp;queue-&gt;tail, (uint32) tail, (uint32) next)</a:t>
            </a:r>
            <a:r>
              <a:rPr lang="en-GB" sz="1800" b="1">
                <a:latin typeface="Courier New" pitchFamily="49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  } else {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    *pvalue = next-&gt;value;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    if (</a:t>
            </a:r>
            <a:r>
              <a:rPr lang="en-GB" sz="1800" b="1">
                <a:solidFill>
                  <a:srgbClr val="FF0000"/>
                </a:solidFill>
                <a:latin typeface="Courier New" pitchFamily="49" charset="0"/>
              </a:rPr>
              <a:t>cas(&amp;queue-&gt;head, (uint32) head, (uint32) next)</a:t>
            </a:r>
            <a:r>
              <a:rPr lang="en-GB" sz="1800" b="1">
                <a:latin typeface="Courier New" pitchFamily="49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      break;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  } 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 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delete_node(head);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  return true;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sz="1800" b="1">
                <a:latin typeface="Courier New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endParaRPr lang="en-GB" sz="1800" b="1"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 typeface="Courier New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endParaRPr lang="en-GB" sz="1800" b="1">
              <a:latin typeface="Courier New" pitchFamily="49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029200" y="2971800"/>
            <a:ext cx="685800" cy="304800"/>
          </a:xfrm>
          <a:prstGeom prst="roundRect">
            <a:avLst>
              <a:gd name="adj" fmla="val 519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105400" y="2378075"/>
            <a:ext cx="609600" cy="290513"/>
          </a:xfrm>
          <a:prstGeom prst="roundRect">
            <a:avLst>
              <a:gd name="adj" fmla="val 546"/>
            </a:avLst>
          </a:prstGeom>
          <a:solidFill>
            <a:srgbClr val="EAEAEA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559425" y="2524125"/>
            <a:ext cx="43815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413375" y="2378075"/>
            <a:ext cx="1588" cy="2921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6019800" y="2330450"/>
            <a:ext cx="606425" cy="366713"/>
            <a:chOff x="3792" y="1468"/>
            <a:chExt cx="382" cy="231"/>
          </a:xfrm>
        </p:grpSpPr>
        <p:sp>
          <p:nvSpPr>
            <p:cNvPr id="10248" name="AutoShape 8"/>
            <p:cNvSpPr>
              <a:spLocks noChangeArrowheads="1"/>
            </p:cNvSpPr>
            <p:nvPr/>
          </p:nvSpPr>
          <p:spPr bwMode="auto">
            <a:xfrm>
              <a:off x="3792" y="1501"/>
              <a:ext cx="383" cy="166"/>
            </a:xfrm>
            <a:prstGeom prst="roundRect">
              <a:avLst>
                <a:gd name="adj" fmla="val 602"/>
              </a:avLst>
            </a:prstGeom>
            <a:solidFill>
              <a:srgbClr val="EAEAE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49" name="Group 9"/>
            <p:cNvGrpSpPr>
              <a:grpSpLocks/>
            </p:cNvGrpSpPr>
            <p:nvPr/>
          </p:nvGrpSpPr>
          <p:grpSpPr bwMode="auto">
            <a:xfrm>
              <a:off x="3792" y="1468"/>
              <a:ext cx="382" cy="231"/>
              <a:chOff x="3792" y="1468"/>
              <a:chExt cx="382" cy="231"/>
            </a:xfrm>
          </p:grpSpPr>
          <p:sp>
            <p:nvSpPr>
              <p:cNvPr id="10250" name="AutoShape 10"/>
              <p:cNvSpPr>
                <a:spLocks noChangeArrowheads="1"/>
              </p:cNvSpPr>
              <p:nvPr/>
            </p:nvSpPr>
            <p:spPr bwMode="auto">
              <a:xfrm>
                <a:off x="3792" y="1501"/>
                <a:ext cx="383" cy="166"/>
              </a:xfrm>
              <a:prstGeom prst="roundRect">
                <a:avLst>
                  <a:gd name="adj" fmla="val 60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Text Box 11"/>
              <p:cNvSpPr txBox="1">
                <a:spLocks noChangeArrowheads="1"/>
              </p:cNvSpPr>
              <p:nvPr/>
            </p:nvSpPr>
            <p:spPr bwMode="auto">
              <a:xfrm>
                <a:off x="3792" y="1468"/>
                <a:ext cx="383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473825" y="2524125"/>
            <a:ext cx="43815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323013" y="2382838"/>
            <a:ext cx="1587" cy="2603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6934200" y="2338388"/>
            <a:ext cx="606425" cy="349250"/>
            <a:chOff x="4368" y="1473"/>
            <a:chExt cx="382" cy="220"/>
          </a:xfrm>
        </p:grpSpPr>
        <p:sp>
          <p:nvSpPr>
            <p:cNvPr id="10255" name="AutoShape 15"/>
            <p:cNvSpPr>
              <a:spLocks noChangeArrowheads="1"/>
            </p:cNvSpPr>
            <p:nvPr/>
          </p:nvSpPr>
          <p:spPr bwMode="auto">
            <a:xfrm>
              <a:off x="4368" y="1501"/>
              <a:ext cx="383" cy="166"/>
            </a:xfrm>
            <a:prstGeom prst="roundRect">
              <a:avLst>
                <a:gd name="adj" fmla="val 602"/>
              </a:avLst>
            </a:prstGeom>
            <a:solidFill>
              <a:srgbClr val="EAEAE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6" name="Group 16"/>
            <p:cNvGrpSpPr>
              <a:grpSpLocks/>
            </p:cNvGrpSpPr>
            <p:nvPr/>
          </p:nvGrpSpPr>
          <p:grpSpPr bwMode="auto">
            <a:xfrm>
              <a:off x="4368" y="1473"/>
              <a:ext cx="382" cy="220"/>
              <a:chOff x="4368" y="1473"/>
              <a:chExt cx="382" cy="220"/>
            </a:xfrm>
          </p:grpSpPr>
          <p:sp>
            <p:nvSpPr>
              <p:cNvPr id="10257" name="AutoShape 17"/>
              <p:cNvSpPr>
                <a:spLocks noChangeArrowheads="1"/>
              </p:cNvSpPr>
              <p:nvPr/>
            </p:nvSpPr>
            <p:spPr bwMode="auto">
              <a:xfrm>
                <a:off x="4368" y="1501"/>
                <a:ext cx="383" cy="166"/>
              </a:xfrm>
              <a:prstGeom prst="roundRect">
                <a:avLst>
                  <a:gd name="adj" fmla="val 60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Text Box 18"/>
              <p:cNvSpPr txBox="1">
                <a:spLocks noChangeArrowheads="1"/>
              </p:cNvSpPr>
              <p:nvPr/>
            </p:nvSpPr>
            <p:spPr bwMode="auto">
              <a:xfrm>
                <a:off x="4368" y="1473"/>
                <a:ext cx="38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7388225" y="2524125"/>
            <a:ext cx="43815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7237413" y="2382838"/>
            <a:ext cx="1587" cy="2571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7848600" y="2338388"/>
            <a:ext cx="606425" cy="349250"/>
            <a:chOff x="4944" y="1473"/>
            <a:chExt cx="382" cy="220"/>
          </a:xfrm>
        </p:grpSpPr>
        <p:sp>
          <p:nvSpPr>
            <p:cNvPr id="10262" name="AutoShape 22"/>
            <p:cNvSpPr>
              <a:spLocks noChangeArrowheads="1"/>
            </p:cNvSpPr>
            <p:nvPr/>
          </p:nvSpPr>
          <p:spPr bwMode="auto">
            <a:xfrm>
              <a:off x="4944" y="1501"/>
              <a:ext cx="383" cy="166"/>
            </a:xfrm>
            <a:prstGeom prst="roundRect">
              <a:avLst>
                <a:gd name="adj" fmla="val 602"/>
              </a:avLst>
            </a:prstGeom>
            <a:solidFill>
              <a:srgbClr val="EAEAEA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63" name="Group 23"/>
            <p:cNvGrpSpPr>
              <a:grpSpLocks/>
            </p:cNvGrpSpPr>
            <p:nvPr/>
          </p:nvGrpSpPr>
          <p:grpSpPr bwMode="auto">
            <a:xfrm>
              <a:off x="4944" y="1473"/>
              <a:ext cx="382" cy="220"/>
              <a:chOff x="4944" y="1473"/>
              <a:chExt cx="382" cy="220"/>
            </a:xfrm>
          </p:grpSpPr>
          <p:sp>
            <p:nvSpPr>
              <p:cNvPr id="10264" name="AutoShape 24"/>
              <p:cNvSpPr>
                <a:spLocks noChangeArrowheads="1"/>
              </p:cNvSpPr>
              <p:nvPr/>
            </p:nvSpPr>
            <p:spPr bwMode="auto">
              <a:xfrm>
                <a:off x="4944" y="1501"/>
                <a:ext cx="383" cy="166"/>
              </a:xfrm>
              <a:prstGeom prst="roundRect">
                <a:avLst>
                  <a:gd name="adj" fmla="val 60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Text Box 25"/>
              <p:cNvSpPr txBox="1">
                <a:spLocks noChangeArrowheads="1"/>
              </p:cNvSpPr>
              <p:nvPr/>
            </p:nvSpPr>
            <p:spPr bwMode="auto">
              <a:xfrm>
                <a:off x="4944" y="1473"/>
                <a:ext cx="38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8153400" y="2382838"/>
            <a:ext cx="1588" cy="2603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8156575" y="2382838"/>
            <a:ext cx="300038" cy="2635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8153400" y="2381250"/>
            <a:ext cx="300038" cy="2667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V="1">
            <a:off x="5413375" y="2668588"/>
            <a:ext cx="1588" cy="2952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4953000" y="2968625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  <a:cs typeface="Arial" charset="0"/>
              </a:rPr>
              <a:t>head</a:t>
            </a:r>
          </a:p>
        </p:txBody>
      </p:sp>
      <p:sp>
        <p:nvSpPr>
          <p:cNvPr id="10271" name="AutoShape 31"/>
          <p:cNvSpPr>
            <a:spLocks noChangeArrowheads="1"/>
          </p:cNvSpPr>
          <p:nvPr/>
        </p:nvSpPr>
        <p:spPr bwMode="auto">
          <a:xfrm>
            <a:off x="6858000" y="2971800"/>
            <a:ext cx="685800" cy="304800"/>
          </a:xfrm>
          <a:prstGeom prst="roundRect">
            <a:avLst>
              <a:gd name="adj" fmla="val 519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7242175" y="2632075"/>
            <a:ext cx="1588" cy="3317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6858000" y="296862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  <a:cs typeface="Arial" charset="0"/>
              </a:rPr>
              <a:t>tail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57225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/>
              <a:t>Correctness Condition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467600" cy="48768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Bef>
                <a:spcPts val="700"/>
              </a:spcBef>
              <a:buFont typeface="Times New Roman" pitchFamily="18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/>
              <a:t>	</a:t>
            </a:r>
            <a:r>
              <a:rPr lang="en-GB" sz="2400"/>
              <a:t>Data type implementations must appear </a:t>
            </a:r>
            <a:br>
              <a:rPr lang="en-GB" sz="2400"/>
            </a:br>
            <a:r>
              <a:rPr lang="en-GB" sz="2400">
                <a:solidFill>
                  <a:srgbClr val="FF0000"/>
                </a:solidFill>
              </a:rPr>
              <a:t>sequentially consistent</a:t>
            </a:r>
            <a:r>
              <a:rPr lang="en-GB" sz="2400"/>
              <a:t> </a:t>
            </a:r>
            <a:r>
              <a:rPr lang="en-GB" sz="2400">
                <a:solidFill>
                  <a:schemeClr val="tx1"/>
                </a:solidFill>
              </a:rPr>
              <a:t>to the client program:</a:t>
            </a:r>
          </a:p>
          <a:p>
            <a:pPr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/>
              <a:t>	</a:t>
            </a:r>
            <a:r>
              <a:rPr lang="en-GB" sz="2400" i="1"/>
              <a:t>the observed argument and return values must be consistent with some interleaved, atomic execution of the operations. 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979488" y="4114800"/>
            <a:ext cx="3592512" cy="2105025"/>
          </a:xfrm>
          <a:prstGeom prst="roundRect">
            <a:avLst>
              <a:gd name="adj" fmla="val 74"/>
            </a:avLst>
          </a:prstGeom>
          <a:gradFill rotWithShape="0">
            <a:gsLst>
              <a:gs pos="0">
                <a:srgbClr val="E9F7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098550" y="4756150"/>
            <a:ext cx="1719263" cy="1063625"/>
            <a:chOff x="692" y="2745"/>
            <a:chExt cx="1083" cy="670"/>
          </a:xfrm>
        </p:grpSpPr>
        <p:grpSp>
          <p:nvGrpSpPr>
            <p:cNvPr id="11269" name="Group 5"/>
            <p:cNvGrpSpPr>
              <a:grpSpLocks/>
            </p:cNvGrpSpPr>
            <p:nvPr/>
          </p:nvGrpSpPr>
          <p:grpSpPr bwMode="auto">
            <a:xfrm>
              <a:off x="692" y="2745"/>
              <a:ext cx="1081" cy="670"/>
              <a:chOff x="692" y="2745"/>
              <a:chExt cx="1081" cy="670"/>
            </a:xfrm>
          </p:grpSpPr>
          <p:sp>
            <p:nvSpPr>
              <p:cNvPr id="11270" name="Freeform 6"/>
              <p:cNvSpPr>
                <a:spLocks noChangeArrowheads="1"/>
              </p:cNvSpPr>
              <p:nvPr/>
            </p:nvSpPr>
            <p:spPr bwMode="auto">
              <a:xfrm>
                <a:off x="692" y="2745"/>
                <a:ext cx="1082" cy="6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770" y="0"/>
                  </a:cxn>
                  <a:cxn ang="0">
                    <a:pos x="4770" y="2483"/>
                  </a:cxn>
                  <a:cxn ang="0">
                    <a:pos x="4002" y="2959"/>
                  </a:cxn>
                  <a:cxn ang="0">
                    <a:pos x="0" y="2959"/>
                  </a:cxn>
                  <a:cxn ang="0">
                    <a:pos x="0" y="0"/>
                  </a:cxn>
                </a:cxnLst>
                <a:rect l="0" t="0" r="r" b="b"/>
                <a:pathLst>
                  <a:path w="4771" h="2960">
                    <a:moveTo>
                      <a:pt x="0" y="0"/>
                    </a:moveTo>
                    <a:lnTo>
                      <a:pt x="4770" y="0"/>
                    </a:lnTo>
                    <a:lnTo>
                      <a:pt x="4770" y="2483"/>
                    </a:lnTo>
                    <a:lnTo>
                      <a:pt x="4002" y="2959"/>
                    </a:lnTo>
                    <a:lnTo>
                      <a:pt x="0" y="295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Freeform 7"/>
              <p:cNvSpPr>
                <a:spLocks noChangeArrowheads="1"/>
              </p:cNvSpPr>
              <p:nvPr/>
            </p:nvSpPr>
            <p:spPr bwMode="auto">
              <a:xfrm>
                <a:off x="1599" y="3308"/>
                <a:ext cx="175" cy="108"/>
              </a:xfrm>
              <a:custGeom>
                <a:avLst/>
                <a:gdLst/>
                <a:ahLst/>
                <a:cxnLst>
                  <a:cxn ang="0">
                    <a:pos x="0" y="475"/>
                  </a:cxn>
                  <a:cxn ang="0">
                    <a:pos x="200" y="0"/>
                  </a:cxn>
                  <a:cxn ang="0">
                    <a:pos x="769" y="0"/>
                  </a:cxn>
                  <a:cxn ang="0">
                    <a:pos x="0" y="475"/>
                  </a:cxn>
                </a:cxnLst>
                <a:rect l="0" t="0" r="r" b="b"/>
                <a:pathLst>
                  <a:path w="770" h="476">
                    <a:moveTo>
                      <a:pt x="0" y="475"/>
                    </a:moveTo>
                    <a:lnTo>
                      <a:pt x="200" y="0"/>
                    </a:lnTo>
                    <a:cubicBezTo>
                      <a:pt x="392" y="67"/>
                      <a:pt x="383" y="29"/>
                      <a:pt x="769" y="0"/>
                    </a:cubicBezTo>
                    <a:lnTo>
                      <a:pt x="0" y="475"/>
                    </a:lnTo>
                  </a:path>
                </a:pathLst>
              </a:custGeom>
              <a:solidFill>
                <a:srgbClr val="DBDBDB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692" y="2745"/>
              <a:ext cx="1083" cy="571"/>
              <a:chOff x="692" y="2745"/>
              <a:chExt cx="1083" cy="571"/>
            </a:xfrm>
          </p:grpSpPr>
          <p:sp>
            <p:nvSpPr>
              <p:cNvPr id="11273" name="AutoShape 9"/>
              <p:cNvSpPr>
                <a:spLocks noChangeArrowheads="1"/>
              </p:cNvSpPr>
              <p:nvPr/>
            </p:nvSpPr>
            <p:spPr bwMode="auto">
              <a:xfrm>
                <a:off x="692" y="2745"/>
                <a:ext cx="1083" cy="571"/>
              </a:xfrm>
              <a:prstGeom prst="roundRect">
                <a:avLst>
                  <a:gd name="adj" fmla="val 17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Text Box 10"/>
              <p:cNvSpPr txBox="1">
                <a:spLocks noChangeArrowheads="1"/>
              </p:cNvSpPr>
              <p:nvPr/>
            </p:nvSpPr>
            <p:spPr bwMode="auto">
              <a:xfrm>
                <a:off x="692" y="2834"/>
                <a:ext cx="1083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enqueue(1)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dequeue() -&gt; 2</a:t>
                </a:r>
              </a:p>
            </p:txBody>
          </p:sp>
        </p:grp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2895600" y="4756150"/>
            <a:ext cx="1628775" cy="1063625"/>
            <a:chOff x="1824" y="2745"/>
            <a:chExt cx="1026" cy="670"/>
          </a:xfrm>
        </p:grpSpPr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1824" y="2745"/>
              <a:ext cx="1024" cy="670"/>
              <a:chOff x="1824" y="2745"/>
              <a:chExt cx="1024" cy="670"/>
            </a:xfrm>
          </p:grpSpPr>
          <p:sp>
            <p:nvSpPr>
              <p:cNvPr id="11277" name="Freeform 13"/>
              <p:cNvSpPr>
                <a:spLocks noChangeArrowheads="1"/>
              </p:cNvSpPr>
              <p:nvPr/>
            </p:nvSpPr>
            <p:spPr bwMode="auto">
              <a:xfrm>
                <a:off x="1824" y="2745"/>
                <a:ext cx="1025" cy="6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20" y="0"/>
                  </a:cxn>
                  <a:cxn ang="0">
                    <a:pos x="4520" y="2483"/>
                  </a:cxn>
                  <a:cxn ang="0">
                    <a:pos x="3792" y="2959"/>
                  </a:cxn>
                  <a:cxn ang="0">
                    <a:pos x="0" y="2959"/>
                  </a:cxn>
                  <a:cxn ang="0">
                    <a:pos x="0" y="0"/>
                  </a:cxn>
                </a:cxnLst>
                <a:rect l="0" t="0" r="r" b="b"/>
                <a:pathLst>
                  <a:path w="4521" h="2960">
                    <a:moveTo>
                      <a:pt x="0" y="0"/>
                    </a:moveTo>
                    <a:lnTo>
                      <a:pt x="4520" y="0"/>
                    </a:lnTo>
                    <a:lnTo>
                      <a:pt x="4520" y="2483"/>
                    </a:lnTo>
                    <a:lnTo>
                      <a:pt x="3792" y="2959"/>
                    </a:lnTo>
                    <a:lnTo>
                      <a:pt x="0" y="295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Freeform 14"/>
              <p:cNvSpPr>
                <a:spLocks noChangeArrowheads="1"/>
              </p:cNvSpPr>
              <p:nvPr/>
            </p:nvSpPr>
            <p:spPr bwMode="auto">
              <a:xfrm>
                <a:off x="2683" y="3308"/>
                <a:ext cx="166" cy="108"/>
              </a:xfrm>
              <a:custGeom>
                <a:avLst/>
                <a:gdLst/>
                <a:ahLst/>
                <a:cxnLst>
                  <a:cxn ang="0">
                    <a:pos x="0" y="475"/>
                  </a:cxn>
                  <a:cxn ang="0">
                    <a:pos x="189" y="0"/>
                  </a:cxn>
                  <a:cxn ang="0">
                    <a:pos x="729" y="0"/>
                  </a:cxn>
                  <a:cxn ang="0">
                    <a:pos x="0" y="475"/>
                  </a:cxn>
                </a:cxnLst>
                <a:rect l="0" t="0" r="r" b="b"/>
                <a:pathLst>
                  <a:path w="730" h="476">
                    <a:moveTo>
                      <a:pt x="0" y="475"/>
                    </a:moveTo>
                    <a:lnTo>
                      <a:pt x="189" y="0"/>
                    </a:lnTo>
                    <a:cubicBezTo>
                      <a:pt x="371" y="67"/>
                      <a:pt x="363" y="29"/>
                      <a:pt x="729" y="0"/>
                    </a:cubicBezTo>
                    <a:lnTo>
                      <a:pt x="0" y="475"/>
                    </a:lnTo>
                  </a:path>
                </a:pathLst>
              </a:custGeom>
              <a:solidFill>
                <a:srgbClr val="DBDBDB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1824" y="2745"/>
              <a:ext cx="1026" cy="571"/>
              <a:chOff x="1824" y="2745"/>
              <a:chExt cx="1026" cy="571"/>
            </a:xfrm>
          </p:grpSpPr>
          <p:sp>
            <p:nvSpPr>
              <p:cNvPr id="11280" name="AutoShape 16"/>
              <p:cNvSpPr>
                <a:spLocks noChangeArrowheads="1"/>
              </p:cNvSpPr>
              <p:nvPr/>
            </p:nvSpPr>
            <p:spPr bwMode="auto">
              <a:xfrm>
                <a:off x="1824" y="2745"/>
                <a:ext cx="1026" cy="571"/>
              </a:xfrm>
              <a:prstGeom prst="roundRect">
                <a:avLst>
                  <a:gd name="adj" fmla="val 17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Text Box 17"/>
              <p:cNvSpPr txBox="1">
                <a:spLocks noChangeArrowheads="1"/>
              </p:cNvSpPr>
              <p:nvPr/>
            </p:nvSpPr>
            <p:spPr bwMode="auto">
              <a:xfrm>
                <a:off x="1824" y="2834"/>
                <a:ext cx="1026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enqueue(2)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dequeue() -&gt; 1</a:t>
                </a:r>
              </a:p>
            </p:txBody>
          </p:sp>
        </p:grpSp>
      </p:grp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1371600" y="4191000"/>
            <a:ext cx="1423988" cy="396875"/>
            <a:chOff x="864" y="2389"/>
            <a:chExt cx="897" cy="250"/>
          </a:xfrm>
        </p:grpSpPr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864" y="2389"/>
              <a:ext cx="897" cy="250"/>
            </a:xfrm>
            <a:prstGeom prst="roundRect">
              <a:avLst>
                <a:gd name="adj" fmla="val 39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AutoShape 20"/>
            <p:cNvSpPr>
              <a:spLocks noChangeArrowheads="1"/>
            </p:cNvSpPr>
            <p:nvPr/>
          </p:nvSpPr>
          <p:spPr bwMode="auto">
            <a:xfrm>
              <a:off x="864" y="2389"/>
              <a:ext cx="897" cy="239"/>
            </a:xfrm>
            <a:prstGeom prst="roundRect">
              <a:avLst>
                <a:gd name="adj" fmla="val 39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chemeClr val="tx1"/>
                  </a:solidFill>
                </a:rPr>
                <a:t>Observation</a:t>
              </a:r>
            </a:p>
          </p:txBody>
        </p:sp>
      </p:grpSp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4695825" y="4114800"/>
            <a:ext cx="3076575" cy="2105025"/>
          </a:xfrm>
          <a:prstGeom prst="roundRect">
            <a:avLst>
              <a:gd name="adj" fmla="val 74"/>
            </a:avLst>
          </a:prstGeom>
          <a:gradFill rotWithShape="0">
            <a:gsLst>
              <a:gs pos="0">
                <a:srgbClr val="E9F7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86" name="Group 22"/>
          <p:cNvGrpSpPr>
            <a:grpSpLocks/>
          </p:cNvGrpSpPr>
          <p:nvPr/>
        </p:nvGrpSpPr>
        <p:grpSpPr bwMode="auto">
          <a:xfrm>
            <a:off x="4876800" y="4175125"/>
            <a:ext cx="2287588" cy="396875"/>
            <a:chOff x="3072" y="2379"/>
            <a:chExt cx="1441" cy="250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3072" y="2379"/>
              <a:ext cx="1441" cy="250"/>
            </a:xfrm>
            <a:prstGeom prst="roundRect">
              <a:avLst>
                <a:gd name="adj" fmla="val 39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3072" y="2379"/>
              <a:ext cx="1441" cy="239"/>
            </a:xfrm>
            <a:prstGeom prst="roundRect">
              <a:avLst>
                <a:gd name="adj" fmla="val 39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chemeClr val="tx1"/>
                  </a:solidFill>
                </a:rPr>
                <a:t>Witness Interleaving</a:t>
              </a:r>
            </a:p>
          </p:txBody>
        </p:sp>
      </p:grp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4876800" y="4419600"/>
            <a:ext cx="2665413" cy="1701800"/>
            <a:chOff x="3072" y="2533"/>
            <a:chExt cx="1679" cy="1072"/>
          </a:xfrm>
        </p:grpSpPr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3072" y="2674"/>
              <a:ext cx="1677" cy="882"/>
              <a:chOff x="3072" y="2674"/>
              <a:chExt cx="1677" cy="882"/>
            </a:xfrm>
          </p:grpSpPr>
          <p:sp>
            <p:nvSpPr>
              <p:cNvPr id="11291" name="Freeform 27"/>
              <p:cNvSpPr>
                <a:spLocks noChangeArrowheads="1"/>
              </p:cNvSpPr>
              <p:nvPr/>
            </p:nvSpPr>
            <p:spPr bwMode="auto">
              <a:xfrm>
                <a:off x="3072" y="2674"/>
                <a:ext cx="1678" cy="8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00" y="0"/>
                  </a:cxn>
                  <a:cxn ang="0">
                    <a:pos x="7400" y="3447"/>
                  </a:cxn>
                  <a:cxn ang="0">
                    <a:pos x="6554" y="3894"/>
                  </a:cxn>
                  <a:cxn ang="0">
                    <a:pos x="0" y="3894"/>
                  </a:cxn>
                  <a:cxn ang="0">
                    <a:pos x="0" y="0"/>
                  </a:cxn>
                </a:cxnLst>
                <a:rect l="0" t="0" r="r" b="b"/>
                <a:pathLst>
                  <a:path w="7401" h="3895">
                    <a:moveTo>
                      <a:pt x="0" y="0"/>
                    </a:moveTo>
                    <a:lnTo>
                      <a:pt x="7400" y="0"/>
                    </a:lnTo>
                    <a:lnTo>
                      <a:pt x="7400" y="3447"/>
                    </a:lnTo>
                    <a:lnTo>
                      <a:pt x="6554" y="3894"/>
                    </a:lnTo>
                    <a:lnTo>
                      <a:pt x="0" y="389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Freeform 28"/>
              <p:cNvSpPr>
                <a:spLocks noChangeArrowheads="1"/>
              </p:cNvSpPr>
              <p:nvPr/>
            </p:nvSpPr>
            <p:spPr bwMode="auto">
              <a:xfrm>
                <a:off x="4558" y="3455"/>
                <a:ext cx="192" cy="101"/>
              </a:xfrm>
              <a:custGeom>
                <a:avLst/>
                <a:gdLst/>
                <a:ahLst/>
                <a:cxnLst>
                  <a:cxn ang="0">
                    <a:pos x="0" y="445"/>
                  </a:cxn>
                  <a:cxn ang="0">
                    <a:pos x="219" y="0"/>
                  </a:cxn>
                  <a:cxn ang="0">
                    <a:pos x="846" y="0"/>
                  </a:cxn>
                  <a:cxn ang="0">
                    <a:pos x="0" y="445"/>
                  </a:cxn>
                </a:cxnLst>
                <a:rect l="0" t="0" r="r" b="b"/>
                <a:pathLst>
                  <a:path w="847" h="446">
                    <a:moveTo>
                      <a:pt x="0" y="445"/>
                    </a:moveTo>
                    <a:lnTo>
                      <a:pt x="219" y="0"/>
                    </a:lnTo>
                    <a:cubicBezTo>
                      <a:pt x="431" y="64"/>
                      <a:pt x="423" y="27"/>
                      <a:pt x="846" y="0"/>
                    </a:cubicBezTo>
                    <a:lnTo>
                      <a:pt x="0" y="445"/>
                    </a:lnTo>
                  </a:path>
                </a:pathLst>
              </a:custGeom>
              <a:solidFill>
                <a:srgbClr val="DBDBDB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3" name="Group 29"/>
            <p:cNvGrpSpPr>
              <a:grpSpLocks/>
            </p:cNvGrpSpPr>
            <p:nvPr/>
          </p:nvGrpSpPr>
          <p:grpSpPr bwMode="auto">
            <a:xfrm>
              <a:off x="3072" y="2533"/>
              <a:ext cx="1679" cy="1072"/>
              <a:chOff x="3072" y="2533"/>
              <a:chExt cx="1679" cy="1072"/>
            </a:xfrm>
          </p:grpSpPr>
          <p:sp>
            <p:nvSpPr>
              <p:cNvPr id="11294" name="AutoShape 30"/>
              <p:cNvSpPr>
                <a:spLocks noChangeArrowheads="1"/>
              </p:cNvSpPr>
              <p:nvPr/>
            </p:nvSpPr>
            <p:spPr bwMode="auto">
              <a:xfrm>
                <a:off x="3072" y="2674"/>
                <a:ext cx="1679" cy="789"/>
              </a:xfrm>
              <a:prstGeom prst="roundRect">
                <a:avLst>
                  <a:gd name="adj" fmla="val 12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Text Box 31"/>
              <p:cNvSpPr txBox="1">
                <a:spLocks noChangeArrowheads="1"/>
              </p:cNvSpPr>
              <p:nvPr/>
            </p:nvSpPr>
            <p:spPr bwMode="auto">
              <a:xfrm>
                <a:off x="3072" y="2533"/>
                <a:ext cx="1679" cy="1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80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 enqueue(1)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	enqueue(2)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	dequeue() -&gt; 1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chemeClr val="tx1"/>
                    </a:solidFill>
                  </a:rPr>
                  <a:t> dequeue() -&gt; 2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992188" y="3581400"/>
            <a:ext cx="6778625" cy="465138"/>
            <a:chOff x="625" y="2005"/>
            <a:chExt cx="4270" cy="293"/>
          </a:xfrm>
        </p:grpSpPr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625" y="2005"/>
              <a:ext cx="4270" cy="293"/>
            </a:xfrm>
            <a:prstGeom prst="roundRect">
              <a:avLst>
                <a:gd name="adj" fmla="val 338"/>
              </a:avLst>
            </a:prstGeom>
            <a:gradFill rotWithShape="0">
              <a:gsLst>
                <a:gs pos="0">
                  <a:srgbClr val="FFAC79"/>
                </a:gs>
                <a:gs pos="100000">
                  <a:srgbClr val="FFFFFF"/>
                </a:gs>
              </a:gsLst>
              <a:lin ang="13500000" scaled="1"/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625" y="2005"/>
              <a:ext cx="427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dirty="0" smtClean="0">
                  <a:solidFill>
                    <a:schemeClr val="tx1"/>
                  </a:solidFill>
                  <a:latin typeface="Math C" pitchFamily="2" charset="2"/>
                  <a:sym typeface="Symbol"/>
                </a:rPr>
                <a:t>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en-GB" dirty="0">
                  <a:solidFill>
                    <a:schemeClr val="tx1"/>
                  </a:solidFill>
                </a:rPr>
                <a:t>Observation </a:t>
              </a:r>
              <a:r>
                <a:rPr lang="en-GB" dirty="0" smtClean="0">
                  <a:solidFill>
                    <a:schemeClr val="tx1"/>
                  </a:solidFill>
                  <a:latin typeface="Math C" pitchFamily="2" charset="2"/>
                  <a:sym typeface="Symbol"/>
                </a:rPr>
                <a:t>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en-GB" dirty="0">
                  <a:solidFill>
                    <a:schemeClr val="tx1"/>
                  </a:solidFill>
                </a:rPr>
                <a:t>Witness Interleaving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0" y="0"/>
            <a:ext cx="9144000" cy="4114800"/>
          </a:xfrm>
          <a:prstGeom prst="rect">
            <a:avLst/>
          </a:prstGeom>
          <a:gradFill rotWithShape="0">
            <a:gsLst>
              <a:gs pos="0">
                <a:srgbClr val="BFED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4114800"/>
            <a:ext cx="9144000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39825"/>
          </a:xfrm>
        </p:spPr>
        <p:txBody>
          <a:bodyPr/>
          <a:lstStyle/>
          <a:p>
            <a:r>
              <a:rPr lang="en-US" sz="4000"/>
              <a:t>Each Interface Has</a:t>
            </a:r>
            <a:br>
              <a:rPr lang="en-US" sz="4000"/>
            </a:br>
            <a:r>
              <a:rPr lang="en-US" sz="4000"/>
              <a:t>a Consistency Model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191000" y="5476875"/>
            <a:ext cx="4495800" cy="4667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Hardware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191000" y="3962400"/>
            <a:ext cx="4495800" cy="4667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Queue Implementation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191000" y="2438400"/>
            <a:ext cx="4495800" cy="4667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Client Program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6096000" y="4419600"/>
            <a:ext cx="685800" cy="1066800"/>
          </a:xfrm>
          <a:prstGeom prst="upDownArrow">
            <a:avLst>
              <a:gd name="adj1" fmla="val 37963"/>
              <a:gd name="adj2" fmla="val 50858"/>
            </a:avLst>
          </a:prstGeom>
          <a:gradFill rotWithShape="0">
            <a:gsLst>
              <a:gs pos="0">
                <a:srgbClr val="FF0000"/>
              </a:gs>
              <a:gs pos="50000">
                <a:srgbClr val="FFBB8D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6096000" y="2895600"/>
            <a:ext cx="685800" cy="1066800"/>
          </a:xfrm>
          <a:prstGeom prst="upDownArrow">
            <a:avLst>
              <a:gd name="adj1" fmla="val 37963"/>
              <a:gd name="adj2" fmla="val 50858"/>
            </a:avLst>
          </a:prstGeom>
          <a:gradFill rotWithShape="0">
            <a:gsLst>
              <a:gs pos="0">
                <a:srgbClr val="FF0000"/>
              </a:gs>
              <a:gs pos="50000">
                <a:srgbClr val="FFBB8D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381000" y="2987675"/>
            <a:ext cx="3067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Sequentially Consistent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on Operation Level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794625" y="4724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/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304800" y="4587875"/>
            <a:ext cx="3178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Relaxed Memory Model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on Instruction Level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4191000" y="3200400"/>
            <a:ext cx="449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enqueue, dequeue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191000" y="4724400"/>
            <a:ext cx="449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load, store, cas, ...</a:t>
            </a:r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auto">
          <a:xfrm rot="5400000">
            <a:off x="3505200" y="3200400"/>
            <a:ext cx="457200" cy="4572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0000"/>
              </a:gs>
              <a:gs pos="50000">
                <a:srgbClr val="FFCC99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AutoShape 18"/>
          <p:cNvSpPr>
            <a:spLocks noChangeArrowheads="1"/>
          </p:cNvSpPr>
          <p:nvPr/>
        </p:nvSpPr>
        <p:spPr bwMode="auto">
          <a:xfrm rot="5400000">
            <a:off x="3505200" y="4724400"/>
            <a:ext cx="457200" cy="4572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0000"/>
              </a:gs>
              <a:gs pos="50000">
                <a:srgbClr val="FFCC99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7388" y="457200"/>
            <a:ext cx="7769225" cy="914400"/>
          </a:xfrm>
        </p:spPr>
        <p:txBody>
          <a:bodyPr/>
          <a:lstStyle/>
          <a:p>
            <a:r>
              <a:rPr lang="en-US"/>
              <a:t>Checking Sequential Consistency: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7388" y="1828800"/>
            <a:ext cx="7769225" cy="4721225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</a:rPr>
              <a:t>Automatic</a:t>
            </a:r>
            <a:r>
              <a:rPr lang="en-US" sz="2800"/>
              <a:t> verification of programs is difficult</a:t>
            </a:r>
          </a:p>
          <a:p>
            <a:pPr lvl="1"/>
            <a:r>
              <a:rPr lang="en-US" sz="2400"/>
              <a:t>unbounded problem is undecideable</a:t>
            </a:r>
          </a:p>
          <a:p>
            <a:pPr lvl="1"/>
            <a:r>
              <a:rPr lang="en-US" sz="2400"/>
              <a:t>relaxed memory models allow many interleavings and reorderings, large number of executions</a:t>
            </a:r>
          </a:p>
          <a:p>
            <a:r>
              <a:rPr lang="en-US" sz="2800"/>
              <a:t>Need to handle </a:t>
            </a:r>
            <a:r>
              <a:rPr lang="en-US" sz="2800">
                <a:solidFill>
                  <a:srgbClr val="FF0000"/>
                </a:solidFill>
              </a:rPr>
              <a:t>C code</a:t>
            </a:r>
            <a:r>
              <a:rPr lang="en-US" sz="2800"/>
              <a:t> with realistic detail</a:t>
            </a:r>
          </a:p>
          <a:p>
            <a:pPr lvl="1"/>
            <a:r>
              <a:rPr lang="en-US" sz="2400"/>
              <a:t>implementations use dynamic memory allocation, arrays, pointers, integers, packed words</a:t>
            </a:r>
          </a:p>
          <a:p>
            <a:r>
              <a:rPr lang="en-US" sz="2800"/>
              <a:t>Need to understand &amp; formalize </a:t>
            </a:r>
            <a:r>
              <a:rPr lang="en-US" sz="2800">
                <a:solidFill>
                  <a:srgbClr val="FF0000"/>
                </a:solidFill>
              </a:rPr>
              <a:t>memory models</a:t>
            </a:r>
          </a:p>
          <a:p>
            <a:pPr lvl="1"/>
            <a:r>
              <a:rPr lang="en-US" sz="2400"/>
              <a:t>many different models exist; hardware architecture manuals often lack precision and completeness</a:t>
            </a:r>
          </a:p>
          <a:p>
            <a:pPr lvl="1"/>
            <a:endParaRPr lang="en-US" sz="2400"/>
          </a:p>
          <a:p>
            <a:endParaRPr 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7772400" cy="37338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Part II</a:t>
            </a:r>
            <a:r>
              <a:rPr lang="en-GB"/>
              <a:t/>
            </a:r>
            <a:br>
              <a:rPr lang="en-GB"/>
            </a:br>
            <a:r>
              <a:rPr lang="en-GB"/>
              <a:t> The </a:t>
            </a:r>
            <a:r>
              <a:rPr lang="en-GB" i="1"/>
              <a:t>CheckFence</a:t>
            </a:r>
            <a:r>
              <a:rPr lang="en-GB"/>
              <a:t> Solution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98425" y="1776413"/>
            <a:ext cx="3479800" cy="5046662"/>
          </a:xfrm>
          <a:prstGeom prst="roundRect">
            <a:avLst>
              <a:gd name="adj" fmla="val 42"/>
            </a:avLst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388938" y="2941638"/>
            <a:ext cx="2354262" cy="2141537"/>
          </a:xfrm>
          <a:prstGeom prst="roundRect">
            <a:avLst>
              <a:gd name="adj" fmla="val 74"/>
            </a:avLst>
          </a:prstGeom>
          <a:solidFill>
            <a:srgbClr val="6B009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42925" y="-71438"/>
            <a:ext cx="7772400" cy="1143001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>
                <a:solidFill>
                  <a:srgbClr val="6B0094"/>
                </a:solidFill>
              </a:rPr>
              <a:t>Bounded</a:t>
            </a:r>
            <a:r>
              <a:rPr lang="en-GB"/>
              <a:t> Model Checker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2633663" y="1938338"/>
            <a:ext cx="666750" cy="855662"/>
          </a:xfrm>
          <a:prstGeom prst="line">
            <a:avLst/>
          </a:prstGeom>
          <a:noFill/>
          <a:ln w="38160">
            <a:solidFill>
              <a:srgbClr val="0B840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633663" y="3228975"/>
            <a:ext cx="654050" cy="576263"/>
          </a:xfrm>
          <a:prstGeom prst="line">
            <a:avLst/>
          </a:prstGeom>
          <a:noFill/>
          <a:ln w="38160">
            <a:solidFill>
              <a:srgbClr val="0B840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3619500" y="3441700"/>
            <a:ext cx="1588" cy="1827213"/>
          </a:xfrm>
          <a:prstGeom prst="line">
            <a:avLst/>
          </a:prstGeom>
          <a:noFill/>
          <a:ln w="38160">
            <a:solidFill>
              <a:srgbClr val="0B840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5213" y="2608263"/>
            <a:ext cx="2147887" cy="3409950"/>
          </a:xfrm>
          <a:prstGeom prst="rect">
            <a:avLst/>
          </a:prstGeom>
          <a:noFill/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535613" y="1312863"/>
            <a:ext cx="32289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FF0000"/>
                </a:solidFill>
                <a:cs typeface="Arial" charset="0"/>
              </a:rPr>
              <a:t>Pass:</a:t>
            </a:r>
            <a:r>
              <a:rPr lang="en-GB" sz="2000">
                <a:solidFill>
                  <a:schemeClr val="tx1"/>
                </a:solidFill>
                <a:cs typeface="Arial" charset="0"/>
              </a:rPr>
              <a:t> all executions of the test are observationally equivalent to a serial execution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00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FF0000"/>
                </a:solidFill>
                <a:cs typeface="Arial" charset="0"/>
              </a:rPr>
              <a:t>Fail: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4535488" y="1570038"/>
            <a:ext cx="1023937" cy="13208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194300" y="2962275"/>
            <a:ext cx="328613" cy="1588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3313113" y="2730500"/>
            <a:ext cx="1878012" cy="769938"/>
            <a:chOff x="2087" y="1720"/>
            <a:chExt cx="1183" cy="485"/>
          </a:xfrm>
        </p:grpSpPr>
        <p:sp>
          <p:nvSpPr>
            <p:cNvPr id="13324" name="AutoShape 12"/>
            <p:cNvSpPr>
              <a:spLocks noChangeArrowheads="1"/>
            </p:cNvSpPr>
            <p:nvPr/>
          </p:nvSpPr>
          <p:spPr bwMode="auto">
            <a:xfrm>
              <a:off x="2087" y="1771"/>
              <a:ext cx="1184" cy="383"/>
            </a:xfrm>
            <a:prstGeom prst="roundRect">
              <a:avLst>
                <a:gd name="adj" fmla="val 259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25" name="Group 13"/>
            <p:cNvGrpSpPr>
              <a:grpSpLocks/>
            </p:cNvGrpSpPr>
            <p:nvPr/>
          </p:nvGrpSpPr>
          <p:grpSpPr bwMode="auto">
            <a:xfrm>
              <a:off x="2087" y="1720"/>
              <a:ext cx="1183" cy="485"/>
              <a:chOff x="2087" y="1720"/>
              <a:chExt cx="1183" cy="485"/>
            </a:xfrm>
          </p:grpSpPr>
          <p:sp>
            <p:nvSpPr>
              <p:cNvPr id="13326" name="AutoShape 14"/>
              <p:cNvSpPr>
                <a:spLocks noChangeArrowheads="1"/>
              </p:cNvSpPr>
              <p:nvPr/>
            </p:nvSpPr>
            <p:spPr bwMode="auto">
              <a:xfrm>
                <a:off x="2087" y="1771"/>
                <a:ext cx="1184" cy="383"/>
              </a:xfrm>
              <a:prstGeom prst="roundRect">
                <a:avLst>
                  <a:gd name="adj" fmla="val 25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Text Box 15"/>
              <p:cNvSpPr txBox="1">
                <a:spLocks noChangeArrowheads="1"/>
              </p:cNvSpPr>
              <p:nvPr/>
            </p:nvSpPr>
            <p:spPr bwMode="auto">
              <a:xfrm>
                <a:off x="2087" y="1720"/>
                <a:ext cx="1183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 anchorCtr="1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b="1">
                    <a:solidFill>
                      <a:srgbClr val="FFFFFF"/>
                    </a:solidFill>
                  </a:rPr>
                  <a:t>CheckFence</a:t>
                </a:r>
              </a:p>
            </p:txBody>
          </p:sp>
        </p:grpSp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1919288" y="5267325"/>
            <a:ext cx="2139950" cy="835025"/>
            <a:chOff x="1209" y="3318"/>
            <a:chExt cx="1348" cy="526"/>
          </a:xfrm>
        </p:grpSpPr>
        <p:sp>
          <p:nvSpPr>
            <p:cNvPr id="13329" name="AutoShape 17"/>
            <p:cNvSpPr>
              <a:spLocks noChangeArrowheads="1"/>
            </p:cNvSpPr>
            <p:nvPr/>
          </p:nvSpPr>
          <p:spPr bwMode="auto">
            <a:xfrm>
              <a:off x="1209" y="3318"/>
              <a:ext cx="1349" cy="527"/>
            </a:xfrm>
            <a:prstGeom prst="roundRect">
              <a:avLst>
                <a:gd name="adj" fmla="val 19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30" name="Group 18"/>
            <p:cNvGrpSpPr>
              <a:grpSpLocks/>
            </p:cNvGrpSpPr>
            <p:nvPr/>
          </p:nvGrpSpPr>
          <p:grpSpPr bwMode="auto">
            <a:xfrm>
              <a:off x="1209" y="3318"/>
              <a:ext cx="1348" cy="526"/>
              <a:chOff x="1209" y="3318"/>
              <a:chExt cx="1348" cy="526"/>
            </a:xfrm>
          </p:grpSpPr>
          <p:sp>
            <p:nvSpPr>
              <p:cNvPr id="13331" name="AutoShape 19"/>
              <p:cNvSpPr>
                <a:spLocks noChangeArrowheads="1"/>
              </p:cNvSpPr>
              <p:nvPr/>
            </p:nvSpPr>
            <p:spPr bwMode="auto">
              <a:xfrm>
                <a:off x="1209" y="3318"/>
                <a:ext cx="1349" cy="527"/>
              </a:xfrm>
              <a:prstGeom prst="roundRect">
                <a:avLst>
                  <a:gd name="adj" fmla="val 19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auto">
              <a:xfrm>
                <a:off x="1209" y="3318"/>
                <a:ext cx="1348" cy="5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>
                    <a:solidFill>
                      <a:schemeClr val="tx1"/>
                    </a:solidFill>
                  </a:rPr>
                  <a:t>Memory </a:t>
                </a:r>
              </a:p>
              <a:p>
                <a:pPr algn="ctr"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>
                    <a:solidFill>
                      <a:schemeClr val="tx1"/>
                    </a:solidFill>
                  </a:rPr>
                  <a:t>Model Axioms</a:t>
                </a:r>
              </a:p>
            </p:txBody>
          </p:sp>
        </p:grpSp>
      </p:grpSp>
      <p:pic>
        <p:nvPicPr>
          <p:cNvPr id="13333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688" y="1273175"/>
            <a:ext cx="2224087" cy="1471613"/>
          </a:xfrm>
          <a:prstGeom prst="rect">
            <a:avLst/>
          </a:prstGeom>
          <a:noFill/>
        </p:spPr>
      </p:pic>
      <p:pic>
        <p:nvPicPr>
          <p:cNvPr id="13334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375" y="3013075"/>
            <a:ext cx="2178050" cy="1987550"/>
          </a:xfrm>
          <a:prstGeom prst="rect">
            <a:avLst/>
          </a:prstGeom>
          <a:noFill/>
        </p:spPr>
      </p:pic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4270375" y="3443288"/>
            <a:ext cx="563563" cy="700087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4206875" y="4132263"/>
            <a:ext cx="1884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FF0000"/>
                </a:solidFill>
                <a:cs typeface="Arial" charset="0"/>
              </a:rPr>
              <a:t>Inconclusive:</a:t>
            </a:r>
            <a:r>
              <a:rPr lang="en-GB" sz="200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chemeClr val="tx1"/>
                </a:solidFill>
                <a:cs typeface="Arial" charset="0"/>
              </a:rPr>
              <a:t>runs out of time </a:t>
            </a:r>
            <a:br>
              <a:rPr lang="en-GB" sz="2000">
                <a:solidFill>
                  <a:schemeClr val="tx1"/>
                </a:solidFill>
                <a:cs typeface="Arial" charset="0"/>
              </a:rPr>
            </a:br>
            <a:r>
              <a:rPr lang="en-GB" sz="2000">
                <a:solidFill>
                  <a:schemeClr val="tx1"/>
                </a:solidFill>
                <a:cs typeface="Arial" charset="0"/>
              </a:rPr>
              <a:t>or memory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8" name="Line 22"/>
          <p:cNvSpPr>
            <a:spLocks noChangeShapeType="1"/>
          </p:cNvSpPr>
          <p:nvPr/>
        </p:nvSpPr>
        <p:spPr bwMode="auto">
          <a:xfrm flipH="1">
            <a:off x="2209800" y="4343400"/>
            <a:ext cx="60960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381000"/>
            <a:ext cx="7769225" cy="762000"/>
          </a:xfrm>
        </p:spPr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819400" y="1655763"/>
            <a:ext cx="2286000" cy="379412"/>
          </a:xfrm>
          <a:prstGeom prst="rect">
            <a:avLst/>
          </a:prstGeom>
          <a:solidFill>
            <a:srgbClr val="F0FFA7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chemeClr val="tx1"/>
                </a:solidFill>
                <a:cs typeface="Arial" charset="0"/>
              </a:rPr>
              <a:t>Write test program</a:t>
            </a:r>
          </a:p>
        </p:txBody>
      </p:sp>
      <p:grpSp>
        <p:nvGrpSpPr>
          <p:cNvPr id="132101" name="Group 5"/>
          <p:cNvGrpSpPr>
            <a:grpSpLocks/>
          </p:cNvGrpSpPr>
          <p:nvPr/>
        </p:nvGrpSpPr>
        <p:grpSpPr bwMode="auto">
          <a:xfrm>
            <a:off x="3124200" y="2686050"/>
            <a:ext cx="1524000" cy="415925"/>
            <a:chOff x="2087" y="1771"/>
            <a:chExt cx="1184" cy="383"/>
          </a:xfrm>
        </p:grpSpPr>
        <p:sp>
          <p:nvSpPr>
            <p:cNvPr id="132102" name="AutoShape 6"/>
            <p:cNvSpPr>
              <a:spLocks noChangeArrowheads="1"/>
            </p:cNvSpPr>
            <p:nvPr/>
          </p:nvSpPr>
          <p:spPr bwMode="auto">
            <a:xfrm>
              <a:off x="2087" y="1771"/>
              <a:ext cx="1184" cy="383"/>
            </a:xfrm>
            <a:prstGeom prst="roundRect">
              <a:avLst>
                <a:gd name="adj" fmla="val 259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03" name="Group 7"/>
            <p:cNvGrpSpPr>
              <a:grpSpLocks/>
            </p:cNvGrpSpPr>
            <p:nvPr/>
          </p:nvGrpSpPr>
          <p:grpSpPr bwMode="auto">
            <a:xfrm>
              <a:off x="2087" y="1771"/>
              <a:ext cx="1184" cy="383"/>
              <a:chOff x="2087" y="1771"/>
              <a:chExt cx="1184" cy="383"/>
            </a:xfrm>
          </p:grpSpPr>
          <p:sp>
            <p:nvSpPr>
              <p:cNvPr id="132104" name="AutoShape 8"/>
              <p:cNvSpPr>
                <a:spLocks noChangeArrowheads="1"/>
              </p:cNvSpPr>
              <p:nvPr/>
            </p:nvSpPr>
            <p:spPr bwMode="auto">
              <a:xfrm>
                <a:off x="2087" y="1771"/>
                <a:ext cx="1184" cy="383"/>
              </a:xfrm>
              <a:prstGeom prst="roundRect">
                <a:avLst>
                  <a:gd name="adj" fmla="val 25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05" name="Text Box 9"/>
              <p:cNvSpPr txBox="1">
                <a:spLocks noChangeArrowheads="1"/>
              </p:cNvSpPr>
              <p:nvPr/>
            </p:nvSpPr>
            <p:spPr bwMode="auto">
              <a:xfrm>
                <a:off x="2087" y="1790"/>
                <a:ext cx="1183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 anchorCtr="1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 b="1">
                    <a:solidFill>
                      <a:srgbClr val="FFFFFF"/>
                    </a:solidFill>
                  </a:rPr>
                  <a:t>CheckFence</a:t>
                </a:r>
              </a:p>
            </p:txBody>
          </p:sp>
        </p:grpSp>
      </p:grp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886200" y="3082925"/>
            <a:ext cx="0" cy="70485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3886200" y="2035175"/>
            <a:ext cx="0" cy="671513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6" name="AutoShape 20"/>
          <p:cNvSpPr>
            <a:spLocks noChangeArrowheads="1"/>
          </p:cNvSpPr>
          <p:nvPr/>
        </p:nvSpPr>
        <p:spPr bwMode="auto">
          <a:xfrm>
            <a:off x="2819400" y="3787775"/>
            <a:ext cx="2133600" cy="1089025"/>
          </a:xfrm>
          <a:prstGeom prst="diamond">
            <a:avLst/>
          </a:prstGeom>
          <a:solidFill>
            <a:srgbClr val="F0FFA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Enough Tests?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2378075" y="3787775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1371600" y="4175125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5029200" y="37941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4953000" y="4343400"/>
            <a:ext cx="3032125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 flipV="1">
            <a:off x="7985125" y="1822450"/>
            <a:ext cx="0" cy="2519363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>
            <a:off x="5105400" y="1824038"/>
            <a:ext cx="2879725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886200" y="3101975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pass</a:t>
            </a:r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 flipH="1">
            <a:off x="1524000" y="2873375"/>
            <a:ext cx="1600200" cy="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1658938" y="2873375"/>
            <a:ext cx="1465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inconclusive</a:t>
            </a:r>
          </a:p>
        </p:txBody>
      </p:sp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5715000" y="2552700"/>
            <a:ext cx="1600200" cy="663575"/>
          </a:xfrm>
          <a:prstGeom prst="rect">
            <a:avLst/>
          </a:prstGeom>
          <a:solidFill>
            <a:srgbClr val="F0FFA7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chemeClr val="tx1"/>
                </a:solidFill>
                <a:cs typeface="Arial" charset="0"/>
              </a:rPr>
              <a:t>Analyze Fail</a:t>
            </a:r>
          </a:p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chemeClr val="tx1"/>
                </a:solidFill>
                <a:cs typeface="Arial" charset="0"/>
              </a:rPr>
              <a:t>Fix Implem.</a:t>
            </a:r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94238" y="2884488"/>
            <a:ext cx="1020762" cy="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36" name="Text Box 40"/>
          <p:cNvSpPr txBox="1">
            <a:spLocks noChangeArrowheads="1"/>
          </p:cNvSpPr>
          <p:nvPr/>
        </p:nvSpPr>
        <p:spPr bwMode="auto">
          <a:xfrm>
            <a:off x="4768850" y="2873375"/>
            <a:ext cx="52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32140" name="Line 44"/>
          <p:cNvSpPr>
            <a:spLocks noChangeShapeType="1"/>
          </p:cNvSpPr>
          <p:nvPr/>
        </p:nvSpPr>
        <p:spPr bwMode="auto">
          <a:xfrm flipV="1">
            <a:off x="1524000" y="1824038"/>
            <a:ext cx="0" cy="1023937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41" name="Line 45"/>
          <p:cNvSpPr>
            <a:spLocks noChangeShapeType="1"/>
          </p:cNvSpPr>
          <p:nvPr/>
        </p:nvSpPr>
        <p:spPr bwMode="auto">
          <a:xfrm flipH="1">
            <a:off x="1524000" y="1824038"/>
            <a:ext cx="129540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7315200" y="2870200"/>
            <a:ext cx="365125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7678738" y="2303463"/>
            <a:ext cx="0" cy="544512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3886200" y="2303463"/>
            <a:ext cx="3794125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3886200" y="1273175"/>
            <a:ext cx="0" cy="382588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53" name="Text Box 57"/>
          <p:cNvSpPr txBox="1">
            <a:spLocks noChangeArrowheads="1"/>
          </p:cNvSpPr>
          <p:nvPr/>
        </p:nvSpPr>
        <p:spPr bwMode="auto">
          <a:xfrm>
            <a:off x="682625" y="5213350"/>
            <a:ext cx="7772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Check the following memory models: </a:t>
            </a:r>
          </a:p>
          <a:p>
            <a:r>
              <a:rPr lang="en-US">
                <a:solidFill>
                  <a:schemeClr val="tx1"/>
                </a:solidFill>
              </a:rPr>
              <a:t>	(1) Sequential Consistency (to find alg/impl bugs)</a:t>
            </a:r>
          </a:p>
          <a:p>
            <a:r>
              <a:rPr lang="en-US">
                <a:solidFill>
                  <a:schemeClr val="tx1"/>
                </a:solidFill>
              </a:rPr>
              <a:t>	(2) Relaxed (to find missing fences)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152400" y="2590800"/>
            <a:ext cx="1143000" cy="836613"/>
            <a:chOff x="1209" y="3318"/>
            <a:chExt cx="1349" cy="527"/>
          </a:xfrm>
        </p:grpSpPr>
        <p:sp>
          <p:nvSpPr>
            <p:cNvPr id="16434" name="AutoShape 50"/>
            <p:cNvSpPr>
              <a:spLocks noChangeArrowheads="1"/>
            </p:cNvSpPr>
            <p:nvPr/>
          </p:nvSpPr>
          <p:spPr bwMode="auto">
            <a:xfrm>
              <a:off x="1209" y="3318"/>
              <a:ext cx="1349" cy="527"/>
            </a:xfrm>
            <a:prstGeom prst="roundRect">
              <a:avLst>
                <a:gd name="adj" fmla="val 190"/>
              </a:avLst>
            </a:prstGeom>
            <a:noFill/>
            <a:ln w="936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35" name="Group 51"/>
            <p:cNvGrpSpPr>
              <a:grpSpLocks/>
            </p:cNvGrpSpPr>
            <p:nvPr/>
          </p:nvGrpSpPr>
          <p:grpSpPr bwMode="auto">
            <a:xfrm>
              <a:off x="1209" y="3318"/>
              <a:ext cx="1349" cy="527"/>
              <a:chOff x="1209" y="3318"/>
              <a:chExt cx="1349" cy="527"/>
            </a:xfrm>
          </p:grpSpPr>
          <p:sp>
            <p:nvSpPr>
              <p:cNvPr id="16436" name="AutoShape 52"/>
              <p:cNvSpPr>
                <a:spLocks noChangeArrowheads="1"/>
              </p:cNvSpPr>
              <p:nvPr/>
            </p:nvSpPr>
            <p:spPr bwMode="auto">
              <a:xfrm>
                <a:off x="1209" y="3318"/>
                <a:ext cx="1349" cy="527"/>
              </a:xfrm>
              <a:prstGeom prst="roundRect">
                <a:avLst>
                  <a:gd name="adj" fmla="val 19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209" y="3373"/>
                <a:ext cx="1349" cy="4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>
                    <a:solidFill>
                      <a:schemeClr val="tx1"/>
                    </a:solidFill>
                  </a:rPr>
                  <a:t>Memory</a:t>
                </a:r>
                <a:br>
                  <a:rPr lang="en-GB" sz="2000">
                    <a:solidFill>
                      <a:schemeClr val="tx1"/>
                    </a:solidFill>
                  </a:rPr>
                </a:br>
                <a:r>
                  <a:rPr lang="en-GB" sz="2000">
                    <a:solidFill>
                      <a:schemeClr val="tx1"/>
                    </a:solidFill>
                  </a:rPr>
                  <a:t>Model</a:t>
                </a:r>
              </a:p>
            </p:txBody>
          </p:sp>
        </p:grp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726238" cy="3840163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114300"/>
            <a:ext cx="7772400" cy="712788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Tool Architecture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9563" y="1871663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chemeClr val="tx1"/>
                </a:solidFill>
                <a:cs typeface="Arial" charset="0"/>
              </a:rPr>
              <a:t>C code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766763" y="3471863"/>
            <a:ext cx="606425" cy="228600"/>
            <a:chOff x="483" y="2187"/>
            <a:chExt cx="382" cy="144"/>
          </a:xfrm>
        </p:grpSpPr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483" y="2187"/>
              <a:ext cx="383" cy="142"/>
            </a:xfrm>
            <a:prstGeom prst="roundRect">
              <a:avLst>
                <a:gd name="adj" fmla="val 704"/>
              </a:avLst>
            </a:prstGeom>
            <a:solidFill>
              <a:srgbClr val="FFFFFF"/>
            </a:solidFill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579" y="2235"/>
              <a:ext cx="121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579" y="2259"/>
              <a:ext cx="265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627" y="2283"/>
              <a:ext cx="144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579" y="2307"/>
              <a:ext cx="192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579" y="2330"/>
              <a:ext cx="144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-71438" y="3759200"/>
            <a:ext cx="198120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chemeClr val="tx1"/>
                </a:solidFill>
                <a:cs typeface="Arial" charset="0"/>
              </a:rPr>
              <a:t>Symbolic Test</a:t>
            </a: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766763" y="1201738"/>
            <a:ext cx="609600" cy="69215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19080">
            <a:solidFill>
              <a:srgbClr val="0B840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842963" y="1357313"/>
            <a:ext cx="192087" cy="1587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842963" y="1395413"/>
            <a:ext cx="422275" cy="1587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919163" y="1435100"/>
            <a:ext cx="230187" cy="1588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842963" y="1473200"/>
            <a:ext cx="306387" cy="1588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844550" y="1508125"/>
            <a:ext cx="230188" cy="1588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842963" y="1655763"/>
            <a:ext cx="192087" cy="1587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842963" y="1693863"/>
            <a:ext cx="422275" cy="1587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919163" y="1733550"/>
            <a:ext cx="230187" cy="1588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842963" y="1809750"/>
            <a:ext cx="306387" cy="1588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842963" y="1809750"/>
            <a:ext cx="230187" cy="1588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842963" y="1314450"/>
            <a:ext cx="192087" cy="1588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844550" y="1616075"/>
            <a:ext cx="192088" cy="1588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842963" y="1276350"/>
            <a:ext cx="192087" cy="1588"/>
          </a:xfrm>
          <a:prstGeom prst="line">
            <a:avLst/>
          </a:prstGeom>
          <a:noFill/>
          <a:ln w="19080">
            <a:solidFill>
              <a:srgbClr val="0B840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AutoShape 26"/>
          <p:cNvSpPr>
            <a:spLocks noChangeArrowheads="1"/>
          </p:cNvSpPr>
          <p:nvPr/>
        </p:nvSpPr>
        <p:spPr bwMode="auto">
          <a:xfrm rot="10800000">
            <a:off x="917575" y="1420813"/>
            <a:ext cx="361950" cy="42862"/>
          </a:xfrm>
          <a:prstGeom prst="roundRect">
            <a:avLst>
              <a:gd name="adj" fmla="val 3843"/>
            </a:avLst>
          </a:prstGeom>
          <a:solidFill>
            <a:srgbClr val="FFFFFF">
              <a:alpha val="39000"/>
            </a:srgbClr>
          </a:solidFill>
          <a:ln w="19080">
            <a:solidFill>
              <a:srgbClr val="0B840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AutoShape 27"/>
          <p:cNvSpPr>
            <a:spLocks noChangeArrowheads="1"/>
          </p:cNvSpPr>
          <p:nvPr/>
        </p:nvSpPr>
        <p:spPr bwMode="auto">
          <a:xfrm rot="10800000">
            <a:off x="828675" y="1635125"/>
            <a:ext cx="209550" cy="42863"/>
          </a:xfrm>
          <a:prstGeom prst="roundRect">
            <a:avLst>
              <a:gd name="adj" fmla="val 3843"/>
            </a:avLst>
          </a:prstGeom>
          <a:solidFill>
            <a:srgbClr val="FFFFFF">
              <a:alpha val="39000"/>
            </a:srgbClr>
          </a:solidFill>
          <a:ln w="19080">
            <a:solidFill>
              <a:srgbClr val="0B840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12" name="Group 28"/>
          <p:cNvGrpSpPr>
            <a:grpSpLocks/>
          </p:cNvGrpSpPr>
          <p:nvPr/>
        </p:nvGrpSpPr>
        <p:grpSpPr bwMode="auto">
          <a:xfrm>
            <a:off x="7467600" y="2286000"/>
            <a:ext cx="1370013" cy="395288"/>
            <a:chOff x="4563" y="747"/>
            <a:chExt cx="863" cy="249"/>
          </a:xfrm>
        </p:grpSpPr>
        <p:sp>
          <p:nvSpPr>
            <p:cNvPr id="16413" name="AutoShape 29"/>
            <p:cNvSpPr>
              <a:spLocks noChangeArrowheads="1"/>
            </p:cNvSpPr>
            <p:nvPr/>
          </p:nvSpPr>
          <p:spPr bwMode="auto">
            <a:xfrm>
              <a:off x="4563" y="747"/>
              <a:ext cx="863" cy="249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4563" y="747"/>
              <a:ext cx="863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chemeClr val="tx1"/>
                  </a:solidFill>
                  <a:cs typeface="Arial" charset="0"/>
                </a:rPr>
                <a:t>Trace</a:t>
              </a:r>
            </a:p>
          </p:txBody>
        </p:sp>
      </p:grpSp>
      <p:sp>
        <p:nvSpPr>
          <p:cNvPr id="16415" name="AutoShape 31"/>
          <p:cNvSpPr>
            <a:spLocks noChangeArrowheads="1"/>
          </p:cNvSpPr>
          <p:nvPr/>
        </p:nvSpPr>
        <p:spPr bwMode="auto">
          <a:xfrm>
            <a:off x="8001000" y="1524000"/>
            <a:ext cx="609600" cy="69215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8078788" y="1677988"/>
            <a:ext cx="192087" cy="1587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8078788" y="1716088"/>
            <a:ext cx="422275" cy="1587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8154988" y="1755775"/>
            <a:ext cx="230187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8078788" y="1793875"/>
            <a:ext cx="306387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8078788" y="1831975"/>
            <a:ext cx="230187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8077200" y="1979613"/>
            <a:ext cx="192088" cy="1587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8077200" y="2017713"/>
            <a:ext cx="422275" cy="1587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8153400" y="2057400"/>
            <a:ext cx="230188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8077200" y="2095500"/>
            <a:ext cx="306388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8077200" y="2135188"/>
            <a:ext cx="230188" cy="1587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8078788" y="1635125"/>
            <a:ext cx="192087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8078788" y="1939925"/>
            <a:ext cx="192087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8078788" y="1597025"/>
            <a:ext cx="192087" cy="1588"/>
          </a:xfrm>
          <a:prstGeom prst="line">
            <a:avLst/>
          </a:pr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AutoShape 45"/>
          <p:cNvSpPr>
            <a:spLocks noChangeArrowheads="1"/>
          </p:cNvSpPr>
          <p:nvPr/>
        </p:nvSpPr>
        <p:spPr bwMode="auto">
          <a:xfrm rot="10800000">
            <a:off x="8153400" y="1739900"/>
            <a:ext cx="361950" cy="42863"/>
          </a:xfrm>
          <a:prstGeom prst="roundRect">
            <a:avLst>
              <a:gd name="adj" fmla="val 3843"/>
            </a:avLst>
          </a:prstGeom>
          <a:solidFill>
            <a:srgbClr val="FFFFFF">
              <a:alpha val="39000"/>
            </a:srgbClr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AutoShape 46"/>
          <p:cNvSpPr>
            <a:spLocks noChangeArrowheads="1"/>
          </p:cNvSpPr>
          <p:nvPr/>
        </p:nvSpPr>
        <p:spPr bwMode="auto">
          <a:xfrm rot="10800000">
            <a:off x="8062913" y="1958975"/>
            <a:ext cx="209550" cy="42863"/>
          </a:xfrm>
          <a:prstGeom prst="roundRect">
            <a:avLst>
              <a:gd name="adj" fmla="val 3843"/>
            </a:avLst>
          </a:prstGeom>
          <a:solidFill>
            <a:srgbClr val="FFFFFF">
              <a:alpha val="39000"/>
            </a:srgbClr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3175" y="5089525"/>
            <a:ext cx="90678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chemeClr val="tx1"/>
                </a:solidFill>
              </a:rPr>
              <a:t>Symbolic test is nondeterministic, has exponentially many executions</a:t>
            </a:r>
          </a:p>
          <a:p>
            <a:pPr algn="ctr" eaLnBrk="1" hangingPunct="1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solidFill>
                  <a:schemeClr val="tx1"/>
                </a:solidFill>
              </a:rPr>
              <a:t>(due to symbolic inputs, dyn. memory allocation, interleaving/reordering of instructions).</a:t>
            </a:r>
          </a:p>
          <a:p>
            <a:pPr algn="ctr" eaLnBrk="1" hangingPunct="1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600">
              <a:solidFill>
                <a:schemeClr val="tx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CheckFence solves for “bad” executions.</a:t>
            </a:r>
          </a:p>
        </p:txBody>
      </p:sp>
      <p:grpSp>
        <p:nvGrpSpPr>
          <p:cNvPr id="16438" name="Group 54"/>
          <p:cNvGrpSpPr>
            <a:grpSpLocks/>
          </p:cNvGrpSpPr>
          <p:nvPr/>
        </p:nvGrpSpPr>
        <p:grpSpPr bwMode="auto">
          <a:xfrm>
            <a:off x="457200" y="2438400"/>
            <a:ext cx="606425" cy="228600"/>
            <a:chOff x="483" y="2187"/>
            <a:chExt cx="382" cy="144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483" y="2187"/>
              <a:ext cx="383" cy="142"/>
            </a:xfrm>
            <a:prstGeom prst="roundRect">
              <a:avLst>
                <a:gd name="adj" fmla="val 704"/>
              </a:avLst>
            </a:prstGeom>
            <a:solidFill>
              <a:srgbClr val="FFFFFF"/>
            </a:solidFill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579" y="2235"/>
              <a:ext cx="121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579" y="2259"/>
              <a:ext cx="265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>
              <a:off x="627" y="2283"/>
              <a:ext cx="144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>
              <a:off x="579" y="2307"/>
              <a:ext cx="192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579" y="2330"/>
              <a:ext cx="144" cy="1"/>
            </a:xfrm>
            <a:prstGeom prst="line">
              <a:avLst/>
            </a:prstGeom>
            <a:noFill/>
            <a:ln w="19080">
              <a:solidFill>
                <a:srgbClr val="0B84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1066800" y="2590800"/>
            <a:ext cx="1295400" cy="152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Thesis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838200" y="2362200"/>
            <a:ext cx="7467600" cy="281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447800" y="2971800"/>
            <a:ext cx="6248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0000"/>
                </a:solidFill>
                <a:cs typeface="Times New Roman" pitchFamily="18" charset="0"/>
              </a:rPr>
              <a:t>Our </a:t>
            </a:r>
            <a:r>
              <a:rPr lang="en-US" sz="3200" i="1">
                <a:solidFill>
                  <a:srgbClr val="000000"/>
                </a:solidFill>
                <a:cs typeface="Times New Roman" pitchFamily="18" charset="0"/>
              </a:rPr>
              <a:t>CheckFence</a:t>
            </a:r>
            <a:r>
              <a:rPr lang="en-US" sz="3200">
                <a:solidFill>
                  <a:srgbClr val="000000"/>
                </a:solidFill>
                <a:cs typeface="Times New Roman" pitchFamily="18" charset="0"/>
              </a:rPr>
              <a:t> method / tool </a:t>
            </a:r>
            <a:br>
              <a:rPr lang="en-US" sz="320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3200">
                <a:solidFill>
                  <a:srgbClr val="000000"/>
                </a:solidFill>
                <a:cs typeface="Times New Roman" pitchFamily="18" charset="0"/>
              </a:rPr>
              <a:t>is a valuable aid for designing and implementing concurrent data types.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Demo: CheckFence Tool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Part III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Technical Description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Next: </a:t>
            </a:r>
            <a:br>
              <a:rPr lang="en-US"/>
            </a:br>
            <a:r>
              <a:rPr lang="en-US"/>
              <a:t>The </a:t>
            </a:r>
            <a:r>
              <a:rPr lang="en-US">
                <a:solidFill>
                  <a:schemeClr val="tx1"/>
                </a:solidFill>
              </a:rPr>
              <a:t>Formula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  <a:sym typeface="Math A" pitchFamily="18" charset="2"/>
              </a:rPr>
              <a:t></a:t>
            </a:r>
            <a:endParaRPr lang="en-US" sz="3600" baseline="-25000">
              <a:solidFill>
                <a:srgbClr val="FF0000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464425" cy="3959225"/>
          </a:xfrm>
        </p:spPr>
        <p:txBody>
          <a:bodyPr/>
          <a:lstStyle/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what is </a:t>
            </a:r>
            <a:r>
              <a:rPr lang="en-US" sz="2400">
                <a:solidFill>
                  <a:srgbClr val="FF0000"/>
                </a:solidFill>
                <a:sym typeface="Math A" pitchFamily="18" charset="2"/>
              </a:rPr>
              <a:t></a:t>
            </a:r>
            <a:r>
              <a:rPr lang="en-US"/>
              <a:t>?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how do we use </a:t>
            </a:r>
            <a:r>
              <a:rPr lang="en-US" sz="2400">
                <a:solidFill>
                  <a:srgbClr val="FF0000"/>
                </a:solidFill>
                <a:sym typeface="Math A" pitchFamily="18" charset="2"/>
              </a:rPr>
              <a:t></a:t>
            </a:r>
            <a:r>
              <a:rPr lang="en-US"/>
              <a:t> to check consistency?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how do we construct </a:t>
            </a:r>
            <a:r>
              <a:rPr lang="en-US" sz="2400">
                <a:solidFill>
                  <a:srgbClr val="FF0000"/>
                </a:solidFill>
                <a:sym typeface="Math A" pitchFamily="18" charset="2"/>
              </a:rPr>
              <a:t></a:t>
            </a:r>
            <a:r>
              <a:rPr lang="en-US"/>
              <a:t>?</a:t>
            </a:r>
          </a:p>
          <a:p>
            <a:pPr marL="1371600" lvl="2" indent="-457200"/>
            <a:r>
              <a:rPr lang="en-US"/>
              <a:t>how do we formalize executions?</a:t>
            </a:r>
          </a:p>
          <a:p>
            <a:pPr marL="1371600" lvl="2" indent="-457200"/>
            <a:r>
              <a:rPr lang="en-US"/>
              <a:t>how do we encode memory models?</a:t>
            </a:r>
          </a:p>
          <a:p>
            <a:pPr marL="1371600" lvl="2" indent="-457200"/>
            <a:r>
              <a:rPr lang="en-US"/>
              <a:t>how do we encode programs?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990600" y="2362200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Implementation </a:t>
            </a:r>
            <a:r>
              <a:rPr lang="en-US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990600" y="1752600"/>
            <a:ext cx="236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Bounded Test </a:t>
            </a:r>
            <a:r>
              <a:rPr lang="en-US">
                <a:solidFill>
                  <a:srgbClr val="FF0000"/>
                </a:solidFill>
              </a:rPr>
              <a:t>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990600" y="3048000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Memory Model </a:t>
            </a:r>
            <a:r>
              <a:rPr lang="en-US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769225" cy="1139825"/>
          </a:xfrm>
        </p:spPr>
        <p:txBody>
          <a:bodyPr/>
          <a:lstStyle/>
          <a:p>
            <a:r>
              <a:rPr lang="en-US"/>
              <a:t>The Encoding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105400" y="4495800"/>
            <a:ext cx="3505200" cy="1828800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Valuations </a:t>
            </a:r>
            <a:r>
              <a:rPr lang="en-US" sz="2400" dirty="0">
                <a:solidFill>
                  <a:srgbClr val="FF0000"/>
                </a:solidFill>
                <a:sym typeface="Math A" pitchFamily="18" charset="2"/>
              </a:rPr>
              <a:t>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such that </a:t>
            </a:r>
            <a:r>
              <a:rPr lang="en-US" sz="2400" dirty="0" smtClean="0">
                <a:solidFill>
                  <a:srgbClr val="FF0000"/>
                </a:solidFill>
                <a:sym typeface="Math B" pitchFamily="2" charset="2"/>
              </a:rPr>
              <a:t>[[</a:t>
            </a:r>
            <a:r>
              <a:rPr lang="en-US" sz="2400" dirty="0" smtClean="0">
                <a:solidFill>
                  <a:srgbClr val="FF0000"/>
                </a:solidFill>
                <a:sym typeface="Math A" pitchFamily="18" charset="2"/>
              </a:rPr>
              <a:t></a:t>
            </a:r>
            <a:r>
              <a:rPr lang="en-US" sz="2400" dirty="0" smtClean="0">
                <a:solidFill>
                  <a:srgbClr val="FF0000"/>
                </a:solidFill>
                <a:sym typeface="Math B" pitchFamily="2" charset="2"/>
              </a:rPr>
              <a:t>]]</a:t>
            </a:r>
            <a:r>
              <a:rPr lang="en-US" sz="2400" baseline="30000" dirty="0" smtClean="0">
                <a:solidFill>
                  <a:srgbClr val="FF0000"/>
                </a:solidFill>
                <a:sym typeface="Math A" pitchFamily="18" charset="2"/>
              </a:rPr>
              <a:t>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true</a:t>
            </a:r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 rot="16200000" flipH="1">
            <a:off x="4057650" y="2152650"/>
            <a:ext cx="609600" cy="1028700"/>
          </a:xfrm>
          <a:prstGeom prst="downArrow">
            <a:avLst>
              <a:gd name="adj1" fmla="val 50000"/>
              <a:gd name="adj2" fmla="val 4218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3657600" y="1981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Encode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5257800" y="1981200"/>
            <a:ext cx="2895600" cy="13716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set of variables </a:t>
            </a: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 baseline="-25000">
                <a:solidFill>
                  <a:srgbClr val="FF0000"/>
                </a:solidFill>
              </a:rPr>
              <a:t>T,I,Y</a:t>
            </a:r>
            <a:r>
              <a:rPr lang="en-US">
                <a:solidFill>
                  <a:srgbClr val="FF0000"/>
                </a:solidFill>
              </a:rPr>
              <a:t/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chemeClr val="tx1"/>
                </a:solidFill>
              </a:rPr>
              <a:t>formula </a:t>
            </a:r>
            <a:r>
              <a:rPr lang="en-US">
                <a:solidFill>
                  <a:srgbClr val="FF0000"/>
                </a:solidFill>
                <a:sym typeface="Math A" pitchFamily="18" charset="2"/>
              </a:rPr>
              <a:t></a:t>
            </a:r>
            <a:r>
              <a:rPr lang="en-US" baseline="-25000">
                <a:solidFill>
                  <a:srgbClr val="FF0000"/>
                </a:solidFill>
              </a:rPr>
              <a:t>T,I,Y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533400" y="44958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algn="ctr" defTabSz="457200"/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Executions of </a:t>
            </a:r>
            <a:br>
              <a:rPr lang="en-US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on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Y</a:t>
            </a:r>
          </a:p>
        </p:txBody>
      </p:sp>
      <p:sp>
        <p:nvSpPr>
          <p:cNvPr id="87055" name="AutoShape 15"/>
          <p:cNvSpPr>
            <a:spLocks noChangeArrowheads="1"/>
          </p:cNvSpPr>
          <p:nvPr/>
        </p:nvSpPr>
        <p:spPr bwMode="auto">
          <a:xfrm>
            <a:off x="3352800" y="4343400"/>
            <a:ext cx="1905000" cy="990600"/>
          </a:xfrm>
          <a:prstGeom prst="leftRightArrow">
            <a:avLst>
              <a:gd name="adj1" fmla="val 82694"/>
              <a:gd name="adj2" fmla="val 4166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correspond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533400" y="4114800"/>
            <a:ext cx="807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769225" cy="838200"/>
          </a:xfrm>
        </p:spPr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533400" y="1577975"/>
            <a:ext cx="3657600" cy="177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879600" algn="l"/>
              </a:tabLst>
            </a:pPr>
            <a:r>
              <a:rPr lang="en-US">
                <a:solidFill>
                  <a:schemeClr val="tx1"/>
                </a:solidFill>
              </a:rPr>
              <a:t>Bounded Test </a:t>
            </a:r>
            <a:r>
              <a:rPr lang="en-US">
                <a:solidFill>
                  <a:srgbClr val="FF0000"/>
                </a:solidFill>
              </a:rPr>
              <a:t>T      </a:t>
            </a:r>
          </a:p>
          <a:p>
            <a:pPr>
              <a:tabLst>
                <a:tab pos="1879600" algn="l"/>
              </a:tabLst>
            </a:pPr>
            <a:endParaRPr lang="en-US" sz="700">
              <a:solidFill>
                <a:schemeClr val="tx1"/>
              </a:solidFill>
            </a:endParaRPr>
          </a:p>
          <a:p>
            <a:pPr>
              <a:tabLst>
                <a:tab pos="1879600" algn="l"/>
              </a:tabLst>
            </a:pPr>
            <a:r>
              <a:rPr lang="en-US">
                <a:solidFill>
                  <a:schemeClr val="tx1"/>
                </a:solidFill>
              </a:rPr>
              <a:t>processor 1:	processor 2:</a:t>
            </a:r>
          </a:p>
          <a:p>
            <a:pPr>
              <a:tabLst>
                <a:tab pos="1879600" algn="l"/>
              </a:tabLst>
            </a:pPr>
            <a:endParaRPr lang="en-US" sz="700">
              <a:solidFill>
                <a:schemeClr val="tx1"/>
              </a:solidFill>
            </a:endParaRPr>
          </a:p>
          <a:p>
            <a:pPr>
              <a:tabLst>
                <a:tab pos="1879600" algn="l"/>
              </a:tabLst>
            </a:pPr>
            <a:r>
              <a:rPr lang="en-US">
                <a:solidFill>
                  <a:schemeClr val="tx1"/>
                </a:solidFill>
              </a:rPr>
              <a:t>enqueue(</a:t>
            </a:r>
            <a:r>
              <a:rPr lang="en-US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tx1"/>
                </a:solidFill>
              </a:rPr>
              <a:t>)	</a:t>
            </a:r>
            <a:r>
              <a:rPr lang="en-US">
                <a:solidFill>
                  <a:schemeClr val="accent2"/>
                </a:solidFill>
              </a:rPr>
              <a:t>Z</a:t>
            </a:r>
            <a:r>
              <a:rPr lang="en-US">
                <a:solidFill>
                  <a:schemeClr val="tx1"/>
                </a:solidFill>
              </a:rPr>
              <a:t>=dequeue()</a:t>
            </a:r>
          </a:p>
          <a:p>
            <a:pPr>
              <a:tabLst>
                <a:tab pos="1879600" algn="l"/>
              </a:tabLst>
            </a:pPr>
            <a:r>
              <a:rPr lang="en-US">
                <a:solidFill>
                  <a:schemeClr val="tx1"/>
                </a:solidFill>
              </a:rPr>
              <a:t>enqueue(</a:t>
            </a:r>
            <a:r>
              <a:rPr lang="en-US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533400" y="249237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>
            <a:off x="533400" y="211137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2362200" y="21113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572000" y="1447800"/>
            <a:ext cx="3581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Variables </a:t>
            </a:r>
            <a:r>
              <a:rPr lang="en-US">
                <a:solidFill>
                  <a:schemeClr val="accent2"/>
                </a:solidFill>
              </a:rPr>
              <a:t>X,Y,Z </a:t>
            </a:r>
            <a:r>
              <a:rPr lang="en-US">
                <a:solidFill>
                  <a:schemeClr val="tx1"/>
                </a:solidFill>
              </a:rPr>
              <a:t> represent argument and return values of the operations.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Define observation vector </a:t>
            </a:r>
            <a:r>
              <a:rPr lang="en-US" i="1">
                <a:solidFill>
                  <a:srgbClr val="FF0000"/>
                </a:solidFill>
              </a:rPr>
              <a:t>obs </a:t>
            </a:r>
            <a:r>
              <a:rPr lang="en-US">
                <a:solidFill>
                  <a:srgbClr val="FF0000"/>
                </a:solidFill>
              </a:rPr>
              <a:t>=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(X,Y,Z)</a:t>
            </a:r>
          </a:p>
        </p:txBody>
      </p:sp>
      <p:sp>
        <p:nvSpPr>
          <p:cNvPr id="9730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5105400" y="4495800"/>
            <a:ext cx="3505200" cy="1828800"/>
          </a:xfrm>
          <a:ln/>
        </p:spPr>
        <p:txBody>
          <a:bodyPr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Valuations </a:t>
            </a:r>
            <a:r>
              <a:rPr lang="en-US" sz="2400" dirty="0">
                <a:solidFill>
                  <a:srgbClr val="FF0000"/>
                </a:solidFill>
                <a:sym typeface="Math A" pitchFamily="18" charset="2"/>
              </a:rPr>
              <a:t>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such that </a:t>
            </a:r>
            <a:r>
              <a:rPr lang="en-US" sz="2400" dirty="0" smtClean="0">
                <a:solidFill>
                  <a:srgbClr val="FF0000"/>
                </a:solidFill>
                <a:sym typeface="Math B" pitchFamily="2" charset="2"/>
              </a:rPr>
              <a:t>[[</a:t>
            </a:r>
            <a:r>
              <a:rPr lang="en-US" sz="2400" dirty="0" smtClean="0">
                <a:solidFill>
                  <a:srgbClr val="FF0000"/>
                </a:solidFill>
                <a:sym typeface="Math A" pitchFamily="18" charset="2"/>
              </a:rPr>
              <a:t></a:t>
            </a:r>
            <a:r>
              <a:rPr lang="en-US" sz="2400" dirty="0" smtClean="0">
                <a:solidFill>
                  <a:srgbClr val="FF0000"/>
                </a:solidFill>
                <a:sym typeface="Math B" pitchFamily="2" charset="2"/>
              </a:rPr>
              <a:t>]]</a:t>
            </a:r>
            <a:r>
              <a:rPr lang="en-US" sz="2400" baseline="30000" dirty="0" smtClean="0">
                <a:solidFill>
                  <a:srgbClr val="FF0000"/>
                </a:solidFill>
                <a:sym typeface="Math A" pitchFamily="18" charset="2"/>
              </a:rPr>
              <a:t>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true</a:t>
            </a:r>
          </a:p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sym typeface="Math B" pitchFamily="2" charset="2"/>
              </a:rPr>
              <a:t>[[</a:t>
            </a:r>
            <a:r>
              <a:rPr lang="en-US" sz="2400" i="1" dirty="0" err="1" smtClean="0">
                <a:solidFill>
                  <a:srgbClr val="FF0000"/>
                </a:solidFill>
                <a:sym typeface="Math A" pitchFamily="18" charset="2"/>
              </a:rPr>
              <a:t>obs</a:t>
            </a:r>
            <a:r>
              <a:rPr lang="en-US" sz="2400" dirty="0" smtClean="0">
                <a:solidFill>
                  <a:srgbClr val="FF0000"/>
                </a:solidFill>
                <a:sym typeface="Math B" pitchFamily="2" charset="2"/>
              </a:rPr>
              <a:t>]]</a:t>
            </a:r>
            <a:r>
              <a:rPr lang="en-US" sz="2400" baseline="30000" dirty="0" smtClean="0">
                <a:solidFill>
                  <a:srgbClr val="FF0000"/>
                </a:solidFill>
                <a:sym typeface="Math A" pitchFamily="18" charset="2"/>
              </a:rPr>
              <a:t>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>
                <a:solidFill>
                  <a:schemeClr val="accent2"/>
                </a:solidFill>
              </a:rPr>
              <a:t> (</a:t>
            </a:r>
            <a:r>
              <a:rPr lang="en-US" sz="2400" dirty="0" err="1">
                <a:solidFill>
                  <a:schemeClr val="accent2"/>
                </a:solidFill>
              </a:rPr>
              <a:t>x,y,z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7304" name="Rectangle 24"/>
          <p:cNvSpPr>
            <a:spLocks noChangeArrowheads="1"/>
          </p:cNvSpPr>
          <p:nvPr/>
        </p:nvSpPr>
        <p:spPr bwMode="auto">
          <a:xfrm>
            <a:off x="533400" y="44958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algn="ctr" defTabSz="457200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Executions of 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on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Y</a:t>
            </a:r>
          </a:p>
          <a:p>
            <a:pPr marL="339725" indent="-339725" algn="ctr" defTabSz="457200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with observation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x,y,z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)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Math B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Val</a:t>
            </a:r>
            <a:r>
              <a:rPr lang="en-US" baseline="30000" dirty="0">
                <a:solidFill>
                  <a:schemeClr val="tx1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3429000" y="4572000"/>
            <a:ext cx="1905000" cy="990600"/>
          </a:xfrm>
          <a:prstGeom prst="leftRightArrow">
            <a:avLst>
              <a:gd name="adj1" fmla="val 82694"/>
              <a:gd name="adj2" fmla="val 4166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correspond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97306" name="Rectangle 26"/>
          <p:cNvSpPr>
            <a:spLocks noChangeArrowheads="1"/>
          </p:cNvSpPr>
          <p:nvPr/>
        </p:nvSpPr>
        <p:spPr bwMode="auto">
          <a:xfrm>
            <a:off x="533400" y="4114800"/>
            <a:ext cx="8077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811213" y="5257800"/>
            <a:ext cx="218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8" name="Rectangle 28"/>
          <p:cNvSpPr>
            <a:spLocks noChangeArrowheads="1"/>
          </p:cNvSpPr>
          <p:nvPr/>
        </p:nvSpPr>
        <p:spPr bwMode="auto">
          <a:xfrm>
            <a:off x="5776913" y="5219700"/>
            <a:ext cx="2159000" cy="42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769225" cy="838200"/>
          </a:xfrm>
        </p:spPr>
        <p:txBody>
          <a:bodyPr/>
          <a:lstStyle/>
          <a:p>
            <a:r>
              <a:rPr lang="en-US"/>
              <a:t>Specification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5029200" y="1905000"/>
            <a:ext cx="3429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Which observations are </a:t>
            </a:r>
          </a:p>
          <a:p>
            <a:r>
              <a:rPr lang="en-US">
                <a:solidFill>
                  <a:schemeClr val="tx1"/>
                </a:solidFill>
              </a:rPr>
              <a:t>sequentially consistent?</a:t>
            </a:r>
            <a:endParaRPr lang="en-US" sz="1400">
              <a:solidFill>
                <a:schemeClr val="tx1"/>
              </a:solidFill>
            </a:endParaRPr>
          </a:p>
          <a:p>
            <a:endParaRPr lang="en-US" baseline="30000">
              <a:solidFill>
                <a:schemeClr val="tx1"/>
              </a:solidFill>
            </a:endParaRP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1184275" y="3733800"/>
            <a:ext cx="6917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Definition: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i="1" dirty="0">
                <a:solidFill>
                  <a:schemeClr val="tx1"/>
                </a:solidFill>
              </a:rPr>
              <a:t>specification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is a set </a:t>
            </a:r>
            <a:r>
              <a:rPr lang="en-US" dirty="0">
                <a:solidFill>
                  <a:srgbClr val="FF0000"/>
                </a:solidFill>
              </a:rPr>
              <a:t>Spec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</a:t>
            </a:r>
            <a:r>
              <a:rPr lang="en-US" dirty="0" smtClean="0">
                <a:solidFill>
                  <a:schemeClr val="tx1"/>
                </a:solidFill>
                <a:sym typeface="Math B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Val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1143000" y="3733800"/>
            <a:ext cx="662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0" y="5562600"/>
            <a:ext cx="91440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this example, we would want specification to be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Spec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accent2"/>
                </a:solidFill>
              </a:rPr>
              <a:t>x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accent2"/>
                </a:solidFill>
              </a:rPr>
              <a:t>y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accent2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)  </a:t>
            </a:r>
            <a:r>
              <a:rPr lang="en-US" sz="2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  (</a:t>
            </a:r>
            <a:r>
              <a:rPr lang="en-US" dirty="0">
                <a:solidFill>
                  <a:schemeClr val="accent2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=empty) 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</a:t>
            </a:r>
            <a:r>
              <a:rPr lang="en-US" dirty="0" smtClean="0">
                <a:solidFill>
                  <a:schemeClr val="tx1"/>
                </a:solidFill>
                <a:sym typeface="Math B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Math B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</a:t>
            </a:r>
            <a:r>
              <a:rPr lang="en-US" dirty="0" smtClean="0">
                <a:solidFill>
                  <a:schemeClr val="tx1"/>
                </a:solidFill>
                <a:sym typeface="Math B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Math B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685800" y="1524000"/>
            <a:ext cx="3657600" cy="177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879600" algn="l"/>
              </a:tabLst>
            </a:pPr>
            <a:r>
              <a:rPr lang="en-US">
                <a:solidFill>
                  <a:schemeClr val="tx1"/>
                </a:solidFill>
              </a:rPr>
              <a:t>Bounded Test </a:t>
            </a:r>
            <a:r>
              <a:rPr lang="en-US">
                <a:solidFill>
                  <a:srgbClr val="FF0000"/>
                </a:solidFill>
              </a:rPr>
              <a:t>T      </a:t>
            </a:r>
          </a:p>
          <a:p>
            <a:pPr>
              <a:tabLst>
                <a:tab pos="1879600" algn="l"/>
              </a:tabLst>
            </a:pPr>
            <a:endParaRPr lang="en-US" sz="700">
              <a:solidFill>
                <a:schemeClr val="tx1"/>
              </a:solidFill>
            </a:endParaRPr>
          </a:p>
          <a:p>
            <a:pPr>
              <a:tabLst>
                <a:tab pos="1879600" algn="l"/>
              </a:tabLst>
            </a:pPr>
            <a:r>
              <a:rPr lang="en-US">
                <a:solidFill>
                  <a:schemeClr val="tx1"/>
                </a:solidFill>
              </a:rPr>
              <a:t>processor 1:	processor 2:</a:t>
            </a:r>
          </a:p>
          <a:p>
            <a:pPr>
              <a:tabLst>
                <a:tab pos="1879600" algn="l"/>
              </a:tabLst>
            </a:pPr>
            <a:endParaRPr lang="en-US" sz="700">
              <a:solidFill>
                <a:schemeClr val="tx1"/>
              </a:solidFill>
            </a:endParaRPr>
          </a:p>
          <a:p>
            <a:pPr>
              <a:tabLst>
                <a:tab pos="1879600" algn="l"/>
              </a:tabLst>
            </a:pPr>
            <a:r>
              <a:rPr lang="en-US">
                <a:solidFill>
                  <a:schemeClr val="tx1"/>
                </a:solidFill>
              </a:rPr>
              <a:t>enqueue(</a:t>
            </a:r>
            <a:r>
              <a:rPr lang="en-US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tx1"/>
                </a:solidFill>
              </a:rPr>
              <a:t>)	</a:t>
            </a:r>
            <a:r>
              <a:rPr lang="en-US">
                <a:solidFill>
                  <a:schemeClr val="accent2"/>
                </a:solidFill>
              </a:rPr>
              <a:t>Z</a:t>
            </a:r>
            <a:r>
              <a:rPr lang="en-US">
                <a:solidFill>
                  <a:schemeClr val="tx1"/>
                </a:solidFill>
              </a:rPr>
              <a:t>=dequeue()</a:t>
            </a:r>
          </a:p>
          <a:p>
            <a:pPr>
              <a:tabLst>
                <a:tab pos="1879600" algn="l"/>
              </a:tabLst>
            </a:pPr>
            <a:r>
              <a:rPr lang="en-US">
                <a:solidFill>
                  <a:schemeClr val="tx1"/>
                </a:solidFill>
              </a:rPr>
              <a:t>enqueue(</a:t>
            </a:r>
            <a:r>
              <a:rPr lang="en-US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685800" y="2438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685800" y="2057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2514600" y="2057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657225" y="4465638"/>
            <a:ext cx="7562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Definition:</a:t>
            </a:r>
            <a:r>
              <a:rPr lang="en-US">
                <a:solidFill>
                  <a:schemeClr val="tx1"/>
                </a:solidFill>
              </a:rPr>
              <a:t> An implementation satisfies a specification if all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of its observations are contained in </a:t>
            </a:r>
            <a:r>
              <a:rPr lang="en-US">
                <a:solidFill>
                  <a:srgbClr val="FF0000"/>
                </a:solidFill>
              </a:rPr>
              <a:t>Spec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609600" y="4464050"/>
            <a:ext cx="7696200" cy="823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769225" cy="1139825"/>
          </a:xfrm>
        </p:spPr>
        <p:txBody>
          <a:bodyPr/>
          <a:lstStyle/>
          <a:p>
            <a:r>
              <a:rPr lang="en-US"/>
              <a:t>Consistency Check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974975"/>
            <a:ext cx="7543800" cy="2892425"/>
          </a:xfrm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the implementation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 satisfies the specification </a:t>
            </a:r>
            <a:r>
              <a:rPr lang="en-US" sz="2400" dirty="0">
                <a:solidFill>
                  <a:srgbClr val="FF0000"/>
                </a:solidFill>
              </a:rPr>
              <a:t>Spec </a:t>
            </a:r>
            <a:endParaRPr lang="en-US" sz="2400" dirty="0">
              <a:solidFill>
                <a:schemeClr val="tx1"/>
              </a:solidFill>
            </a:endParaRPr>
          </a:p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 b="1" dirty="0">
                <a:solidFill>
                  <a:schemeClr val="tx1"/>
                </a:solidFill>
              </a:rPr>
              <a:t> </a:t>
            </a:r>
          </a:p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chemeClr val="accent2"/>
                </a:solidFill>
              </a:rPr>
              <a:t>if and only if</a:t>
            </a:r>
          </a:p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200" b="1" dirty="0">
              <a:solidFill>
                <a:schemeClr val="accent2"/>
              </a:solidFill>
            </a:endParaRPr>
          </a:p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sym typeface="Math A" pitchFamily="18" charset="2"/>
              </a:rPr>
              <a:t> 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</a:t>
            </a:r>
            <a:r>
              <a:rPr lang="en-US" sz="2000" dirty="0" smtClean="0">
                <a:solidFill>
                  <a:schemeClr val="tx1"/>
                </a:solidFill>
                <a:sym typeface="Math B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Math A" pitchFamily="18" charset="2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sym typeface="Math A" pitchFamily="18" charset="2"/>
              </a:rPr>
              <a:t>obs</a:t>
            </a:r>
            <a:r>
              <a:rPr lang="en-US" sz="2400" dirty="0">
                <a:solidFill>
                  <a:srgbClr val="FF0000"/>
                </a:solidFill>
                <a:sym typeface="Math A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  <a:sym typeface="Math B" pitchFamily="2" charset="2"/>
              </a:rPr>
              <a:t>≠</a:t>
            </a:r>
            <a:r>
              <a:rPr lang="en-US" sz="2400" dirty="0" smtClean="0">
                <a:solidFill>
                  <a:srgbClr val="FF0000"/>
                </a:solidFill>
                <a:sym typeface="Math A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Math A" pitchFamily="18" charset="2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</a:t>
            </a:r>
            <a:r>
              <a:rPr lang="en-US" sz="2000" dirty="0" smtClean="0">
                <a:solidFill>
                  <a:schemeClr val="tx1"/>
                </a:solidFill>
                <a:sym typeface="Math B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Math B" pitchFamily="2" charset="2"/>
              </a:rPr>
              <a:t>... 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</a:t>
            </a:r>
            <a:r>
              <a:rPr lang="en-US" sz="2000" dirty="0" smtClean="0">
                <a:solidFill>
                  <a:schemeClr val="tx1"/>
                </a:solidFill>
                <a:sym typeface="Math B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Math A" pitchFamily="18" charset="2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sym typeface="Math A" pitchFamily="18" charset="2"/>
              </a:rPr>
              <a:t>obs</a:t>
            </a:r>
            <a:r>
              <a:rPr lang="en-US" sz="2400" dirty="0">
                <a:solidFill>
                  <a:srgbClr val="FF0000"/>
                </a:solidFill>
                <a:sym typeface="Math A" pitchFamily="18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Math B" pitchFamily="2" charset="2"/>
              </a:rPr>
              <a:t>≠</a:t>
            </a:r>
            <a:r>
              <a:rPr lang="en-US" sz="2400" dirty="0" smtClean="0">
                <a:solidFill>
                  <a:srgbClr val="FF0000"/>
                </a:solidFill>
                <a:sym typeface="Math A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baseline="-25000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chemeClr val="tx1"/>
                </a:solidFill>
                <a:sym typeface="Math A" pitchFamily="18" charset="2"/>
              </a:rPr>
              <a:t>)</a:t>
            </a:r>
            <a:r>
              <a:rPr lang="en-US" sz="2400" dirty="0">
                <a:solidFill>
                  <a:srgbClr val="FF0000"/>
                </a:solidFill>
                <a:sym typeface="Math A" pitchFamily="18" charset="2"/>
              </a:rPr>
              <a:t> </a:t>
            </a:r>
          </a:p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dirty="0" err="1">
                <a:solidFill>
                  <a:schemeClr val="tx1"/>
                </a:solidFill>
              </a:rPr>
              <a:t>unsatisfiable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762000" y="2822575"/>
            <a:ext cx="7162800" cy="228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28600" y="17526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Assume we have </a:t>
            </a:r>
            <a:r>
              <a:rPr lang="en-US">
                <a:solidFill>
                  <a:srgbClr val="FF0000"/>
                </a:solidFill>
              </a:rPr>
              <a:t>T, I, Y, </a:t>
            </a:r>
            <a:r>
              <a:rPr lang="en-US">
                <a:solidFill>
                  <a:srgbClr val="FF0000"/>
                </a:solidFill>
                <a:sym typeface="Math A" pitchFamily="18" charset="2"/>
              </a:rPr>
              <a:t>, </a:t>
            </a:r>
            <a:r>
              <a:rPr lang="en-US" i="1">
                <a:solidFill>
                  <a:srgbClr val="FF0000"/>
                </a:solidFill>
                <a:sym typeface="Math A" pitchFamily="18" charset="2"/>
              </a:rPr>
              <a:t>obs</a:t>
            </a:r>
            <a:r>
              <a:rPr lang="en-US">
                <a:solidFill>
                  <a:srgbClr val="FF0000"/>
                </a:solidFill>
                <a:sym typeface="Math A" pitchFamily="18" charset="2"/>
              </a:rPr>
              <a:t> </a:t>
            </a:r>
            <a:r>
              <a:rPr lang="en-US">
                <a:solidFill>
                  <a:schemeClr val="tx1"/>
                </a:solidFill>
              </a:rPr>
              <a:t>as before.</a:t>
            </a:r>
          </a:p>
          <a:p>
            <a:r>
              <a:rPr lang="en-US">
                <a:solidFill>
                  <a:schemeClr val="tx1"/>
                </a:solidFill>
              </a:rPr>
              <a:t>Assume we have a finite specification </a:t>
            </a:r>
            <a:r>
              <a:rPr lang="en-US">
                <a:solidFill>
                  <a:srgbClr val="FF0000"/>
                </a:solidFill>
              </a:rPr>
              <a:t>Spec </a:t>
            </a:r>
            <a:r>
              <a:rPr lang="en-US">
                <a:solidFill>
                  <a:schemeClr val="tx1"/>
                </a:solidFill>
              </a:rPr>
              <a:t>= { </a:t>
            </a:r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...</a:t>
            </a:r>
            <a:r>
              <a:rPr lang="en-US">
                <a:solidFill>
                  <a:srgbClr val="FF0000"/>
                </a:solidFill>
              </a:rPr>
              <a:t> o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}.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81000" y="53340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we can decide satisfiability with a standard SAT solver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(which proves unsatisfiability or gives a satisfying assignment)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9" name="Rectangle 7"/>
          <p:cNvSpPr>
            <a:spLocks noGrp="1" noChangeArrowheads="1"/>
          </p:cNvSpPr>
          <p:nvPr>
            <p:ph type="title"/>
          </p:nvPr>
        </p:nvSpPr>
        <p:spPr>
          <a:xfrm>
            <a:off x="687388" y="457200"/>
            <a:ext cx="7769225" cy="1139825"/>
          </a:xfrm>
        </p:spPr>
        <p:txBody>
          <a:bodyPr/>
          <a:lstStyle/>
          <a:p>
            <a:r>
              <a:rPr lang="en-US"/>
              <a:t>Specification Mining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458200" cy="3197225"/>
          </a:xfrm>
        </p:spPr>
        <p:txBody>
          <a:bodyPr/>
          <a:lstStyle/>
          <a:p>
            <a:pPr>
              <a:tabLst>
                <a:tab pos="6116638" algn="l"/>
              </a:tabLst>
            </a:pPr>
            <a:r>
              <a:rPr lang="en-US" sz="2400"/>
              <a:t>an execution is called </a:t>
            </a:r>
            <a:r>
              <a:rPr lang="en-US" sz="2400" i="1"/>
              <a:t>serial</a:t>
            </a:r>
            <a:r>
              <a:rPr lang="en-US" sz="2400"/>
              <a:t> if it interleaves threads at the granularity of operations.</a:t>
            </a:r>
          </a:p>
          <a:p>
            <a:pPr>
              <a:tabLst>
                <a:tab pos="6116638" algn="l"/>
              </a:tabLst>
            </a:pPr>
            <a:r>
              <a:rPr lang="en-US" sz="2400"/>
              <a:t>Define the </a:t>
            </a:r>
            <a:r>
              <a:rPr lang="en-US" sz="2400" i="1"/>
              <a:t>mined specification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>
                <a:solidFill>
                  <a:srgbClr val="FF0000"/>
                </a:solidFill>
              </a:rPr>
              <a:t>Spec</a:t>
            </a:r>
            <a:r>
              <a:rPr lang="en-US" sz="2400" baseline="-25000">
                <a:solidFill>
                  <a:srgbClr val="FF0000"/>
                </a:solidFill>
              </a:rPr>
              <a:t>T,I</a:t>
            </a:r>
            <a:r>
              <a:rPr lang="en-US" sz="2400"/>
              <a:t> = { </a:t>
            </a:r>
            <a:r>
              <a:rPr lang="en-US" sz="2400">
                <a:solidFill>
                  <a:srgbClr val="FF0000"/>
                </a:solidFill>
              </a:rPr>
              <a:t>o</a:t>
            </a:r>
            <a:r>
              <a:rPr lang="en-US" sz="2400"/>
              <a:t> | </a:t>
            </a:r>
            <a:r>
              <a:rPr lang="en-US" sz="2400">
                <a:solidFill>
                  <a:srgbClr val="FF0000"/>
                </a:solidFill>
              </a:rPr>
              <a:t>o</a:t>
            </a:r>
            <a:r>
              <a:rPr lang="en-US" sz="2400"/>
              <a:t> is observation of a serial execution of </a:t>
            </a:r>
            <a:r>
              <a:rPr lang="en-US" sz="2400">
                <a:solidFill>
                  <a:srgbClr val="FF0000"/>
                </a:solidFill>
              </a:rPr>
              <a:t>T,I</a:t>
            </a:r>
            <a:r>
              <a:rPr lang="en-US" sz="2400"/>
              <a:t>} </a:t>
            </a:r>
          </a:p>
          <a:p>
            <a:pPr>
              <a:tabLst>
                <a:tab pos="6116638" algn="l"/>
              </a:tabLst>
            </a:pPr>
            <a:endParaRPr lang="en-US" sz="1600"/>
          </a:p>
          <a:p>
            <a:pPr>
              <a:tabLst>
                <a:tab pos="6116638" algn="l"/>
              </a:tabLst>
            </a:pPr>
            <a:r>
              <a:rPr lang="en-US" sz="2400">
                <a:solidFill>
                  <a:schemeClr val="accent2"/>
                </a:solidFill>
              </a:rPr>
              <a:t>Variant 1</a:t>
            </a:r>
            <a:r>
              <a:rPr lang="en-US" sz="2400"/>
              <a:t> : mine the implementation under test</a:t>
            </a:r>
            <a:br>
              <a:rPr lang="en-US" sz="2400"/>
            </a:br>
            <a:r>
              <a:rPr lang="en-US" sz="2400"/>
              <a:t>(may produce incorrect spec if there is a sequential bug)</a:t>
            </a:r>
          </a:p>
          <a:p>
            <a:pPr>
              <a:tabLst>
                <a:tab pos="6116638" algn="l"/>
              </a:tabLst>
            </a:pPr>
            <a:r>
              <a:rPr lang="en-US" sz="2400">
                <a:solidFill>
                  <a:schemeClr val="accent2"/>
                </a:solidFill>
              </a:rPr>
              <a:t>Variant 2</a:t>
            </a:r>
            <a:r>
              <a:rPr lang="en-US" sz="2400"/>
              <a:t> : mine a reference implementation</a:t>
            </a:r>
            <a:r>
              <a:rPr lang="en-US" sz="2400" baseline="-25000">
                <a:solidFill>
                  <a:srgbClr val="FF0000"/>
                </a:solidFill>
              </a:rPr>
              <a:t/>
            </a:r>
            <a:br>
              <a:rPr lang="en-US" sz="2400" baseline="-25000">
                <a:solidFill>
                  <a:srgbClr val="FF0000"/>
                </a:solidFill>
              </a:rPr>
            </a:br>
            <a:r>
              <a:rPr lang="en-US" sz="2400"/>
              <a:t>(need not be concurrent, thus simple to write)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04800" y="164465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Idea: use serial executions of code as specification</a:t>
            </a:r>
          </a:p>
          <a:p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81000" y="1600200"/>
            <a:ext cx="8077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69225" cy="1139825"/>
          </a:xfrm>
        </p:spPr>
        <p:txBody>
          <a:bodyPr/>
          <a:lstStyle/>
          <a:p>
            <a:r>
              <a:rPr lang="en-US"/>
              <a:t>Specification Mining Algorithm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1066800" y="2667000"/>
            <a:ext cx="1981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 </a:t>
            </a:r>
            <a:r>
              <a:rPr lang="en-US">
                <a:solidFill>
                  <a:schemeClr val="tx1"/>
                </a:solidFill>
              </a:rPr>
              <a:t>:= {}</a:t>
            </a:r>
          </a:p>
          <a:p>
            <a:r>
              <a:rPr lang="en-US">
                <a:solidFill>
                  <a:srgbClr val="FF0000"/>
                </a:solidFill>
                <a:sym typeface="Math A" pitchFamily="18" charset="2"/>
              </a:rPr>
              <a:t></a:t>
            </a:r>
            <a:r>
              <a:rPr lang="en-US">
                <a:solidFill>
                  <a:schemeClr val="tx1"/>
                </a:solidFill>
              </a:rPr>
              <a:t> := </a:t>
            </a:r>
            <a:r>
              <a:rPr lang="en-US">
                <a:solidFill>
                  <a:srgbClr val="FF0000"/>
                </a:solidFill>
                <a:sym typeface="Math A" pitchFamily="18" charset="2"/>
              </a:rPr>
              <a:t></a:t>
            </a:r>
            <a:r>
              <a:rPr lang="en-US" baseline="-25000">
                <a:solidFill>
                  <a:srgbClr val="FF0000"/>
                </a:solidFill>
              </a:rPr>
              <a:t>T,I,Serial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3202" name="AutoShape 18"/>
          <p:cNvSpPr>
            <a:spLocks noChangeArrowheads="1"/>
          </p:cNvSpPr>
          <p:nvPr/>
        </p:nvSpPr>
        <p:spPr bwMode="auto">
          <a:xfrm>
            <a:off x="533400" y="4114800"/>
            <a:ext cx="3048000" cy="1295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 </a:t>
            </a:r>
            <a:r>
              <a:rPr lang="en-US">
                <a:solidFill>
                  <a:srgbClr val="FF0000"/>
                </a:solidFill>
                <a:sym typeface="Math A" pitchFamily="18" charset="2"/>
              </a:rPr>
              <a:t></a:t>
            </a:r>
            <a:r>
              <a:rPr lang="en-US">
                <a:solidFill>
                  <a:schemeClr val="tx1"/>
                </a:solidFill>
              </a:rPr>
              <a:t> satisfiable ?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1066800" y="5934075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Spec</a:t>
            </a:r>
            <a:r>
              <a:rPr lang="en-US" baseline="-25000">
                <a:solidFill>
                  <a:srgbClr val="FF0000"/>
                </a:solidFill>
              </a:rPr>
              <a:t>T,I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:= </a:t>
            </a:r>
            <a:r>
              <a:rPr lang="en-US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5791200" y="4114800"/>
            <a:ext cx="2667000" cy="127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 </a:t>
            </a:r>
            <a:r>
              <a:rPr lang="en-US">
                <a:solidFill>
                  <a:schemeClr val="tx1"/>
                </a:solidFill>
              </a:rPr>
              <a:t>:=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sym typeface="Math B" pitchFamily="2" charset="2"/>
              </a:rPr>
              <a:t></a:t>
            </a:r>
            <a:r>
              <a:rPr lang="en-US" i="1">
                <a:solidFill>
                  <a:srgbClr val="FF0000"/>
                </a:solidFill>
                <a:sym typeface="Math A" pitchFamily="18" charset="2"/>
              </a:rPr>
              <a:t>obs</a:t>
            </a:r>
            <a:r>
              <a:rPr lang="en-US">
                <a:solidFill>
                  <a:srgbClr val="FF0000"/>
                </a:solidFill>
                <a:sym typeface="Math B" pitchFamily="2" charset="2"/>
              </a:rPr>
              <a:t></a:t>
            </a:r>
            <a:r>
              <a:rPr lang="en-US" baseline="30000">
                <a:solidFill>
                  <a:srgbClr val="FF0000"/>
                </a:solidFill>
                <a:sym typeface="Math A" pitchFamily="18" charset="2"/>
              </a:rPr>
              <a:t>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S </a:t>
            </a:r>
            <a:r>
              <a:rPr lang="en-US">
                <a:solidFill>
                  <a:schemeClr val="tx1"/>
                </a:solidFill>
              </a:rPr>
              <a:t>:=  </a:t>
            </a:r>
            <a:r>
              <a:rPr lang="en-US">
                <a:solidFill>
                  <a:srgbClr val="FF0000"/>
                </a:solidFill>
              </a:rPr>
              <a:t>S 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  <a:sym typeface="Math B" pitchFamily="2" charset="2"/>
              </a:rPr>
              <a:t></a:t>
            </a:r>
            <a:r>
              <a:rPr lang="en-US">
                <a:solidFill>
                  <a:schemeClr val="tx1"/>
                </a:solidFill>
                <a:sym typeface="Math B" pitchFamily="2" charset="2"/>
              </a:rPr>
              <a:t>  </a:t>
            </a:r>
            <a:r>
              <a:rPr lang="en-US">
                <a:solidFill>
                  <a:schemeClr val="tx1"/>
                </a:solidFill>
              </a:rPr>
              <a:t>{</a:t>
            </a:r>
            <a:r>
              <a:rPr lang="en-US">
                <a:solidFill>
                  <a:srgbClr val="FF0000"/>
                </a:solidFill>
                <a:sym typeface="Math B" pitchFamily="2" charset="2"/>
              </a:rPr>
              <a:t>o</a:t>
            </a:r>
            <a:r>
              <a:rPr lang="en-US">
                <a:solidFill>
                  <a:schemeClr val="tx1"/>
                </a:solidFill>
              </a:rPr>
              <a:t>}</a:t>
            </a:r>
          </a:p>
          <a:p>
            <a:r>
              <a:rPr lang="en-US">
                <a:solidFill>
                  <a:srgbClr val="FF0000"/>
                </a:solidFill>
                <a:sym typeface="Math A" pitchFamily="18" charset="2"/>
              </a:rPr>
              <a:t></a:t>
            </a:r>
            <a:r>
              <a:rPr lang="en-US">
                <a:solidFill>
                  <a:schemeClr val="tx1"/>
                </a:solidFill>
              </a:rPr>
              <a:t> :=  </a:t>
            </a:r>
            <a:r>
              <a:rPr lang="en-US">
                <a:solidFill>
                  <a:srgbClr val="FF0000"/>
                </a:solidFill>
                <a:sym typeface="Math A" pitchFamily="18" charset="2"/>
              </a:rPr>
              <a:t></a:t>
            </a:r>
            <a:r>
              <a:rPr lang="en-US" baseline="-25000">
                <a:solidFill>
                  <a:srgbClr val="FF0000"/>
                </a:solidFill>
              </a:rPr>
              <a:t>  </a:t>
            </a:r>
            <a:r>
              <a:rPr lang="en-US" sz="2000">
                <a:solidFill>
                  <a:schemeClr val="tx1"/>
                </a:solidFill>
                <a:sym typeface="Math B" pitchFamily="2" charset="2"/>
              </a:rPr>
              <a:t>  </a:t>
            </a:r>
            <a:r>
              <a:rPr lang="en-US">
                <a:solidFill>
                  <a:schemeClr val="tx1"/>
                </a:solidFill>
                <a:sym typeface="Math A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sym typeface="Math A" pitchFamily="18" charset="2"/>
              </a:rPr>
              <a:t>obs</a:t>
            </a:r>
            <a:r>
              <a:rPr lang="en-US">
                <a:solidFill>
                  <a:srgbClr val="FF0000"/>
                </a:solidFill>
                <a:sym typeface="Math A" pitchFamily="18" charset="2"/>
              </a:rPr>
              <a:t> </a:t>
            </a:r>
            <a:r>
              <a:rPr lang="en-US">
                <a:solidFill>
                  <a:schemeClr val="tx1"/>
                </a:solidFill>
                <a:sym typeface="Math B" pitchFamily="2" charset="2"/>
              </a:rPr>
              <a:t></a:t>
            </a:r>
            <a:r>
              <a:rPr lang="en-US">
                <a:solidFill>
                  <a:srgbClr val="FF0000"/>
                </a:solidFill>
                <a:sym typeface="Math A" pitchFamily="18" charset="2"/>
              </a:rPr>
              <a:t> </a:t>
            </a:r>
            <a:r>
              <a:rPr lang="en-US">
                <a:solidFill>
                  <a:srgbClr val="FF0000"/>
                </a:solidFill>
                <a:sym typeface="Math B" pitchFamily="2" charset="2"/>
              </a:rPr>
              <a:t>o</a:t>
            </a:r>
            <a:r>
              <a:rPr lang="en-US">
                <a:solidFill>
                  <a:schemeClr val="tx1"/>
                </a:solidFill>
                <a:sym typeface="Math A" pitchFamily="18" charset="2"/>
              </a:rPr>
              <a:t>)</a:t>
            </a:r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838200" y="1371600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Idea: gather all serial observations by repeatedly solving for fresh observations, until no more are found.</a:t>
            </a:r>
          </a:p>
        </p:txBody>
      </p:sp>
      <p:cxnSp>
        <p:nvCxnSpPr>
          <p:cNvPr id="93207" name="AutoShape 23"/>
          <p:cNvCxnSpPr>
            <a:cxnSpLocks noChangeShapeType="1"/>
            <a:stCxn id="93200" idx="2"/>
            <a:endCxn id="93202" idx="0"/>
          </p:cNvCxnSpPr>
          <p:nvPr/>
        </p:nvCxnSpPr>
        <p:spPr bwMode="auto">
          <a:xfrm>
            <a:off x="2057400" y="3498850"/>
            <a:ext cx="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208" name="AutoShape 24"/>
          <p:cNvCxnSpPr>
            <a:cxnSpLocks noChangeShapeType="1"/>
            <a:stCxn id="93202" idx="2"/>
            <a:endCxn id="93204" idx="0"/>
          </p:cNvCxnSpPr>
          <p:nvPr/>
        </p:nvCxnSpPr>
        <p:spPr bwMode="auto">
          <a:xfrm>
            <a:off x="2057400" y="541020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209" name="AutoShape 25"/>
          <p:cNvCxnSpPr>
            <a:cxnSpLocks noChangeShapeType="1"/>
            <a:stCxn id="93202" idx="3"/>
            <a:endCxn id="93205" idx="1"/>
          </p:cNvCxnSpPr>
          <p:nvPr/>
        </p:nvCxnSpPr>
        <p:spPr bwMode="auto">
          <a:xfrm flipV="1">
            <a:off x="3581400" y="4751388"/>
            <a:ext cx="2209800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210" name="AutoShape 26"/>
          <p:cNvCxnSpPr>
            <a:cxnSpLocks noChangeShapeType="1"/>
            <a:stCxn id="93205" idx="0"/>
          </p:cNvCxnSpPr>
          <p:nvPr/>
        </p:nvCxnSpPr>
        <p:spPr bwMode="auto">
          <a:xfrm rot="5400000" flipH="1">
            <a:off x="4438650" y="1428750"/>
            <a:ext cx="304800" cy="5067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2133600" y="541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3943350" y="42672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yes, by </a:t>
            </a:r>
            <a:r>
              <a:rPr lang="en-US">
                <a:solidFill>
                  <a:srgbClr val="FF0000"/>
                </a:solidFill>
                <a:sym typeface="Math A" pitchFamily="18" charset="2"/>
              </a:rPr>
              <a:t>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Next: how to construct </a:t>
            </a:r>
            <a:r>
              <a:rPr lang="en-US" sz="3600">
                <a:solidFill>
                  <a:srgbClr val="FF0000"/>
                </a:solidFill>
                <a:sym typeface="Math A" pitchFamily="18" charset="2"/>
              </a:rPr>
              <a:t></a:t>
            </a:r>
            <a:r>
              <a:rPr lang="en-US" sz="3600" baseline="-25000">
                <a:solidFill>
                  <a:srgbClr val="FF0000"/>
                </a:solidFill>
              </a:rPr>
              <a:t>T,I,Y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464425" cy="3502025"/>
          </a:xfrm>
        </p:spPr>
        <p:txBody>
          <a:bodyPr/>
          <a:lstStyle/>
          <a:p>
            <a:pPr marL="990600" lvl="1" indent="-533400">
              <a:buFont typeface="Times New Roman" pitchFamily="18" charset="0"/>
              <a:buAutoNum type="arabicPeriod"/>
            </a:pPr>
            <a:r>
              <a:rPr lang="en-US"/>
              <a:t>how do we formalize executions?</a:t>
            </a:r>
          </a:p>
          <a:p>
            <a:pPr marL="990600" lvl="1" indent="-533400">
              <a:buFont typeface="Times New Roman" pitchFamily="18" charset="0"/>
              <a:buAutoNum type="arabicPeriod"/>
            </a:pPr>
            <a:r>
              <a:rPr lang="en-US"/>
              <a:t>how do we specify the memory model?</a:t>
            </a:r>
          </a:p>
          <a:p>
            <a:pPr marL="990600" lvl="1" indent="-533400">
              <a:buFont typeface="Times New Roman" pitchFamily="18" charset="0"/>
              <a:buAutoNum type="arabicPeriod"/>
            </a:pPr>
            <a:endParaRPr lang="en-US"/>
          </a:p>
          <a:p>
            <a:pPr marL="990600" lvl="1" indent="-533400">
              <a:buFont typeface="Times New Roman" pitchFamily="18" charset="0"/>
              <a:buAutoNum type="arabicPeriod"/>
            </a:pPr>
            <a:endParaRPr lang="en-US"/>
          </a:p>
          <a:p>
            <a:pPr marL="990600" lvl="1" indent="-533400">
              <a:buFont typeface="Times New Roman" pitchFamily="18" charset="0"/>
              <a:buAutoNum type="arabicPeriod"/>
            </a:pPr>
            <a:r>
              <a:rPr lang="en-US"/>
              <a:t>how do we encode programs?</a:t>
            </a:r>
          </a:p>
          <a:p>
            <a:pPr marL="990600" lvl="1" indent="-533400">
              <a:buFont typeface="Times New Roman" pitchFamily="18" charset="0"/>
              <a:buAutoNum type="arabicPeriod"/>
            </a:pPr>
            <a:r>
              <a:rPr lang="en-US"/>
              <a:t>how do we encode the memory model?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85800" y="2022475"/>
            <a:ext cx="189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Formalization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85800" y="39624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Encoding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Overview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69225" cy="4111625"/>
          </a:xfrm>
        </p:spPr>
        <p:txBody>
          <a:bodyPr/>
          <a:lstStyle/>
          <a:p>
            <a:pPr marL="0" indent="0">
              <a:buFont typeface="Times New Roman" pitchFamily="18" charset="0"/>
              <a:buNone/>
              <a:tabLst>
                <a:tab pos="911225" algn="l"/>
              </a:tabLst>
            </a:pPr>
            <a:r>
              <a:rPr lang="en-US">
                <a:solidFill>
                  <a:srgbClr val="FF0000"/>
                </a:solidFill>
              </a:rPr>
              <a:t>I.</a:t>
            </a:r>
            <a:r>
              <a:rPr lang="en-US"/>
              <a:t>	Motivation: The Problem</a:t>
            </a:r>
          </a:p>
          <a:p>
            <a:pPr marL="0" indent="0">
              <a:buFont typeface="Times New Roman" pitchFamily="18" charset="0"/>
              <a:buNone/>
              <a:tabLst>
                <a:tab pos="911225" algn="l"/>
              </a:tabLst>
            </a:pPr>
            <a:r>
              <a:rPr lang="en-US">
                <a:solidFill>
                  <a:srgbClr val="FF0000"/>
                </a:solidFill>
              </a:rPr>
              <a:t>II.</a:t>
            </a:r>
            <a:r>
              <a:rPr lang="en-US"/>
              <a:t>	The </a:t>
            </a:r>
            <a:r>
              <a:rPr lang="en-US" i="1"/>
              <a:t>CheckFence</a:t>
            </a:r>
            <a:r>
              <a:rPr lang="en-US"/>
              <a:t> Solution</a:t>
            </a:r>
          </a:p>
          <a:p>
            <a:pPr marL="0" indent="0">
              <a:buFont typeface="Times New Roman" pitchFamily="18" charset="0"/>
              <a:buNone/>
              <a:tabLst>
                <a:tab pos="911225" algn="l"/>
              </a:tabLst>
            </a:pPr>
            <a:r>
              <a:rPr lang="en-US">
                <a:solidFill>
                  <a:srgbClr val="FF0000"/>
                </a:solidFill>
              </a:rPr>
              <a:t>III.</a:t>
            </a:r>
            <a:r>
              <a:rPr lang="en-US"/>
              <a:t>	Technical Description</a:t>
            </a:r>
          </a:p>
          <a:p>
            <a:pPr marL="0" indent="0">
              <a:buFont typeface="Times New Roman" pitchFamily="18" charset="0"/>
              <a:buNone/>
              <a:tabLst>
                <a:tab pos="911225" algn="l"/>
              </a:tabLst>
            </a:pPr>
            <a:r>
              <a:rPr lang="en-US">
                <a:solidFill>
                  <a:srgbClr val="FF0000"/>
                </a:solidFill>
              </a:rPr>
              <a:t>IV.</a:t>
            </a:r>
            <a:r>
              <a:rPr lang="en-US"/>
              <a:t>	Experiments</a:t>
            </a:r>
          </a:p>
          <a:p>
            <a:pPr marL="0" indent="0">
              <a:buFont typeface="Times New Roman" pitchFamily="18" charset="0"/>
              <a:buNone/>
              <a:tabLst>
                <a:tab pos="911225" algn="l"/>
              </a:tabLst>
            </a:pPr>
            <a:r>
              <a:rPr lang="en-US">
                <a:solidFill>
                  <a:srgbClr val="FF0000"/>
                </a:solidFill>
              </a:rPr>
              <a:t>V.</a:t>
            </a:r>
            <a:r>
              <a:rPr lang="en-US"/>
              <a:t>	Results</a:t>
            </a:r>
          </a:p>
          <a:p>
            <a:pPr marL="0" indent="0">
              <a:buFont typeface="Times New Roman" pitchFamily="18" charset="0"/>
              <a:buNone/>
              <a:tabLst>
                <a:tab pos="911225" algn="l"/>
              </a:tabLst>
            </a:pPr>
            <a:r>
              <a:rPr lang="en-US">
                <a:solidFill>
                  <a:srgbClr val="FF0000"/>
                </a:solidFill>
              </a:rPr>
              <a:t>VI.</a:t>
            </a:r>
            <a:r>
              <a:rPr lang="en-US"/>
              <a:t>	Conclusion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769225" cy="1139825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Local Traces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1138238" y="1600200"/>
            <a:ext cx="6938962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When executed, a program produces a sequence of {load, store, fence} instructions called a </a:t>
            </a:r>
            <a:r>
              <a:rPr lang="en-US">
                <a:solidFill>
                  <a:schemeClr val="accent2"/>
                </a:solidFill>
              </a:rPr>
              <a:t>local trace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The same program may produce many different traces, depending on what values are loaded during execution.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1066800" y="1600200"/>
            <a:ext cx="6934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910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717925"/>
            <a:ext cx="5297488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102" name="AutoShape 14"/>
          <p:cNvSpPr>
            <a:spLocks noChangeArrowheads="1"/>
          </p:cNvSpPr>
          <p:nvPr/>
        </p:nvSpPr>
        <p:spPr bwMode="auto">
          <a:xfrm>
            <a:off x="3240088" y="4114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AutoShape 15"/>
          <p:cNvSpPr>
            <a:spLocks noChangeArrowheads="1"/>
          </p:cNvSpPr>
          <p:nvPr/>
        </p:nvSpPr>
        <p:spPr bwMode="auto">
          <a:xfrm>
            <a:off x="3240088" y="5638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5068888" y="4498975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6669088" y="4549775"/>
            <a:ext cx="69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, ...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5068888" y="59118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6669088" y="5962650"/>
            <a:ext cx="69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, ...</a:t>
            </a:r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3733800" y="3733800"/>
            <a:ext cx="1433513" cy="12239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5291138" y="5257800"/>
            <a:ext cx="1404937" cy="1130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3767138" y="5262563"/>
            <a:ext cx="1404937" cy="1130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5281613" y="3733800"/>
            <a:ext cx="1433512" cy="12239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769225" cy="11398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Global Traces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9867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rgbClr val="FF0000"/>
                </a:solidFill>
              </a:rPr>
              <a:t>global trace </a:t>
            </a:r>
            <a:r>
              <a:rPr lang="en-US">
                <a:solidFill>
                  <a:schemeClr val="tx1"/>
                </a:solidFill>
              </a:rPr>
              <a:t>consists of individual </a:t>
            </a:r>
            <a:r>
              <a:rPr lang="en-US">
                <a:solidFill>
                  <a:schemeClr val="accent2"/>
                </a:solidFill>
              </a:rPr>
              <a:t>local traces</a:t>
            </a:r>
            <a:r>
              <a:rPr lang="en-US">
                <a:solidFill>
                  <a:schemeClr val="tx1"/>
                </a:solidFill>
              </a:rPr>
              <a:t> for each processor and a partial function </a:t>
            </a:r>
            <a:r>
              <a:rPr lang="en-US">
                <a:solidFill>
                  <a:srgbClr val="00CC00"/>
                </a:solidFill>
              </a:rPr>
              <a:t>seed</a:t>
            </a:r>
            <a:r>
              <a:rPr lang="en-US">
                <a:solidFill>
                  <a:schemeClr val="tx1"/>
                </a:solidFill>
              </a:rPr>
              <a:t> that maps loads to the stores that source their value.</a:t>
            </a:r>
            <a:endParaRPr lang="en-US" sz="90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 the seeding store must have matching address and data values.</a:t>
            </a:r>
          </a:p>
          <a:p>
            <a:r>
              <a:rPr lang="en-US">
                <a:solidFill>
                  <a:schemeClr val="tx1"/>
                </a:solidFill>
              </a:rPr>
              <a:t>- an unseeded load gets the initial memory value.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533400" y="1600200"/>
            <a:ext cx="7986713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48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14800"/>
            <a:ext cx="36576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8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4114800"/>
            <a:ext cx="411480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86" name="AutoShape 14"/>
          <p:cNvSpPr>
            <a:spLocks noChangeArrowheads="1"/>
          </p:cNvSpPr>
          <p:nvPr/>
        </p:nvSpPr>
        <p:spPr bwMode="auto">
          <a:xfrm>
            <a:off x="4191000" y="51054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4800600" y="4802188"/>
            <a:ext cx="1433513" cy="15271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7162800" y="4799013"/>
            <a:ext cx="1433513" cy="15271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4648200" y="4699000"/>
            <a:ext cx="4076700" cy="1739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6019800" y="5041900"/>
            <a:ext cx="1176338" cy="1428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 flipV="1">
            <a:off x="6057900" y="5170488"/>
            <a:ext cx="1138238" cy="22542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 flipV="1">
            <a:off x="6053138" y="5283200"/>
            <a:ext cx="1141412" cy="46355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 flipV="1">
            <a:off x="6043613" y="5634038"/>
            <a:ext cx="1171575" cy="4699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69225" cy="1139825"/>
          </a:xfrm>
        </p:spPr>
        <p:txBody>
          <a:bodyPr/>
          <a:lstStyle/>
          <a:p>
            <a:r>
              <a:rPr lang="en-US"/>
              <a:t>Memory Models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914400" y="2497138"/>
            <a:ext cx="72390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ctr"/>
            <a:r>
              <a:rPr lang="en-US" sz="3200">
                <a:solidFill>
                  <a:srgbClr val="FF0000"/>
                </a:solidFill>
              </a:rPr>
              <a:t>Example:</a:t>
            </a:r>
          </a:p>
          <a:p>
            <a:pPr marL="231775" indent="-231775" algn="ctr"/>
            <a:r>
              <a:rPr lang="en-US" sz="3200">
                <a:solidFill>
                  <a:srgbClr val="FF0000"/>
                </a:solidFill>
              </a:rPr>
              <a:t> Sequential Consistency</a:t>
            </a:r>
          </a:p>
          <a:p>
            <a:pPr marL="231775" indent="-231775"/>
            <a:endParaRPr lang="en-US" sz="1800">
              <a:solidFill>
                <a:schemeClr val="tx1"/>
              </a:solidFill>
            </a:endParaRPr>
          </a:p>
          <a:p>
            <a:pPr marL="231775" indent="-231775"/>
            <a:r>
              <a:rPr lang="en-US" sz="2800">
                <a:solidFill>
                  <a:schemeClr val="tx1"/>
                </a:solidFill>
              </a:rPr>
              <a:t>	requires that there exist a total temporal order &lt;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over all accesses in the trace such that</a:t>
            </a:r>
          </a:p>
          <a:p>
            <a:pPr marL="231775" indent="-231775"/>
            <a:endParaRPr lang="en-US" sz="1800">
              <a:solidFill>
                <a:schemeClr val="tx1"/>
              </a:solidFill>
            </a:endParaRPr>
          </a:p>
          <a:p>
            <a:pPr marL="803275" lvl="1" indent="-457200"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the order &lt; extends the program order</a:t>
            </a:r>
          </a:p>
          <a:p>
            <a:pPr marL="803275" lvl="1" indent="-457200"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 marL="803275" lvl="1" indent="-457200"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the seed of each load is the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latest preceding store to the same address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98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 memory model restricts what global traces are possible.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533400" y="1600200"/>
            <a:ext cx="79867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69225" cy="1139825"/>
          </a:xfrm>
        </p:spPr>
        <p:txBody>
          <a:bodyPr/>
          <a:lstStyle/>
          <a:p>
            <a:r>
              <a:rPr lang="en-US"/>
              <a:t>Example: Specification</a:t>
            </a:r>
            <a:br>
              <a:rPr lang="en-US"/>
            </a:br>
            <a:r>
              <a:rPr lang="en-US"/>
              <a:t> for Sequential Consistency</a:t>
            </a:r>
          </a:p>
        </p:txBody>
      </p:sp>
      <p:sp>
        <p:nvSpPr>
          <p:cNvPr id="111619" name="Rectangle 1027"/>
          <p:cNvSpPr>
            <a:spLocks noChangeArrowheads="1"/>
          </p:cNvSpPr>
          <p:nvPr/>
        </p:nvSpPr>
        <p:spPr bwMode="auto">
          <a:xfrm>
            <a:off x="152400" y="1600200"/>
            <a:ext cx="89916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model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sc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exists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relation memory_order(access,access)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forall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L     : load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S,S'  : store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X,Y,Z : access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require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&lt;T1&gt; memory_order(X,Y) &amp; memory_order(Y,Z) =&gt; memory_order(X,Z)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&lt;T2&gt; ~memory_order(X,X)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&lt;T3&gt; memory_order(X,Y) | memory_order(Y,X) | X = Y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endParaRPr 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&lt;M1&gt; program_order(X,Y) =&gt; memory_order(X,Y)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endParaRPr 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&lt;v1&gt; seed(L,S) =&gt; memory_order(S,L)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&lt;v2&gt; seed(L,S) &amp; aliased(L,S') &amp; memory_order(S',L) &amp; ~(S = S‘)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	=&gt; memory_order(S',S)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&lt;v3&gt; aliased(L,S) &amp; memory_order(S,L) =&gt; has_seed(L)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end model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69225" cy="1139825"/>
          </a:xfrm>
        </p:spPr>
        <p:txBody>
          <a:bodyPr/>
          <a:lstStyle/>
          <a:p>
            <a:r>
              <a:rPr lang="en-US"/>
              <a:t>Example: Specification</a:t>
            </a:r>
            <a:br>
              <a:rPr lang="en-US"/>
            </a:br>
            <a:r>
              <a:rPr lang="en-US"/>
              <a:t> for Sequential Consistency</a:t>
            </a:r>
          </a:p>
        </p:txBody>
      </p:sp>
      <p:sp>
        <p:nvSpPr>
          <p:cNvPr id="117763" name="Rectangle 1027"/>
          <p:cNvSpPr>
            <a:spLocks noChangeArrowheads="1"/>
          </p:cNvSpPr>
          <p:nvPr/>
        </p:nvSpPr>
        <p:spPr bwMode="auto">
          <a:xfrm>
            <a:off x="152400" y="1600200"/>
            <a:ext cx="89916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model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sc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exists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relation memory_order(access,access)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forall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L     : load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S,S'  : store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X,Y,Z : access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require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&lt;T1&gt; memory_order(X,Y) &amp; memory_order(Y,Z) =&gt; memory_order(X,Z)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&lt;T2&gt; ~memory_order(X,X)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&lt;T3&gt; memory_order(X,Y) | memory_order(Y,X) | X = Y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endParaRPr 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&lt;M1&gt; program_order(X,Y) =&gt; memory_order(X,Y)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endParaRPr 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&lt;v1&gt; seed(L,S) =&gt; memory_order(S,L)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&lt;v2&gt; seed(L,S) &amp; aliased(L,S') &amp; memory_order(S',L) &amp; ~(S = S‘)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	=&gt; memory_order(S',S)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&lt;v3&gt; aliased(L,S) &amp; memory_order(S,L) =&gt; has_seed(L)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end model</a:t>
            </a:r>
          </a:p>
        </p:txBody>
      </p:sp>
      <p:sp>
        <p:nvSpPr>
          <p:cNvPr id="117764" name="Rectangle 1028"/>
          <p:cNvSpPr>
            <a:spLocks noChangeArrowheads="1"/>
          </p:cNvSpPr>
          <p:nvPr/>
        </p:nvSpPr>
        <p:spPr bwMode="auto">
          <a:xfrm>
            <a:off x="5943600" y="1828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memory_order</a:t>
            </a:r>
            <a:r>
              <a:rPr lang="en-US">
                <a:solidFill>
                  <a:srgbClr val="FF0000"/>
                </a:solidFill>
              </a:rPr>
              <a:t>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is a total order on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accesses</a:t>
            </a:r>
          </a:p>
        </p:txBody>
      </p:sp>
      <p:sp>
        <p:nvSpPr>
          <p:cNvPr id="117765" name="Line 1029"/>
          <p:cNvSpPr>
            <a:spLocks noChangeShapeType="1"/>
          </p:cNvSpPr>
          <p:nvPr/>
        </p:nvSpPr>
        <p:spPr bwMode="auto">
          <a:xfrm>
            <a:off x="4953000" y="22098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6" name="Rectangle 1030"/>
          <p:cNvSpPr>
            <a:spLocks noChangeArrowheads="1"/>
          </p:cNvSpPr>
          <p:nvPr/>
        </p:nvSpPr>
        <p:spPr bwMode="auto">
          <a:xfrm>
            <a:off x="381000" y="3657600"/>
            <a:ext cx="7997825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Line 1031"/>
          <p:cNvSpPr>
            <a:spLocks noChangeShapeType="1"/>
          </p:cNvSpPr>
          <p:nvPr/>
        </p:nvSpPr>
        <p:spPr bwMode="auto">
          <a:xfrm flipV="1">
            <a:off x="5562600" y="3276600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8" name="Rectangle 1032"/>
          <p:cNvSpPr>
            <a:spLocks noChangeArrowheads="1"/>
          </p:cNvSpPr>
          <p:nvPr/>
        </p:nvSpPr>
        <p:spPr bwMode="auto">
          <a:xfrm>
            <a:off x="381000" y="2057400"/>
            <a:ext cx="4572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69225" cy="1139825"/>
          </a:xfrm>
        </p:spPr>
        <p:txBody>
          <a:bodyPr/>
          <a:lstStyle/>
          <a:p>
            <a:r>
              <a:rPr lang="en-US"/>
              <a:t>Example: Specification</a:t>
            </a:r>
            <a:br>
              <a:rPr lang="en-US"/>
            </a:br>
            <a:r>
              <a:rPr lang="en-US"/>
              <a:t> for Sequential Consistency</a:t>
            </a:r>
          </a:p>
        </p:txBody>
      </p:sp>
      <p:sp>
        <p:nvSpPr>
          <p:cNvPr id="113667" name="Rectangle 1027"/>
          <p:cNvSpPr>
            <a:spLocks noChangeArrowheads="1"/>
          </p:cNvSpPr>
          <p:nvPr/>
        </p:nvSpPr>
        <p:spPr bwMode="auto">
          <a:xfrm>
            <a:off x="152400" y="1600200"/>
            <a:ext cx="89916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model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sc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exists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relation memory_order(access,access)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forall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L     : load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S,S'  : store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X,Y,Z : access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require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&lt;T1&gt; memory_order(X,Y) &amp; memory_order(Y,Z) =&gt; memory_order(X,Z)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&lt;T2&gt; ~memory_order(X,X)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&lt;T3&gt; memory_order(X,Y) | memory_order(Y,X) | X = Y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endParaRPr 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&lt;M1&gt; program_order(X,Y) =&gt; memory_order(X,Y)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endParaRPr 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&lt;v1&gt; seed(L,S) =&gt; memory_order(S,L)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&lt;v2&gt; seed(L,S) &amp; aliased(L,S') &amp; memory_order(S',L) &amp; ~(S = S‘)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	=&gt; memory_order(S',S)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&lt;v3&gt; aliased(L,S) &amp; memory_order(S,L) =&gt; has_seed(L)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end model</a:t>
            </a:r>
          </a:p>
        </p:txBody>
      </p:sp>
      <p:sp>
        <p:nvSpPr>
          <p:cNvPr id="113668" name="Rectangle 1028"/>
          <p:cNvSpPr>
            <a:spLocks noChangeArrowheads="1"/>
          </p:cNvSpPr>
          <p:nvPr/>
        </p:nvSpPr>
        <p:spPr bwMode="auto">
          <a:xfrm>
            <a:off x="5943600" y="1828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memory_order</a:t>
            </a:r>
            <a:r>
              <a:rPr lang="en-US">
                <a:solidFill>
                  <a:srgbClr val="FF0000"/>
                </a:solidFill>
              </a:rPr>
              <a:t>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extends the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program order</a:t>
            </a:r>
          </a:p>
        </p:txBody>
      </p:sp>
      <p:sp>
        <p:nvSpPr>
          <p:cNvPr id="113670" name="Rectangle 1030"/>
          <p:cNvSpPr>
            <a:spLocks noChangeArrowheads="1"/>
          </p:cNvSpPr>
          <p:nvPr/>
        </p:nvSpPr>
        <p:spPr bwMode="auto">
          <a:xfrm>
            <a:off x="381000" y="4648200"/>
            <a:ext cx="7997825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Line 1031"/>
          <p:cNvSpPr>
            <a:spLocks noChangeShapeType="1"/>
          </p:cNvSpPr>
          <p:nvPr/>
        </p:nvSpPr>
        <p:spPr bwMode="auto">
          <a:xfrm flipV="1">
            <a:off x="5562600" y="3276600"/>
            <a:ext cx="3810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69225" cy="1139825"/>
          </a:xfrm>
        </p:spPr>
        <p:txBody>
          <a:bodyPr/>
          <a:lstStyle/>
          <a:p>
            <a:r>
              <a:rPr lang="en-US"/>
              <a:t>Example: Specification</a:t>
            </a:r>
            <a:br>
              <a:rPr lang="en-US"/>
            </a:br>
            <a:r>
              <a:rPr lang="en-US"/>
              <a:t> for Sequential Consistency</a:t>
            </a:r>
          </a:p>
        </p:txBody>
      </p:sp>
      <p:sp>
        <p:nvSpPr>
          <p:cNvPr id="119811" name="Rectangle 1027"/>
          <p:cNvSpPr>
            <a:spLocks noChangeArrowheads="1"/>
          </p:cNvSpPr>
          <p:nvPr/>
        </p:nvSpPr>
        <p:spPr bwMode="auto">
          <a:xfrm>
            <a:off x="152400" y="1600200"/>
            <a:ext cx="89916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model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sc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exists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relation memory_order(access,access)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forall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L     : load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S,S'  : store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X,Y,Z : access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require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&lt;T1&gt; memory_order(X,Y) &amp; memory_order(Y,Z) =&gt; memory_order(X,Z)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&lt;T2&gt; ~memory_order(X,X)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&lt;T3&gt; memory_order(X,Y) | memory_order(Y,X) | X = Y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endParaRPr 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&lt;M1&gt; program_order(X,Y) =&gt; memory_order(X,Y)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endParaRPr 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&lt;v1&gt; seed(L,S) =&gt; memory_order(S,L)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&lt;v2&gt; seed(L,S) &amp; aliased(L,S') &amp; memory_order(S',L) &amp; ~(S = S‘)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	=&gt; memory_order(S',S)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	&lt;v3&gt; aliased(L,S) &amp; memory_order(S,L) =&gt; has_seed(L)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2857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end model</a:t>
            </a:r>
          </a:p>
        </p:txBody>
      </p:sp>
      <p:sp>
        <p:nvSpPr>
          <p:cNvPr id="119812" name="Rectangle 1028"/>
          <p:cNvSpPr>
            <a:spLocks noChangeArrowheads="1"/>
          </p:cNvSpPr>
          <p:nvPr/>
        </p:nvSpPr>
        <p:spPr bwMode="auto">
          <a:xfrm>
            <a:off x="5334000" y="1981200"/>
            <a:ext cx="3352800" cy="1527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the seed of each load is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 latest preceding store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to the same address</a:t>
            </a:r>
          </a:p>
        </p:txBody>
      </p:sp>
      <p:sp>
        <p:nvSpPr>
          <p:cNvPr id="119813" name="Rectangle 1029"/>
          <p:cNvSpPr>
            <a:spLocks noChangeArrowheads="1"/>
          </p:cNvSpPr>
          <p:nvPr/>
        </p:nvSpPr>
        <p:spPr bwMode="auto">
          <a:xfrm>
            <a:off x="381000" y="5257800"/>
            <a:ext cx="7997825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Line 1030"/>
          <p:cNvSpPr>
            <a:spLocks noChangeShapeType="1"/>
          </p:cNvSpPr>
          <p:nvPr/>
        </p:nvSpPr>
        <p:spPr bwMode="auto">
          <a:xfrm flipV="1">
            <a:off x="5562600" y="3505200"/>
            <a:ext cx="38100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 present encoding, we show how to collect the </a:t>
            </a:r>
            <a:r>
              <a:rPr lang="en-US" sz="2800">
                <a:solidFill>
                  <a:schemeClr val="accent2"/>
                </a:solidFill>
              </a:rPr>
              <a:t>variables</a:t>
            </a:r>
            <a:r>
              <a:rPr lang="en-US" sz="2800"/>
              <a:t> in V</a:t>
            </a:r>
            <a:r>
              <a:rPr lang="en-US" sz="2800" baseline="-25000"/>
              <a:t>T,I,Y</a:t>
            </a:r>
            <a:r>
              <a:rPr lang="en-US" sz="2800"/>
              <a:t> and the </a:t>
            </a:r>
            <a:r>
              <a:rPr lang="en-US" sz="2800">
                <a:solidFill>
                  <a:srgbClr val="FF0000"/>
                </a:solidFill>
              </a:rPr>
              <a:t>constraints</a:t>
            </a:r>
            <a:r>
              <a:rPr lang="en-US" sz="2800"/>
              <a:t> in </a:t>
            </a:r>
            <a:r>
              <a:rPr lang="en-US" sz="2800">
                <a:sym typeface="Math A" pitchFamily="18" charset="2"/>
              </a:rPr>
              <a:t></a:t>
            </a:r>
            <a:r>
              <a:rPr lang="en-US" sz="2800" baseline="-25000">
                <a:sym typeface="Math A" pitchFamily="18" charset="2"/>
              </a:rPr>
              <a:t>T,I,Y</a:t>
            </a:r>
            <a:r>
              <a:rPr lang="en-US" sz="2800"/>
              <a:t> </a:t>
            </a:r>
          </a:p>
          <a:p>
            <a:r>
              <a:rPr lang="en-US" sz="2800">
                <a:solidFill>
                  <a:schemeClr val="tx1"/>
                </a:solidFill>
              </a:rPr>
              <a:t>We show only simple examples here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(see dissertation for algorithm incl. correctness proof)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pPr>
              <a:buFont typeface="Times New Roman" pitchFamily="18" charset="0"/>
              <a:buNone/>
            </a:pPr>
            <a:r>
              <a:rPr lang="en-US">
                <a:solidFill>
                  <a:schemeClr val="tx1"/>
                </a:solidFill>
              </a:rPr>
              <a:t>Step (1): unroll loops</a:t>
            </a:r>
          </a:p>
          <a:p>
            <a:pPr>
              <a:buFont typeface="Times New Roman" pitchFamily="18" charset="0"/>
              <a:buNone/>
            </a:pPr>
            <a:r>
              <a:rPr lang="en-US">
                <a:solidFill>
                  <a:schemeClr val="tx1"/>
                </a:solidFill>
              </a:rPr>
              <a:t>Step (2): encode local traces</a:t>
            </a:r>
          </a:p>
          <a:p>
            <a:pPr>
              <a:buFont typeface="Times New Roman" pitchFamily="18" charset="0"/>
              <a:buNone/>
            </a:pPr>
            <a:r>
              <a:rPr lang="en-US">
                <a:solidFill>
                  <a:schemeClr val="tx1"/>
                </a:solidFill>
              </a:rPr>
              <a:t>Step (3): encode memory model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2088"/>
            <a:ext cx="7769225" cy="1139825"/>
          </a:xfrm>
        </p:spPr>
        <p:txBody>
          <a:bodyPr/>
          <a:lstStyle/>
          <a:p>
            <a:r>
              <a:rPr lang="en-US"/>
              <a:t>(1) Unroll Loops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57800"/>
            <a:ext cx="8001000" cy="1600200"/>
          </a:xfrm>
        </p:spPr>
        <p:txBody>
          <a:bodyPr/>
          <a:lstStyle/>
          <a:p>
            <a:r>
              <a:rPr lang="en-US" sz="2400"/>
              <a:t>Automatically increase bounds if tool finds failing execution</a:t>
            </a:r>
          </a:p>
          <a:p>
            <a:r>
              <a:rPr lang="en-US" sz="2400"/>
              <a:t>Use individual bounds for nested loop instances</a:t>
            </a:r>
          </a:p>
          <a:p>
            <a:r>
              <a:rPr lang="en-US" sz="2400"/>
              <a:t>Handle spin loops separately (do last iteration only)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57200" y="3443288"/>
            <a:ext cx="2057400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>
                <a:solidFill>
                  <a:schemeClr val="tx1"/>
                </a:solidFill>
              </a:rPr>
              <a:t>while (i &gt;= j)</a:t>
            </a:r>
          </a:p>
          <a:p>
            <a:pPr>
              <a:spcBef>
                <a:spcPct val="15000"/>
              </a:spcBef>
            </a:pPr>
            <a:r>
              <a:rPr lang="en-US">
                <a:solidFill>
                  <a:schemeClr val="tx1"/>
                </a:solidFill>
              </a:rPr>
              <a:t>  i = i - 1;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85800" y="1331913"/>
            <a:ext cx="7769225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Unroll each loop a fixed number of times</a:t>
            </a:r>
          </a:p>
          <a:p>
            <a:pPr marL="739775" lvl="1" indent="-282575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</a:pPr>
            <a:r>
              <a:rPr lang="en-US" sz="2000">
                <a:solidFill>
                  <a:srgbClr val="000000"/>
                </a:solidFill>
                <a:cs typeface="Times New Roman" pitchFamily="18" charset="0"/>
              </a:rPr>
              <a:t>Initially: unroll only 1 iteration per loop</a:t>
            </a: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After unrolling, CFG is DAG (only forward jumps remain)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2971800" y="2803525"/>
            <a:ext cx="61722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tabLst>
                <a:tab pos="461963" algn="l"/>
              </a:tabLst>
            </a:pPr>
            <a:r>
              <a:rPr lang="en-US">
                <a:solidFill>
                  <a:schemeClr val="tx1"/>
                </a:solidFill>
              </a:rPr>
              <a:t>if (i &gt;= j) {</a:t>
            </a:r>
          </a:p>
          <a:p>
            <a:pPr>
              <a:spcBef>
                <a:spcPct val="15000"/>
              </a:spcBef>
              <a:tabLst>
                <a:tab pos="461963" algn="l"/>
              </a:tabLst>
            </a:pPr>
            <a:r>
              <a:rPr lang="en-US">
                <a:solidFill>
                  <a:schemeClr val="tx1"/>
                </a:solidFill>
              </a:rPr>
              <a:t>	i = i - 1;</a:t>
            </a:r>
          </a:p>
          <a:p>
            <a:pPr>
              <a:spcBef>
                <a:spcPct val="15000"/>
              </a:spcBef>
              <a:tabLst>
                <a:tab pos="461963" algn="l"/>
              </a:tabLst>
            </a:pPr>
            <a:r>
              <a:rPr lang="en-US">
                <a:solidFill>
                  <a:schemeClr val="tx1"/>
                </a:solidFill>
              </a:rPr>
              <a:t>	if (i &gt;= j)</a:t>
            </a:r>
          </a:p>
          <a:p>
            <a:pPr>
              <a:spcBef>
                <a:spcPct val="15000"/>
              </a:spcBef>
              <a:tabLst>
                <a:tab pos="461963" algn="l"/>
              </a:tabLst>
            </a:pPr>
            <a:r>
              <a:rPr lang="en-US">
                <a:solidFill>
                  <a:schemeClr val="tx1"/>
                </a:solidFill>
              </a:rPr>
              <a:t>		fail(“unrolling 1 iteration is not enough”) </a:t>
            </a:r>
          </a:p>
          <a:p>
            <a:pPr>
              <a:spcBef>
                <a:spcPct val="15000"/>
              </a:spcBef>
              <a:tabLst>
                <a:tab pos="461963" algn="l"/>
              </a:tabLst>
            </a:pPr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457200" y="3443288"/>
            <a:ext cx="1828800" cy="877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2971800" y="2803525"/>
            <a:ext cx="60198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2438400" y="36576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965200"/>
            <a:ext cx="8229600" cy="5907088"/>
          </a:xfrm>
        </p:spPr>
        <p:txBody>
          <a:bodyPr/>
          <a:lstStyle/>
          <a:p>
            <a:pPr>
              <a:buClr>
                <a:schemeClr val="tx1"/>
              </a:buClr>
              <a:buSzPct val="90000"/>
              <a:buFontTx/>
              <a:buChar char="•"/>
            </a:pPr>
            <a:r>
              <a:rPr lang="en-US" sz="2600">
                <a:solidFill>
                  <a:schemeClr val="accent2"/>
                </a:solidFill>
              </a:rPr>
              <a:t>Variables</a:t>
            </a:r>
            <a:endParaRPr lang="en-US" sz="2600" i="1">
              <a:solidFill>
                <a:schemeClr val="accent2"/>
              </a:solidFill>
            </a:endParaRPr>
          </a:p>
          <a:p>
            <a:pPr lvl="1"/>
            <a:r>
              <a:rPr lang="en-US" sz="2200">
                <a:solidFill>
                  <a:schemeClr val="tx1"/>
                </a:solidFill>
              </a:rPr>
              <a:t>For each memory access x, introduce boolean variable </a:t>
            </a:r>
            <a:r>
              <a:rPr lang="en-US" sz="2200">
                <a:solidFill>
                  <a:schemeClr val="accent2"/>
                </a:solidFill>
              </a:rPr>
              <a:t>G</a:t>
            </a:r>
            <a:r>
              <a:rPr lang="en-US" sz="2200" baseline="-25000">
                <a:solidFill>
                  <a:schemeClr val="accent2"/>
                </a:solidFill>
              </a:rPr>
              <a:t>x</a:t>
            </a:r>
            <a:r>
              <a:rPr lang="en-US" sz="2200"/>
              <a:t> (the </a:t>
            </a:r>
            <a:r>
              <a:rPr lang="en-US" sz="2200" i="1"/>
              <a:t>guard</a:t>
            </a:r>
            <a:r>
              <a:rPr lang="en-US" sz="2200"/>
              <a:t>)</a:t>
            </a:r>
            <a:r>
              <a:rPr lang="en-US" sz="2200" baseline="-25000">
                <a:solidFill>
                  <a:schemeClr val="accent2"/>
                </a:solidFill>
              </a:rPr>
              <a:t> </a:t>
            </a:r>
            <a:r>
              <a:rPr lang="en-US" sz="2200"/>
              <a:t>and bitvector vars </a:t>
            </a:r>
            <a:r>
              <a:rPr lang="en-US" sz="2200">
                <a:solidFill>
                  <a:schemeClr val="accent2"/>
                </a:solidFill>
              </a:rPr>
              <a:t>A</a:t>
            </a:r>
            <a:r>
              <a:rPr lang="en-US" sz="2200" baseline="-25000">
                <a:solidFill>
                  <a:schemeClr val="accent2"/>
                </a:solidFill>
              </a:rPr>
              <a:t>x</a:t>
            </a:r>
            <a:r>
              <a:rPr lang="en-US" sz="2200"/>
              <a:t> and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 baseline="-25000">
                <a:solidFill>
                  <a:schemeClr val="accent2"/>
                </a:solidFill>
              </a:rPr>
              <a:t>x</a:t>
            </a:r>
            <a:r>
              <a:rPr lang="en-US" sz="2200"/>
              <a:t> (address and data values)</a:t>
            </a:r>
          </a:p>
          <a:p>
            <a:pPr lvl="1"/>
            <a:endParaRPr lang="en-US" sz="2000"/>
          </a:p>
          <a:p>
            <a:endParaRPr lang="en-US" sz="240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Constraints</a:t>
            </a:r>
          </a:p>
          <a:p>
            <a:pPr lvl="1"/>
            <a:r>
              <a:rPr lang="en-US" sz="2200">
                <a:solidFill>
                  <a:schemeClr val="tx1"/>
                </a:solidFill>
              </a:rPr>
              <a:t>to express value flow through registers</a:t>
            </a:r>
          </a:p>
          <a:p>
            <a:pPr lvl="1"/>
            <a:r>
              <a:rPr lang="en-US" sz="2200">
                <a:solidFill>
                  <a:schemeClr val="tx1"/>
                </a:solidFill>
              </a:rPr>
              <a:t>to express arithmetic functions</a:t>
            </a:r>
          </a:p>
          <a:p>
            <a:pPr lvl="1"/>
            <a:r>
              <a:rPr lang="en-US" sz="2200"/>
              <a:t>to express connection between </a:t>
            </a:r>
            <a:br>
              <a:rPr lang="en-US" sz="2200"/>
            </a:br>
            <a:r>
              <a:rPr lang="en-US" sz="2200"/>
              <a:t>conditions and guard variables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69225" cy="1139825"/>
          </a:xfrm>
        </p:spPr>
        <p:txBody>
          <a:bodyPr/>
          <a:lstStyle/>
          <a:p>
            <a:r>
              <a:rPr lang="en-US"/>
              <a:t>(2) Encode Local Traces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219200" y="2362200"/>
            <a:ext cx="20574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>
                <a:solidFill>
                  <a:schemeClr val="tx1"/>
                </a:solidFill>
              </a:rPr>
              <a:t>reg = *x;</a:t>
            </a:r>
          </a:p>
          <a:p>
            <a:pPr>
              <a:spcBef>
                <a:spcPct val="15000"/>
              </a:spcBef>
            </a:pPr>
            <a:r>
              <a:rPr lang="en-US">
                <a:solidFill>
                  <a:schemeClr val="tx1"/>
                </a:solidFill>
              </a:rPr>
              <a:t>if (reg != 0)</a:t>
            </a:r>
          </a:p>
          <a:p>
            <a:pPr>
              <a:spcBef>
                <a:spcPct val="15000"/>
              </a:spcBef>
            </a:pPr>
            <a:r>
              <a:rPr lang="en-US">
                <a:solidFill>
                  <a:schemeClr val="tx1"/>
                </a:solidFill>
              </a:rPr>
              <a:t>    reg = *reg;</a:t>
            </a:r>
          </a:p>
          <a:p>
            <a:pPr>
              <a:spcBef>
                <a:spcPct val="15000"/>
              </a:spcBef>
            </a:pPr>
            <a:r>
              <a:rPr lang="en-US" i="1">
                <a:solidFill>
                  <a:schemeClr val="tx1"/>
                </a:solidFill>
              </a:rPr>
              <a:t>*</a:t>
            </a:r>
            <a:r>
              <a:rPr lang="en-US">
                <a:solidFill>
                  <a:schemeClr val="tx1"/>
                </a:solidFill>
              </a:rPr>
              <a:t>x = reg;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5337175" y="2471738"/>
            <a:ext cx="23622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r>
              <a:rPr lang="en-US">
                <a:solidFill>
                  <a:schemeClr val="tx1"/>
                </a:solidFill>
              </a:rPr>
              <a:t>[</a:t>
            </a:r>
            <a:r>
              <a:rPr lang="en-US">
                <a:solidFill>
                  <a:schemeClr val="accent2"/>
                </a:solidFill>
              </a:rPr>
              <a:t>G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]	load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r>
              <a:rPr lang="en-US">
                <a:solidFill>
                  <a:schemeClr val="tx1"/>
                </a:solidFill>
              </a:rPr>
              <a:t>[</a:t>
            </a:r>
            <a:r>
              <a:rPr lang="en-US">
                <a:solidFill>
                  <a:schemeClr val="accent2"/>
                </a:solidFill>
              </a:rPr>
              <a:t>G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]	load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r>
              <a:rPr lang="en-US">
                <a:solidFill>
                  <a:schemeClr val="tx1"/>
                </a:solidFill>
              </a:rPr>
              <a:t>[</a:t>
            </a:r>
            <a:r>
              <a:rPr lang="en-US">
                <a:solidFill>
                  <a:schemeClr val="accent2"/>
                </a:solidFill>
              </a:rPr>
              <a:t>G</a:t>
            </a:r>
            <a:r>
              <a:rPr lang="en-US" baseline="-25000">
                <a:solidFill>
                  <a:schemeClr val="accent2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]	store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 baseline="-25000">
                <a:solidFill>
                  <a:schemeClr val="accent2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 baseline="-25000">
                <a:solidFill>
                  <a:schemeClr val="accent2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2438400" y="2590800"/>
            <a:ext cx="3049588" cy="1365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V="1">
            <a:off x="2949575" y="3154363"/>
            <a:ext cx="2503488" cy="2746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2438400" y="3548063"/>
            <a:ext cx="3043238" cy="3413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486400" y="4038600"/>
            <a:ext cx="3352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= 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= true</a:t>
            </a:r>
          </a:p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(D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Math B" pitchFamily="2" charset="2"/>
              </a:rPr>
              <a:t>≠ </a:t>
            </a:r>
            <a:r>
              <a:rPr lang="en-US" dirty="0">
                <a:solidFill>
                  <a:srgbClr val="FF0000"/>
                </a:solidFill>
                <a:sym typeface="Math B" pitchFamily="2" charset="2"/>
              </a:rPr>
              <a:t>0)</a:t>
            </a:r>
          </a:p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endParaRPr lang="en-US" sz="900" dirty="0">
              <a:solidFill>
                <a:srgbClr val="FF0000"/>
              </a:solidFill>
            </a:endParaRPr>
          </a:p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= A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= x</a:t>
            </a:r>
          </a:p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D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endParaRPr lang="en-US" sz="1000" baseline="-25000" dirty="0">
              <a:solidFill>
                <a:srgbClr val="FF0000"/>
              </a:solidFill>
            </a:endParaRPr>
          </a:p>
          <a:p>
            <a:pPr>
              <a:spcBef>
                <a:spcPct val="15000"/>
              </a:spcBef>
              <a:tabLst>
                <a:tab pos="461963" algn="l"/>
                <a:tab pos="681038" algn="l"/>
              </a:tabLst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= (G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sym typeface="Math B" pitchFamily="2" charset="2"/>
              </a:rPr>
              <a:t> ?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sym typeface="Math B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sym typeface="Math B" pitchFamily="2" charset="2"/>
              </a:rPr>
              <a:t>)</a:t>
            </a:r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911225" y="2362200"/>
            <a:ext cx="2365375" cy="1905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5334000" y="2395538"/>
            <a:ext cx="3463925" cy="1566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5334000" y="4038600"/>
            <a:ext cx="3463925" cy="255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5337175" y="5029200"/>
            <a:ext cx="346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5337175" y="5943600"/>
            <a:ext cx="346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41338" y="-55563"/>
            <a:ext cx="7772400" cy="1143001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General Problem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10000"/>
          </a:blip>
          <a:srcRect/>
          <a:stretch>
            <a:fillRect/>
          </a:stretch>
        </p:blipFill>
        <p:spPr bwMode="auto">
          <a:xfrm>
            <a:off x="3297238" y="3125788"/>
            <a:ext cx="1447800" cy="1230312"/>
          </a:xfrm>
          <a:prstGeom prst="rect">
            <a:avLst/>
          </a:prstGeom>
          <a:noFill/>
        </p:spPr>
      </p:pic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228600" y="1428750"/>
            <a:ext cx="3638550" cy="885825"/>
            <a:chOff x="144" y="900"/>
            <a:chExt cx="2292" cy="558"/>
          </a:xfrm>
        </p:grpSpPr>
        <p:sp>
          <p:nvSpPr>
            <p:cNvPr id="4100" name="AutoShape 4"/>
            <p:cNvSpPr>
              <a:spLocks noChangeArrowheads="1"/>
            </p:cNvSpPr>
            <p:nvPr/>
          </p:nvSpPr>
          <p:spPr bwMode="auto">
            <a:xfrm>
              <a:off x="144" y="900"/>
              <a:ext cx="2292" cy="558"/>
            </a:xfrm>
            <a:prstGeom prst="roundRect">
              <a:avLst>
                <a:gd name="adj" fmla="val 17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>
              <a:off x="144" y="900"/>
              <a:ext cx="2107" cy="293"/>
            </a:xfrm>
            <a:prstGeom prst="roundRect">
              <a:avLst>
                <a:gd name="adj" fmla="val 17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600">
                  <a:solidFill>
                    <a:schemeClr val="tx1"/>
                  </a:solidFill>
                  <a:cs typeface="Arial" charset="0"/>
                </a:rPr>
                <a:t>multi-threaded software</a:t>
              </a:r>
            </a:p>
          </p:txBody>
        </p:sp>
      </p:grp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4349750" y="1428750"/>
            <a:ext cx="4371975" cy="863600"/>
            <a:chOff x="2740" y="900"/>
            <a:chExt cx="2754" cy="544"/>
          </a:xfrm>
        </p:grpSpPr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2740" y="900"/>
              <a:ext cx="2754" cy="544"/>
            </a:xfrm>
            <a:prstGeom prst="roundRect">
              <a:avLst>
                <a:gd name="adj" fmla="val 18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2741" y="900"/>
              <a:ext cx="2708" cy="293"/>
            </a:xfrm>
            <a:prstGeom prst="roundRect">
              <a:avLst>
                <a:gd name="adj" fmla="val 18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600">
                  <a:solidFill>
                    <a:schemeClr val="tx1"/>
                  </a:solidFill>
                  <a:cs typeface="Arial" charset="0"/>
                </a:rPr>
                <a:t>shared-memory multiprocessor</a:t>
              </a:r>
            </a:p>
          </p:txBody>
        </p:sp>
      </p:grp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4897438" y="3625850"/>
            <a:ext cx="3613150" cy="1065213"/>
            <a:chOff x="3085" y="2284"/>
            <a:chExt cx="2276" cy="671"/>
          </a:xfrm>
        </p:grpSpPr>
        <p:sp>
          <p:nvSpPr>
            <p:cNvPr id="4106" name="AutoShape 10"/>
            <p:cNvSpPr>
              <a:spLocks noChangeArrowheads="1"/>
            </p:cNvSpPr>
            <p:nvPr/>
          </p:nvSpPr>
          <p:spPr bwMode="auto">
            <a:xfrm>
              <a:off x="3085" y="2284"/>
              <a:ext cx="2276" cy="671"/>
            </a:xfrm>
            <a:prstGeom prst="roundRect">
              <a:avLst>
                <a:gd name="adj" fmla="val 14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AutoShape 11"/>
            <p:cNvSpPr>
              <a:spLocks noChangeArrowheads="1"/>
            </p:cNvSpPr>
            <p:nvPr/>
          </p:nvSpPr>
          <p:spPr bwMode="auto">
            <a:xfrm>
              <a:off x="3085" y="2284"/>
              <a:ext cx="1945" cy="293"/>
            </a:xfrm>
            <a:prstGeom prst="roundRect">
              <a:avLst>
                <a:gd name="adj" fmla="val 14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600">
                  <a:solidFill>
                    <a:schemeClr val="tx1"/>
                  </a:solidFill>
                  <a:cs typeface="Arial" charset="0"/>
                </a:rPr>
                <a:t>concurrent executions</a:t>
              </a:r>
            </a:p>
          </p:txBody>
        </p:sp>
      </p:grpSp>
      <p:sp>
        <p:nvSpPr>
          <p:cNvPr id="4108" name="Freeform 12"/>
          <p:cNvSpPr>
            <a:spLocks noChangeArrowheads="1"/>
          </p:cNvSpPr>
          <p:nvPr/>
        </p:nvSpPr>
        <p:spPr bwMode="auto">
          <a:xfrm>
            <a:off x="2525713" y="2376488"/>
            <a:ext cx="738187" cy="998537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1078" y="2305"/>
              </a:cxn>
              <a:cxn ang="0">
                <a:pos x="754" y="2484"/>
              </a:cxn>
              <a:cxn ang="0">
                <a:pos x="1762" y="2773"/>
              </a:cxn>
              <a:cxn ang="0">
                <a:pos x="2050" y="1765"/>
              </a:cxn>
              <a:cxn ang="0">
                <a:pos x="1727" y="1945"/>
              </a:cxn>
              <a:cxn ang="0">
                <a:pos x="649" y="0"/>
              </a:cxn>
              <a:cxn ang="0">
                <a:pos x="0" y="360"/>
              </a:cxn>
            </a:cxnLst>
            <a:rect l="0" t="0" r="r" b="b"/>
            <a:pathLst>
              <a:path w="2051" h="2774">
                <a:moveTo>
                  <a:pt x="0" y="360"/>
                </a:moveTo>
                <a:lnTo>
                  <a:pt x="1078" y="2305"/>
                </a:lnTo>
                <a:lnTo>
                  <a:pt x="754" y="2484"/>
                </a:lnTo>
                <a:lnTo>
                  <a:pt x="1762" y="2773"/>
                </a:lnTo>
                <a:lnTo>
                  <a:pt x="2050" y="1765"/>
                </a:lnTo>
                <a:lnTo>
                  <a:pt x="1727" y="1945"/>
                </a:lnTo>
                <a:lnTo>
                  <a:pt x="649" y="0"/>
                </a:lnTo>
                <a:lnTo>
                  <a:pt x="0" y="360"/>
                </a:lnTo>
              </a:path>
            </a:pathLst>
          </a:cu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Freeform 13"/>
          <p:cNvSpPr>
            <a:spLocks noChangeArrowheads="1"/>
          </p:cNvSpPr>
          <p:nvPr/>
        </p:nvSpPr>
        <p:spPr bwMode="auto">
          <a:xfrm>
            <a:off x="4819650" y="2384425"/>
            <a:ext cx="763588" cy="976313"/>
          </a:xfrm>
          <a:custGeom>
            <a:avLst/>
            <a:gdLst/>
            <a:ahLst/>
            <a:cxnLst>
              <a:cxn ang="0">
                <a:pos x="1491" y="0"/>
              </a:cxn>
              <a:cxn ang="0">
                <a:pos x="314" y="1886"/>
              </a:cxn>
              <a:cxn ang="0">
                <a:pos x="0" y="1690"/>
              </a:cxn>
              <a:cxn ang="0">
                <a:pos x="236" y="2711"/>
              </a:cxn>
              <a:cxn ang="0">
                <a:pos x="1257" y="2475"/>
              </a:cxn>
              <a:cxn ang="0">
                <a:pos x="943" y="2279"/>
              </a:cxn>
              <a:cxn ang="0">
                <a:pos x="2120" y="393"/>
              </a:cxn>
              <a:cxn ang="0">
                <a:pos x="1491" y="0"/>
              </a:cxn>
            </a:cxnLst>
            <a:rect l="0" t="0" r="r" b="b"/>
            <a:pathLst>
              <a:path w="2121" h="2712">
                <a:moveTo>
                  <a:pt x="1491" y="0"/>
                </a:moveTo>
                <a:lnTo>
                  <a:pt x="314" y="1886"/>
                </a:lnTo>
                <a:lnTo>
                  <a:pt x="0" y="1690"/>
                </a:lnTo>
                <a:lnTo>
                  <a:pt x="236" y="2711"/>
                </a:lnTo>
                <a:lnTo>
                  <a:pt x="1257" y="2475"/>
                </a:lnTo>
                <a:lnTo>
                  <a:pt x="943" y="2279"/>
                </a:lnTo>
                <a:lnTo>
                  <a:pt x="2120" y="393"/>
                </a:lnTo>
                <a:lnTo>
                  <a:pt x="1491" y="0"/>
                </a:lnTo>
              </a:path>
            </a:pathLst>
          </a:cu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Freeform 14"/>
          <p:cNvSpPr>
            <a:spLocks noChangeArrowheads="1"/>
          </p:cNvSpPr>
          <p:nvPr/>
        </p:nvSpPr>
        <p:spPr bwMode="auto">
          <a:xfrm>
            <a:off x="3602038" y="4481513"/>
            <a:ext cx="533400" cy="685800"/>
          </a:xfrm>
          <a:custGeom>
            <a:avLst/>
            <a:gdLst/>
            <a:ahLst/>
            <a:cxnLst>
              <a:cxn ang="0">
                <a:pos x="370" y="0"/>
              </a:cxn>
              <a:cxn ang="0">
                <a:pos x="370" y="1428"/>
              </a:cxn>
              <a:cxn ang="0">
                <a:pos x="0" y="1428"/>
              </a:cxn>
              <a:cxn ang="0">
                <a:pos x="741" y="1905"/>
              </a:cxn>
              <a:cxn ang="0">
                <a:pos x="1482" y="1428"/>
              </a:cxn>
              <a:cxn ang="0">
                <a:pos x="1112" y="1428"/>
              </a:cxn>
              <a:cxn ang="0">
                <a:pos x="1112" y="0"/>
              </a:cxn>
              <a:cxn ang="0">
                <a:pos x="370" y="0"/>
              </a:cxn>
            </a:cxnLst>
            <a:rect l="0" t="0" r="r" b="b"/>
            <a:pathLst>
              <a:path w="1483" h="1906">
                <a:moveTo>
                  <a:pt x="370" y="0"/>
                </a:moveTo>
                <a:lnTo>
                  <a:pt x="370" y="1428"/>
                </a:lnTo>
                <a:lnTo>
                  <a:pt x="0" y="1428"/>
                </a:lnTo>
                <a:lnTo>
                  <a:pt x="741" y="1905"/>
                </a:lnTo>
                <a:lnTo>
                  <a:pt x="1482" y="1428"/>
                </a:lnTo>
                <a:lnTo>
                  <a:pt x="1112" y="1428"/>
                </a:lnTo>
                <a:lnTo>
                  <a:pt x="1112" y="0"/>
                </a:lnTo>
                <a:lnTo>
                  <a:pt x="370" y="0"/>
                </a:lnTo>
              </a:path>
            </a:pathLst>
          </a:cu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3221038" y="5243513"/>
            <a:ext cx="863600" cy="488950"/>
            <a:chOff x="2029" y="3303"/>
            <a:chExt cx="544" cy="308"/>
          </a:xfrm>
        </p:grpSpPr>
        <p:sp>
          <p:nvSpPr>
            <p:cNvPr id="4112" name="AutoShape 16"/>
            <p:cNvSpPr>
              <a:spLocks noChangeArrowheads="1"/>
            </p:cNvSpPr>
            <p:nvPr/>
          </p:nvSpPr>
          <p:spPr bwMode="auto">
            <a:xfrm>
              <a:off x="2029" y="3303"/>
              <a:ext cx="544" cy="308"/>
            </a:xfrm>
            <a:prstGeom prst="roundRect">
              <a:avLst>
                <a:gd name="adj" fmla="val 32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2029" y="3303"/>
              <a:ext cx="509" cy="293"/>
            </a:xfrm>
            <a:prstGeom prst="roundRect">
              <a:avLst>
                <a:gd name="adj" fmla="val 32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600">
                  <a:solidFill>
                    <a:schemeClr val="tx1"/>
                  </a:solidFill>
                  <a:cs typeface="Arial" charset="0"/>
                </a:rPr>
                <a:t>bugs</a:t>
              </a:r>
            </a:p>
          </p:txBody>
        </p:sp>
      </p:grp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7838" y="5554663"/>
            <a:ext cx="381000" cy="317500"/>
          </a:xfrm>
          <a:prstGeom prst="rect">
            <a:avLst/>
          </a:prstGeom>
          <a:noFill/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8238" y="5892800"/>
            <a:ext cx="304800" cy="207963"/>
          </a:xfrm>
          <a:prstGeom prst="rect">
            <a:avLst/>
          </a:prstGeom>
          <a:noFill/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7638" y="5478463"/>
            <a:ext cx="381000" cy="3175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92088"/>
            <a:ext cx="7769225" cy="1139825"/>
          </a:xfrm>
        </p:spPr>
        <p:txBody>
          <a:bodyPr/>
          <a:lstStyle/>
          <a:p>
            <a:r>
              <a:rPr lang="en-US"/>
              <a:t>(3) Encode the Memory Model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5425" y="1331913"/>
            <a:ext cx="8537575" cy="55260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90000"/>
              <a:buFontTx/>
              <a:buChar char="•"/>
              <a:tabLst>
                <a:tab pos="11430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For each pair of accesses </a:t>
            </a:r>
            <a:r>
              <a:rPr lang="en-US" sz="2200" dirty="0" err="1">
                <a:solidFill>
                  <a:schemeClr val="tx1"/>
                </a:solidFill>
              </a:rPr>
              <a:t>x,y</a:t>
            </a:r>
            <a:r>
              <a:rPr lang="en-US" sz="2200" dirty="0">
                <a:solidFill>
                  <a:schemeClr val="tx1"/>
                </a:solidFill>
              </a:rPr>
              <a:t> in the trace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tabLst>
                <a:tab pos="11430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Introduce </a:t>
            </a:r>
            <a:r>
              <a:rPr lang="en-US" sz="2200" dirty="0" err="1">
                <a:solidFill>
                  <a:schemeClr val="tx1"/>
                </a:solidFill>
              </a:rPr>
              <a:t>bool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vars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</a:rPr>
              <a:t>S</a:t>
            </a:r>
            <a:r>
              <a:rPr lang="en-US" sz="2200" baseline="-25000" dirty="0" err="1">
                <a:solidFill>
                  <a:schemeClr val="accent2"/>
                </a:solidFill>
              </a:rPr>
              <a:t>xy</a:t>
            </a:r>
            <a:r>
              <a:rPr lang="en-US" sz="2200" baseline="-250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to represent (seed(x) = y)</a:t>
            </a:r>
            <a:endParaRPr lang="en-US" sz="2200" dirty="0"/>
          </a:p>
          <a:p>
            <a:pPr lvl="1">
              <a:lnSpc>
                <a:spcPct val="120000"/>
              </a:lnSpc>
              <a:spcBef>
                <a:spcPct val="0"/>
              </a:spcBef>
              <a:tabLst>
                <a:tab pos="1143000" algn="l"/>
              </a:tabLst>
            </a:pPr>
            <a:r>
              <a:rPr lang="en-US" sz="2200" dirty="0"/>
              <a:t>Add constraints to express properties of seed function</a:t>
            </a:r>
            <a:br>
              <a:rPr lang="en-US" sz="2200" dirty="0"/>
            </a:br>
            <a:r>
              <a:rPr lang="en-US" sz="2200" dirty="0" err="1">
                <a:solidFill>
                  <a:srgbClr val="FF0000"/>
                </a:solidFill>
              </a:rPr>
              <a:t>S</a:t>
            </a:r>
            <a:r>
              <a:rPr lang="en-US" sz="2200" baseline="-25000" dirty="0" err="1">
                <a:solidFill>
                  <a:srgbClr val="FF0000"/>
                </a:solidFill>
              </a:rPr>
              <a:t>xy</a:t>
            </a:r>
            <a:r>
              <a:rPr lang="en-US" sz="2200" baseline="-250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Math B"/>
                <a:sym typeface="Symbol"/>
              </a:rPr>
              <a:t></a:t>
            </a:r>
            <a:r>
              <a:rPr lang="en-US" sz="2200" dirty="0" smtClean="0">
                <a:solidFill>
                  <a:srgbClr val="FF0000"/>
                </a:solidFill>
                <a:sym typeface="Math C" pitchFamily="2" charset="2"/>
              </a:rPr>
              <a:t> </a:t>
            </a:r>
            <a:r>
              <a:rPr lang="en-US" sz="2200" dirty="0">
                <a:solidFill>
                  <a:srgbClr val="FF0000"/>
                </a:solidFill>
                <a:sym typeface="Math C" pitchFamily="2" charset="2"/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G</a:t>
            </a:r>
            <a:r>
              <a:rPr lang="en-US" sz="2200" baseline="-25000" dirty="0" err="1">
                <a:solidFill>
                  <a:srgbClr val="FF0000"/>
                </a:solidFill>
              </a:rPr>
              <a:t>x</a:t>
            </a:r>
            <a:r>
              <a:rPr lang="en-US" sz="2200" baseline="-250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2200" dirty="0" smtClean="0">
                <a:solidFill>
                  <a:srgbClr val="FF0000"/>
                </a:solidFill>
                <a:sym typeface="Math B" pitchFamily="2" charset="2"/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</a:t>
            </a:r>
            <a:r>
              <a:rPr lang="en-US" sz="2200" baseline="-25000" dirty="0" err="1">
                <a:solidFill>
                  <a:srgbClr val="FF0000"/>
                </a:solidFill>
              </a:rPr>
              <a:t>y</a:t>
            </a:r>
            <a:r>
              <a:rPr lang="en-US" sz="2200" baseline="-250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2200" dirty="0" smtClean="0">
                <a:solidFill>
                  <a:srgbClr val="FF0000"/>
                </a:solidFill>
                <a:sym typeface="Math B" pitchFamily="2" charset="2"/>
              </a:rPr>
              <a:t> </a:t>
            </a:r>
            <a:r>
              <a:rPr lang="en-US" sz="2200" dirty="0">
                <a:solidFill>
                  <a:srgbClr val="FF0000"/>
                </a:solidFill>
                <a:sym typeface="Math C" pitchFamily="2" charset="2"/>
              </a:rPr>
              <a:t>(</a:t>
            </a:r>
            <a:r>
              <a:rPr lang="en-US" sz="2200" dirty="0">
                <a:solidFill>
                  <a:srgbClr val="FF0000"/>
                </a:solidFill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</a:rPr>
              <a:t>x</a:t>
            </a:r>
            <a:r>
              <a:rPr lang="en-US" sz="2200" dirty="0">
                <a:solidFill>
                  <a:srgbClr val="FF0000"/>
                </a:solidFill>
              </a:rPr>
              <a:t>=A</a:t>
            </a:r>
            <a:r>
              <a:rPr lang="en-US" sz="2200" baseline="-25000" dirty="0">
                <a:solidFill>
                  <a:srgbClr val="FF0000"/>
                </a:solidFill>
              </a:rPr>
              <a:t>y</a:t>
            </a:r>
            <a:r>
              <a:rPr lang="en-US" sz="2200" dirty="0">
                <a:solidFill>
                  <a:srgbClr val="FF0000"/>
                </a:solidFill>
              </a:rPr>
              <a:t>) 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2200" dirty="0" smtClean="0">
                <a:solidFill>
                  <a:srgbClr val="FF0000"/>
                </a:solidFill>
                <a:sym typeface="Math B" pitchFamily="2" charset="2"/>
              </a:rPr>
              <a:t> </a:t>
            </a:r>
            <a:r>
              <a:rPr lang="en-US" sz="2200" dirty="0">
                <a:solidFill>
                  <a:srgbClr val="FF0000"/>
                </a:solidFill>
                <a:sym typeface="Math C" pitchFamily="2" charset="2"/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D</a:t>
            </a:r>
            <a:r>
              <a:rPr lang="en-US" sz="2200" baseline="-25000" dirty="0" err="1">
                <a:solidFill>
                  <a:srgbClr val="FF0000"/>
                </a:solidFill>
              </a:rPr>
              <a:t>x</a:t>
            </a:r>
            <a:r>
              <a:rPr lang="en-US" sz="2200" dirty="0">
                <a:solidFill>
                  <a:srgbClr val="FF0000"/>
                </a:solidFill>
              </a:rPr>
              <a:t>=</a:t>
            </a:r>
            <a:r>
              <a:rPr lang="en-US" sz="2200" dirty="0" err="1">
                <a:solidFill>
                  <a:srgbClr val="FF0000"/>
                </a:solidFill>
              </a:rPr>
              <a:t>D</a:t>
            </a:r>
            <a:r>
              <a:rPr lang="en-US" sz="2200" baseline="-25000" dirty="0" err="1">
                <a:solidFill>
                  <a:srgbClr val="FF0000"/>
                </a:solidFill>
              </a:rPr>
              <a:t>y</a:t>
            </a:r>
            <a:r>
              <a:rPr lang="en-US" sz="2200" dirty="0">
                <a:solidFill>
                  <a:srgbClr val="FF0000"/>
                </a:solidFill>
              </a:rPr>
              <a:t>))     .... etc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tabLst>
                <a:tab pos="1143000" algn="l"/>
              </a:tabLst>
            </a:pPr>
            <a:endParaRPr lang="en-US" sz="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tabLst>
                <a:tab pos="1143000" algn="l"/>
              </a:tabLst>
            </a:pPr>
            <a:r>
              <a:rPr lang="en-US" sz="2200" dirty="0"/>
              <a:t>For each relation in memory model spec</a:t>
            </a:r>
            <a:br>
              <a:rPr lang="en-US" sz="2200" dirty="0"/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	relation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memory_order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access,access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200" dirty="0">
                <a:solidFill>
                  <a:schemeClr val="tx1"/>
                </a:solidFill>
              </a:rPr>
              <a:t>introduce</a:t>
            </a:r>
            <a:r>
              <a:rPr lang="en-US" sz="2200" dirty="0"/>
              <a:t> </a:t>
            </a:r>
            <a:r>
              <a:rPr lang="en-US" sz="2200" dirty="0" err="1"/>
              <a:t>bool</a:t>
            </a:r>
            <a:r>
              <a:rPr lang="en-US" sz="2200" dirty="0"/>
              <a:t> </a:t>
            </a:r>
            <a:r>
              <a:rPr lang="en-US" sz="2200" dirty="0" err="1"/>
              <a:t>vars</a:t>
            </a:r>
            <a:r>
              <a:rPr lang="en-US" sz="2200" dirty="0"/>
              <a:t> to represent elements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dirty="0" err="1">
                <a:solidFill>
                  <a:schemeClr val="accent2"/>
                </a:solidFill>
              </a:rPr>
              <a:t>M</a:t>
            </a:r>
            <a:r>
              <a:rPr lang="en-US" sz="2200" baseline="-25000" dirty="0" err="1">
                <a:solidFill>
                  <a:schemeClr val="accent2"/>
                </a:solidFill>
              </a:rPr>
              <a:t>xy</a:t>
            </a:r>
            <a:r>
              <a:rPr lang="en-US" sz="2200" dirty="0"/>
              <a:t> represents   </a:t>
            </a:r>
            <a:r>
              <a:rPr lang="en-US" sz="1600" dirty="0" err="1">
                <a:latin typeface="Courier New" pitchFamily="49" charset="0"/>
              </a:rPr>
              <a:t>memory_order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tabLst>
                <a:tab pos="1143000" algn="l"/>
              </a:tabLst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tabLst>
                <a:tab pos="1143000" algn="l"/>
              </a:tabLst>
            </a:pPr>
            <a:r>
              <a:rPr lang="en-US" sz="2200" dirty="0"/>
              <a:t>For each axiom in memory model spec</a:t>
            </a:r>
            <a:br>
              <a:rPr lang="en-US" sz="2200" dirty="0"/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memory_order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(X,Y) &amp;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memory_order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(Y,Z) =&gt;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memory_order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(X,Z)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200" dirty="0"/>
              <a:t>add constraints for all instantiations, conditioned on guards</a:t>
            </a:r>
            <a:br>
              <a:rPr lang="en-US" sz="2200" dirty="0"/>
            </a:br>
            <a:r>
              <a:rPr lang="en-US" sz="2200" dirty="0"/>
              <a:t> 	</a:t>
            </a:r>
            <a:r>
              <a:rPr lang="en-US" sz="2200" dirty="0">
                <a:solidFill>
                  <a:srgbClr val="FF0000"/>
                </a:solidFill>
                <a:sym typeface="Math C" pitchFamily="2" charset="2"/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G</a:t>
            </a:r>
            <a:r>
              <a:rPr lang="en-US" sz="2200" baseline="-25000" dirty="0" err="1">
                <a:solidFill>
                  <a:srgbClr val="FF0000"/>
                </a:solidFill>
              </a:rPr>
              <a:t>x</a:t>
            </a:r>
            <a:r>
              <a:rPr lang="en-US" sz="2200" baseline="-250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2200" dirty="0" smtClean="0">
                <a:solidFill>
                  <a:srgbClr val="FF0000"/>
                </a:solidFill>
                <a:sym typeface="Math B" pitchFamily="2" charset="2"/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</a:t>
            </a:r>
            <a:r>
              <a:rPr lang="en-US" sz="2200" baseline="-25000" dirty="0" err="1">
                <a:solidFill>
                  <a:srgbClr val="FF0000"/>
                </a:solidFill>
              </a:rPr>
              <a:t>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2200" dirty="0" smtClean="0">
                <a:solidFill>
                  <a:srgbClr val="FF0000"/>
                </a:solidFill>
                <a:sym typeface="Math B" pitchFamily="2" charset="2"/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</a:t>
            </a:r>
            <a:r>
              <a:rPr lang="en-US" sz="2200" baseline="-25000" dirty="0" err="1">
                <a:solidFill>
                  <a:srgbClr val="FF0000"/>
                </a:solidFill>
              </a:rPr>
              <a:t>z</a:t>
            </a:r>
            <a:r>
              <a:rPr lang="en-US" sz="2200" dirty="0">
                <a:solidFill>
                  <a:srgbClr val="FF0000"/>
                </a:solidFill>
                <a:sym typeface="Math C" pitchFamily="2" charset="2"/>
              </a:rPr>
              <a:t>) </a:t>
            </a:r>
            <a:r>
              <a:rPr lang="en-US" sz="2200" dirty="0" smtClean="0">
                <a:solidFill>
                  <a:srgbClr val="FF0000"/>
                </a:solidFill>
                <a:latin typeface="Math B"/>
                <a:sym typeface="Symbol"/>
              </a:rPr>
              <a:t></a:t>
            </a:r>
            <a:r>
              <a:rPr lang="en-US" sz="2200" dirty="0" smtClean="0">
                <a:solidFill>
                  <a:srgbClr val="FF0000"/>
                </a:solidFill>
                <a:sym typeface="Math C" pitchFamily="2" charset="2"/>
              </a:rPr>
              <a:t> </a:t>
            </a:r>
            <a:r>
              <a:rPr lang="en-US" sz="2200" dirty="0">
                <a:solidFill>
                  <a:srgbClr val="FF0000"/>
                </a:solidFill>
                <a:sym typeface="Math C" pitchFamily="2" charset="2"/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M</a:t>
            </a:r>
            <a:r>
              <a:rPr lang="en-US" sz="2200" baseline="-25000" dirty="0" err="1">
                <a:solidFill>
                  <a:srgbClr val="FF0000"/>
                </a:solidFill>
              </a:rPr>
              <a:t>xy</a:t>
            </a:r>
            <a:r>
              <a:rPr lang="en-US" sz="2200" baseline="-250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2200" dirty="0" smtClean="0">
                <a:solidFill>
                  <a:srgbClr val="FF0000"/>
                </a:solidFill>
                <a:sym typeface="Math B" pitchFamily="2" charset="2"/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</a:t>
            </a:r>
            <a:r>
              <a:rPr lang="en-US" sz="2200" baseline="-25000" dirty="0" err="1">
                <a:solidFill>
                  <a:srgbClr val="FF0000"/>
                </a:solidFill>
              </a:rPr>
              <a:t>yz</a:t>
            </a:r>
            <a:r>
              <a:rPr lang="en-US" sz="2200" baseline="-250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Math B"/>
                <a:sym typeface="Symbol"/>
              </a:rPr>
              <a:t></a:t>
            </a:r>
            <a:r>
              <a:rPr lang="en-US" sz="2200" dirty="0" smtClean="0">
                <a:solidFill>
                  <a:srgbClr val="FF0000"/>
                </a:solidFill>
                <a:sym typeface="Math C" pitchFamily="2" charset="2"/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</a:t>
            </a:r>
            <a:r>
              <a:rPr lang="en-US" sz="2200" baseline="-25000" dirty="0" err="1">
                <a:solidFill>
                  <a:srgbClr val="FF0000"/>
                </a:solidFill>
              </a:rPr>
              <a:t>xz</a:t>
            </a:r>
            <a:r>
              <a:rPr lang="en-US" sz="2200" dirty="0">
                <a:solidFill>
                  <a:srgbClr val="FF0000"/>
                </a:solidFill>
                <a:sym typeface="Math C" pitchFamily="2" charset="2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Part </a:t>
            </a:r>
            <a:r>
              <a:rPr lang="en-GB">
                <a:solidFill>
                  <a:srgbClr val="FF0000"/>
                </a:solidFill>
              </a:rPr>
              <a:t>IV</a:t>
            </a:r>
            <a:r>
              <a:rPr lang="en-GB"/>
              <a:t/>
            </a:r>
            <a:br>
              <a:rPr lang="en-GB"/>
            </a:br>
            <a:r>
              <a:rPr lang="en-GB"/>
              <a:t> Experiments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Experiments: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What are the Questions?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69225" cy="4111625"/>
          </a:xfrm>
        </p:spPr>
        <p:txBody>
          <a:bodyPr/>
          <a:lstStyle/>
          <a:p>
            <a:r>
              <a:rPr lang="en-US" sz="2800"/>
              <a:t>How well does the </a:t>
            </a:r>
            <a:r>
              <a:rPr lang="en-US" sz="2800" i="1"/>
              <a:t>CheckFence</a:t>
            </a:r>
            <a:r>
              <a:rPr lang="en-US" sz="2800"/>
              <a:t> method work </a:t>
            </a:r>
          </a:p>
          <a:p>
            <a:pPr lvl="1"/>
            <a:r>
              <a:rPr lang="en-US" sz="2400"/>
              <a:t>for finding SC bugs?</a:t>
            </a:r>
          </a:p>
          <a:p>
            <a:pPr lvl="1"/>
            <a:r>
              <a:rPr lang="en-US" sz="2400"/>
              <a:t>for finding memory model-related bugs?</a:t>
            </a:r>
          </a:p>
          <a:p>
            <a:endParaRPr lang="en-US" sz="2800"/>
          </a:p>
          <a:p>
            <a:r>
              <a:rPr lang="en-US" sz="2800"/>
              <a:t>How scalable is CheckFence?</a:t>
            </a:r>
            <a:br>
              <a:rPr lang="en-US" sz="2800"/>
            </a:br>
            <a:endParaRPr lang="en-US" sz="2800"/>
          </a:p>
          <a:p>
            <a:r>
              <a:rPr lang="en-US" sz="2800"/>
              <a:t>How does the choice of memory model and encoding impact the tool performance?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564" name="Group 148"/>
          <p:cNvGraphicFramePr>
            <a:graphicFrameLocks noGrp="1"/>
          </p:cNvGraphicFramePr>
          <p:nvPr/>
        </p:nvGraphicFramePr>
        <p:xfrm>
          <a:off x="266700" y="1905000"/>
          <a:ext cx="8610600" cy="2743201"/>
        </p:xfrm>
        <a:graphic>
          <a:graphicData uri="http://schemas.openxmlformats.org/drawingml/2006/table">
            <a:tbl>
              <a:tblPr/>
              <a:tblGrid>
                <a:gridCol w="1304925"/>
                <a:gridCol w="2489200"/>
                <a:gridCol w="815975"/>
                <a:gridCol w="40005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Two-lock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M. Michael and L. Scott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PODC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1996)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Non-blocking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Lazy list-based set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Heller et al.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OPODIS 2005)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Nonblocking list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T. Harris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DISC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Deque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“snark” 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D. Detlefs et al.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2000)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54" name="Rectangle 38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685800"/>
          </a:xfrm>
        </p:spPr>
        <p:txBody>
          <a:bodyPr/>
          <a:lstStyle/>
          <a:p>
            <a:r>
              <a:rPr lang="en-US" sz="4000"/>
              <a:t>Experiments:</a:t>
            </a:r>
            <a:br>
              <a:rPr lang="en-US" sz="4000"/>
            </a:br>
            <a:r>
              <a:rPr lang="en-US" sz="4000">
                <a:solidFill>
                  <a:srgbClr val="FF0000"/>
                </a:solidFill>
              </a:rPr>
              <a:t>What Implementations?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val 1"/>
          <p:cNvSpPr>
            <a:spLocks noChangeArrowheads="1"/>
          </p:cNvSpPr>
          <p:nvPr/>
        </p:nvSpPr>
        <p:spPr bwMode="auto">
          <a:xfrm>
            <a:off x="1676400" y="1970088"/>
            <a:ext cx="2438400" cy="26670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Oval 2"/>
          <p:cNvSpPr>
            <a:spLocks noChangeArrowheads="1"/>
          </p:cNvSpPr>
          <p:nvPr/>
        </p:nvSpPr>
        <p:spPr bwMode="auto">
          <a:xfrm rot="14220000">
            <a:off x="679450" y="2436813"/>
            <a:ext cx="2987675" cy="37338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 rot="7260000">
            <a:off x="2266157" y="2999581"/>
            <a:ext cx="2647950" cy="3370263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133600" y="2884488"/>
            <a:ext cx="1600200" cy="16764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514600" y="3646488"/>
            <a:ext cx="838200" cy="7620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286000" y="3265488"/>
            <a:ext cx="1295400" cy="1219200"/>
          </a:xfrm>
          <a:prstGeom prst="ellipse">
            <a:avLst/>
          </a:prstGeom>
          <a:solidFill>
            <a:srgbClr val="A1A1D1">
              <a:alpha val="9000"/>
            </a:srgbClr>
          </a:solidFill>
          <a:ln w="9360">
            <a:solidFill>
              <a:srgbClr val="22B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91600" cy="762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/>
              <a:t>Experiments:</a:t>
            </a:r>
            <a:br>
              <a:rPr lang="en-GB" sz="4000"/>
            </a:br>
            <a:r>
              <a:rPr lang="en-GB" sz="4000">
                <a:solidFill>
                  <a:srgbClr val="FF0000"/>
                </a:solidFill>
              </a:rPr>
              <a:t>What Memory Models?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0" y="1630363"/>
            <a:ext cx="3733800" cy="6142037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Memory models are platform dependent &amp; ridden with details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We use a conservative abstract approximation </a:t>
            </a:r>
            <a:r>
              <a:rPr lang="en-GB" sz="2400">
                <a:solidFill>
                  <a:srgbClr val="CC0000"/>
                </a:solidFill>
              </a:rPr>
              <a:t>“</a:t>
            </a:r>
            <a:r>
              <a:rPr lang="en-GB" sz="2400" i="1">
                <a:solidFill>
                  <a:srgbClr val="CC0000"/>
                </a:solidFill>
              </a:rPr>
              <a:t>Relaxed</a:t>
            </a:r>
            <a:r>
              <a:rPr lang="en-GB" sz="2400">
                <a:solidFill>
                  <a:srgbClr val="CC0000"/>
                </a:solidFill>
              </a:rPr>
              <a:t>”  </a:t>
            </a:r>
            <a:r>
              <a:rPr lang="en-GB" sz="2400"/>
              <a:t>to capture common effects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Once code is correct for </a:t>
            </a:r>
            <a:r>
              <a:rPr lang="en-GB" sz="2400" i="1"/>
              <a:t>Relaxed</a:t>
            </a:r>
            <a:r>
              <a:rPr lang="en-GB" sz="2400"/>
              <a:t>, it is correct for stronger models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28600" y="1801813"/>
            <a:ext cx="4953000" cy="4816475"/>
          </a:xfrm>
          <a:prstGeom prst="ellipse">
            <a:avLst/>
          </a:prstGeom>
          <a:noFill/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438400" y="3279775"/>
            <a:ext cx="9144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rgbClr val="22B000"/>
                </a:solidFill>
                <a:latin typeface="Arial" charset="0"/>
                <a:cs typeface="Arial" charset="0"/>
              </a:rPr>
              <a:t>TSO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438400" y="2884488"/>
            <a:ext cx="9144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rgbClr val="22B000"/>
                </a:solidFill>
                <a:latin typeface="Arial" charset="0"/>
                <a:cs typeface="Arial" charset="0"/>
              </a:rPr>
              <a:t>PSO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667125" y="4905375"/>
            <a:ext cx="1219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rgbClr val="22B000"/>
                </a:solidFill>
                <a:latin typeface="Arial" charset="0"/>
                <a:cs typeface="Arial" charset="0"/>
              </a:rPr>
              <a:t>IA-32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219200" y="4484688"/>
            <a:ext cx="9144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rgbClr val="22B000"/>
                </a:solidFill>
                <a:latin typeface="Arial" charset="0"/>
                <a:cs typeface="Arial" charset="0"/>
              </a:rPr>
              <a:t>Alpha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905000" y="6161088"/>
            <a:ext cx="14478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rgbClr val="CC0000"/>
                </a:solidFill>
                <a:latin typeface="Arial" charset="0"/>
                <a:cs typeface="Arial" charset="0"/>
              </a:rPr>
              <a:t>Relaxed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2514600" y="2198688"/>
            <a:ext cx="9144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rgbClr val="22B000"/>
                </a:solidFill>
                <a:latin typeface="Arial" charset="0"/>
                <a:cs typeface="Arial" charset="0"/>
              </a:rPr>
              <a:t>RMO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2590800" y="3875088"/>
            <a:ext cx="457200" cy="457200"/>
          </a:xfrm>
          <a:prstGeom prst="ellipse">
            <a:avLst/>
          </a:prstGeom>
          <a:noFill/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667000" y="3646488"/>
            <a:ext cx="9144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rgbClr val="22B000"/>
                </a:solidFill>
                <a:latin typeface="Arial" charset="0"/>
                <a:cs typeface="Arial" charset="0"/>
              </a:rPr>
              <a:t>z6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295400" y="3889375"/>
            <a:ext cx="3048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>
                <a:solidFill>
                  <a:srgbClr val="CC0000"/>
                </a:solidFill>
                <a:latin typeface="Arial" charset="0"/>
                <a:cs typeface="Arial" charset="0"/>
              </a:rPr>
              <a:t>SC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2625" y="0"/>
            <a:ext cx="7769225" cy="1139825"/>
          </a:xfrm>
        </p:spPr>
        <p:txBody>
          <a:bodyPr/>
          <a:lstStyle/>
          <a:p>
            <a:r>
              <a:rPr lang="en-US" sz="4000"/>
              <a:t>Experiments: </a:t>
            </a:r>
            <a:r>
              <a:rPr lang="en-US" sz="4000">
                <a:solidFill>
                  <a:srgbClr val="FF0000"/>
                </a:solidFill>
              </a:rPr>
              <a:t>What Tests?</a:t>
            </a:r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14705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Part V</a:t>
            </a:r>
            <a:br>
              <a:rPr lang="en-GB">
                <a:solidFill>
                  <a:srgbClr val="FF0000"/>
                </a:solidFill>
              </a:rPr>
            </a:br>
            <a:r>
              <a:rPr lang="en-GB"/>
              <a:t> Results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3608388" y="5934075"/>
            <a:ext cx="12954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608388" y="5568950"/>
            <a:ext cx="1293812" cy="363538"/>
            <a:chOff x="2273" y="3249"/>
            <a:chExt cx="815" cy="229"/>
          </a:xfrm>
        </p:grpSpPr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2273" y="3249"/>
              <a:ext cx="81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273" y="3249"/>
              <a:ext cx="81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FF0000"/>
                  </a:solidFill>
                </a:rPr>
                <a:t>2 known</a:t>
              </a:r>
            </a:p>
          </p:txBody>
        </p:sp>
      </p:grp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3608388" y="5203825"/>
            <a:ext cx="12954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3608388" y="4840288"/>
            <a:ext cx="1293812" cy="363537"/>
            <a:chOff x="2273" y="2790"/>
            <a:chExt cx="815" cy="229"/>
          </a:xfrm>
        </p:grpSpPr>
        <p:sp>
          <p:nvSpPr>
            <p:cNvPr id="21514" name="AutoShape 10"/>
            <p:cNvSpPr>
              <a:spLocks noChangeArrowheads="1"/>
            </p:cNvSpPr>
            <p:nvPr/>
          </p:nvSpPr>
          <p:spPr bwMode="auto">
            <a:xfrm>
              <a:off x="2273" y="2790"/>
              <a:ext cx="81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273" y="2790"/>
              <a:ext cx="81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FF0000"/>
                  </a:solidFill>
                </a:rPr>
                <a:t>1 unknown</a:t>
              </a:r>
            </a:p>
          </p:txBody>
        </p:sp>
      </p:grp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3608388" y="4475163"/>
            <a:ext cx="12954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3608388" y="4110038"/>
            <a:ext cx="12954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3608388" y="3014663"/>
            <a:ext cx="1293812" cy="1093787"/>
            <a:chOff x="2273" y="1640"/>
            <a:chExt cx="815" cy="689"/>
          </a:xfrm>
        </p:grpSpPr>
        <p:sp>
          <p:nvSpPr>
            <p:cNvPr id="21519" name="AutoShape 15"/>
            <p:cNvSpPr>
              <a:spLocks noChangeArrowheads="1"/>
            </p:cNvSpPr>
            <p:nvPr/>
          </p:nvSpPr>
          <p:spPr bwMode="auto">
            <a:xfrm>
              <a:off x="2273" y="1640"/>
              <a:ext cx="815" cy="689"/>
            </a:xfrm>
            <a:prstGeom prst="roundRect">
              <a:avLst>
                <a:gd name="adj" fmla="val 14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273" y="1640"/>
              <a:ext cx="815" cy="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FF0000"/>
                  </a:solidFill>
                </a:rPr>
                <a:t>regular</a:t>
              </a:r>
            </a:p>
            <a:p>
              <a:pPr eaLnBrk="1" hangingPunct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FF0000"/>
                  </a:solidFill>
                </a:rPr>
                <a:t>bugs</a:t>
              </a:r>
              <a:br>
                <a:rPr lang="en-GB" sz="2000" b="1">
                  <a:solidFill>
                    <a:srgbClr val="FF0000"/>
                  </a:solidFill>
                </a:rPr>
              </a:br>
              <a:r>
                <a:rPr lang="en-GB" sz="2000" b="1">
                  <a:solidFill>
                    <a:srgbClr val="FF0000"/>
                  </a:solidFill>
                </a:rPr>
                <a:t>(SC)</a:t>
              </a:r>
            </a:p>
          </p:txBody>
        </p:sp>
      </p:grpSp>
      <p:grpSp>
        <p:nvGrpSpPr>
          <p:cNvPr id="21527" name="Group 23"/>
          <p:cNvGrpSpPr>
            <a:grpSpLocks/>
          </p:cNvGrpSpPr>
          <p:nvPr/>
        </p:nvGrpSpPr>
        <p:grpSpPr bwMode="auto">
          <a:xfrm>
            <a:off x="1550988" y="5934075"/>
            <a:ext cx="2055812" cy="363538"/>
            <a:chOff x="977" y="3479"/>
            <a:chExt cx="1295" cy="229"/>
          </a:xfrm>
        </p:grpSpPr>
        <p:sp>
          <p:nvSpPr>
            <p:cNvPr id="21528" name="AutoShape 24"/>
            <p:cNvSpPr>
              <a:spLocks noChangeArrowheads="1"/>
            </p:cNvSpPr>
            <p:nvPr/>
          </p:nvSpPr>
          <p:spPr bwMode="auto">
            <a:xfrm>
              <a:off x="977" y="3479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977" y="3479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fixed “snark”</a:t>
              </a:r>
            </a:p>
          </p:txBody>
        </p: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1550988" y="5568950"/>
            <a:ext cx="2055812" cy="363538"/>
            <a:chOff x="977" y="3249"/>
            <a:chExt cx="1295" cy="229"/>
          </a:xfrm>
        </p:grpSpPr>
        <p:sp>
          <p:nvSpPr>
            <p:cNvPr id="21531" name="AutoShape 27"/>
            <p:cNvSpPr>
              <a:spLocks noChangeArrowheads="1"/>
            </p:cNvSpPr>
            <p:nvPr/>
          </p:nvSpPr>
          <p:spPr bwMode="auto">
            <a:xfrm>
              <a:off x="977" y="3249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977" y="3249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original “snark”</a:t>
              </a:r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1550988" y="5203825"/>
            <a:ext cx="2055812" cy="363538"/>
            <a:chOff x="977" y="3019"/>
            <a:chExt cx="1295" cy="229"/>
          </a:xfrm>
        </p:grpSpPr>
        <p:sp>
          <p:nvSpPr>
            <p:cNvPr id="21534" name="AutoShape 30"/>
            <p:cNvSpPr>
              <a:spLocks noChangeArrowheads="1"/>
            </p:cNvSpPr>
            <p:nvPr/>
          </p:nvSpPr>
          <p:spPr bwMode="auto">
            <a:xfrm>
              <a:off x="977" y="3019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977" y="3019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Nonblocking list</a:t>
              </a:r>
            </a:p>
          </p:txBody>
        </p:sp>
      </p:grp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1550988" y="4840288"/>
            <a:ext cx="2055812" cy="363537"/>
            <a:chOff x="977" y="2790"/>
            <a:chExt cx="1295" cy="229"/>
          </a:xfrm>
        </p:grpSpPr>
        <p:sp>
          <p:nvSpPr>
            <p:cNvPr id="21537" name="AutoShape 33"/>
            <p:cNvSpPr>
              <a:spLocks noChangeArrowheads="1"/>
            </p:cNvSpPr>
            <p:nvPr/>
          </p:nvSpPr>
          <p:spPr bwMode="auto">
            <a:xfrm>
              <a:off x="977" y="2790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977" y="2790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Lazy list-based set </a:t>
              </a:r>
            </a:p>
          </p:txBody>
        </p:sp>
      </p:grpSp>
      <p:grpSp>
        <p:nvGrpSpPr>
          <p:cNvPr id="21539" name="Group 35"/>
          <p:cNvGrpSpPr>
            <a:grpSpLocks/>
          </p:cNvGrpSpPr>
          <p:nvPr/>
        </p:nvGrpSpPr>
        <p:grpSpPr bwMode="auto">
          <a:xfrm>
            <a:off x="1550988" y="4475163"/>
            <a:ext cx="2216150" cy="363537"/>
            <a:chOff x="977" y="2560"/>
            <a:chExt cx="1396" cy="229"/>
          </a:xfrm>
        </p:grpSpPr>
        <p:sp>
          <p:nvSpPr>
            <p:cNvPr id="21540" name="AutoShape 36"/>
            <p:cNvSpPr>
              <a:spLocks noChangeArrowheads="1"/>
            </p:cNvSpPr>
            <p:nvPr/>
          </p:nvSpPr>
          <p:spPr bwMode="auto">
            <a:xfrm>
              <a:off x="977" y="2560"/>
              <a:ext cx="1396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977" y="2560"/>
              <a:ext cx="139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Non-blocking queue</a:t>
              </a:r>
            </a:p>
          </p:txBody>
        </p:sp>
      </p:grpSp>
      <p:grpSp>
        <p:nvGrpSpPr>
          <p:cNvPr id="21542" name="Group 38"/>
          <p:cNvGrpSpPr>
            <a:grpSpLocks/>
          </p:cNvGrpSpPr>
          <p:nvPr/>
        </p:nvGrpSpPr>
        <p:grpSpPr bwMode="auto">
          <a:xfrm>
            <a:off x="1550988" y="4110038"/>
            <a:ext cx="2055812" cy="363537"/>
            <a:chOff x="977" y="2330"/>
            <a:chExt cx="1295" cy="229"/>
          </a:xfrm>
        </p:grpSpPr>
        <p:sp>
          <p:nvSpPr>
            <p:cNvPr id="21543" name="AutoShape 39"/>
            <p:cNvSpPr>
              <a:spLocks noChangeArrowheads="1"/>
            </p:cNvSpPr>
            <p:nvPr/>
          </p:nvSpPr>
          <p:spPr bwMode="auto">
            <a:xfrm>
              <a:off x="977" y="2330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Text Box 40"/>
            <p:cNvSpPr txBox="1">
              <a:spLocks noChangeArrowheads="1"/>
            </p:cNvSpPr>
            <p:nvPr/>
          </p:nvSpPr>
          <p:spPr bwMode="auto">
            <a:xfrm>
              <a:off x="977" y="2330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Two-lock queue</a:t>
              </a:r>
            </a:p>
          </p:txBody>
        </p:sp>
      </p:grpSp>
      <p:grpSp>
        <p:nvGrpSpPr>
          <p:cNvPr id="21545" name="Group 41"/>
          <p:cNvGrpSpPr>
            <a:grpSpLocks/>
          </p:cNvGrpSpPr>
          <p:nvPr/>
        </p:nvGrpSpPr>
        <p:grpSpPr bwMode="auto">
          <a:xfrm>
            <a:off x="1550988" y="3014663"/>
            <a:ext cx="2055812" cy="1093787"/>
            <a:chOff x="977" y="1640"/>
            <a:chExt cx="1295" cy="689"/>
          </a:xfrm>
        </p:grpSpPr>
        <p:sp>
          <p:nvSpPr>
            <p:cNvPr id="21546" name="AutoShape 42"/>
            <p:cNvSpPr>
              <a:spLocks noChangeArrowheads="1"/>
            </p:cNvSpPr>
            <p:nvPr/>
          </p:nvSpPr>
          <p:spPr bwMode="auto">
            <a:xfrm>
              <a:off x="977" y="1640"/>
              <a:ext cx="1295" cy="689"/>
            </a:xfrm>
            <a:prstGeom prst="roundRect">
              <a:avLst>
                <a:gd name="adj" fmla="val 14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977" y="1640"/>
              <a:ext cx="129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Description</a:t>
              </a:r>
            </a:p>
          </p:txBody>
        </p:sp>
      </p:grpSp>
      <p:grpSp>
        <p:nvGrpSpPr>
          <p:cNvPr id="21548" name="Group 44"/>
          <p:cNvGrpSpPr>
            <a:grpSpLocks/>
          </p:cNvGrpSpPr>
          <p:nvPr/>
        </p:nvGrpSpPr>
        <p:grpSpPr bwMode="auto">
          <a:xfrm>
            <a:off x="371475" y="5568950"/>
            <a:ext cx="1179513" cy="363538"/>
            <a:chOff x="234" y="3249"/>
            <a:chExt cx="743" cy="229"/>
          </a:xfrm>
        </p:grpSpPr>
        <p:sp>
          <p:nvSpPr>
            <p:cNvPr id="21549" name="AutoShape 45"/>
            <p:cNvSpPr>
              <a:spLocks noChangeArrowheads="1"/>
            </p:cNvSpPr>
            <p:nvPr/>
          </p:nvSpPr>
          <p:spPr bwMode="auto">
            <a:xfrm>
              <a:off x="234" y="3249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Text Box 46"/>
            <p:cNvSpPr txBox="1">
              <a:spLocks noChangeArrowheads="1"/>
            </p:cNvSpPr>
            <p:nvPr/>
          </p:nvSpPr>
          <p:spPr bwMode="auto">
            <a:xfrm>
              <a:off x="234" y="3249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Deque</a:t>
              </a:r>
            </a:p>
          </p:txBody>
        </p:sp>
      </p:grpSp>
      <p:grpSp>
        <p:nvGrpSpPr>
          <p:cNvPr id="21557" name="Group 53"/>
          <p:cNvGrpSpPr>
            <a:grpSpLocks/>
          </p:cNvGrpSpPr>
          <p:nvPr/>
        </p:nvGrpSpPr>
        <p:grpSpPr bwMode="auto">
          <a:xfrm>
            <a:off x="371475" y="5934075"/>
            <a:ext cx="1179513" cy="363538"/>
            <a:chOff x="234" y="3479"/>
            <a:chExt cx="743" cy="229"/>
          </a:xfrm>
        </p:grpSpPr>
        <p:sp>
          <p:nvSpPr>
            <p:cNvPr id="21558" name="AutoShape 54"/>
            <p:cNvSpPr>
              <a:spLocks noChangeArrowheads="1"/>
            </p:cNvSpPr>
            <p:nvPr/>
          </p:nvSpPr>
          <p:spPr bwMode="auto">
            <a:xfrm>
              <a:off x="234" y="3479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Text Box 55"/>
            <p:cNvSpPr txBox="1">
              <a:spLocks noChangeArrowheads="1"/>
            </p:cNvSpPr>
            <p:nvPr/>
          </p:nvSpPr>
          <p:spPr bwMode="auto">
            <a:xfrm>
              <a:off x="234" y="3479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Deque</a:t>
              </a:r>
            </a:p>
          </p:txBody>
        </p:sp>
      </p:grpSp>
      <p:grpSp>
        <p:nvGrpSpPr>
          <p:cNvPr id="21560" name="Group 56"/>
          <p:cNvGrpSpPr>
            <a:grpSpLocks/>
          </p:cNvGrpSpPr>
          <p:nvPr/>
        </p:nvGrpSpPr>
        <p:grpSpPr bwMode="auto">
          <a:xfrm>
            <a:off x="371475" y="5203825"/>
            <a:ext cx="1179513" cy="363538"/>
            <a:chOff x="234" y="3019"/>
            <a:chExt cx="743" cy="229"/>
          </a:xfrm>
        </p:grpSpPr>
        <p:sp>
          <p:nvSpPr>
            <p:cNvPr id="21561" name="AutoShape 57"/>
            <p:cNvSpPr>
              <a:spLocks noChangeArrowheads="1"/>
            </p:cNvSpPr>
            <p:nvPr/>
          </p:nvSpPr>
          <p:spPr bwMode="auto">
            <a:xfrm>
              <a:off x="234" y="3019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Text Box 58"/>
            <p:cNvSpPr txBox="1">
              <a:spLocks noChangeArrowheads="1"/>
            </p:cNvSpPr>
            <p:nvPr/>
          </p:nvSpPr>
          <p:spPr bwMode="auto">
            <a:xfrm>
              <a:off x="234" y="3019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Set</a:t>
              </a:r>
            </a:p>
          </p:txBody>
        </p:sp>
      </p:grpSp>
      <p:grpSp>
        <p:nvGrpSpPr>
          <p:cNvPr id="21563" name="Group 59"/>
          <p:cNvGrpSpPr>
            <a:grpSpLocks/>
          </p:cNvGrpSpPr>
          <p:nvPr/>
        </p:nvGrpSpPr>
        <p:grpSpPr bwMode="auto">
          <a:xfrm>
            <a:off x="371475" y="4840288"/>
            <a:ext cx="1179513" cy="363537"/>
            <a:chOff x="234" y="2790"/>
            <a:chExt cx="743" cy="229"/>
          </a:xfrm>
        </p:grpSpPr>
        <p:sp>
          <p:nvSpPr>
            <p:cNvPr id="21564" name="AutoShape 60"/>
            <p:cNvSpPr>
              <a:spLocks noChangeArrowheads="1"/>
            </p:cNvSpPr>
            <p:nvPr/>
          </p:nvSpPr>
          <p:spPr bwMode="auto">
            <a:xfrm>
              <a:off x="234" y="2790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Text Box 61"/>
            <p:cNvSpPr txBox="1">
              <a:spLocks noChangeArrowheads="1"/>
            </p:cNvSpPr>
            <p:nvPr/>
          </p:nvSpPr>
          <p:spPr bwMode="auto">
            <a:xfrm>
              <a:off x="234" y="2790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Set</a:t>
              </a:r>
            </a:p>
          </p:txBody>
        </p:sp>
      </p:grpSp>
      <p:grpSp>
        <p:nvGrpSpPr>
          <p:cNvPr id="21566" name="Group 62"/>
          <p:cNvGrpSpPr>
            <a:grpSpLocks/>
          </p:cNvGrpSpPr>
          <p:nvPr/>
        </p:nvGrpSpPr>
        <p:grpSpPr bwMode="auto">
          <a:xfrm>
            <a:off x="371475" y="4475163"/>
            <a:ext cx="1179513" cy="363537"/>
            <a:chOff x="234" y="2560"/>
            <a:chExt cx="743" cy="229"/>
          </a:xfrm>
        </p:grpSpPr>
        <p:sp>
          <p:nvSpPr>
            <p:cNvPr id="21567" name="AutoShape 63"/>
            <p:cNvSpPr>
              <a:spLocks noChangeArrowheads="1"/>
            </p:cNvSpPr>
            <p:nvPr/>
          </p:nvSpPr>
          <p:spPr bwMode="auto">
            <a:xfrm>
              <a:off x="234" y="2560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234" y="2560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Queue</a:t>
              </a:r>
            </a:p>
          </p:txBody>
        </p:sp>
      </p:grpSp>
      <p:grpSp>
        <p:nvGrpSpPr>
          <p:cNvPr id="21569" name="Group 65"/>
          <p:cNvGrpSpPr>
            <a:grpSpLocks/>
          </p:cNvGrpSpPr>
          <p:nvPr/>
        </p:nvGrpSpPr>
        <p:grpSpPr bwMode="auto">
          <a:xfrm>
            <a:off x="371475" y="4110038"/>
            <a:ext cx="1179513" cy="363537"/>
            <a:chOff x="234" y="2330"/>
            <a:chExt cx="743" cy="229"/>
          </a:xfrm>
        </p:grpSpPr>
        <p:sp>
          <p:nvSpPr>
            <p:cNvPr id="21570" name="AutoShape 66"/>
            <p:cNvSpPr>
              <a:spLocks noChangeArrowheads="1"/>
            </p:cNvSpPr>
            <p:nvPr/>
          </p:nvSpPr>
          <p:spPr bwMode="auto">
            <a:xfrm>
              <a:off x="234" y="2330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Text Box 67"/>
            <p:cNvSpPr txBox="1">
              <a:spLocks noChangeArrowheads="1"/>
            </p:cNvSpPr>
            <p:nvPr/>
          </p:nvSpPr>
          <p:spPr bwMode="auto">
            <a:xfrm>
              <a:off x="234" y="2330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Queue</a:t>
              </a:r>
            </a:p>
          </p:txBody>
        </p:sp>
      </p:grpSp>
      <p:grpSp>
        <p:nvGrpSpPr>
          <p:cNvPr id="21572" name="Group 68"/>
          <p:cNvGrpSpPr>
            <a:grpSpLocks/>
          </p:cNvGrpSpPr>
          <p:nvPr/>
        </p:nvGrpSpPr>
        <p:grpSpPr bwMode="auto">
          <a:xfrm>
            <a:off x="371475" y="3014663"/>
            <a:ext cx="1179513" cy="1093787"/>
            <a:chOff x="234" y="1640"/>
            <a:chExt cx="743" cy="689"/>
          </a:xfrm>
        </p:grpSpPr>
        <p:sp>
          <p:nvSpPr>
            <p:cNvPr id="21573" name="AutoShape 69"/>
            <p:cNvSpPr>
              <a:spLocks noChangeArrowheads="1"/>
            </p:cNvSpPr>
            <p:nvPr/>
          </p:nvSpPr>
          <p:spPr bwMode="auto">
            <a:xfrm>
              <a:off x="234" y="1640"/>
              <a:ext cx="743" cy="689"/>
            </a:xfrm>
            <a:prstGeom prst="roundRect">
              <a:avLst>
                <a:gd name="adj" fmla="val 14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Text Box 70"/>
            <p:cNvSpPr txBox="1">
              <a:spLocks noChangeArrowheads="1"/>
            </p:cNvSpPr>
            <p:nvPr/>
          </p:nvSpPr>
          <p:spPr bwMode="auto">
            <a:xfrm>
              <a:off x="234" y="1640"/>
              <a:ext cx="743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Type</a:t>
              </a:r>
            </a:p>
          </p:txBody>
        </p:sp>
      </p:grpSp>
      <p:sp>
        <p:nvSpPr>
          <p:cNvPr id="21575" name="Line 71"/>
          <p:cNvSpPr>
            <a:spLocks noChangeShapeType="1"/>
          </p:cNvSpPr>
          <p:nvPr/>
        </p:nvSpPr>
        <p:spPr bwMode="auto">
          <a:xfrm>
            <a:off x="371475" y="3014663"/>
            <a:ext cx="8569325" cy="15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6" name="Line 72"/>
          <p:cNvSpPr>
            <a:spLocks noChangeShapeType="1"/>
          </p:cNvSpPr>
          <p:nvPr/>
        </p:nvSpPr>
        <p:spPr bwMode="auto">
          <a:xfrm>
            <a:off x="371475" y="4110038"/>
            <a:ext cx="856932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7" name="Line 73"/>
          <p:cNvSpPr>
            <a:spLocks noChangeShapeType="1"/>
          </p:cNvSpPr>
          <p:nvPr/>
        </p:nvSpPr>
        <p:spPr bwMode="auto">
          <a:xfrm>
            <a:off x="371475" y="4475163"/>
            <a:ext cx="856932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8" name="Line 74"/>
          <p:cNvSpPr>
            <a:spLocks noChangeShapeType="1"/>
          </p:cNvSpPr>
          <p:nvPr/>
        </p:nvSpPr>
        <p:spPr bwMode="auto">
          <a:xfrm>
            <a:off x="371475" y="4840288"/>
            <a:ext cx="856932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9" name="Line 75"/>
          <p:cNvSpPr>
            <a:spLocks noChangeShapeType="1"/>
          </p:cNvSpPr>
          <p:nvPr/>
        </p:nvSpPr>
        <p:spPr bwMode="auto">
          <a:xfrm>
            <a:off x="371475" y="5203825"/>
            <a:ext cx="85693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0" name="Line 76"/>
          <p:cNvSpPr>
            <a:spLocks noChangeShapeType="1"/>
          </p:cNvSpPr>
          <p:nvPr/>
        </p:nvSpPr>
        <p:spPr bwMode="auto">
          <a:xfrm>
            <a:off x="371475" y="5568950"/>
            <a:ext cx="85693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1" name="Line 77"/>
          <p:cNvSpPr>
            <a:spLocks noChangeShapeType="1"/>
          </p:cNvSpPr>
          <p:nvPr/>
        </p:nvSpPr>
        <p:spPr bwMode="auto">
          <a:xfrm>
            <a:off x="371475" y="6299200"/>
            <a:ext cx="85693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2" name="Line 78"/>
          <p:cNvSpPr>
            <a:spLocks noChangeShapeType="1"/>
          </p:cNvSpPr>
          <p:nvPr/>
        </p:nvSpPr>
        <p:spPr bwMode="auto">
          <a:xfrm>
            <a:off x="371475" y="6297613"/>
            <a:ext cx="8569325" cy="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3" name="Line 79"/>
          <p:cNvSpPr>
            <a:spLocks noChangeShapeType="1"/>
          </p:cNvSpPr>
          <p:nvPr/>
        </p:nvSpPr>
        <p:spPr bwMode="auto">
          <a:xfrm>
            <a:off x="371475" y="3014663"/>
            <a:ext cx="0" cy="32829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4" name="Line 80"/>
          <p:cNvSpPr>
            <a:spLocks noChangeShapeType="1"/>
          </p:cNvSpPr>
          <p:nvPr/>
        </p:nvSpPr>
        <p:spPr bwMode="auto">
          <a:xfrm>
            <a:off x="1550988" y="3014663"/>
            <a:ext cx="1587" cy="32670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 flipH="1">
            <a:off x="4902200" y="3014663"/>
            <a:ext cx="6350" cy="326707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7" name="Line 83"/>
          <p:cNvSpPr>
            <a:spLocks noChangeShapeType="1"/>
          </p:cNvSpPr>
          <p:nvPr/>
        </p:nvSpPr>
        <p:spPr bwMode="auto">
          <a:xfrm>
            <a:off x="371475" y="5934075"/>
            <a:ext cx="85693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8" name="Line 84"/>
          <p:cNvSpPr>
            <a:spLocks noChangeShapeType="1"/>
          </p:cNvSpPr>
          <p:nvPr/>
        </p:nvSpPr>
        <p:spPr bwMode="auto">
          <a:xfrm flipH="1">
            <a:off x="3606800" y="3014663"/>
            <a:ext cx="1588" cy="32670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9" name="Rectangle 85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2286000" cy="762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Bugs?</a:t>
            </a:r>
          </a:p>
        </p:txBody>
      </p:sp>
      <p:grpSp>
        <p:nvGrpSpPr>
          <p:cNvPr id="21590" name="Group 86"/>
          <p:cNvGrpSpPr>
            <a:grpSpLocks/>
          </p:cNvGrpSpPr>
          <p:nvPr/>
        </p:nvGrpSpPr>
        <p:grpSpPr bwMode="auto">
          <a:xfrm>
            <a:off x="1981200" y="534988"/>
            <a:ext cx="7161213" cy="3198812"/>
            <a:chOff x="1248" y="96"/>
            <a:chExt cx="4511" cy="2015"/>
          </a:xfrm>
        </p:grpSpPr>
        <p:sp>
          <p:nvSpPr>
            <p:cNvPr id="21591" name="AutoShape 87"/>
            <p:cNvSpPr>
              <a:spLocks noChangeArrowheads="1"/>
            </p:cNvSpPr>
            <p:nvPr/>
          </p:nvSpPr>
          <p:spPr bwMode="auto">
            <a:xfrm>
              <a:off x="1248" y="96"/>
              <a:ext cx="4511" cy="2015"/>
            </a:xfrm>
            <a:prstGeom prst="roundRect">
              <a:avLst>
                <a:gd name="adj" fmla="val 4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2" name="Text Box 88"/>
            <p:cNvSpPr txBox="1">
              <a:spLocks noChangeArrowheads="1"/>
            </p:cNvSpPr>
            <p:nvPr/>
          </p:nvSpPr>
          <p:spPr bwMode="auto">
            <a:xfrm>
              <a:off x="1248" y="96"/>
              <a:ext cx="4511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739775" lvl="1" indent="-282575" eaLnBrk="1" hangingPunct="1">
                <a:lnSpc>
                  <a:spcPct val="85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–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</a:pPr>
              <a:r>
                <a:rPr lang="en-GB">
                  <a:solidFill>
                    <a:srgbClr val="000000"/>
                  </a:solidFill>
                  <a:cs typeface="Times New Roman" pitchFamily="18" charset="0"/>
                </a:rPr>
                <a:t>snark algorithm has </a:t>
              </a:r>
              <a:r>
                <a:rPr lang="en-GB">
                  <a:solidFill>
                    <a:srgbClr val="FF0000"/>
                  </a:solidFill>
                  <a:cs typeface="Times New Roman" pitchFamily="18" charset="0"/>
                </a:rPr>
                <a:t>2 known bugs</a:t>
              </a:r>
              <a:r>
                <a:rPr lang="en-GB">
                  <a:solidFill>
                    <a:srgbClr val="000000"/>
                  </a:solidFill>
                  <a:cs typeface="Times New Roman" pitchFamily="18" charset="0"/>
                </a:rPr>
                <a:t>, we found them</a:t>
              </a:r>
            </a:p>
            <a:p>
              <a:pPr marL="739775" lvl="1" indent="-282575" eaLnBrk="1" hangingPunct="1">
                <a:lnSpc>
                  <a:spcPct val="85000"/>
                </a:lnSpc>
                <a:spcBef>
                  <a:spcPts val="600"/>
                </a:spcBef>
                <a:buClr>
                  <a:srgbClr val="3333CC"/>
                </a:buClr>
                <a:buSzPct val="100000"/>
                <a:buFont typeface="Times New Roman" pitchFamily="18" charset="0"/>
                <a:buChar char="–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</a:pPr>
              <a:r>
                <a:rPr lang="en-GB">
                  <a:solidFill>
                    <a:srgbClr val="000000"/>
                  </a:solidFill>
                  <a:cs typeface="Times New Roman" pitchFamily="18" charset="0"/>
                </a:rPr>
                <a:t>lazy list-based set had an </a:t>
              </a:r>
              <a:r>
                <a:rPr lang="en-GB">
                  <a:solidFill>
                    <a:srgbClr val="FF0000"/>
                  </a:solidFill>
                  <a:cs typeface="Times New Roman" pitchFamily="18" charset="0"/>
                </a:rPr>
                <a:t>unknown bug</a:t>
              </a:r>
              <a:br>
                <a:rPr lang="en-GB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GB" sz="1800">
                  <a:solidFill>
                    <a:srgbClr val="000000"/>
                  </a:solidFill>
                  <a:cs typeface="Times New Roman" pitchFamily="18" charset="0"/>
                </a:rPr>
                <a:t>(missing initialization; missed by formal correctness proof </a:t>
              </a:r>
              <a:br>
                <a:rPr lang="en-GB" sz="1800">
                  <a:solidFill>
                    <a:srgbClr val="000000"/>
                  </a:solidFill>
                  <a:cs typeface="Times New Roman" pitchFamily="18" charset="0"/>
                </a:rPr>
              </a:br>
              <a:r>
                <a:rPr lang="en-GB" sz="1800">
                  <a:solidFill>
                    <a:srgbClr val="000000"/>
                  </a:solidFill>
                  <a:cs typeface="Times New Roman" pitchFamily="18" charset="0"/>
                </a:rPr>
                <a:t>[CAV 2006]  because of hand-translation of pseudocode)</a:t>
              </a:r>
            </a:p>
            <a:p>
              <a:pPr marL="1143000" lvl="2" indent="-228600" eaLnBrk="1" hangingPunct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</a:pPr>
              <a:endParaRPr lang="en-GB" sz="200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</p:grpSp>
      <p:sp>
        <p:nvSpPr>
          <p:cNvPr id="21593" name="AutoShape 89"/>
          <p:cNvSpPr>
            <a:spLocks noChangeArrowheads="1"/>
          </p:cNvSpPr>
          <p:nvPr/>
        </p:nvSpPr>
        <p:spPr bwMode="auto">
          <a:xfrm>
            <a:off x="4937125" y="2971800"/>
            <a:ext cx="4060825" cy="3487738"/>
          </a:xfrm>
          <a:prstGeom prst="roundRect">
            <a:avLst>
              <a:gd name="adj" fmla="val 37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4902200" y="3040063"/>
            <a:ext cx="4035425" cy="393700"/>
            <a:chOff x="3088" y="1640"/>
            <a:chExt cx="2542" cy="248"/>
          </a:xfrm>
        </p:grpSpPr>
        <p:sp>
          <p:nvSpPr>
            <p:cNvPr id="22531" name="AutoShape 3"/>
            <p:cNvSpPr>
              <a:spLocks noChangeArrowheads="1"/>
            </p:cNvSpPr>
            <p:nvPr/>
          </p:nvSpPr>
          <p:spPr bwMode="auto">
            <a:xfrm>
              <a:off x="3088" y="1640"/>
              <a:ext cx="2542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3088" y="1640"/>
              <a:ext cx="254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3333CC"/>
                  </a:solidFill>
                </a:rPr>
                <a:t># Fences inserted (</a:t>
              </a:r>
              <a:r>
                <a:rPr lang="en-GB" sz="2000" b="1" i="1">
                  <a:solidFill>
                    <a:srgbClr val="3333CC"/>
                  </a:solidFill>
                </a:rPr>
                <a:t>Relaxed</a:t>
              </a:r>
              <a:r>
                <a:rPr lang="en-GB" sz="2000" b="1">
                  <a:solidFill>
                    <a:srgbClr val="3333CC"/>
                  </a:solidFill>
                </a:rPr>
                <a:t>)</a:t>
              </a:r>
            </a:p>
          </p:txBody>
        </p:sp>
      </p:grp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3608388" y="5959475"/>
            <a:ext cx="12954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3608388" y="5594350"/>
            <a:ext cx="1293812" cy="363538"/>
            <a:chOff x="2273" y="3249"/>
            <a:chExt cx="815" cy="229"/>
          </a:xfrm>
        </p:grpSpPr>
        <p:sp>
          <p:nvSpPr>
            <p:cNvPr id="22537" name="AutoShape 9"/>
            <p:cNvSpPr>
              <a:spLocks noChangeArrowheads="1"/>
            </p:cNvSpPr>
            <p:nvPr/>
          </p:nvSpPr>
          <p:spPr bwMode="auto">
            <a:xfrm>
              <a:off x="2273" y="3249"/>
              <a:ext cx="81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2273" y="3249"/>
              <a:ext cx="81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FF0000"/>
                  </a:solidFill>
                </a:rPr>
                <a:t>2 known</a:t>
              </a:r>
            </a:p>
          </p:txBody>
        </p:sp>
      </p:grp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3608388" y="5229225"/>
            <a:ext cx="12954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3608388" y="4865688"/>
            <a:ext cx="1293812" cy="363537"/>
            <a:chOff x="2273" y="2790"/>
            <a:chExt cx="815" cy="229"/>
          </a:xfrm>
        </p:grpSpPr>
        <p:sp>
          <p:nvSpPr>
            <p:cNvPr id="22541" name="AutoShape 13"/>
            <p:cNvSpPr>
              <a:spLocks noChangeArrowheads="1"/>
            </p:cNvSpPr>
            <p:nvPr/>
          </p:nvSpPr>
          <p:spPr bwMode="auto">
            <a:xfrm>
              <a:off x="2273" y="2790"/>
              <a:ext cx="81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273" y="2790"/>
              <a:ext cx="81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FF0000"/>
                  </a:solidFill>
                </a:rPr>
                <a:t>1 unknown</a:t>
              </a:r>
            </a:p>
          </p:txBody>
        </p:sp>
      </p:grp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3608388" y="4500563"/>
            <a:ext cx="12954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3608388" y="4135438"/>
            <a:ext cx="12954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3608388" y="3040063"/>
            <a:ext cx="1293812" cy="1112837"/>
            <a:chOff x="2273" y="1640"/>
            <a:chExt cx="815" cy="701"/>
          </a:xfrm>
        </p:grpSpPr>
        <p:sp>
          <p:nvSpPr>
            <p:cNvPr id="22546" name="AutoShape 18"/>
            <p:cNvSpPr>
              <a:spLocks noChangeArrowheads="1"/>
            </p:cNvSpPr>
            <p:nvPr/>
          </p:nvSpPr>
          <p:spPr bwMode="auto">
            <a:xfrm>
              <a:off x="2273" y="1640"/>
              <a:ext cx="815" cy="689"/>
            </a:xfrm>
            <a:prstGeom prst="roundRect">
              <a:avLst>
                <a:gd name="adj" fmla="val 14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2273" y="1640"/>
              <a:ext cx="815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FF0000"/>
                  </a:solidFill>
                </a:rPr>
                <a:t>regular</a:t>
              </a:r>
            </a:p>
            <a:p>
              <a:pPr eaLnBrk="1" hangingPunct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FF0000"/>
                  </a:solidFill>
                </a:rPr>
                <a:t>bugs</a:t>
              </a:r>
            </a:p>
            <a:p>
              <a:pPr eaLnBrk="1" hangingPunct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FF0000"/>
                  </a:solidFill>
                </a:rPr>
                <a:t>(SC)</a:t>
              </a:r>
            </a:p>
          </p:txBody>
        </p:sp>
      </p:grpSp>
      <p:grpSp>
        <p:nvGrpSpPr>
          <p:cNvPr id="22550" name="Group 22"/>
          <p:cNvGrpSpPr>
            <a:grpSpLocks/>
          </p:cNvGrpSpPr>
          <p:nvPr/>
        </p:nvGrpSpPr>
        <p:grpSpPr bwMode="auto">
          <a:xfrm>
            <a:off x="4902200" y="5959475"/>
            <a:ext cx="760413" cy="363538"/>
            <a:chOff x="3088" y="3479"/>
            <a:chExt cx="479" cy="229"/>
          </a:xfrm>
        </p:grpSpPr>
        <p:sp>
          <p:nvSpPr>
            <p:cNvPr id="22551" name="AutoShape 23"/>
            <p:cNvSpPr>
              <a:spLocks noChangeArrowheads="1"/>
            </p:cNvSpPr>
            <p:nvPr/>
          </p:nvSpPr>
          <p:spPr bwMode="auto">
            <a:xfrm>
              <a:off x="3088" y="3479"/>
              <a:ext cx="479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3088" y="3479"/>
              <a:ext cx="47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4</a:t>
              </a:r>
            </a:p>
          </p:txBody>
        </p:sp>
      </p:grpSp>
      <p:sp>
        <p:nvSpPr>
          <p:cNvPr id="22553" name="AutoShape 25"/>
          <p:cNvSpPr>
            <a:spLocks noChangeArrowheads="1"/>
          </p:cNvSpPr>
          <p:nvPr/>
        </p:nvSpPr>
        <p:spPr bwMode="auto">
          <a:xfrm>
            <a:off x="4902200" y="5594350"/>
            <a:ext cx="7620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4902200" y="5229225"/>
            <a:ext cx="760413" cy="363538"/>
            <a:chOff x="3088" y="3019"/>
            <a:chExt cx="479" cy="229"/>
          </a:xfrm>
        </p:grpSpPr>
        <p:sp>
          <p:nvSpPr>
            <p:cNvPr id="22555" name="AutoShape 27"/>
            <p:cNvSpPr>
              <a:spLocks noChangeArrowheads="1"/>
            </p:cNvSpPr>
            <p:nvPr/>
          </p:nvSpPr>
          <p:spPr bwMode="auto">
            <a:xfrm>
              <a:off x="3088" y="3019"/>
              <a:ext cx="479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3088" y="3019"/>
              <a:ext cx="47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4902200" y="4865688"/>
            <a:ext cx="746125" cy="363537"/>
            <a:chOff x="3088" y="2790"/>
            <a:chExt cx="470" cy="229"/>
          </a:xfrm>
        </p:grpSpPr>
        <p:sp>
          <p:nvSpPr>
            <p:cNvPr id="22558" name="AutoShape 30"/>
            <p:cNvSpPr>
              <a:spLocks noChangeArrowheads="1"/>
            </p:cNvSpPr>
            <p:nvPr/>
          </p:nvSpPr>
          <p:spPr bwMode="auto">
            <a:xfrm>
              <a:off x="3088" y="2790"/>
              <a:ext cx="470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3088" y="2790"/>
              <a:ext cx="47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22560" name="Group 32"/>
          <p:cNvGrpSpPr>
            <a:grpSpLocks/>
          </p:cNvGrpSpPr>
          <p:nvPr/>
        </p:nvGrpSpPr>
        <p:grpSpPr bwMode="auto">
          <a:xfrm>
            <a:off x="4902200" y="4500563"/>
            <a:ext cx="760413" cy="363537"/>
            <a:chOff x="3088" y="2560"/>
            <a:chExt cx="479" cy="229"/>
          </a:xfrm>
        </p:grpSpPr>
        <p:sp>
          <p:nvSpPr>
            <p:cNvPr id="22561" name="AutoShape 33"/>
            <p:cNvSpPr>
              <a:spLocks noChangeArrowheads="1"/>
            </p:cNvSpPr>
            <p:nvPr/>
          </p:nvSpPr>
          <p:spPr bwMode="auto">
            <a:xfrm>
              <a:off x="3088" y="2560"/>
              <a:ext cx="479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3088" y="2560"/>
              <a:ext cx="47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22563" name="Group 35"/>
          <p:cNvGrpSpPr>
            <a:grpSpLocks/>
          </p:cNvGrpSpPr>
          <p:nvPr/>
        </p:nvGrpSpPr>
        <p:grpSpPr bwMode="auto">
          <a:xfrm>
            <a:off x="4902200" y="4135438"/>
            <a:ext cx="760413" cy="363537"/>
            <a:chOff x="3088" y="2330"/>
            <a:chExt cx="479" cy="229"/>
          </a:xfrm>
        </p:grpSpPr>
        <p:sp>
          <p:nvSpPr>
            <p:cNvPr id="22564" name="AutoShape 36"/>
            <p:cNvSpPr>
              <a:spLocks noChangeArrowheads="1"/>
            </p:cNvSpPr>
            <p:nvPr/>
          </p:nvSpPr>
          <p:spPr bwMode="auto">
            <a:xfrm>
              <a:off x="3088" y="2330"/>
              <a:ext cx="479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3088" y="2330"/>
              <a:ext cx="47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22566" name="Group 38"/>
          <p:cNvGrpSpPr>
            <a:grpSpLocks/>
          </p:cNvGrpSpPr>
          <p:nvPr/>
        </p:nvGrpSpPr>
        <p:grpSpPr bwMode="auto">
          <a:xfrm>
            <a:off x="4902200" y="3435350"/>
            <a:ext cx="931863" cy="698500"/>
            <a:chOff x="3088" y="1889"/>
            <a:chExt cx="587" cy="440"/>
          </a:xfrm>
        </p:grpSpPr>
        <p:sp>
          <p:nvSpPr>
            <p:cNvPr id="22567" name="AutoShape 39"/>
            <p:cNvSpPr>
              <a:spLocks noChangeArrowheads="1"/>
            </p:cNvSpPr>
            <p:nvPr/>
          </p:nvSpPr>
          <p:spPr bwMode="auto">
            <a:xfrm>
              <a:off x="3088" y="1889"/>
              <a:ext cx="587" cy="440"/>
            </a:xfrm>
            <a:prstGeom prst="roundRect">
              <a:avLst>
                <a:gd name="adj" fmla="val 22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Text Box 40"/>
            <p:cNvSpPr txBox="1">
              <a:spLocks noChangeArrowheads="1"/>
            </p:cNvSpPr>
            <p:nvPr/>
          </p:nvSpPr>
          <p:spPr bwMode="auto">
            <a:xfrm>
              <a:off x="3088" y="1889"/>
              <a:ext cx="587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3333CC"/>
                  </a:solidFill>
                </a:rPr>
                <a:t>Store</a:t>
              </a:r>
              <a:br>
                <a:rPr lang="en-GB" sz="2000" b="1">
                  <a:solidFill>
                    <a:srgbClr val="3333CC"/>
                  </a:solidFill>
                </a:rPr>
              </a:br>
              <a:r>
                <a:rPr lang="en-GB" sz="2000" b="1">
                  <a:solidFill>
                    <a:srgbClr val="3333CC"/>
                  </a:solidFill>
                </a:rPr>
                <a:t>Store</a:t>
              </a:r>
            </a:p>
          </p:txBody>
        </p:sp>
      </p:grpSp>
      <p:grpSp>
        <p:nvGrpSpPr>
          <p:cNvPr id="22571" name="Group 43"/>
          <p:cNvGrpSpPr>
            <a:grpSpLocks/>
          </p:cNvGrpSpPr>
          <p:nvPr/>
        </p:nvGrpSpPr>
        <p:grpSpPr bwMode="auto">
          <a:xfrm>
            <a:off x="5664200" y="5959475"/>
            <a:ext cx="836613" cy="363538"/>
            <a:chOff x="3568" y="3479"/>
            <a:chExt cx="527" cy="229"/>
          </a:xfrm>
        </p:grpSpPr>
        <p:sp>
          <p:nvSpPr>
            <p:cNvPr id="22572" name="AutoShape 44"/>
            <p:cNvSpPr>
              <a:spLocks noChangeArrowheads="1"/>
            </p:cNvSpPr>
            <p:nvPr/>
          </p:nvSpPr>
          <p:spPr bwMode="auto">
            <a:xfrm>
              <a:off x="3568" y="3479"/>
              <a:ext cx="527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Text Box 45"/>
            <p:cNvSpPr txBox="1">
              <a:spLocks noChangeArrowheads="1"/>
            </p:cNvSpPr>
            <p:nvPr/>
          </p:nvSpPr>
          <p:spPr bwMode="auto">
            <a:xfrm>
              <a:off x="3568" y="3479"/>
              <a:ext cx="527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2</a:t>
              </a:r>
            </a:p>
          </p:txBody>
        </p:sp>
      </p:grpSp>
      <p:sp>
        <p:nvSpPr>
          <p:cNvPr id="22574" name="AutoShape 46"/>
          <p:cNvSpPr>
            <a:spLocks noChangeArrowheads="1"/>
          </p:cNvSpPr>
          <p:nvPr/>
        </p:nvSpPr>
        <p:spPr bwMode="auto">
          <a:xfrm>
            <a:off x="5664200" y="5594350"/>
            <a:ext cx="8382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AutoShape 47"/>
          <p:cNvSpPr>
            <a:spLocks noChangeArrowheads="1"/>
          </p:cNvSpPr>
          <p:nvPr/>
        </p:nvSpPr>
        <p:spPr bwMode="auto">
          <a:xfrm>
            <a:off x="5664200" y="5229225"/>
            <a:ext cx="8382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5664200" y="4865688"/>
            <a:ext cx="8382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77" name="Group 49"/>
          <p:cNvGrpSpPr>
            <a:grpSpLocks/>
          </p:cNvGrpSpPr>
          <p:nvPr/>
        </p:nvGrpSpPr>
        <p:grpSpPr bwMode="auto">
          <a:xfrm>
            <a:off x="5664200" y="4500563"/>
            <a:ext cx="836613" cy="363537"/>
            <a:chOff x="3568" y="2560"/>
            <a:chExt cx="527" cy="229"/>
          </a:xfrm>
        </p:grpSpPr>
        <p:sp>
          <p:nvSpPr>
            <p:cNvPr id="22578" name="AutoShape 50"/>
            <p:cNvSpPr>
              <a:spLocks noChangeArrowheads="1"/>
            </p:cNvSpPr>
            <p:nvPr/>
          </p:nvSpPr>
          <p:spPr bwMode="auto">
            <a:xfrm>
              <a:off x="3568" y="2560"/>
              <a:ext cx="527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9" name="Text Box 51"/>
            <p:cNvSpPr txBox="1">
              <a:spLocks noChangeArrowheads="1"/>
            </p:cNvSpPr>
            <p:nvPr/>
          </p:nvSpPr>
          <p:spPr bwMode="auto">
            <a:xfrm>
              <a:off x="3568" y="2560"/>
              <a:ext cx="527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4</a:t>
              </a:r>
            </a:p>
          </p:txBody>
        </p:sp>
      </p:grpSp>
      <p:sp>
        <p:nvSpPr>
          <p:cNvPr id="22580" name="AutoShape 52"/>
          <p:cNvSpPr>
            <a:spLocks noChangeArrowheads="1"/>
          </p:cNvSpPr>
          <p:nvPr/>
        </p:nvSpPr>
        <p:spPr bwMode="auto">
          <a:xfrm>
            <a:off x="5664200" y="4135438"/>
            <a:ext cx="8382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81" name="Group 53"/>
          <p:cNvGrpSpPr>
            <a:grpSpLocks/>
          </p:cNvGrpSpPr>
          <p:nvPr/>
        </p:nvGrpSpPr>
        <p:grpSpPr bwMode="auto">
          <a:xfrm>
            <a:off x="5664200" y="3435350"/>
            <a:ext cx="836613" cy="698500"/>
            <a:chOff x="3568" y="1889"/>
            <a:chExt cx="527" cy="440"/>
          </a:xfrm>
        </p:grpSpPr>
        <p:sp>
          <p:nvSpPr>
            <p:cNvPr id="22582" name="AutoShape 54"/>
            <p:cNvSpPr>
              <a:spLocks noChangeArrowheads="1"/>
            </p:cNvSpPr>
            <p:nvPr/>
          </p:nvSpPr>
          <p:spPr bwMode="auto">
            <a:xfrm>
              <a:off x="3568" y="1889"/>
              <a:ext cx="527" cy="440"/>
            </a:xfrm>
            <a:prstGeom prst="roundRect">
              <a:avLst>
                <a:gd name="adj" fmla="val 22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3" name="Text Box 55"/>
            <p:cNvSpPr txBox="1">
              <a:spLocks noChangeArrowheads="1"/>
            </p:cNvSpPr>
            <p:nvPr/>
          </p:nvSpPr>
          <p:spPr bwMode="auto">
            <a:xfrm>
              <a:off x="3568" y="1889"/>
              <a:ext cx="527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3333CC"/>
                  </a:solidFill>
                </a:rPr>
                <a:t>Load Load</a:t>
              </a:r>
            </a:p>
          </p:txBody>
        </p:sp>
      </p:grpSp>
      <p:grpSp>
        <p:nvGrpSpPr>
          <p:cNvPr id="22586" name="Group 58"/>
          <p:cNvGrpSpPr>
            <a:grpSpLocks/>
          </p:cNvGrpSpPr>
          <p:nvPr/>
        </p:nvGrpSpPr>
        <p:grpSpPr bwMode="auto">
          <a:xfrm>
            <a:off x="6502400" y="5959475"/>
            <a:ext cx="1370013" cy="363538"/>
            <a:chOff x="4096" y="3479"/>
            <a:chExt cx="863" cy="229"/>
          </a:xfrm>
        </p:grpSpPr>
        <p:sp>
          <p:nvSpPr>
            <p:cNvPr id="22587" name="AutoShape 59"/>
            <p:cNvSpPr>
              <a:spLocks noChangeArrowheads="1"/>
            </p:cNvSpPr>
            <p:nvPr/>
          </p:nvSpPr>
          <p:spPr bwMode="auto">
            <a:xfrm>
              <a:off x="4096" y="3479"/>
              <a:ext cx="86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8" name="Text Box 60"/>
            <p:cNvSpPr txBox="1">
              <a:spLocks noChangeArrowheads="1"/>
            </p:cNvSpPr>
            <p:nvPr/>
          </p:nvSpPr>
          <p:spPr bwMode="auto">
            <a:xfrm>
              <a:off x="4096" y="3479"/>
              <a:ext cx="86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4</a:t>
              </a:r>
            </a:p>
          </p:txBody>
        </p:sp>
      </p:grpSp>
      <p:sp>
        <p:nvSpPr>
          <p:cNvPr id="22589" name="AutoShape 61"/>
          <p:cNvSpPr>
            <a:spLocks noChangeArrowheads="1"/>
          </p:cNvSpPr>
          <p:nvPr/>
        </p:nvSpPr>
        <p:spPr bwMode="auto">
          <a:xfrm>
            <a:off x="6502400" y="5594350"/>
            <a:ext cx="13716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90" name="Group 62"/>
          <p:cNvGrpSpPr>
            <a:grpSpLocks/>
          </p:cNvGrpSpPr>
          <p:nvPr/>
        </p:nvGrpSpPr>
        <p:grpSpPr bwMode="auto">
          <a:xfrm>
            <a:off x="6502400" y="5229225"/>
            <a:ext cx="1370013" cy="363538"/>
            <a:chOff x="4096" y="3019"/>
            <a:chExt cx="863" cy="229"/>
          </a:xfrm>
        </p:grpSpPr>
        <p:sp>
          <p:nvSpPr>
            <p:cNvPr id="22591" name="AutoShape 63"/>
            <p:cNvSpPr>
              <a:spLocks noChangeArrowheads="1"/>
            </p:cNvSpPr>
            <p:nvPr/>
          </p:nvSpPr>
          <p:spPr bwMode="auto">
            <a:xfrm>
              <a:off x="4096" y="3019"/>
              <a:ext cx="86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2" name="Text Box 64"/>
            <p:cNvSpPr txBox="1">
              <a:spLocks noChangeArrowheads="1"/>
            </p:cNvSpPr>
            <p:nvPr/>
          </p:nvSpPr>
          <p:spPr bwMode="auto">
            <a:xfrm>
              <a:off x="4096" y="3019"/>
              <a:ext cx="86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22593" name="Group 65"/>
          <p:cNvGrpSpPr>
            <a:grpSpLocks/>
          </p:cNvGrpSpPr>
          <p:nvPr/>
        </p:nvGrpSpPr>
        <p:grpSpPr bwMode="auto">
          <a:xfrm>
            <a:off x="6502400" y="4865688"/>
            <a:ext cx="1370013" cy="363537"/>
            <a:chOff x="4096" y="2790"/>
            <a:chExt cx="863" cy="229"/>
          </a:xfrm>
        </p:grpSpPr>
        <p:sp>
          <p:nvSpPr>
            <p:cNvPr id="22594" name="AutoShape 66"/>
            <p:cNvSpPr>
              <a:spLocks noChangeArrowheads="1"/>
            </p:cNvSpPr>
            <p:nvPr/>
          </p:nvSpPr>
          <p:spPr bwMode="auto">
            <a:xfrm>
              <a:off x="4096" y="2790"/>
              <a:ext cx="86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5" name="Text Box 67"/>
            <p:cNvSpPr txBox="1">
              <a:spLocks noChangeArrowheads="1"/>
            </p:cNvSpPr>
            <p:nvPr/>
          </p:nvSpPr>
          <p:spPr bwMode="auto">
            <a:xfrm>
              <a:off x="4096" y="2790"/>
              <a:ext cx="86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3</a:t>
              </a:r>
            </a:p>
          </p:txBody>
        </p:sp>
      </p:grpSp>
      <p:grpSp>
        <p:nvGrpSpPr>
          <p:cNvPr id="22596" name="Group 68"/>
          <p:cNvGrpSpPr>
            <a:grpSpLocks/>
          </p:cNvGrpSpPr>
          <p:nvPr/>
        </p:nvGrpSpPr>
        <p:grpSpPr bwMode="auto">
          <a:xfrm>
            <a:off x="6502400" y="4500563"/>
            <a:ext cx="1370013" cy="363537"/>
            <a:chOff x="4096" y="2560"/>
            <a:chExt cx="863" cy="229"/>
          </a:xfrm>
        </p:grpSpPr>
        <p:sp>
          <p:nvSpPr>
            <p:cNvPr id="22597" name="AutoShape 69"/>
            <p:cNvSpPr>
              <a:spLocks noChangeArrowheads="1"/>
            </p:cNvSpPr>
            <p:nvPr/>
          </p:nvSpPr>
          <p:spPr bwMode="auto">
            <a:xfrm>
              <a:off x="4096" y="2560"/>
              <a:ext cx="86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Text Box 70"/>
            <p:cNvSpPr txBox="1">
              <a:spLocks noChangeArrowheads="1"/>
            </p:cNvSpPr>
            <p:nvPr/>
          </p:nvSpPr>
          <p:spPr bwMode="auto">
            <a:xfrm>
              <a:off x="4096" y="2560"/>
              <a:ext cx="86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22599" name="Group 71"/>
          <p:cNvGrpSpPr>
            <a:grpSpLocks/>
          </p:cNvGrpSpPr>
          <p:nvPr/>
        </p:nvGrpSpPr>
        <p:grpSpPr bwMode="auto">
          <a:xfrm>
            <a:off x="6502400" y="4135438"/>
            <a:ext cx="1370013" cy="363537"/>
            <a:chOff x="4096" y="2330"/>
            <a:chExt cx="863" cy="229"/>
          </a:xfrm>
        </p:grpSpPr>
        <p:sp>
          <p:nvSpPr>
            <p:cNvPr id="22600" name="AutoShape 72"/>
            <p:cNvSpPr>
              <a:spLocks noChangeArrowheads="1"/>
            </p:cNvSpPr>
            <p:nvPr/>
          </p:nvSpPr>
          <p:spPr bwMode="auto">
            <a:xfrm>
              <a:off x="4096" y="2330"/>
              <a:ext cx="86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1" name="Text Box 73"/>
            <p:cNvSpPr txBox="1">
              <a:spLocks noChangeArrowheads="1"/>
            </p:cNvSpPr>
            <p:nvPr/>
          </p:nvSpPr>
          <p:spPr bwMode="auto">
            <a:xfrm>
              <a:off x="4096" y="2330"/>
              <a:ext cx="86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22602" name="Group 74"/>
          <p:cNvGrpSpPr>
            <a:grpSpLocks/>
          </p:cNvGrpSpPr>
          <p:nvPr/>
        </p:nvGrpSpPr>
        <p:grpSpPr bwMode="auto">
          <a:xfrm>
            <a:off x="6502400" y="3435350"/>
            <a:ext cx="1370013" cy="698500"/>
            <a:chOff x="4096" y="1889"/>
            <a:chExt cx="863" cy="440"/>
          </a:xfrm>
        </p:grpSpPr>
        <p:sp>
          <p:nvSpPr>
            <p:cNvPr id="22603" name="AutoShape 75"/>
            <p:cNvSpPr>
              <a:spLocks noChangeArrowheads="1"/>
            </p:cNvSpPr>
            <p:nvPr/>
          </p:nvSpPr>
          <p:spPr bwMode="auto">
            <a:xfrm>
              <a:off x="4096" y="1889"/>
              <a:ext cx="863" cy="440"/>
            </a:xfrm>
            <a:prstGeom prst="roundRect">
              <a:avLst>
                <a:gd name="adj" fmla="val 22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4" name="Text Box 76"/>
            <p:cNvSpPr txBox="1">
              <a:spLocks noChangeArrowheads="1"/>
            </p:cNvSpPr>
            <p:nvPr/>
          </p:nvSpPr>
          <p:spPr bwMode="auto">
            <a:xfrm>
              <a:off x="4096" y="1889"/>
              <a:ext cx="86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3333CC"/>
                  </a:solidFill>
                </a:rPr>
                <a:t>Dependent</a:t>
              </a:r>
              <a:br>
                <a:rPr lang="en-GB" sz="2000" b="1">
                  <a:solidFill>
                    <a:srgbClr val="3333CC"/>
                  </a:solidFill>
                </a:rPr>
              </a:br>
              <a:r>
                <a:rPr lang="en-GB" sz="2000" b="1">
                  <a:solidFill>
                    <a:srgbClr val="3333CC"/>
                  </a:solidFill>
                </a:rPr>
                <a:t>Loads</a:t>
              </a:r>
            </a:p>
          </p:txBody>
        </p:sp>
      </p:grpSp>
      <p:grpSp>
        <p:nvGrpSpPr>
          <p:cNvPr id="22611" name="Group 83"/>
          <p:cNvGrpSpPr>
            <a:grpSpLocks/>
          </p:cNvGrpSpPr>
          <p:nvPr/>
        </p:nvGrpSpPr>
        <p:grpSpPr bwMode="auto">
          <a:xfrm>
            <a:off x="7874000" y="5959475"/>
            <a:ext cx="1065213" cy="363538"/>
            <a:chOff x="4960" y="3479"/>
            <a:chExt cx="671" cy="229"/>
          </a:xfrm>
        </p:grpSpPr>
        <p:sp>
          <p:nvSpPr>
            <p:cNvPr id="22612" name="AutoShape 84"/>
            <p:cNvSpPr>
              <a:spLocks noChangeArrowheads="1"/>
            </p:cNvSpPr>
            <p:nvPr/>
          </p:nvSpPr>
          <p:spPr bwMode="auto">
            <a:xfrm>
              <a:off x="4960" y="3479"/>
              <a:ext cx="671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3" name="Text Box 85"/>
            <p:cNvSpPr txBox="1">
              <a:spLocks noChangeArrowheads="1"/>
            </p:cNvSpPr>
            <p:nvPr/>
          </p:nvSpPr>
          <p:spPr bwMode="auto">
            <a:xfrm>
              <a:off x="4960" y="3479"/>
              <a:ext cx="67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6</a:t>
              </a:r>
            </a:p>
          </p:txBody>
        </p:sp>
      </p:grpSp>
      <p:sp>
        <p:nvSpPr>
          <p:cNvPr id="22614" name="AutoShape 86"/>
          <p:cNvSpPr>
            <a:spLocks noChangeArrowheads="1"/>
          </p:cNvSpPr>
          <p:nvPr/>
        </p:nvSpPr>
        <p:spPr bwMode="auto">
          <a:xfrm>
            <a:off x="7874000" y="5594350"/>
            <a:ext cx="10668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615" name="Group 87"/>
          <p:cNvGrpSpPr>
            <a:grpSpLocks/>
          </p:cNvGrpSpPr>
          <p:nvPr/>
        </p:nvGrpSpPr>
        <p:grpSpPr bwMode="auto">
          <a:xfrm>
            <a:off x="7874000" y="5229225"/>
            <a:ext cx="1065213" cy="363538"/>
            <a:chOff x="4960" y="3019"/>
            <a:chExt cx="671" cy="229"/>
          </a:xfrm>
        </p:grpSpPr>
        <p:sp>
          <p:nvSpPr>
            <p:cNvPr id="22616" name="AutoShape 88"/>
            <p:cNvSpPr>
              <a:spLocks noChangeArrowheads="1"/>
            </p:cNvSpPr>
            <p:nvPr/>
          </p:nvSpPr>
          <p:spPr bwMode="auto">
            <a:xfrm>
              <a:off x="4960" y="3019"/>
              <a:ext cx="671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7" name="Text Box 89"/>
            <p:cNvSpPr txBox="1">
              <a:spLocks noChangeArrowheads="1"/>
            </p:cNvSpPr>
            <p:nvPr/>
          </p:nvSpPr>
          <p:spPr bwMode="auto">
            <a:xfrm>
              <a:off x="4960" y="3019"/>
              <a:ext cx="67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3</a:t>
              </a:r>
            </a:p>
          </p:txBody>
        </p:sp>
      </p:grpSp>
      <p:sp>
        <p:nvSpPr>
          <p:cNvPr id="22618" name="AutoShape 90"/>
          <p:cNvSpPr>
            <a:spLocks noChangeArrowheads="1"/>
          </p:cNvSpPr>
          <p:nvPr/>
        </p:nvSpPr>
        <p:spPr bwMode="auto">
          <a:xfrm>
            <a:off x="7874000" y="4865688"/>
            <a:ext cx="10668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619" name="Group 91"/>
          <p:cNvGrpSpPr>
            <a:grpSpLocks/>
          </p:cNvGrpSpPr>
          <p:nvPr/>
        </p:nvGrpSpPr>
        <p:grpSpPr bwMode="auto">
          <a:xfrm>
            <a:off x="7874000" y="4500563"/>
            <a:ext cx="1065213" cy="363537"/>
            <a:chOff x="4960" y="2560"/>
            <a:chExt cx="671" cy="229"/>
          </a:xfrm>
        </p:grpSpPr>
        <p:sp>
          <p:nvSpPr>
            <p:cNvPr id="22620" name="AutoShape 92"/>
            <p:cNvSpPr>
              <a:spLocks noChangeArrowheads="1"/>
            </p:cNvSpPr>
            <p:nvPr/>
          </p:nvSpPr>
          <p:spPr bwMode="auto">
            <a:xfrm>
              <a:off x="4960" y="2560"/>
              <a:ext cx="671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1" name="Text Box 93"/>
            <p:cNvSpPr txBox="1">
              <a:spLocks noChangeArrowheads="1"/>
            </p:cNvSpPr>
            <p:nvPr/>
          </p:nvSpPr>
          <p:spPr bwMode="auto">
            <a:xfrm>
              <a:off x="4960" y="2560"/>
              <a:ext cx="67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3333CC"/>
                  </a:solidFill>
                </a:rPr>
                <a:t>2</a:t>
              </a:r>
            </a:p>
          </p:txBody>
        </p:sp>
      </p:grpSp>
      <p:sp>
        <p:nvSpPr>
          <p:cNvPr id="22622" name="AutoShape 94"/>
          <p:cNvSpPr>
            <a:spLocks noChangeArrowheads="1"/>
          </p:cNvSpPr>
          <p:nvPr/>
        </p:nvSpPr>
        <p:spPr bwMode="auto">
          <a:xfrm>
            <a:off x="7874000" y="4135438"/>
            <a:ext cx="1066800" cy="36512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623" name="Group 95"/>
          <p:cNvGrpSpPr>
            <a:grpSpLocks/>
          </p:cNvGrpSpPr>
          <p:nvPr/>
        </p:nvGrpSpPr>
        <p:grpSpPr bwMode="auto">
          <a:xfrm>
            <a:off x="7874000" y="3435350"/>
            <a:ext cx="1065213" cy="698500"/>
            <a:chOff x="4960" y="1889"/>
            <a:chExt cx="671" cy="440"/>
          </a:xfrm>
        </p:grpSpPr>
        <p:sp>
          <p:nvSpPr>
            <p:cNvPr id="22624" name="AutoShape 96"/>
            <p:cNvSpPr>
              <a:spLocks noChangeArrowheads="1"/>
            </p:cNvSpPr>
            <p:nvPr/>
          </p:nvSpPr>
          <p:spPr bwMode="auto">
            <a:xfrm>
              <a:off x="4960" y="1889"/>
              <a:ext cx="671" cy="440"/>
            </a:xfrm>
            <a:prstGeom prst="roundRect">
              <a:avLst>
                <a:gd name="adj" fmla="val 22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5" name="Text Box 97"/>
            <p:cNvSpPr txBox="1">
              <a:spLocks noChangeArrowheads="1"/>
            </p:cNvSpPr>
            <p:nvPr/>
          </p:nvSpPr>
          <p:spPr bwMode="auto">
            <a:xfrm>
              <a:off x="4960" y="1889"/>
              <a:ext cx="671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3333CC"/>
                  </a:solidFill>
                </a:rPr>
                <a:t>Aliased</a:t>
              </a:r>
              <a:br>
                <a:rPr lang="en-GB" sz="2000" b="1">
                  <a:solidFill>
                    <a:srgbClr val="3333CC"/>
                  </a:solidFill>
                </a:rPr>
              </a:br>
              <a:r>
                <a:rPr lang="en-GB" sz="2000" b="1">
                  <a:solidFill>
                    <a:srgbClr val="3333CC"/>
                  </a:solidFill>
                </a:rPr>
                <a:t>Loads</a:t>
              </a:r>
            </a:p>
          </p:txBody>
        </p:sp>
      </p:grpSp>
      <p:grpSp>
        <p:nvGrpSpPr>
          <p:cNvPr id="22632" name="Group 104"/>
          <p:cNvGrpSpPr>
            <a:grpSpLocks/>
          </p:cNvGrpSpPr>
          <p:nvPr/>
        </p:nvGrpSpPr>
        <p:grpSpPr bwMode="auto">
          <a:xfrm>
            <a:off x="1550988" y="5959475"/>
            <a:ext cx="2055812" cy="363538"/>
            <a:chOff x="977" y="3479"/>
            <a:chExt cx="1295" cy="229"/>
          </a:xfrm>
        </p:grpSpPr>
        <p:sp>
          <p:nvSpPr>
            <p:cNvPr id="22633" name="AutoShape 105"/>
            <p:cNvSpPr>
              <a:spLocks noChangeArrowheads="1"/>
            </p:cNvSpPr>
            <p:nvPr/>
          </p:nvSpPr>
          <p:spPr bwMode="auto">
            <a:xfrm>
              <a:off x="977" y="3479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" name="Text Box 106"/>
            <p:cNvSpPr txBox="1">
              <a:spLocks noChangeArrowheads="1"/>
            </p:cNvSpPr>
            <p:nvPr/>
          </p:nvSpPr>
          <p:spPr bwMode="auto">
            <a:xfrm>
              <a:off x="977" y="3479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fixed “snark”</a:t>
              </a:r>
            </a:p>
          </p:txBody>
        </p:sp>
      </p:grpSp>
      <p:grpSp>
        <p:nvGrpSpPr>
          <p:cNvPr id="22635" name="Group 107"/>
          <p:cNvGrpSpPr>
            <a:grpSpLocks/>
          </p:cNvGrpSpPr>
          <p:nvPr/>
        </p:nvGrpSpPr>
        <p:grpSpPr bwMode="auto">
          <a:xfrm>
            <a:off x="1550988" y="5594350"/>
            <a:ext cx="2055812" cy="363538"/>
            <a:chOff x="977" y="3249"/>
            <a:chExt cx="1295" cy="229"/>
          </a:xfrm>
        </p:grpSpPr>
        <p:sp>
          <p:nvSpPr>
            <p:cNvPr id="22636" name="AutoShape 108"/>
            <p:cNvSpPr>
              <a:spLocks noChangeArrowheads="1"/>
            </p:cNvSpPr>
            <p:nvPr/>
          </p:nvSpPr>
          <p:spPr bwMode="auto">
            <a:xfrm>
              <a:off x="977" y="3249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" name="Text Box 109"/>
            <p:cNvSpPr txBox="1">
              <a:spLocks noChangeArrowheads="1"/>
            </p:cNvSpPr>
            <p:nvPr/>
          </p:nvSpPr>
          <p:spPr bwMode="auto">
            <a:xfrm>
              <a:off x="977" y="3249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original “snark”</a:t>
              </a:r>
            </a:p>
          </p:txBody>
        </p:sp>
      </p:grpSp>
      <p:grpSp>
        <p:nvGrpSpPr>
          <p:cNvPr id="22638" name="Group 110"/>
          <p:cNvGrpSpPr>
            <a:grpSpLocks/>
          </p:cNvGrpSpPr>
          <p:nvPr/>
        </p:nvGrpSpPr>
        <p:grpSpPr bwMode="auto">
          <a:xfrm>
            <a:off x="1550988" y="5229225"/>
            <a:ext cx="2055812" cy="363538"/>
            <a:chOff x="977" y="3019"/>
            <a:chExt cx="1295" cy="229"/>
          </a:xfrm>
        </p:grpSpPr>
        <p:sp>
          <p:nvSpPr>
            <p:cNvPr id="22639" name="AutoShape 111"/>
            <p:cNvSpPr>
              <a:spLocks noChangeArrowheads="1"/>
            </p:cNvSpPr>
            <p:nvPr/>
          </p:nvSpPr>
          <p:spPr bwMode="auto">
            <a:xfrm>
              <a:off x="977" y="3019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0" name="Text Box 112"/>
            <p:cNvSpPr txBox="1">
              <a:spLocks noChangeArrowheads="1"/>
            </p:cNvSpPr>
            <p:nvPr/>
          </p:nvSpPr>
          <p:spPr bwMode="auto">
            <a:xfrm>
              <a:off x="977" y="3019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Nonblocking list</a:t>
              </a:r>
            </a:p>
          </p:txBody>
        </p:sp>
      </p:grpSp>
      <p:grpSp>
        <p:nvGrpSpPr>
          <p:cNvPr id="22641" name="Group 113"/>
          <p:cNvGrpSpPr>
            <a:grpSpLocks/>
          </p:cNvGrpSpPr>
          <p:nvPr/>
        </p:nvGrpSpPr>
        <p:grpSpPr bwMode="auto">
          <a:xfrm>
            <a:off x="1550988" y="4865688"/>
            <a:ext cx="2055812" cy="363537"/>
            <a:chOff x="977" y="2790"/>
            <a:chExt cx="1295" cy="229"/>
          </a:xfrm>
        </p:grpSpPr>
        <p:sp>
          <p:nvSpPr>
            <p:cNvPr id="22642" name="AutoShape 114"/>
            <p:cNvSpPr>
              <a:spLocks noChangeArrowheads="1"/>
            </p:cNvSpPr>
            <p:nvPr/>
          </p:nvSpPr>
          <p:spPr bwMode="auto">
            <a:xfrm>
              <a:off x="977" y="2790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3" name="Text Box 115"/>
            <p:cNvSpPr txBox="1">
              <a:spLocks noChangeArrowheads="1"/>
            </p:cNvSpPr>
            <p:nvPr/>
          </p:nvSpPr>
          <p:spPr bwMode="auto">
            <a:xfrm>
              <a:off x="977" y="2790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Lazy list-based set </a:t>
              </a:r>
            </a:p>
          </p:txBody>
        </p:sp>
      </p:grpSp>
      <p:grpSp>
        <p:nvGrpSpPr>
          <p:cNvPr id="22644" name="Group 116"/>
          <p:cNvGrpSpPr>
            <a:grpSpLocks/>
          </p:cNvGrpSpPr>
          <p:nvPr/>
        </p:nvGrpSpPr>
        <p:grpSpPr bwMode="auto">
          <a:xfrm>
            <a:off x="1550988" y="4500563"/>
            <a:ext cx="2216150" cy="363537"/>
            <a:chOff x="977" y="2560"/>
            <a:chExt cx="1396" cy="229"/>
          </a:xfrm>
        </p:grpSpPr>
        <p:sp>
          <p:nvSpPr>
            <p:cNvPr id="22645" name="AutoShape 117"/>
            <p:cNvSpPr>
              <a:spLocks noChangeArrowheads="1"/>
            </p:cNvSpPr>
            <p:nvPr/>
          </p:nvSpPr>
          <p:spPr bwMode="auto">
            <a:xfrm>
              <a:off x="977" y="2560"/>
              <a:ext cx="1396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6" name="Text Box 118"/>
            <p:cNvSpPr txBox="1">
              <a:spLocks noChangeArrowheads="1"/>
            </p:cNvSpPr>
            <p:nvPr/>
          </p:nvSpPr>
          <p:spPr bwMode="auto">
            <a:xfrm>
              <a:off x="977" y="2560"/>
              <a:ext cx="139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Non-blocking queue</a:t>
              </a:r>
            </a:p>
          </p:txBody>
        </p:sp>
      </p:grpSp>
      <p:grpSp>
        <p:nvGrpSpPr>
          <p:cNvPr id="22647" name="Group 119"/>
          <p:cNvGrpSpPr>
            <a:grpSpLocks/>
          </p:cNvGrpSpPr>
          <p:nvPr/>
        </p:nvGrpSpPr>
        <p:grpSpPr bwMode="auto">
          <a:xfrm>
            <a:off x="1550988" y="4135438"/>
            <a:ext cx="2055812" cy="363537"/>
            <a:chOff x="977" y="2330"/>
            <a:chExt cx="1295" cy="229"/>
          </a:xfrm>
        </p:grpSpPr>
        <p:sp>
          <p:nvSpPr>
            <p:cNvPr id="22648" name="AutoShape 120"/>
            <p:cNvSpPr>
              <a:spLocks noChangeArrowheads="1"/>
            </p:cNvSpPr>
            <p:nvPr/>
          </p:nvSpPr>
          <p:spPr bwMode="auto">
            <a:xfrm>
              <a:off x="977" y="2330"/>
              <a:ext cx="1295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9" name="Text Box 121"/>
            <p:cNvSpPr txBox="1">
              <a:spLocks noChangeArrowheads="1"/>
            </p:cNvSpPr>
            <p:nvPr/>
          </p:nvSpPr>
          <p:spPr bwMode="auto">
            <a:xfrm>
              <a:off x="977" y="2330"/>
              <a:ext cx="12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Two-lock queue</a:t>
              </a:r>
            </a:p>
          </p:txBody>
        </p:sp>
      </p:grpSp>
      <p:grpSp>
        <p:nvGrpSpPr>
          <p:cNvPr id="22650" name="Group 122"/>
          <p:cNvGrpSpPr>
            <a:grpSpLocks/>
          </p:cNvGrpSpPr>
          <p:nvPr/>
        </p:nvGrpSpPr>
        <p:grpSpPr bwMode="auto">
          <a:xfrm>
            <a:off x="1550988" y="3040063"/>
            <a:ext cx="2055812" cy="1093787"/>
            <a:chOff x="977" y="1640"/>
            <a:chExt cx="1295" cy="689"/>
          </a:xfrm>
        </p:grpSpPr>
        <p:sp>
          <p:nvSpPr>
            <p:cNvPr id="22651" name="AutoShape 123"/>
            <p:cNvSpPr>
              <a:spLocks noChangeArrowheads="1"/>
            </p:cNvSpPr>
            <p:nvPr/>
          </p:nvSpPr>
          <p:spPr bwMode="auto">
            <a:xfrm>
              <a:off x="977" y="1640"/>
              <a:ext cx="1295" cy="689"/>
            </a:xfrm>
            <a:prstGeom prst="roundRect">
              <a:avLst>
                <a:gd name="adj" fmla="val 14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2" name="Text Box 124"/>
            <p:cNvSpPr txBox="1">
              <a:spLocks noChangeArrowheads="1"/>
            </p:cNvSpPr>
            <p:nvPr/>
          </p:nvSpPr>
          <p:spPr bwMode="auto">
            <a:xfrm>
              <a:off x="977" y="1640"/>
              <a:ext cx="129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Description</a:t>
              </a:r>
            </a:p>
          </p:txBody>
        </p:sp>
      </p:grpSp>
      <p:grpSp>
        <p:nvGrpSpPr>
          <p:cNvPr id="22653" name="Group 125"/>
          <p:cNvGrpSpPr>
            <a:grpSpLocks/>
          </p:cNvGrpSpPr>
          <p:nvPr/>
        </p:nvGrpSpPr>
        <p:grpSpPr bwMode="auto">
          <a:xfrm>
            <a:off x="371475" y="5594350"/>
            <a:ext cx="1179513" cy="363538"/>
            <a:chOff x="234" y="3249"/>
            <a:chExt cx="743" cy="229"/>
          </a:xfrm>
        </p:grpSpPr>
        <p:sp>
          <p:nvSpPr>
            <p:cNvPr id="22654" name="AutoShape 126"/>
            <p:cNvSpPr>
              <a:spLocks noChangeArrowheads="1"/>
            </p:cNvSpPr>
            <p:nvPr/>
          </p:nvSpPr>
          <p:spPr bwMode="auto">
            <a:xfrm>
              <a:off x="234" y="3249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5" name="Text Box 127"/>
            <p:cNvSpPr txBox="1">
              <a:spLocks noChangeArrowheads="1"/>
            </p:cNvSpPr>
            <p:nvPr/>
          </p:nvSpPr>
          <p:spPr bwMode="auto">
            <a:xfrm>
              <a:off x="234" y="3249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Deque</a:t>
              </a:r>
            </a:p>
          </p:txBody>
        </p:sp>
      </p:grpSp>
      <p:grpSp>
        <p:nvGrpSpPr>
          <p:cNvPr id="22662" name="Group 134"/>
          <p:cNvGrpSpPr>
            <a:grpSpLocks/>
          </p:cNvGrpSpPr>
          <p:nvPr/>
        </p:nvGrpSpPr>
        <p:grpSpPr bwMode="auto">
          <a:xfrm>
            <a:off x="371475" y="5959475"/>
            <a:ext cx="1179513" cy="363538"/>
            <a:chOff x="234" y="3479"/>
            <a:chExt cx="743" cy="229"/>
          </a:xfrm>
        </p:grpSpPr>
        <p:sp>
          <p:nvSpPr>
            <p:cNvPr id="22663" name="AutoShape 135"/>
            <p:cNvSpPr>
              <a:spLocks noChangeArrowheads="1"/>
            </p:cNvSpPr>
            <p:nvPr/>
          </p:nvSpPr>
          <p:spPr bwMode="auto">
            <a:xfrm>
              <a:off x="234" y="3479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4" name="Text Box 136"/>
            <p:cNvSpPr txBox="1">
              <a:spLocks noChangeArrowheads="1"/>
            </p:cNvSpPr>
            <p:nvPr/>
          </p:nvSpPr>
          <p:spPr bwMode="auto">
            <a:xfrm>
              <a:off x="234" y="3479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Deque</a:t>
              </a:r>
            </a:p>
          </p:txBody>
        </p:sp>
      </p:grpSp>
      <p:grpSp>
        <p:nvGrpSpPr>
          <p:cNvPr id="22665" name="Group 137"/>
          <p:cNvGrpSpPr>
            <a:grpSpLocks/>
          </p:cNvGrpSpPr>
          <p:nvPr/>
        </p:nvGrpSpPr>
        <p:grpSpPr bwMode="auto">
          <a:xfrm>
            <a:off x="371475" y="5229225"/>
            <a:ext cx="1179513" cy="363538"/>
            <a:chOff x="234" y="3019"/>
            <a:chExt cx="743" cy="229"/>
          </a:xfrm>
        </p:grpSpPr>
        <p:sp>
          <p:nvSpPr>
            <p:cNvPr id="22666" name="AutoShape 138"/>
            <p:cNvSpPr>
              <a:spLocks noChangeArrowheads="1"/>
            </p:cNvSpPr>
            <p:nvPr/>
          </p:nvSpPr>
          <p:spPr bwMode="auto">
            <a:xfrm>
              <a:off x="234" y="3019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7" name="Text Box 139"/>
            <p:cNvSpPr txBox="1">
              <a:spLocks noChangeArrowheads="1"/>
            </p:cNvSpPr>
            <p:nvPr/>
          </p:nvSpPr>
          <p:spPr bwMode="auto">
            <a:xfrm>
              <a:off x="234" y="3019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Set</a:t>
              </a:r>
            </a:p>
          </p:txBody>
        </p:sp>
      </p:grpSp>
      <p:grpSp>
        <p:nvGrpSpPr>
          <p:cNvPr id="22668" name="Group 140"/>
          <p:cNvGrpSpPr>
            <a:grpSpLocks/>
          </p:cNvGrpSpPr>
          <p:nvPr/>
        </p:nvGrpSpPr>
        <p:grpSpPr bwMode="auto">
          <a:xfrm>
            <a:off x="371475" y="4865688"/>
            <a:ext cx="1179513" cy="363537"/>
            <a:chOff x="234" y="2790"/>
            <a:chExt cx="743" cy="229"/>
          </a:xfrm>
        </p:grpSpPr>
        <p:sp>
          <p:nvSpPr>
            <p:cNvPr id="22669" name="AutoShape 141"/>
            <p:cNvSpPr>
              <a:spLocks noChangeArrowheads="1"/>
            </p:cNvSpPr>
            <p:nvPr/>
          </p:nvSpPr>
          <p:spPr bwMode="auto">
            <a:xfrm>
              <a:off x="234" y="2790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234" y="2790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Set</a:t>
              </a:r>
            </a:p>
          </p:txBody>
        </p:sp>
      </p:grpSp>
      <p:grpSp>
        <p:nvGrpSpPr>
          <p:cNvPr id="22671" name="Group 143"/>
          <p:cNvGrpSpPr>
            <a:grpSpLocks/>
          </p:cNvGrpSpPr>
          <p:nvPr/>
        </p:nvGrpSpPr>
        <p:grpSpPr bwMode="auto">
          <a:xfrm>
            <a:off x="371475" y="4500563"/>
            <a:ext cx="1179513" cy="363537"/>
            <a:chOff x="234" y="2560"/>
            <a:chExt cx="743" cy="229"/>
          </a:xfrm>
        </p:grpSpPr>
        <p:sp>
          <p:nvSpPr>
            <p:cNvPr id="22672" name="AutoShape 144"/>
            <p:cNvSpPr>
              <a:spLocks noChangeArrowheads="1"/>
            </p:cNvSpPr>
            <p:nvPr/>
          </p:nvSpPr>
          <p:spPr bwMode="auto">
            <a:xfrm>
              <a:off x="234" y="2560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234" y="2560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Queue</a:t>
              </a:r>
            </a:p>
          </p:txBody>
        </p:sp>
      </p:grp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371475" y="4135438"/>
            <a:ext cx="1179513" cy="363537"/>
            <a:chOff x="234" y="2330"/>
            <a:chExt cx="743" cy="229"/>
          </a:xfrm>
        </p:grpSpPr>
        <p:sp>
          <p:nvSpPr>
            <p:cNvPr id="22675" name="AutoShape 147"/>
            <p:cNvSpPr>
              <a:spLocks noChangeArrowheads="1"/>
            </p:cNvSpPr>
            <p:nvPr/>
          </p:nvSpPr>
          <p:spPr bwMode="auto">
            <a:xfrm>
              <a:off x="234" y="2330"/>
              <a:ext cx="743" cy="229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6" name="Text Box 148"/>
            <p:cNvSpPr txBox="1">
              <a:spLocks noChangeArrowheads="1"/>
            </p:cNvSpPr>
            <p:nvPr/>
          </p:nvSpPr>
          <p:spPr bwMode="auto">
            <a:xfrm>
              <a:off x="234" y="2330"/>
              <a:ext cx="7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Queue</a:t>
              </a:r>
            </a:p>
          </p:txBody>
        </p:sp>
      </p:grpSp>
      <p:grpSp>
        <p:nvGrpSpPr>
          <p:cNvPr id="22677" name="Group 149"/>
          <p:cNvGrpSpPr>
            <a:grpSpLocks/>
          </p:cNvGrpSpPr>
          <p:nvPr/>
        </p:nvGrpSpPr>
        <p:grpSpPr bwMode="auto">
          <a:xfrm>
            <a:off x="371475" y="3040063"/>
            <a:ext cx="1179513" cy="1093787"/>
            <a:chOff x="234" y="1640"/>
            <a:chExt cx="743" cy="689"/>
          </a:xfrm>
        </p:grpSpPr>
        <p:sp>
          <p:nvSpPr>
            <p:cNvPr id="22678" name="AutoShape 150"/>
            <p:cNvSpPr>
              <a:spLocks noChangeArrowheads="1"/>
            </p:cNvSpPr>
            <p:nvPr/>
          </p:nvSpPr>
          <p:spPr bwMode="auto">
            <a:xfrm>
              <a:off x="234" y="1640"/>
              <a:ext cx="743" cy="689"/>
            </a:xfrm>
            <a:prstGeom prst="roundRect">
              <a:avLst>
                <a:gd name="adj" fmla="val 14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9" name="Text Box 151"/>
            <p:cNvSpPr txBox="1">
              <a:spLocks noChangeArrowheads="1"/>
            </p:cNvSpPr>
            <p:nvPr/>
          </p:nvSpPr>
          <p:spPr bwMode="auto">
            <a:xfrm>
              <a:off x="234" y="1640"/>
              <a:ext cx="743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Type</a:t>
              </a:r>
            </a:p>
          </p:txBody>
        </p:sp>
      </p:grpSp>
      <p:sp>
        <p:nvSpPr>
          <p:cNvPr id="22680" name="Line 152"/>
          <p:cNvSpPr>
            <a:spLocks noChangeShapeType="1"/>
          </p:cNvSpPr>
          <p:nvPr/>
        </p:nvSpPr>
        <p:spPr bwMode="auto">
          <a:xfrm>
            <a:off x="371475" y="3040063"/>
            <a:ext cx="8569325" cy="15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1" name="Line 153"/>
          <p:cNvSpPr>
            <a:spLocks noChangeShapeType="1"/>
          </p:cNvSpPr>
          <p:nvPr/>
        </p:nvSpPr>
        <p:spPr bwMode="auto">
          <a:xfrm>
            <a:off x="371475" y="4135438"/>
            <a:ext cx="856932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2" name="Line 154"/>
          <p:cNvSpPr>
            <a:spLocks noChangeShapeType="1"/>
          </p:cNvSpPr>
          <p:nvPr/>
        </p:nvSpPr>
        <p:spPr bwMode="auto">
          <a:xfrm>
            <a:off x="371475" y="4500563"/>
            <a:ext cx="856932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3" name="Line 155"/>
          <p:cNvSpPr>
            <a:spLocks noChangeShapeType="1"/>
          </p:cNvSpPr>
          <p:nvPr/>
        </p:nvSpPr>
        <p:spPr bwMode="auto">
          <a:xfrm>
            <a:off x="371475" y="4865688"/>
            <a:ext cx="856932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4" name="Line 156"/>
          <p:cNvSpPr>
            <a:spLocks noChangeShapeType="1"/>
          </p:cNvSpPr>
          <p:nvPr/>
        </p:nvSpPr>
        <p:spPr bwMode="auto">
          <a:xfrm>
            <a:off x="371475" y="5229225"/>
            <a:ext cx="85693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5" name="Line 157"/>
          <p:cNvSpPr>
            <a:spLocks noChangeShapeType="1"/>
          </p:cNvSpPr>
          <p:nvPr/>
        </p:nvSpPr>
        <p:spPr bwMode="auto">
          <a:xfrm>
            <a:off x="371475" y="5594350"/>
            <a:ext cx="85693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8" name="Line 160"/>
          <p:cNvSpPr>
            <a:spLocks noChangeShapeType="1"/>
          </p:cNvSpPr>
          <p:nvPr/>
        </p:nvSpPr>
        <p:spPr bwMode="auto">
          <a:xfrm>
            <a:off x="371475" y="3040063"/>
            <a:ext cx="0" cy="328295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89" name="Line 161"/>
          <p:cNvSpPr>
            <a:spLocks noChangeShapeType="1"/>
          </p:cNvSpPr>
          <p:nvPr/>
        </p:nvSpPr>
        <p:spPr bwMode="auto">
          <a:xfrm>
            <a:off x="1550988" y="3040063"/>
            <a:ext cx="1587" cy="32670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0" name="Line 162"/>
          <p:cNvSpPr>
            <a:spLocks noChangeShapeType="1"/>
          </p:cNvSpPr>
          <p:nvPr/>
        </p:nvSpPr>
        <p:spPr bwMode="auto">
          <a:xfrm flipH="1">
            <a:off x="8937625" y="3040063"/>
            <a:ext cx="1588" cy="326707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2" name="Line 164"/>
          <p:cNvSpPr>
            <a:spLocks noChangeShapeType="1"/>
          </p:cNvSpPr>
          <p:nvPr/>
        </p:nvSpPr>
        <p:spPr bwMode="auto">
          <a:xfrm>
            <a:off x="371475" y="5959475"/>
            <a:ext cx="85693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3" name="Line 165"/>
          <p:cNvSpPr>
            <a:spLocks noChangeShapeType="1"/>
          </p:cNvSpPr>
          <p:nvPr/>
        </p:nvSpPr>
        <p:spPr bwMode="auto">
          <a:xfrm flipH="1">
            <a:off x="3606800" y="3040063"/>
            <a:ext cx="1588" cy="32670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4" name="Line 166"/>
          <p:cNvSpPr>
            <a:spLocks noChangeShapeType="1"/>
          </p:cNvSpPr>
          <p:nvPr/>
        </p:nvSpPr>
        <p:spPr bwMode="auto">
          <a:xfrm>
            <a:off x="4902200" y="3040063"/>
            <a:ext cx="1588" cy="32670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5" name="Line 167"/>
          <p:cNvSpPr>
            <a:spLocks noChangeShapeType="1"/>
          </p:cNvSpPr>
          <p:nvPr/>
        </p:nvSpPr>
        <p:spPr bwMode="auto">
          <a:xfrm>
            <a:off x="4902200" y="3435350"/>
            <a:ext cx="403701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6" name="Line 168"/>
          <p:cNvSpPr>
            <a:spLocks noChangeShapeType="1"/>
          </p:cNvSpPr>
          <p:nvPr/>
        </p:nvSpPr>
        <p:spPr bwMode="auto">
          <a:xfrm flipH="1">
            <a:off x="5664200" y="3435350"/>
            <a:ext cx="0" cy="28717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7" name="Line 169"/>
          <p:cNvSpPr>
            <a:spLocks noChangeShapeType="1"/>
          </p:cNvSpPr>
          <p:nvPr/>
        </p:nvSpPr>
        <p:spPr bwMode="auto">
          <a:xfrm>
            <a:off x="6502400" y="3435350"/>
            <a:ext cx="1588" cy="28717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8" name="Line 170"/>
          <p:cNvSpPr>
            <a:spLocks noChangeShapeType="1"/>
          </p:cNvSpPr>
          <p:nvPr/>
        </p:nvSpPr>
        <p:spPr bwMode="auto">
          <a:xfrm flipH="1">
            <a:off x="7872413" y="3435350"/>
            <a:ext cx="1587" cy="28717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99" name="Rectangle 171"/>
          <p:cNvSpPr>
            <a:spLocks noGrp="1" noChangeArrowheads="1"/>
          </p:cNvSpPr>
          <p:nvPr>
            <p:ph type="title"/>
          </p:nvPr>
        </p:nvSpPr>
        <p:spPr>
          <a:xfrm>
            <a:off x="304800" y="1600200"/>
            <a:ext cx="2286000" cy="762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Fences?</a:t>
            </a:r>
          </a:p>
        </p:txBody>
      </p:sp>
      <p:grpSp>
        <p:nvGrpSpPr>
          <p:cNvPr id="22700" name="Group 172"/>
          <p:cNvGrpSpPr>
            <a:grpSpLocks/>
          </p:cNvGrpSpPr>
          <p:nvPr/>
        </p:nvGrpSpPr>
        <p:grpSpPr bwMode="auto">
          <a:xfrm>
            <a:off x="1981200" y="533400"/>
            <a:ext cx="7161213" cy="3198813"/>
            <a:chOff x="1248" y="96"/>
            <a:chExt cx="4511" cy="2015"/>
          </a:xfrm>
        </p:grpSpPr>
        <p:sp>
          <p:nvSpPr>
            <p:cNvPr id="22701" name="AutoShape 173"/>
            <p:cNvSpPr>
              <a:spLocks noChangeArrowheads="1"/>
            </p:cNvSpPr>
            <p:nvPr/>
          </p:nvSpPr>
          <p:spPr bwMode="auto">
            <a:xfrm>
              <a:off x="1248" y="96"/>
              <a:ext cx="4511" cy="2015"/>
            </a:xfrm>
            <a:prstGeom prst="roundRect">
              <a:avLst>
                <a:gd name="adj" fmla="val 4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1248" y="96"/>
              <a:ext cx="4511" cy="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739775" lvl="1" indent="-282575" eaLnBrk="1" hangingPunct="1">
                <a:lnSpc>
                  <a:spcPct val="85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–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</a:pPr>
              <a:r>
                <a:rPr lang="en-GB">
                  <a:solidFill>
                    <a:srgbClr val="000000"/>
                  </a:solidFill>
                  <a:cs typeface="Times New Roman" pitchFamily="18" charset="0"/>
                </a:rPr>
                <a:t>snark algorithm has </a:t>
              </a:r>
              <a:r>
                <a:rPr lang="en-GB">
                  <a:solidFill>
                    <a:srgbClr val="FF0000"/>
                  </a:solidFill>
                  <a:cs typeface="Times New Roman" pitchFamily="18" charset="0"/>
                </a:rPr>
                <a:t>2 known bugs</a:t>
              </a:r>
              <a:r>
                <a:rPr lang="en-GB">
                  <a:solidFill>
                    <a:srgbClr val="000000"/>
                  </a:solidFill>
                  <a:cs typeface="Times New Roman" pitchFamily="18" charset="0"/>
                </a:rPr>
                <a:t>, we found them</a:t>
              </a:r>
            </a:p>
            <a:p>
              <a:pPr marL="739775" lvl="1" indent="-282575" eaLnBrk="1" hangingPunct="1">
                <a:lnSpc>
                  <a:spcPct val="85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–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</a:pPr>
              <a:r>
                <a:rPr lang="en-GB">
                  <a:solidFill>
                    <a:srgbClr val="000000"/>
                  </a:solidFill>
                  <a:cs typeface="Times New Roman" pitchFamily="18" charset="0"/>
                </a:rPr>
                <a:t>lazy list-based set had a </a:t>
              </a:r>
              <a:r>
                <a:rPr lang="en-GB">
                  <a:solidFill>
                    <a:srgbClr val="FF0000"/>
                  </a:solidFill>
                  <a:cs typeface="Times New Roman" pitchFamily="18" charset="0"/>
                </a:rPr>
                <a:t>unknown bug</a:t>
              </a:r>
              <a:br>
                <a:rPr lang="en-GB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GB" sz="1800">
                  <a:solidFill>
                    <a:srgbClr val="000000"/>
                  </a:solidFill>
                  <a:cs typeface="Times New Roman" pitchFamily="18" charset="0"/>
                </a:rPr>
                <a:t>(missing initialization; missed by formal correctness proof </a:t>
              </a:r>
              <a:br>
                <a:rPr lang="en-GB" sz="1800">
                  <a:solidFill>
                    <a:srgbClr val="000000"/>
                  </a:solidFill>
                  <a:cs typeface="Times New Roman" pitchFamily="18" charset="0"/>
                </a:rPr>
              </a:br>
              <a:r>
                <a:rPr lang="en-GB" sz="1800">
                  <a:solidFill>
                    <a:srgbClr val="000000"/>
                  </a:solidFill>
                  <a:cs typeface="Times New Roman" pitchFamily="18" charset="0"/>
                </a:rPr>
                <a:t>[CAV 2006]  because of hand-translation of pseudocode)</a:t>
              </a:r>
            </a:p>
            <a:p>
              <a:pPr marL="739775" lvl="1" indent="-282575" eaLnBrk="1" hangingPunct="1">
                <a:lnSpc>
                  <a:spcPct val="85000"/>
                </a:lnSpc>
                <a:spcBef>
                  <a:spcPts val="600"/>
                </a:spcBef>
                <a:buClr>
                  <a:srgbClr val="3333CC"/>
                </a:buClr>
                <a:buSzPct val="100000"/>
                <a:buFont typeface="Times New Roman" pitchFamily="18" charset="0"/>
                <a:buChar char="–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</a:pPr>
              <a:r>
                <a:rPr lang="en-GB">
                  <a:solidFill>
                    <a:srgbClr val="3333CC"/>
                  </a:solidFill>
                  <a:cs typeface="Times New Roman" pitchFamily="18" charset="0"/>
                </a:rPr>
                <a:t>Many failures on relaxed memory model</a:t>
              </a:r>
            </a:p>
            <a:p>
              <a:pPr marL="1143000" lvl="2" indent="-228600" eaLnBrk="1" hangingPunct="1">
                <a:lnSpc>
                  <a:spcPct val="85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</a:pPr>
              <a:r>
                <a:rPr lang="en-GB" sz="2000">
                  <a:solidFill>
                    <a:srgbClr val="000000"/>
                  </a:solidFill>
                  <a:cs typeface="Times New Roman" pitchFamily="18" charset="0"/>
                </a:rPr>
                <a:t>inserted fences by hand to fix them</a:t>
              </a:r>
            </a:p>
            <a:p>
              <a:pPr marL="1143000" lvl="2" indent="-228600" eaLnBrk="1" hangingPunct="1">
                <a:lnSpc>
                  <a:spcPct val="85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</a:pPr>
              <a:r>
                <a:rPr lang="en-GB" sz="2000">
                  <a:solidFill>
                    <a:srgbClr val="000000"/>
                  </a:solidFill>
                  <a:cs typeface="Times New Roman" pitchFamily="18" charset="0"/>
                </a:rPr>
                <a:t>small testcases sufficient for this purpose</a:t>
              </a:r>
            </a:p>
            <a:p>
              <a:pPr marL="1143000" lvl="2" indent="-228600" eaLnBrk="1" hangingPunct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</a:pPr>
              <a:endParaRPr lang="en-GB" sz="200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</p:grpSp>
      <p:sp>
        <p:nvSpPr>
          <p:cNvPr id="22704" name="Line 176"/>
          <p:cNvSpPr>
            <a:spLocks noChangeShapeType="1"/>
          </p:cNvSpPr>
          <p:nvPr/>
        </p:nvSpPr>
        <p:spPr bwMode="auto">
          <a:xfrm>
            <a:off x="371475" y="6323013"/>
            <a:ext cx="8569325" cy="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05" name="Rectangle 177"/>
          <p:cNvSpPr>
            <a:spLocks noChangeArrowheads="1"/>
          </p:cNvSpPr>
          <p:nvPr/>
        </p:nvSpPr>
        <p:spPr bwMode="auto">
          <a:xfrm>
            <a:off x="76200" y="3048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rgbClr val="000000"/>
                </a:solidFill>
                <a:cs typeface="Times New Roman" pitchFamily="18" charset="0"/>
              </a:rPr>
              <a:t>Bugs?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How well did the method work?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1350" y="1974850"/>
            <a:ext cx="8393113" cy="414655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solidFill>
                  <a:srgbClr val="FF0000"/>
                </a:solidFill>
              </a:rPr>
              <a:t>Very efficient on small testcases (&lt; 100 memory accesses)</a:t>
            </a:r>
            <a:r>
              <a:rPr lang="en-GB" sz="2400"/>
              <a:t/>
            </a:r>
            <a:br>
              <a:rPr lang="en-GB" sz="2400"/>
            </a:br>
            <a:r>
              <a:rPr lang="en-GB" sz="2400"/>
              <a:t>Example (nonblocking queue): T0 = i (e | d)  T1 = i (e | e | d | d )</a:t>
            </a:r>
            <a:br>
              <a:rPr lang="en-GB" sz="2400"/>
            </a:br>
            <a:r>
              <a:rPr lang="en-GB" sz="2400"/>
              <a:t>- find counterexamples within a few seconds</a:t>
            </a:r>
            <a:br>
              <a:rPr lang="en-GB" sz="2400"/>
            </a:br>
            <a:r>
              <a:rPr lang="en-GB" sz="2400"/>
              <a:t>- verify within a few minutes</a:t>
            </a:r>
            <a:br>
              <a:rPr lang="en-GB" sz="2400"/>
            </a:br>
            <a:r>
              <a:rPr lang="en-GB" sz="2400"/>
              <a:t>- </a:t>
            </a:r>
            <a:r>
              <a:rPr lang="en-GB" sz="2400">
                <a:solidFill>
                  <a:srgbClr val="6B0094"/>
                </a:solidFill>
              </a:rPr>
              <a:t>enough to cover all 9 fences in nonblocking queue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solidFill>
                  <a:srgbClr val="FF0000"/>
                </a:solidFill>
              </a:rPr>
              <a:t>Slows down with increasing number of memory accesses in test</a:t>
            </a:r>
            <a:r>
              <a:rPr lang="en-GB" sz="2400"/>
              <a:t/>
            </a:r>
            <a:br>
              <a:rPr lang="en-GB" sz="2400"/>
            </a:br>
            <a:r>
              <a:rPr lang="en-GB" sz="2400"/>
              <a:t>Example (snark deque):</a:t>
            </a:r>
            <a:br>
              <a:rPr lang="en-GB" sz="2400"/>
            </a:br>
            <a:r>
              <a:rPr lang="en-GB" sz="2200"/>
              <a:t>Dq = ( pop_l | pop_l | pop_r | pop_r | push_l | push_l | push_r | push_r )</a:t>
            </a:r>
            <a:r>
              <a:rPr lang="en-GB" sz="2400"/>
              <a:t/>
            </a:r>
            <a:br>
              <a:rPr lang="en-GB" sz="2400"/>
            </a:br>
            <a:r>
              <a:rPr lang="en-GB" sz="2400"/>
              <a:t>- has 134 memory accesses (77 loads, 57 stores)</a:t>
            </a:r>
            <a:br>
              <a:rPr lang="en-GB" sz="2400"/>
            </a:br>
            <a:r>
              <a:rPr lang="en-GB" sz="2400"/>
              <a:t>- Dq finds second snark bug within ~1 hour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solidFill>
                  <a:srgbClr val="FF0000"/>
                </a:solidFill>
              </a:rPr>
              <a:t>Does not scale past ~300 memory accesses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41338" y="-55563"/>
            <a:ext cx="7772400" cy="1143001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Specific Problem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lum bright="10000"/>
          </a:blip>
          <a:srcRect/>
          <a:stretch>
            <a:fillRect/>
          </a:stretch>
        </p:blipFill>
        <p:spPr bwMode="auto">
          <a:xfrm>
            <a:off x="3297238" y="3125788"/>
            <a:ext cx="1447800" cy="1230312"/>
          </a:xfrm>
          <a:prstGeom prst="rect">
            <a:avLst/>
          </a:prstGeom>
          <a:noFill/>
        </p:spPr>
      </p:pic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228600" y="1428750"/>
            <a:ext cx="3921125" cy="885825"/>
            <a:chOff x="144" y="900"/>
            <a:chExt cx="2470" cy="558"/>
          </a:xfrm>
        </p:grpSpPr>
        <p:sp>
          <p:nvSpPr>
            <p:cNvPr id="5124" name="AutoShape 4"/>
            <p:cNvSpPr>
              <a:spLocks noChangeArrowheads="1"/>
            </p:cNvSpPr>
            <p:nvPr/>
          </p:nvSpPr>
          <p:spPr bwMode="auto">
            <a:xfrm>
              <a:off x="144" y="900"/>
              <a:ext cx="2292" cy="558"/>
            </a:xfrm>
            <a:prstGeom prst="roundRect">
              <a:avLst>
                <a:gd name="adj" fmla="val 17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144" y="900"/>
              <a:ext cx="2470" cy="507"/>
            </a:xfrm>
            <a:prstGeom prst="roundRect">
              <a:avLst>
                <a:gd name="adj" fmla="val 17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600">
                  <a:solidFill>
                    <a:schemeClr val="tx1"/>
                  </a:solidFill>
                  <a:cs typeface="Arial" charset="0"/>
                </a:rPr>
                <a:t>multi-threaded software</a:t>
              </a:r>
            </a:p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FF0000"/>
                  </a:solidFill>
                  <a:cs typeface="Arial" charset="0"/>
                </a:rPr>
                <a:t>with lock-free synchronization</a:t>
              </a:r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4349750" y="1428750"/>
            <a:ext cx="4371975" cy="863600"/>
            <a:chOff x="2740" y="900"/>
            <a:chExt cx="2754" cy="544"/>
          </a:xfrm>
        </p:grpSpPr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2740" y="900"/>
              <a:ext cx="2754" cy="544"/>
            </a:xfrm>
            <a:prstGeom prst="roundRect">
              <a:avLst>
                <a:gd name="adj" fmla="val 18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2741" y="900"/>
              <a:ext cx="2708" cy="507"/>
            </a:xfrm>
            <a:prstGeom prst="roundRect">
              <a:avLst>
                <a:gd name="adj" fmla="val 18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600">
                  <a:solidFill>
                    <a:schemeClr val="tx1"/>
                  </a:solidFill>
                  <a:cs typeface="Arial" charset="0"/>
                </a:rPr>
                <a:t>shared-memory multiprocessor</a:t>
              </a:r>
            </a:p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FF0000"/>
                  </a:solidFill>
                  <a:cs typeface="Arial" charset="0"/>
                </a:rPr>
                <a:t>with relaxed memory model</a:t>
              </a:r>
            </a:p>
          </p:txBody>
        </p:sp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4897438" y="3625850"/>
            <a:ext cx="3613150" cy="1144588"/>
            <a:chOff x="3085" y="2284"/>
            <a:chExt cx="2276" cy="721"/>
          </a:xfrm>
        </p:grpSpPr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3085" y="2284"/>
              <a:ext cx="2276" cy="671"/>
            </a:xfrm>
            <a:prstGeom prst="roundRect">
              <a:avLst>
                <a:gd name="adj" fmla="val 14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3085" y="2284"/>
              <a:ext cx="1945" cy="721"/>
            </a:xfrm>
            <a:prstGeom prst="roundRect">
              <a:avLst>
                <a:gd name="adj" fmla="val 14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600">
                  <a:solidFill>
                    <a:schemeClr val="tx1"/>
                  </a:solidFill>
                  <a:cs typeface="Arial" charset="0"/>
                </a:rPr>
                <a:t>concurrent executions</a:t>
              </a:r>
            </a:p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FF0000"/>
                  </a:solidFill>
                  <a:cs typeface="Arial" charset="0"/>
                </a:rPr>
                <a:t>do not guarantee order</a:t>
              </a:r>
              <a:br>
                <a:rPr lang="en-GB">
                  <a:solidFill>
                    <a:srgbClr val="FF0000"/>
                  </a:solidFill>
                  <a:cs typeface="Arial" charset="0"/>
                </a:rPr>
              </a:br>
              <a:r>
                <a:rPr lang="en-GB">
                  <a:solidFill>
                    <a:srgbClr val="FF0000"/>
                  </a:solidFill>
                  <a:cs typeface="Arial" charset="0"/>
                </a:rPr>
                <a:t>of memory accesses</a:t>
              </a:r>
            </a:p>
          </p:txBody>
        </p:sp>
      </p:grpSp>
      <p:sp>
        <p:nvSpPr>
          <p:cNvPr id="5132" name="Freeform 12"/>
          <p:cNvSpPr>
            <a:spLocks noChangeArrowheads="1"/>
          </p:cNvSpPr>
          <p:nvPr/>
        </p:nvSpPr>
        <p:spPr bwMode="auto">
          <a:xfrm>
            <a:off x="2525713" y="2376488"/>
            <a:ext cx="738187" cy="998537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1078" y="2305"/>
              </a:cxn>
              <a:cxn ang="0">
                <a:pos x="754" y="2484"/>
              </a:cxn>
              <a:cxn ang="0">
                <a:pos x="1762" y="2773"/>
              </a:cxn>
              <a:cxn ang="0">
                <a:pos x="2050" y="1765"/>
              </a:cxn>
              <a:cxn ang="0">
                <a:pos x="1727" y="1945"/>
              </a:cxn>
              <a:cxn ang="0">
                <a:pos x="649" y="0"/>
              </a:cxn>
              <a:cxn ang="0">
                <a:pos x="0" y="360"/>
              </a:cxn>
            </a:cxnLst>
            <a:rect l="0" t="0" r="r" b="b"/>
            <a:pathLst>
              <a:path w="2051" h="2774">
                <a:moveTo>
                  <a:pt x="0" y="360"/>
                </a:moveTo>
                <a:lnTo>
                  <a:pt x="1078" y="2305"/>
                </a:lnTo>
                <a:lnTo>
                  <a:pt x="754" y="2484"/>
                </a:lnTo>
                <a:lnTo>
                  <a:pt x="1762" y="2773"/>
                </a:lnTo>
                <a:lnTo>
                  <a:pt x="2050" y="1765"/>
                </a:lnTo>
                <a:lnTo>
                  <a:pt x="1727" y="1945"/>
                </a:lnTo>
                <a:lnTo>
                  <a:pt x="649" y="0"/>
                </a:lnTo>
                <a:lnTo>
                  <a:pt x="0" y="360"/>
                </a:lnTo>
              </a:path>
            </a:pathLst>
          </a:cu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Freeform 13"/>
          <p:cNvSpPr>
            <a:spLocks noChangeArrowheads="1"/>
          </p:cNvSpPr>
          <p:nvPr/>
        </p:nvSpPr>
        <p:spPr bwMode="auto">
          <a:xfrm>
            <a:off x="4819650" y="2384425"/>
            <a:ext cx="763588" cy="976313"/>
          </a:xfrm>
          <a:custGeom>
            <a:avLst/>
            <a:gdLst/>
            <a:ahLst/>
            <a:cxnLst>
              <a:cxn ang="0">
                <a:pos x="1491" y="0"/>
              </a:cxn>
              <a:cxn ang="0">
                <a:pos x="314" y="1886"/>
              </a:cxn>
              <a:cxn ang="0">
                <a:pos x="0" y="1690"/>
              </a:cxn>
              <a:cxn ang="0">
                <a:pos x="236" y="2711"/>
              </a:cxn>
              <a:cxn ang="0">
                <a:pos x="1257" y="2475"/>
              </a:cxn>
              <a:cxn ang="0">
                <a:pos x="943" y="2279"/>
              </a:cxn>
              <a:cxn ang="0">
                <a:pos x="2120" y="393"/>
              </a:cxn>
              <a:cxn ang="0">
                <a:pos x="1491" y="0"/>
              </a:cxn>
            </a:cxnLst>
            <a:rect l="0" t="0" r="r" b="b"/>
            <a:pathLst>
              <a:path w="2121" h="2712">
                <a:moveTo>
                  <a:pt x="1491" y="0"/>
                </a:moveTo>
                <a:lnTo>
                  <a:pt x="314" y="1886"/>
                </a:lnTo>
                <a:lnTo>
                  <a:pt x="0" y="1690"/>
                </a:lnTo>
                <a:lnTo>
                  <a:pt x="236" y="2711"/>
                </a:lnTo>
                <a:lnTo>
                  <a:pt x="1257" y="2475"/>
                </a:lnTo>
                <a:lnTo>
                  <a:pt x="943" y="2279"/>
                </a:lnTo>
                <a:lnTo>
                  <a:pt x="2120" y="393"/>
                </a:lnTo>
                <a:lnTo>
                  <a:pt x="1491" y="0"/>
                </a:lnTo>
              </a:path>
            </a:pathLst>
          </a:cu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Freeform 14"/>
          <p:cNvSpPr>
            <a:spLocks noChangeArrowheads="1"/>
          </p:cNvSpPr>
          <p:nvPr/>
        </p:nvSpPr>
        <p:spPr bwMode="auto">
          <a:xfrm>
            <a:off x="3602038" y="4481513"/>
            <a:ext cx="533400" cy="685800"/>
          </a:xfrm>
          <a:custGeom>
            <a:avLst/>
            <a:gdLst/>
            <a:ahLst/>
            <a:cxnLst>
              <a:cxn ang="0">
                <a:pos x="370" y="0"/>
              </a:cxn>
              <a:cxn ang="0">
                <a:pos x="370" y="1428"/>
              </a:cxn>
              <a:cxn ang="0">
                <a:pos x="0" y="1428"/>
              </a:cxn>
              <a:cxn ang="0">
                <a:pos x="741" y="1905"/>
              </a:cxn>
              <a:cxn ang="0">
                <a:pos x="1482" y="1428"/>
              </a:cxn>
              <a:cxn ang="0">
                <a:pos x="1112" y="1428"/>
              </a:cxn>
              <a:cxn ang="0">
                <a:pos x="1112" y="0"/>
              </a:cxn>
              <a:cxn ang="0">
                <a:pos x="370" y="0"/>
              </a:cxn>
            </a:cxnLst>
            <a:rect l="0" t="0" r="r" b="b"/>
            <a:pathLst>
              <a:path w="1483" h="1906">
                <a:moveTo>
                  <a:pt x="370" y="0"/>
                </a:moveTo>
                <a:lnTo>
                  <a:pt x="370" y="1428"/>
                </a:lnTo>
                <a:lnTo>
                  <a:pt x="0" y="1428"/>
                </a:lnTo>
                <a:lnTo>
                  <a:pt x="741" y="1905"/>
                </a:lnTo>
                <a:lnTo>
                  <a:pt x="1482" y="1428"/>
                </a:lnTo>
                <a:lnTo>
                  <a:pt x="1112" y="1428"/>
                </a:lnTo>
                <a:lnTo>
                  <a:pt x="1112" y="0"/>
                </a:lnTo>
                <a:lnTo>
                  <a:pt x="370" y="0"/>
                </a:lnTo>
              </a:path>
            </a:pathLst>
          </a:cu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135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3221038" y="5243513"/>
            <a:ext cx="863600" cy="488950"/>
            <a:chOff x="2029" y="3303"/>
            <a:chExt cx="544" cy="308"/>
          </a:xfrm>
        </p:grpSpPr>
        <p:sp>
          <p:nvSpPr>
            <p:cNvPr id="5136" name="AutoShape 16"/>
            <p:cNvSpPr>
              <a:spLocks noChangeArrowheads="1"/>
            </p:cNvSpPr>
            <p:nvPr/>
          </p:nvSpPr>
          <p:spPr bwMode="auto">
            <a:xfrm>
              <a:off x="2029" y="3303"/>
              <a:ext cx="544" cy="308"/>
            </a:xfrm>
            <a:prstGeom prst="roundRect">
              <a:avLst>
                <a:gd name="adj" fmla="val 32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2029" y="3303"/>
              <a:ext cx="509" cy="293"/>
            </a:xfrm>
            <a:prstGeom prst="roundRect">
              <a:avLst>
                <a:gd name="adj" fmla="val 32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600">
                  <a:solidFill>
                    <a:schemeClr val="tx1"/>
                  </a:solidFill>
                  <a:cs typeface="Arial" charset="0"/>
                </a:rPr>
                <a:t>bugs</a:t>
              </a:r>
            </a:p>
          </p:txBody>
        </p:sp>
      </p:grpSp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7838" y="5554663"/>
            <a:ext cx="381000" cy="317500"/>
          </a:xfrm>
          <a:prstGeom prst="rect">
            <a:avLst/>
          </a:prstGeom>
          <a:noFill/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7638" y="5478463"/>
            <a:ext cx="381000" cy="317500"/>
          </a:xfrm>
          <a:prstGeom prst="rect">
            <a:avLst/>
          </a:prstGeom>
          <a:noFill/>
        </p:spPr>
      </p:pic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8775" y="6019800"/>
            <a:ext cx="381000" cy="317500"/>
          </a:xfrm>
          <a:prstGeom prst="rect">
            <a:avLst/>
          </a:prstGeom>
          <a:noFill/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3125" y="5700713"/>
            <a:ext cx="304800" cy="254000"/>
          </a:xfrm>
          <a:prstGeom prst="rect">
            <a:avLst/>
          </a:prstGeom>
          <a:noFill/>
        </p:spPr>
      </p:pic>
      <p:pic>
        <p:nvPicPr>
          <p:cNvPr id="5142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9538" y="6057900"/>
            <a:ext cx="222250" cy="254000"/>
          </a:xfrm>
          <a:prstGeom prst="rect">
            <a:avLst/>
          </a:prstGeom>
          <a:noFill/>
        </p:spPr>
      </p:pic>
      <p:pic>
        <p:nvPicPr>
          <p:cNvPr id="514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8238" y="5892800"/>
            <a:ext cx="304800" cy="2079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69225" cy="950913"/>
          </a:xfrm>
        </p:spPr>
        <p:txBody>
          <a:bodyPr/>
          <a:lstStyle/>
          <a:p>
            <a:r>
              <a:rPr lang="en-US"/>
              <a:t>Tool Performance</a:t>
            </a:r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76200" y="1447800"/>
          <a:ext cx="4419600" cy="4321175"/>
        </p:xfrm>
        <a:graphic>
          <a:graphicData uri="http://schemas.openxmlformats.org/presentationml/2006/ole">
            <p:oleObj spid="_x0000_s133126" name="Chart" r:id="rId3" imgW="3419856" imgH="3229356" progId="Excel.Chart.8">
              <p:embed/>
            </p:oleObj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4495800" y="1447800"/>
          <a:ext cx="4572000" cy="4246563"/>
        </p:xfrm>
        <a:graphic>
          <a:graphicData uri="http://schemas.openxmlformats.org/presentationml/2006/ole">
            <p:oleObj spid="_x0000_s133127" name="Chart" r:id="rId4" imgW="3476854" imgH="3229356" progId="Excel.Chart.8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69225" cy="950913"/>
          </a:xfrm>
        </p:spPr>
        <p:txBody>
          <a:bodyPr/>
          <a:lstStyle/>
          <a:p>
            <a:r>
              <a:rPr lang="en-US"/>
              <a:t>Impact of Encoding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84175" y="1295400"/>
          <a:ext cx="8226425" cy="5095875"/>
        </p:xfrm>
        <a:graphic>
          <a:graphicData uri="http://schemas.openxmlformats.org/presentationml/2006/ole">
            <p:oleObj spid="_x0000_s134149" name="Chart" r:id="rId3" imgW="4705807" imgH="2915107" progId="Excel.Chart.8">
              <p:embed/>
            </p:oleObj>
          </a:graphicData>
        </a:graphic>
      </p:graphicFrame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3489325" y="6248400"/>
            <a:ext cx="267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ms2 implementation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Related Work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50" y="1354138"/>
            <a:ext cx="8534400" cy="5562600"/>
          </a:xfrm>
          <a:ln/>
        </p:spPr>
        <p:txBody>
          <a:bodyPr lIns="90000" tIns="46800" rIns="90000" bIns="46800"/>
          <a:lstStyle/>
          <a:p>
            <a:pPr marL="0" indent="0">
              <a:lnSpc>
                <a:spcPct val="93000"/>
              </a:lnSpc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GB" sz="2800">
                <a:solidFill>
                  <a:srgbClr val="FF0000"/>
                </a:solidFill>
              </a:rPr>
              <a:t>Bounded Software Model Checking</a:t>
            </a:r>
          </a:p>
          <a:p>
            <a:pPr marL="0" indent="0">
              <a:lnSpc>
                <a:spcPct val="93000"/>
              </a:lnSpc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GB" sz="2000"/>
              <a:t>Clarke, Kroening, Lerda (</a:t>
            </a:r>
            <a:r>
              <a:rPr lang="en-GB" sz="2000" i="1"/>
              <a:t>TACAS'04)  </a:t>
            </a:r>
            <a:r>
              <a:rPr lang="en-GB" sz="2000"/>
              <a:t>Rabinovitz, Grumberg (CAV'05)</a:t>
            </a:r>
          </a:p>
          <a:p>
            <a:pPr marL="0" indent="0">
              <a:lnSpc>
                <a:spcPct val="93000"/>
              </a:lnSpc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endParaRPr lang="en-GB" sz="2000"/>
          </a:p>
          <a:p>
            <a:pPr marL="0" indent="0"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GB" sz="2800">
                <a:solidFill>
                  <a:srgbClr val="FF0000"/>
                </a:solidFill>
              </a:rPr>
              <a:t>Correctness Conditions for Concurrent Data Types</a:t>
            </a:r>
          </a:p>
          <a:p>
            <a:pPr marL="0" indent="0"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GB" sz="2000"/>
              <a:t>Herlihy, Wing (TOPLAS'90)  Alur, McMillan, Peled (LICS'96)  </a:t>
            </a:r>
          </a:p>
          <a:p>
            <a:pPr marL="0" indent="0"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endParaRPr lang="en-GB" sz="2000"/>
          </a:p>
          <a:p>
            <a:pPr marL="0" indent="0">
              <a:lnSpc>
                <a:spcPct val="93000"/>
              </a:lnSpc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GB" sz="2800">
                <a:solidFill>
                  <a:srgbClr val="FF0000"/>
                </a:solidFill>
              </a:rPr>
              <a:t>Operational Memory Models &amp; Explicit Model Checking</a:t>
            </a:r>
          </a:p>
          <a:p>
            <a:pPr marL="0" indent="0"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GB" sz="2000"/>
              <a:t>Park, Dill (SPAA'95)   Huynh, Roychoudhury (FM'06) </a:t>
            </a:r>
          </a:p>
          <a:p>
            <a:pPr marL="0" indent="0"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endParaRPr lang="en-GB" sz="2000"/>
          </a:p>
          <a:p>
            <a:pPr marL="0" indent="0"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GB" sz="2800">
                <a:solidFill>
                  <a:srgbClr val="FF0000"/>
                </a:solidFill>
              </a:rPr>
              <a:t>Axiomatic Memory Models &amp; SAT solvers</a:t>
            </a:r>
          </a:p>
          <a:p>
            <a:pPr marL="0" indent="0"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GB" sz="2000"/>
              <a:t>Yang, Gopalakrishnan, Lindstrom, Slind (IPDPS'04)</a:t>
            </a:r>
            <a:r>
              <a:rPr lang="en-GB" sz="1800"/>
              <a:t> 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Part VI</a:t>
            </a:r>
            <a:br>
              <a:rPr lang="en-GB">
                <a:solidFill>
                  <a:srgbClr val="FF0000"/>
                </a:solidFill>
              </a:rPr>
            </a:br>
            <a:r>
              <a:rPr lang="en-GB"/>
              <a:t>Conclusion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838200" y="2362200"/>
            <a:ext cx="7467600" cy="281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1447800" y="2971800"/>
            <a:ext cx="6248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0000"/>
                </a:solidFill>
                <a:cs typeface="Times New Roman" pitchFamily="18" charset="0"/>
              </a:rPr>
              <a:t>Our </a:t>
            </a:r>
            <a:r>
              <a:rPr lang="en-US" sz="3200" i="1">
                <a:solidFill>
                  <a:srgbClr val="000000"/>
                </a:solidFill>
                <a:cs typeface="Times New Roman" pitchFamily="18" charset="0"/>
              </a:rPr>
              <a:t>CheckFence</a:t>
            </a:r>
            <a:r>
              <a:rPr lang="en-US" sz="3200">
                <a:solidFill>
                  <a:srgbClr val="000000"/>
                </a:solidFill>
                <a:cs typeface="Times New Roman" pitchFamily="18" charset="0"/>
              </a:rPr>
              <a:t> method / tool </a:t>
            </a:r>
            <a:br>
              <a:rPr lang="en-US" sz="320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3200">
                <a:solidFill>
                  <a:srgbClr val="000000"/>
                </a:solidFill>
                <a:cs typeface="Times New Roman" pitchFamily="18" charset="0"/>
              </a:rPr>
              <a:t>is a valuable aid for designing and implementing concurrent data types.</a:t>
            </a:r>
          </a:p>
        </p:txBody>
      </p:sp>
      <p:sp>
        <p:nvSpPr>
          <p:cNvPr id="2563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075" y="109538"/>
            <a:ext cx="41148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Contribution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208088"/>
            <a:ext cx="8534400" cy="5753100"/>
          </a:xfrm>
          <a:ln/>
        </p:spPr>
        <p:txBody>
          <a:bodyPr lIns="90000" tIns="46800" rIns="90000" bIns="46800"/>
          <a:lstStyle/>
          <a:p>
            <a:pPr eaLnBrk="0" hangingPunct="0">
              <a:lnSpc>
                <a:spcPts val="2613"/>
              </a:lnSpc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First model checker for C code on relaxed memory models.</a:t>
            </a:r>
            <a:br>
              <a:rPr lang="en-GB" sz="2400"/>
            </a:br>
            <a:r>
              <a:rPr lang="en-GB" sz="2400"/>
              <a:t/>
            </a:r>
            <a:br>
              <a:rPr lang="en-GB" sz="2400"/>
            </a:br>
            <a:r>
              <a:rPr lang="en-GB" sz="2400"/>
              <a:t/>
            </a:r>
            <a:br>
              <a:rPr lang="en-GB" sz="2400"/>
            </a:br>
            <a:r>
              <a:rPr lang="en-GB" sz="2400"/>
              <a:t/>
            </a:r>
            <a:br>
              <a:rPr lang="en-GB" sz="2400"/>
            </a:br>
            <a:r>
              <a:rPr lang="en-GB" sz="2400"/>
              <a:t/>
            </a:r>
            <a:br>
              <a:rPr lang="en-GB" sz="2400"/>
            </a:br>
            <a:r>
              <a:rPr lang="en-GB" sz="2400"/>
              <a:t/>
            </a:r>
            <a:br>
              <a:rPr lang="en-GB" sz="2400"/>
            </a:br>
            <a:r>
              <a:rPr lang="en-GB" sz="2000"/>
              <a:t/>
            </a:r>
            <a:br>
              <a:rPr lang="en-GB" sz="2000"/>
            </a:br>
            <a:r>
              <a:rPr lang="en-GB" sz="2000"/>
              <a:t/>
            </a:r>
            <a:br>
              <a:rPr lang="en-GB" sz="2000"/>
            </a:br>
            <a:endParaRPr lang="en-GB" sz="200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Handles ``reasonable’’ subset of C</a:t>
            </a:r>
            <a:br>
              <a:rPr lang="en-GB" sz="2000"/>
            </a:br>
            <a:r>
              <a:rPr lang="en-GB" sz="2000"/>
              <a:t>(</a:t>
            </a:r>
            <a:r>
              <a:rPr lang="en-GB" sz="1600"/>
              <a:t>conditionals, loops, pointers, arrays, structures, function calls, dynamic memory allocation</a:t>
            </a:r>
            <a:r>
              <a:rPr lang="en-GB" sz="2000"/>
              <a:t>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No formal specifications or annotations required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Requires manually written test suite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Soundly verifies &amp; falsifies individual tests, produces counterexamples</a:t>
            </a:r>
            <a:br>
              <a:rPr lang="en-GB" sz="2000"/>
            </a:br>
            <a:endParaRPr lang="en-GB" sz="2000"/>
          </a:p>
          <a:p>
            <a:pP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/>
          </a:p>
        </p:txBody>
      </p:sp>
      <p:grpSp>
        <p:nvGrpSpPr>
          <p:cNvPr id="142340" name="Group 4"/>
          <p:cNvGrpSpPr>
            <a:grpSpLocks/>
          </p:cNvGrpSpPr>
          <p:nvPr/>
        </p:nvGrpSpPr>
        <p:grpSpPr bwMode="auto">
          <a:xfrm>
            <a:off x="3648075" y="2254250"/>
            <a:ext cx="1293813" cy="1176338"/>
            <a:chOff x="2298" y="1420"/>
            <a:chExt cx="815" cy="741"/>
          </a:xfrm>
        </p:grpSpPr>
        <p:sp>
          <p:nvSpPr>
            <p:cNvPr id="142341" name="Oval 5"/>
            <p:cNvSpPr>
              <a:spLocks noChangeArrowheads="1"/>
            </p:cNvSpPr>
            <p:nvPr/>
          </p:nvSpPr>
          <p:spPr bwMode="auto">
            <a:xfrm>
              <a:off x="2481" y="1655"/>
              <a:ext cx="443" cy="357"/>
            </a:xfrm>
            <a:prstGeom prst="ellipse">
              <a:avLst/>
            </a:prstGeom>
            <a:noFill/>
            <a:ln w="2844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342" name="Group 6"/>
            <p:cNvGrpSpPr>
              <a:grpSpLocks/>
            </p:cNvGrpSpPr>
            <p:nvPr/>
          </p:nvGrpSpPr>
          <p:grpSpPr bwMode="auto">
            <a:xfrm>
              <a:off x="2770" y="1887"/>
              <a:ext cx="343" cy="264"/>
              <a:chOff x="2770" y="1887"/>
              <a:chExt cx="343" cy="264"/>
            </a:xfrm>
          </p:grpSpPr>
          <p:sp>
            <p:nvSpPr>
              <p:cNvPr id="142343" name="AutoShape 7"/>
              <p:cNvSpPr>
                <a:spLocks noChangeArrowheads="1"/>
              </p:cNvSpPr>
              <p:nvPr/>
            </p:nvSpPr>
            <p:spPr bwMode="auto">
              <a:xfrm rot="1980000">
                <a:off x="2822" y="1979"/>
                <a:ext cx="249" cy="85"/>
              </a:xfrm>
              <a:prstGeom prst="roundRect">
                <a:avLst>
                  <a:gd name="adj" fmla="val 1190"/>
                </a:avLst>
              </a:prstGeom>
              <a:solidFill>
                <a:srgbClr val="80808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44" name="AutoShape 8"/>
              <p:cNvSpPr>
                <a:spLocks noChangeArrowheads="1"/>
              </p:cNvSpPr>
              <p:nvPr/>
            </p:nvSpPr>
            <p:spPr bwMode="auto">
              <a:xfrm rot="1980000">
                <a:off x="2816" y="1972"/>
                <a:ext cx="320" cy="17"/>
              </a:xfrm>
              <a:prstGeom prst="roundRect">
                <a:avLst>
                  <a:gd name="adj" fmla="val 6250"/>
                </a:avLst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45" name="AutoShape 9"/>
              <p:cNvSpPr>
                <a:spLocks noChangeArrowheads="1"/>
              </p:cNvSpPr>
              <p:nvPr/>
            </p:nvSpPr>
            <p:spPr bwMode="auto">
              <a:xfrm rot="1980000">
                <a:off x="2749" y="2049"/>
                <a:ext cx="320" cy="17"/>
              </a:xfrm>
              <a:prstGeom prst="roundRect">
                <a:avLst>
                  <a:gd name="adj" fmla="val 6250"/>
                </a:avLst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46" name="Group 10"/>
            <p:cNvGrpSpPr>
              <a:grpSpLocks/>
            </p:cNvGrpSpPr>
            <p:nvPr/>
          </p:nvGrpSpPr>
          <p:grpSpPr bwMode="auto">
            <a:xfrm>
              <a:off x="2298" y="1877"/>
              <a:ext cx="327" cy="284"/>
              <a:chOff x="2298" y="1877"/>
              <a:chExt cx="327" cy="284"/>
            </a:xfrm>
          </p:grpSpPr>
          <p:sp>
            <p:nvSpPr>
              <p:cNvPr id="142347" name="AutoShape 11"/>
              <p:cNvSpPr>
                <a:spLocks noChangeArrowheads="1"/>
              </p:cNvSpPr>
              <p:nvPr/>
            </p:nvSpPr>
            <p:spPr bwMode="auto">
              <a:xfrm rot="19200000">
                <a:off x="2335" y="1982"/>
                <a:ext cx="245" cy="86"/>
              </a:xfrm>
              <a:prstGeom prst="roundRect">
                <a:avLst>
                  <a:gd name="adj" fmla="val 1162"/>
                </a:avLst>
              </a:prstGeom>
              <a:solidFill>
                <a:srgbClr val="80808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48" name="AutoShape 12"/>
              <p:cNvSpPr>
                <a:spLocks noChangeArrowheads="1"/>
              </p:cNvSpPr>
              <p:nvPr/>
            </p:nvSpPr>
            <p:spPr bwMode="auto">
              <a:xfrm rot="19200000">
                <a:off x="2267" y="1977"/>
                <a:ext cx="315" cy="18"/>
              </a:xfrm>
              <a:prstGeom prst="roundRect">
                <a:avLst>
                  <a:gd name="adj" fmla="val 5556"/>
                </a:avLst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49" name="AutoShape 13"/>
              <p:cNvSpPr>
                <a:spLocks noChangeArrowheads="1"/>
              </p:cNvSpPr>
              <p:nvPr/>
            </p:nvSpPr>
            <p:spPr bwMode="auto">
              <a:xfrm rot="19200000">
                <a:off x="2343" y="2046"/>
                <a:ext cx="315" cy="17"/>
              </a:xfrm>
              <a:prstGeom prst="roundRect">
                <a:avLst>
                  <a:gd name="adj" fmla="val 6250"/>
                </a:avLst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50" name="Group 14"/>
            <p:cNvGrpSpPr>
              <a:grpSpLocks/>
            </p:cNvGrpSpPr>
            <p:nvPr/>
          </p:nvGrpSpPr>
          <p:grpSpPr bwMode="auto">
            <a:xfrm>
              <a:off x="2682" y="1420"/>
              <a:ext cx="185" cy="306"/>
              <a:chOff x="2682" y="1420"/>
              <a:chExt cx="185" cy="306"/>
            </a:xfrm>
          </p:grpSpPr>
          <p:sp>
            <p:nvSpPr>
              <p:cNvPr id="142351" name="AutoShape 15"/>
              <p:cNvSpPr>
                <a:spLocks noChangeArrowheads="1"/>
              </p:cNvSpPr>
              <p:nvPr/>
            </p:nvSpPr>
            <p:spPr bwMode="auto">
              <a:xfrm rot="16920000">
                <a:off x="2663" y="1531"/>
                <a:ext cx="227" cy="91"/>
              </a:xfrm>
              <a:prstGeom prst="roundRect">
                <a:avLst>
                  <a:gd name="adj" fmla="val 1111"/>
                </a:avLst>
              </a:prstGeom>
              <a:solidFill>
                <a:srgbClr val="80808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52" name="AutoShape 16"/>
              <p:cNvSpPr>
                <a:spLocks noChangeArrowheads="1"/>
              </p:cNvSpPr>
              <p:nvPr/>
            </p:nvSpPr>
            <p:spPr bwMode="auto">
              <a:xfrm rot="16920000">
                <a:off x="2575" y="1556"/>
                <a:ext cx="293" cy="19"/>
              </a:xfrm>
              <a:prstGeom prst="roundRect">
                <a:avLst>
                  <a:gd name="adj" fmla="val 5556"/>
                </a:avLst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53" name="AutoShape 17"/>
              <p:cNvSpPr>
                <a:spLocks noChangeArrowheads="1"/>
              </p:cNvSpPr>
              <p:nvPr/>
            </p:nvSpPr>
            <p:spPr bwMode="auto">
              <a:xfrm rot="16920000">
                <a:off x="2683" y="1573"/>
                <a:ext cx="293" cy="19"/>
              </a:xfrm>
              <a:prstGeom prst="roundRect">
                <a:avLst>
                  <a:gd name="adj" fmla="val 5556"/>
                </a:avLst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2354" name="Group 18"/>
          <p:cNvGrpSpPr>
            <a:grpSpLocks/>
          </p:cNvGrpSpPr>
          <p:nvPr/>
        </p:nvGrpSpPr>
        <p:grpSpPr bwMode="auto">
          <a:xfrm>
            <a:off x="2352675" y="3473450"/>
            <a:ext cx="1776413" cy="639763"/>
            <a:chOff x="1482" y="2188"/>
            <a:chExt cx="1119" cy="403"/>
          </a:xfrm>
        </p:grpSpPr>
        <p:sp>
          <p:nvSpPr>
            <p:cNvPr id="142355" name="AutoShape 19"/>
            <p:cNvSpPr>
              <a:spLocks noChangeArrowheads="1"/>
            </p:cNvSpPr>
            <p:nvPr/>
          </p:nvSpPr>
          <p:spPr bwMode="auto">
            <a:xfrm>
              <a:off x="1482" y="2188"/>
              <a:ext cx="1120" cy="404"/>
            </a:xfrm>
            <a:prstGeom prst="roundRect">
              <a:avLst>
                <a:gd name="adj" fmla="val 24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6" name="AutoShape 20"/>
            <p:cNvSpPr>
              <a:spLocks noChangeArrowheads="1"/>
            </p:cNvSpPr>
            <p:nvPr/>
          </p:nvSpPr>
          <p:spPr bwMode="auto">
            <a:xfrm>
              <a:off x="1482" y="2189"/>
              <a:ext cx="1120" cy="404"/>
            </a:xfrm>
            <a:prstGeom prst="roundRect">
              <a:avLst>
                <a:gd name="adj" fmla="val 24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FF0000"/>
                  </a:solidFill>
                </a:rPr>
                <a:t>Relaxed Memory</a:t>
              </a:r>
              <a:br>
                <a:rPr lang="en-GB" sz="1800">
                  <a:solidFill>
                    <a:srgbClr val="FF0000"/>
                  </a:solidFill>
                </a:rPr>
              </a:br>
              <a:r>
                <a:rPr lang="en-GB" sz="1800">
                  <a:solidFill>
                    <a:srgbClr val="FF0000"/>
                  </a:solidFill>
                </a:rPr>
                <a:t>Models</a:t>
              </a:r>
            </a:p>
          </p:txBody>
        </p:sp>
      </p:grpSp>
      <p:grpSp>
        <p:nvGrpSpPr>
          <p:cNvPr id="142357" name="Group 21"/>
          <p:cNvGrpSpPr>
            <a:grpSpLocks/>
          </p:cNvGrpSpPr>
          <p:nvPr/>
        </p:nvGrpSpPr>
        <p:grpSpPr bwMode="auto">
          <a:xfrm>
            <a:off x="3267075" y="1873250"/>
            <a:ext cx="2665413" cy="365125"/>
            <a:chOff x="2058" y="1180"/>
            <a:chExt cx="1679" cy="230"/>
          </a:xfrm>
        </p:grpSpPr>
        <p:sp>
          <p:nvSpPr>
            <p:cNvPr id="142358" name="AutoShape 22"/>
            <p:cNvSpPr>
              <a:spLocks noChangeArrowheads="1"/>
            </p:cNvSpPr>
            <p:nvPr/>
          </p:nvSpPr>
          <p:spPr bwMode="auto">
            <a:xfrm>
              <a:off x="2058" y="1180"/>
              <a:ext cx="1680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9" name="AutoShape 23"/>
            <p:cNvSpPr>
              <a:spLocks noChangeArrowheads="1"/>
            </p:cNvSpPr>
            <p:nvPr/>
          </p:nvSpPr>
          <p:spPr bwMode="auto">
            <a:xfrm>
              <a:off x="2058" y="1181"/>
              <a:ext cx="1680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FF0000"/>
                  </a:solidFill>
                </a:rPr>
                <a:t>Lock-free implementations</a:t>
              </a:r>
            </a:p>
          </p:txBody>
        </p:sp>
      </p:grpSp>
      <p:grpSp>
        <p:nvGrpSpPr>
          <p:cNvPr id="142360" name="Group 24"/>
          <p:cNvGrpSpPr>
            <a:grpSpLocks/>
          </p:cNvGrpSpPr>
          <p:nvPr/>
        </p:nvGrpSpPr>
        <p:grpSpPr bwMode="auto">
          <a:xfrm>
            <a:off x="4714875" y="3397250"/>
            <a:ext cx="1287463" cy="639763"/>
            <a:chOff x="2970" y="2140"/>
            <a:chExt cx="811" cy="403"/>
          </a:xfrm>
        </p:grpSpPr>
        <p:sp>
          <p:nvSpPr>
            <p:cNvPr id="142361" name="AutoShape 25"/>
            <p:cNvSpPr>
              <a:spLocks noChangeArrowheads="1"/>
            </p:cNvSpPr>
            <p:nvPr/>
          </p:nvSpPr>
          <p:spPr bwMode="auto">
            <a:xfrm>
              <a:off x="2970" y="2140"/>
              <a:ext cx="812" cy="404"/>
            </a:xfrm>
            <a:prstGeom prst="roundRect">
              <a:avLst>
                <a:gd name="adj" fmla="val 24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62" name="AutoShape 26"/>
            <p:cNvSpPr>
              <a:spLocks noChangeArrowheads="1"/>
            </p:cNvSpPr>
            <p:nvPr/>
          </p:nvSpPr>
          <p:spPr bwMode="auto">
            <a:xfrm>
              <a:off x="2970" y="2140"/>
              <a:ext cx="812" cy="404"/>
            </a:xfrm>
            <a:prstGeom prst="roundRect">
              <a:avLst>
                <a:gd name="adj" fmla="val 24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FF0000"/>
                  </a:solidFill>
                </a:rPr>
                <a:t>Software </a:t>
              </a:r>
              <a:br>
                <a:rPr lang="en-GB" sz="1800">
                  <a:solidFill>
                    <a:srgbClr val="FF0000"/>
                  </a:solidFill>
                </a:rPr>
              </a:br>
              <a:r>
                <a:rPr lang="en-GB" sz="1800">
                  <a:solidFill>
                    <a:srgbClr val="FF0000"/>
                  </a:solidFill>
                </a:rPr>
                <a:t>Verification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Future Work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Build CheckFence website and user community</a:t>
            </a:r>
            <a:br>
              <a:rPr lang="en-GB" sz="2400"/>
            </a:br>
            <a:r>
              <a:rPr lang="en-GB" sz="2400"/>
              <a:t/>
            </a:r>
            <a:br>
              <a:rPr lang="en-GB" sz="2400"/>
            </a:br>
            <a:r>
              <a:rPr lang="en-GB" sz="2400"/>
              <a:t>source code is available under BSD-style license at</a:t>
            </a:r>
            <a:br>
              <a:rPr lang="en-GB" sz="2400"/>
            </a:br>
            <a:r>
              <a:rPr lang="en-GB" sz="2400" i="1">
                <a:solidFill>
                  <a:schemeClr val="accent2"/>
                </a:solidFill>
              </a:rPr>
              <a:t>http://checkfence.sourceforge.net</a:t>
            </a:r>
            <a:r>
              <a:rPr lang="en-GB" sz="2400"/>
              <a:t/>
            </a:r>
            <a:br>
              <a:rPr lang="en-GB" sz="2400"/>
            </a:br>
            <a:endParaRPr lang="en-GB" sz="2400"/>
          </a:p>
          <a:p>
            <a:pPr>
              <a:lnSpc>
                <a:spcPct val="93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Experiment with more memory models </a:t>
            </a:r>
          </a:p>
          <a:p>
            <a:pPr lvl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hardware (PPC, Itanium),  language (Java, C++ volatiles)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Improve solver component</a:t>
            </a:r>
          </a:p>
          <a:p>
            <a:pPr lvl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enhance SAT solver support for total/partial orders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Develop reasoning techniques for relaxed memory models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Develop scalable methods for finding specific, common bugs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Apply tool to industrial library</a:t>
            </a:r>
          </a:p>
          <a:p>
            <a:pPr>
              <a:spcBef>
                <a:spcPts val="60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 lvl="1">
              <a:spcBef>
                <a:spcPts val="60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3400" y="1600200"/>
            <a:ext cx="7924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813" y="2387600"/>
            <a:ext cx="6319837" cy="2125663"/>
          </a:xfrm>
          <a:prstGeom prst="rect">
            <a:avLst/>
          </a:prstGeom>
          <a:noFill/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98425" y="1776413"/>
            <a:ext cx="3479800" cy="5046662"/>
          </a:xfrm>
          <a:prstGeom prst="roundRect">
            <a:avLst>
              <a:gd name="adj" fmla="val 42"/>
            </a:avLst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388938" y="2941638"/>
            <a:ext cx="2316162" cy="2103437"/>
          </a:xfrm>
          <a:prstGeom prst="roundRect">
            <a:avLst>
              <a:gd name="adj" fmla="val 74"/>
            </a:avLst>
          </a:prstGeom>
          <a:solidFill>
            <a:srgbClr val="6B009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542925" y="-71438"/>
            <a:ext cx="7772400" cy="1143001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>
                <a:solidFill>
                  <a:srgbClr val="6B0094"/>
                </a:solidFill>
              </a:rPr>
              <a:t>Bounded</a:t>
            </a:r>
            <a:r>
              <a:rPr lang="en-GB"/>
              <a:t> Model Checker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633663" y="1938338"/>
            <a:ext cx="666750" cy="855662"/>
          </a:xfrm>
          <a:prstGeom prst="line">
            <a:avLst/>
          </a:prstGeom>
          <a:noFill/>
          <a:ln w="38160">
            <a:solidFill>
              <a:srgbClr val="0B840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2633663" y="3228975"/>
            <a:ext cx="654050" cy="576263"/>
          </a:xfrm>
          <a:prstGeom prst="line">
            <a:avLst/>
          </a:prstGeom>
          <a:noFill/>
          <a:ln w="38160">
            <a:solidFill>
              <a:srgbClr val="0B840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3619500" y="3441700"/>
            <a:ext cx="1588" cy="1827213"/>
          </a:xfrm>
          <a:prstGeom prst="line">
            <a:avLst/>
          </a:prstGeom>
          <a:noFill/>
          <a:ln w="38160">
            <a:solidFill>
              <a:srgbClr val="0B840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5213" y="2608263"/>
            <a:ext cx="2147887" cy="3409950"/>
          </a:xfrm>
          <a:prstGeom prst="rect">
            <a:avLst/>
          </a:prstGeom>
          <a:noFill/>
        </p:spPr>
      </p:pic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535613" y="1312863"/>
            <a:ext cx="32289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FF0000"/>
                </a:solidFill>
                <a:cs typeface="Arial" charset="0"/>
              </a:rPr>
              <a:t>Pass:</a:t>
            </a:r>
            <a:r>
              <a:rPr lang="en-GB" sz="2000">
                <a:solidFill>
                  <a:schemeClr val="tx1"/>
                </a:solidFill>
                <a:cs typeface="Arial" charset="0"/>
              </a:rPr>
              <a:t> all executions of the test are observationally equivalent to a serial execution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00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FF0000"/>
                </a:solidFill>
                <a:cs typeface="Arial" charset="0"/>
              </a:rPr>
              <a:t>Fail: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4535488" y="1570038"/>
            <a:ext cx="1023937" cy="13208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194300" y="2962275"/>
            <a:ext cx="328613" cy="1588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3313113" y="2730500"/>
            <a:ext cx="1878012" cy="769938"/>
            <a:chOff x="2087" y="1720"/>
            <a:chExt cx="1183" cy="485"/>
          </a:xfrm>
        </p:grpSpPr>
        <p:sp>
          <p:nvSpPr>
            <p:cNvPr id="27660" name="AutoShape 12"/>
            <p:cNvSpPr>
              <a:spLocks noChangeArrowheads="1"/>
            </p:cNvSpPr>
            <p:nvPr/>
          </p:nvSpPr>
          <p:spPr bwMode="auto">
            <a:xfrm>
              <a:off x="2087" y="1771"/>
              <a:ext cx="1184" cy="383"/>
            </a:xfrm>
            <a:prstGeom prst="roundRect">
              <a:avLst>
                <a:gd name="adj" fmla="val 259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61" name="Group 13"/>
            <p:cNvGrpSpPr>
              <a:grpSpLocks/>
            </p:cNvGrpSpPr>
            <p:nvPr/>
          </p:nvGrpSpPr>
          <p:grpSpPr bwMode="auto">
            <a:xfrm>
              <a:off x="2087" y="1720"/>
              <a:ext cx="1183" cy="485"/>
              <a:chOff x="2087" y="1720"/>
              <a:chExt cx="1183" cy="485"/>
            </a:xfrm>
          </p:grpSpPr>
          <p:sp>
            <p:nvSpPr>
              <p:cNvPr id="27662" name="AutoShape 14"/>
              <p:cNvSpPr>
                <a:spLocks noChangeArrowheads="1"/>
              </p:cNvSpPr>
              <p:nvPr/>
            </p:nvSpPr>
            <p:spPr bwMode="auto">
              <a:xfrm>
                <a:off x="2087" y="1771"/>
                <a:ext cx="1184" cy="383"/>
              </a:xfrm>
              <a:prstGeom prst="roundRect">
                <a:avLst>
                  <a:gd name="adj" fmla="val 25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Text Box 15"/>
              <p:cNvSpPr txBox="1">
                <a:spLocks noChangeArrowheads="1"/>
              </p:cNvSpPr>
              <p:nvPr/>
            </p:nvSpPr>
            <p:spPr bwMode="auto">
              <a:xfrm>
                <a:off x="2087" y="1720"/>
                <a:ext cx="1183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 anchorCtr="1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b="1">
                    <a:solidFill>
                      <a:srgbClr val="FFFFFF"/>
                    </a:solidFill>
                  </a:rPr>
                  <a:t>CheckFence</a:t>
                </a:r>
              </a:p>
            </p:txBody>
          </p:sp>
        </p:grpSp>
      </p:grpSp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1919288" y="5267325"/>
            <a:ext cx="2139950" cy="835025"/>
            <a:chOff x="1209" y="3318"/>
            <a:chExt cx="1348" cy="526"/>
          </a:xfrm>
        </p:grpSpPr>
        <p:sp>
          <p:nvSpPr>
            <p:cNvPr id="27665" name="AutoShape 17"/>
            <p:cNvSpPr>
              <a:spLocks noChangeArrowheads="1"/>
            </p:cNvSpPr>
            <p:nvPr/>
          </p:nvSpPr>
          <p:spPr bwMode="auto">
            <a:xfrm>
              <a:off x="1209" y="3318"/>
              <a:ext cx="1349" cy="527"/>
            </a:xfrm>
            <a:prstGeom prst="roundRect">
              <a:avLst>
                <a:gd name="adj" fmla="val 19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66" name="Group 18"/>
            <p:cNvGrpSpPr>
              <a:grpSpLocks/>
            </p:cNvGrpSpPr>
            <p:nvPr/>
          </p:nvGrpSpPr>
          <p:grpSpPr bwMode="auto">
            <a:xfrm>
              <a:off x="1209" y="3318"/>
              <a:ext cx="1348" cy="526"/>
              <a:chOff x="1209" y="3318"/>
              <a:chExt cx="1348" cy="526"/>
            </a:xfrm>
          </p:grpSpPr>
          <p:sp>
            <p:nvSpPr>
              <p:cNvPr id="27667" name="AutoShape 19"/>
              <p:cNvSpPr>
                <a:spLocks noChangeArrowheads="1"/>
              </p:cNvSpPr>
              <p:nvPr/>
            </p:nvSpPr>
            <p:spPr bwMode="auto">
              <a:xfrm>
                <a:off x="1209" y="3318"/>
                <a:ext cx="1349" cy="527"/>
              </a:xfrm>
              <a:prstGeom prst="roundRect">
                <a:avLst>
                  <a:gd name="adj" fmla="val 19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Text Box 20"/>
              <p:cNvSpPr txBox="1">
                <a:spLocks noChangeArrowheads="1"/>
              </p:cNvSpPr>
              <p:nvPr/>
            </p:nvSpPr>
            <p:spPr bwMode="auto">
              <a:xfrm>
                <a:off x="1209" y="3318"/>
                <a:ext cx="1348" cy="5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>
                    <a:solidFill>
                      <a:schemeClr val="tx1"/>
                    </a:solidFill>
                  </a:rPr>
                  <a:t>Memory </a:t>
                </a:r>
              </a:p>
              <a:p>
                <a:pPr algn="ctr"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>
                    <a:solidFill>
                      <a:schemeClr val="tx1"/>
                    </a:solidFill>
                  </a:rPr>
                  <a:t>Model Axioms</a:t>
                </a:r>
              </a:p>
            </p:txBody>
          </p:sp>
        </p:grpSp>
      </p:grpSp>
      <p:pic>
        <p:nvPicPr>
          <p:cNvPr id="2766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688" y="1273175"/>
            <a:ext cx="2224087" cy="1471613"/>
          </a:xfrm>
          <a:prstGeom prst="rect">
            <a:avLst/>
          </a:prstGeom>
          <a:noFill/>
        </p:spPr>
      </p:pic>
      <p:pic>
        <p:nvPicPr>
          <p:cNvPr id="27670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375" y="3013075"/>
            <a:ext cx="2178050" cy="1987550"/>
          </a:xfrm>
          <a:prstGeom prst="rect">
            <a:avLst/>
          </a:prstGeom>
          <a:noFill/>
        </p:spPr>
      </p:pic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4270375" y="3443288"/>
            <a:ext cx="563563" cy="700087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206875" y="4132263"/>
            <a:ext cx="1884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FF0000"/>
                </a:solidFill>
                <a:cs typeface="Arial" charset="0"/>
              </a:rPr>
              <a:t>Inconclusive:</a:t>
            </a:r>
            <a:r>
              <a:rPr lang="en-GB" sz="200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chemeClr val="tx1"/>
                </a:solidFill>
                <a:cs typeface="Arial" charset="0"/>
              </a:rPr>
              <a:t>runs out of time </a:t>
            </a:r>
            <a:br>
              <a:rPr lang="en-GB" sz="2000">
                <a:solidFill>
                  <a:schemeClr val="tx1"/>
                </a:solidFill>
                <a:cs typeface="Arial" charset="0"/>
              </a:rPr>
            </a:br>
            <a:r>
              <a:rPr lang="en-GB" sz="2000">
                <a:solidFill>
                  <a:schemeClr val="tx1"/>
                </a:solidFill>
                <a:cs typeface="Arial" charset="0"/>
              </a:rPr>
              <a:t>or memory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685800"/>
          </a:xfrm>
        </p:spPr>
        <p:txBody>
          <a:bodyPr/>
          <a:lstStyle/>
          <a:p>
            <a:r>
              <a:rPr lang="en-US"/>
              <a:t>Why bounded test programs?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57200" y="1414463"/>
            <a:ext cx="86868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600" b="1">
                <a:solidFill>
                  <a:schemeClr val="tx2"/>
                </a:solidFill>
                <a:cs typeface="Times New Roman" pitchFamily="18" charset="0"/>
              </a:rPr>
              <a:t>1) Avoid undecidability by making everything finite:</a:t>
            </a: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 sz="2600">
                <a:solidFill>
                  <a:srgbClr val="000000"/>
                </a:solidFill>
                <a:cs typeface="Times New Roman" pitchFamily="18" charset="0"/>
              </a:rPr>
              <a:t>State is unbounded (dynamic memory allocation)</a:t>
            </a:r>
            <a:br>
              <a:rPr lang="en-US" sz="260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600">
                <a:solidFill>
                  <a:srgbClr val="CC0000"/>
                </a:solidFill>
                <a:cs typeface="Times New Roman" pitchFamily="18" charset="0"/>
              </a:rPr>
              <a:t>... is bounded for individual test</a:t>
            </a: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 sz="2600">
                <a:solidFill>
                  <a:srgbClr val="000000"/>
                </a:solidFill>
                <a:cs typeface="Times New Roman" pitchFamily="18" charset="0"/>
              </a:rPr>
              <a:t>Sequential consistency is undecidable</a:t>
            </a:r>
            <a:r>
              <a:rPr lang="en-US" sz="2600">
                <a:solidFill>
                  <a:srgbClr val="CC0000"/>
                </a:solidFill>
                <a:cs typeface="Times New Roman" pitchFamily="18" charset="0"/>
              </a:rPr>
              <a:t/>
            </a:r>
            <a:br>
              <a:rPr lang="en-US" sz="2600">
                <a:solidFill>
                  <a:srgbClr val="CC0000"/>
                </a:solidFill>
                <a:cs typeface="Times New Roman" pitchFamily="18" charset="0"/>
              </a:rPr>
            </a:br>
            <a:r>
              <a:rPr lang="en-US" sz="2600">
                <a:solidFill>
                  <a:srgbClr val="CC0000"/>
                </a:solidFill>
                <a:cs typeface="Times New Roman" pitchFamily="18" charset="0"/>
              </a:rPr>
              <a:t>... is decidable for individual test</a:t>
            </a:r>
            <a:br>
              <a:rPr lang="en-US" sz="2600">
                <a:solidFill>
                  <a:srgbClr val="CC0000"/>
                </a:solidFill>
                <a:cs typeface="Times New Roman" pitchFamily="18" charset="0"/>
              </a:rPr>
            </a:br>
            <a:endParaRPr lang="en-US" sz="2600">
              <a:solidFill>
                <a:srgbClr val="CC0000"/>
              </a:solidFill>
              <a:cs typeface="Times New Roman" pitchFamily="18" charset="0"/>
            </a:endParaRP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600" b="1">
                <a:solidFill>
                  <a:schemeClr val="tx2"/>
                </a:solidFill>
                <a:cs typeface="Times New Roman" pitchFamily="18" charset="0"/>
              </a:rPr>
              <a:t>2) Gives us finite instruction sequence to work with</a:t>
            </a: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 sz="2600">
                <a:solidFill>
                  <a:srgbClr val="000000"/>
                </a:solidFill>
                <a:cs typeface="Times New Roman" pitchFamily="18" charset="0"/>
              </a:rPr>
              <a:t>State space too large for interleaved system model</a:t>
            </a:r>
            <a:br>
              <a:rPr lang="en-US" sz="260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6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600">
                <a:solidFill>
                  <a:srgbClr val="CC0000"/>
                </a:solidFill>
                <a:cs typeface="Times New Roman" pitchFamily="18" charset="0"/>
              </a:rPr>
              <a:t>.... can directly encode value flow between instructions</a:t>
            </a:r>
            <a:endParaRPr lang="en-US" sz="2600">
              <a:solidFill>
                <a:srgbClr val="000000"/>
              </a:solidFill>
              <a:cs typeface="Times New Roman" pitchFamily="18" charset="0"/>
            </a:endParaRP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 sz="2600">
                <a:solidFill>
                  <a:srgbClr val="000000"/>
                </a:solidFill>
                <a:cs typeface="Times New Roman" pitchFamily="18" charset="0"/>
              </a:rPr>
              <a:t>Memory model specified by axioms </a:t>
            </a:r>
            <a:br>
              <a:rPr lang="en-US" sz="260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600">
                <a:solidFill>
                  <a:srgbClr val="CC0000"/>
                </a:solidFill>
                <a:cs typeface="Times New Roman" pitchFamily="18" charset="0"/>
              </a:rPr>
              <a:t>.... can directly encode ordering axioms on instructions</a:t>
            </a:r>
          </a:p>
        </p:txBody>
      </p:sp>
    </p:spTree>
  </p:cSld>
  <p:clrMapOvr>
    <a:masterClrMapping/>
  </p:clrMapOvr>
  <p:transition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2362200" y="1133475"/>
            <a:ext cx="3886200" cy="585788"/>
          </a:xfrm>
          <a:prstGeom prst="roundRect">
            <a:avLst>
              <a:gd name="adj" fmla="val 269"/>
            </a:avLst>
          </a:prstGeom>
          <a:solidFill>
            <a:srgbClr val="FFFFFF"/>
          </a:solidFill>
          <a:ln w="9525">
            <a:solidFill>
              <a:srgbClr val="6B00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-247650" y="1106488"/>
            <a:ext cx="9217025" cy="612775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Aft>
                <a:spcPts val="173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6B0094"/>
                </a:solidFill>
              </a:rPr>
              <a:t>relaxed memory models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1638" y="1905000"/>
            <a:ext cx="8567737" cy="4271963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spcBef>
                <a:spcPts val="700"/>
              </a:spcBef>
              <a:buClr>
                <a:srgbClr val="0B8402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>
                <a:solidFill>
                  <a:srgbClr val="0B8402"/>
                </a:solidFill>
              </a:rPr>
              <a:t>... are common because they enable HW optimizations: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allow store buffers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allow store-load forwarding and coalescing of stores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allow early, speculative execution of loads</a:t>
            </a:r>
            <a:br>
              <a:rPr lang="en-GB" sz="2400"/>
            </a:br>
            <a:endParaRPr lang="en-GB" sz="2400"/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>
                <a:solidFill>
                  <a:srgbClr val="FF0000"/>
                </a:solidFill>
              </a:rPr>
              <a:t>... are counterintuitive to programmers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processor may reorder stores and loads within a thread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stores may become visible to different processors </a:t>
            </a:r>
            <a:br>
              <a:rPr lang="en-GB" sz="2400"/>
            </a:br>
            <a:r>
              <a:rPr lang="en-GB" sz="2400"/>
              <a:t>at different times</a:t>
            </a:r>
            <a:br>
              <a:rPr lang="en-GB" sz="2400"/>
            </a:br>
            <a:endParaRPr lang="en-GB" sz="2400">
              <a:solidFill>
                <a:schemeClr val="accent2"/>
              </a:solidFill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735013" y="3065463"/>
            <a:ext cx="7772400" cy="4114800"/>
          </a:xfrm>
          <a:prstGeom prst="roundRect">
            <a:avLst>
              <a:gd name="adj" fmla="val 3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41338" y="160338"/>
            <a:ext cx="7772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Motivation (Part 1)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68300"/>
            <a:ext cx="9144000" cy="712788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Axioms for </a:t>
            </a:r>
            <a:r>
              <a:rPr lang="en-GB" i="1">
                <a:solidFill>
                  <a:srgbClr val="FF0000"/>
                </a:solidFill>
              </a:rPr>
              <a:t>Relaxed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5610225"/>
          </a:xfrm>
          <a:ln/>
        </p:spPr>
        <p:txBody>
          <a:bodyPr lIns="90000" tIns="46800" rIns="90000" bIns="46800"/>
          <a:lstStyle/>
          <a:p>
            <a:pPr marL="530225" indent="-530225">
              <a:lnSpc>
                <a:spcPct val="93000"/>
              </a:lnSpc>
              <a:spcBef>
                <a:spcPts val="500"/>
              </a:spcBef>
              <a:buClr>
                <a:srgbClr val="A50021"/>
              </a:buClr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>
                <a:solidFill>
                  <a:srgbClr val="A50021"/>
                </a:solidFill>
              </a:rPr>
              <a:t>A</a:t>
            </a:r>
            <a:r>
              <a:rPr lang="en-GB" sz="2000"/>
              <a:t> set of addresses	   </a:t>
            </a:r>
            <a:r>
              <a:rPr lang="en-GB" sz="2000">
                <a:solidFill>
                  <a:srgbClr val="A50021"/>
                </a:solidFill>
              </a:rPr>
              <a:t>V</a:t>
            </a:r>
            <a:r>
              <a:rPr lang="en-GB" sz="2000"/>
              <a:t> set of values	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>
                <a:solidFill>
                  <a:srgbClr val="A50021"/>
                </a:solidFill>
              </a:rPr>
              <a:t>X</a:t>
            </a:r>
            <a:r>
              <a:rPr lang="en-GB" sz="2000"/>
              <a:t> set of memory accesses	   </a:t>
            </a:r>
            <a:r>
              <a:rPr lang="en-GB" sz="2000">
                <a:solidFill>
                  <a:srgbClr val="A50021"/>
                </a:solidFill>
              </a:rPr>
              <a:t>S </a:t>
            </a:r>
            <a:r>
              <a:rPr lang="en-GB" sz="2000">
                <a:solidFill>
                  <a:srgbClr val="A50021"/>
                </a:solidFill>
                <a:latin typeface="Math B" pitchFamily="2" charset="2"/>
              </a:rPr>
              <a:t></a:t>
            </a:r>
            <a:r>
              <a:rPr lang="en-GB" sz="2000">
                <a:solidFill>
                  <a:srgbClr val="A50021"/>
                </a:solidFill>
              </a:rPr>
              <a:t> X</a:t>
            </a:r>
            <a:r>
              <a:rPr lang="en-GB" sz="2000"/>
              <a:t> subset of stores      </a:t>
            </a:r>
            <a:r>
              <a:rPr lang="en-GB" sz="2000">
                <a:solidFill>
                  <a:srgbClr val="A50021"/>
                </a:solidFill>
              </a:rPr>
              <a:t>L </a:t>
            </a:r>
            <a:r>
              <a:rPr lang="en-GB" sz="2000">
                <a:solidFill>
                  <a:srgbClr val="A50021"/>
                </a:solidFill>
                <a:latin typeface="Math B" pitchFamily="2" charset="2"/>
              </a:rPr>
              <a:t></a:t>
            </a:r>
            <a:r>
              <a:rPr lang="en-GB" sz="2000">
                <a:solidFill>
                  <a:srgbClr val="A50021"/>
                </a:solidFill>
              </a:rPr>
              <a:t> X</a:t>
            </a:r>
            <a:r>
              <a:rPr lang="en-GB" sz="2000"/>
              <a:t> subset of loads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>
                <a:solidFill>
                  <a:srgbClr val="A50021"/>
                </a:solidFill>
              </a:rPr>
              <a:t>a(x) </a:t>
            </a:r>
            <a:r>
              <a:rPr lang="en-GB" sz="2000"/>
              <a:t>memory address of x	   </a:t>
            </a:r>
            <a:r>
              <a:rPr lang="en-GB" sz="2000">
                <a:solidFill>
                  <a:srgbClr val="A50021"/>
                </a:solidFill>
              </a:rPr>
              <a:t>v(x)  </a:t>
            </a:r>
            <a:r>
              <a:rPr lang="en-GB" sz="2000"/>
              <a:t>value loaded or stored by x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endParaRPr lang="en-GB" sz="2000"/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>
                <a:solidFill>
                  <a:srgbClr val="A50021"/>
                </a:solidFill>
              </a:rPr>
              <a:t>&lt;</a:t>
            </a:r>
            <a:r>
              <a:rPr lang="en-GB" sz="2000" baseline="-25000">
                <a:solidFill>
                  <a:srgbClr val="A50021"/>
                </a:solidFill>
              </a:rPr>
              <a:t>p</a:t>
            </a:r>
            <a:r>
              <a:rPr lang="en-GB" sz="2000"/>
              <a:t> is a partial order over X  (program order)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>
                <a:solidFill>
                  <a:srgbClr val="A50021"/>
                </a:solidFill>
              </a:rPr>
              <a:t>&lt;</a:t>
            </a:r>
            <a:r>
              <a:rPr lang="en-GB" sz="2000" baseline="-25000">
                <a:solidFill>
                  <a:srgbClr val="A50021"/>
                </a:solidFill>
              </a:rPr>
              <a:t>m</a:t>
            </a:r>
            <a:r>
              <a:rPr lang="en-GB" sz="2000"/>
              <a:t> is a total order over X  (memory order)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endParaRPr lang="en-GB" sz="2000"/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/>
              <a:t>For a load l </a:t>
            </a:r>
            <a:r>
              <a:rPr lang="en-GB" sz="2000">
                <a:latin typeface="Math B" pitchFamily="2" charset="2"/>
              </a:rPr>
              <a:t></a:t>
            </a:r>
            <a:r>
              <a:rPr lang="en-GB" sz="2000"/>
              <a:t> L, define the following set of stores that are “visible to l”: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>
                <a:solidFill>
                  <a:srgbClr val="A50021"/>
                </a:solidFill>
              </a:rPr>
              <a:t>S(l) </a:t>
            </a:r>
            <a:r>
              <a:rPr lang="en-GB" sz="2000"/>
              <a:t>=  { s </a:t>
            </a:r>
            <a:r>
              <a:rPr lang="en-GB" sz="2000">
                <a:latin typeface="Math B" pitchFamily="2" charset="2"/>
              </a:rPr>
              <a:t></a:t>
            </a:r>
            <a:r>
              <a:rPr lang="en-GB" sz="2000"/>
              <a:t> S  |  a(s) = a(l)  and  (s &lt;</a:t>
            </a:r>
            <a:r>
              <a:rPr lang="en-GB" sz="2000" baseline="-25000"/>
              <a:t>m</a:t>
            </a:r>
            <a:r>
              <a:rPr lang="en-GB" sz="2000"/>
              <a:t> l </a:t>
            </a:r>
            <a:r>
              <a:rPr lang="en-GB" sz="2000">
                <a:solidFill>
                  <a:srgbClr val="0B8402"/>
                </a:solidFill>
              </a:rPr>
              <a:t> </a:t>
            </a:r>
            <a:r>
              <a:rPr lang="en-GB" sz="2000"/>
              <a:t>or  s &lt;</a:t>
            </a:r>
            <a:r>
              <a:rPr lang="en-GB" sz="2000" baseline="-25000"/>
              <a:t>p</a:t>
            </a:r>
            <a:r>
              <a:rPr lang="en-GB" sz="2000"/>
              <a:t> l</a:t>
            </a:r>
            <a:r>
              <a:rPr lang="en-GB" sz="2000">
                <a:solidFill>
                  <a:srgbClr val="0B8402"/>
                </a:solidFill>
              </a:rPr>
              <a:t> </a:t>
            </a:r>
            <a:r>
              <a:rPr lang="en-GB" sz="2000"/>
              <a:t>)  }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endParaRPr lang="en-GB" sz="2000"/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/>
              <a:t>Executions for the model </a:t>
            </a:r>
            <a:r>
              <a:rPr lang="en-GB" sz="2000" i="1"/>
              <a:t>Relaxed</a:t>
            </a:r>
            <a:r>
              <a:rPr lang="en-GB" sz="2000"/>
              <a:t> are defined by the following axioms: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/>
              <a:t>1. If x &lt;</a:t>
            </a:r>
            <a:r>
              <a:rPr lang="en-GB" sz="2000" baseline="-25000"/>
              <a:t>p</a:t>
            </a:r>
            <a:r>
              <a:rPr lang="en-GB" sz="2000"/>
              <a:t> y and a(x) = a(y) and y </a:t>
            </a:r>
            <a:r>
              <a:rPr lang="en-GB" sz="2000">
                <a:latin typeface="Math B" pitchFamily="2" charset="2"/>
              </a:rPr>
              <a:t></a:t>
            </a:r>
            <a:r>
              <a:rPr lang="en-GB" sz="2000"/>
              <a:t> S, then x &lt;</a:t>
            </a:r>
            <a:r>
              <a:rPr lang="en-GB" sz="2000" baseline="-25000"/>
              <a:t>m</a:t>
            </a:r>
            <a:r>
              <a:rPr lang="en-GB" sz="2000"/>
              <a:t> y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/>
              <a:t>2. For l </a:t>
            </a:r>
            <a:r>
              <a:rPr lang="en-GB" sz="2000">
                <a:latin typeface="Math B" pitchFamily="2" charset="2"/>
              </a:rPr>
              <a:t></a:t>
            </a:r>
            <a:r>
              <a:rPr lang="en-GB" sz="2000"/>
              <a:t> L and s </a:t>
            </a:r>
            <a:r>
              <a:rPr lang="en-GB" sz="2000">
                <a:latin typeface="Math B" pitchFamily="2" charset="2"/>
              </a:rPr>
              <a:t></a:t>
            </a:r>
            <a:r>
              <a:rPr lang="en-GB" sz="2000"/>
              <a:t> S(l), always either v(l) = v(s) or there exists another store s’ </a:t>
            </a:r>
            <a:r>
              <a:rPr lang="en-GB" sz="2000">
                <a:latin typeface="Math B" pitchFamily="2" charset="2"/>
              </a:rPr>
              <a:t></a:t>
            </a:r>
            <a:r>
              <a:rPr lang="en-GB" sz="2000"/>
              <a:t> S(l) such that s &lt;</a:t>
            </a:r>
            <a:r>
              <a:rPr lang="en-GB" sz="2000" baseline="-25000"/>
              <a:t>m</a:t>
            </a:r>
            <a:r>
              <a:rPr lang="en-GB" sz="2000"/>
              <a:t> s’</a:t>
            </a:r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Font typeface="StarSymbol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endParaRPr lang="en-GB" sz="2000"/>
          </a:p>
          <a:p>
            <a:pPr marL="530225" indent="-530225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302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endParaRPr lang="en-GB" sz="2000"/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533400" y="4800600"/>
            <a:ext cx="8153400" cy="1717675"/>
          </a:xfrm>
          <a:prstGeom prst="roundRect">
            <a:avLst>
              <a:gd name="adj" fmla="val 88"/>
            </a:avLst>
          </a:prstGeom>
          <a:noFill/>
          <a:ln w="936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55578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685800"/>
          </a:xfrm>
        </p:spPr>
        <p:txBody>
          <a:bodyPr/>
          <a:lstStyle/>
          <a:p>
            <a:r>
              <a:rPr lang="en-US"/>
              <a:t>Example: Relaxed Execution</a:t>
            </a:r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4648200" y="2422525"/>
            <a:ext cx="4038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Not consistent with any interleaving.</a:t>
            </a:r>
          </a:p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2 possible causes:</a:t>
            </a:r>
          </a:p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 processor 1 reorders stores</a:t>
            </a:r>
          </a:p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 processor 2 reorders loads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438400" y="3233738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4127FF"/>
                </a:solidFill>
                <a:latin typeface="Arial" charset="0"/>
                <a:cs typeface="Arial" charset="0"/>
              </a:rPr>
              <a:t>thread 1</a:t>
            </a:r>
          </a:p>
        </p:txBody>
      </p:sp>
      <p:sp>
        <p:nvSpPr>
          <p:cNvPr id="65567" name="Rectangle 31"/>
          <p:cNvSpPr>
            <a:spLocks noChangeArrowheads="1"/>
          </p:cNvSpPr>
          <p:nvPr/>
        </p:nvSpPr>
        <p:spPr bwMode="auto">
          <a:xfrm>
            <a:off x="533400" y="2209800"/>
            <a:ext cx="3733800" cy="2225675"/>
          </a:xfrm>
          <a:prstGeom prst="rect">
            <a:avLst/>
          </a:prstGeom>
          <a:gradFill rotWithShape="0">
            <a:gsLst>
              <a:gs pos="0">
                <a:srgbClr val="E9F7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AutoShape 32"/>
          <p:cNvSpPr>
            <a:spLocks noChangeArrowheads="1"/>
          </p:cNvSpPr>
          <p:nvPr/>
        </p:nvSpPr>
        <p:spPr bwMode="auto">
          <a:xfrm>
            <a:off x="685800" y="3157538"/>
            <a:ext cx="1676400" cy="1125537"/>
          </a:xfrm>
          <a:prstGeom prst="foldedCorner">
            <a:avLst>
              <a:gd name="adj" fmla="val 1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>
                <a:solidFill>
                  <a:schemeClr val="tx1"/>
                </a:solidFill>
                <a:cs typeface="Times New Roman" pitchFamily="18" charset="0"/>
              </a:rPr>
              <a:t>store A, 1</a:t>
            </a:r>
          </a:p>
          <a:p>
            <a:pPr eaLnBrk="1" hangingPunct="1"/>
            <a:endParaRPr lang="en-US" sz="180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/>
            <a:r>
              <a:rPr lang="en-US" sz="1800">
                <a:solidFill>
                  <a:schemeClr val="tx1"/>
                </a:solidFill>
                <a:cs typeface="Times New Roman" pitchFamily="18" charset="0"/>
              </a:rPr>
              <a:t>store Flag, 1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838200" y="2738438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Processor 1</a:t>
            </a:r>
          </a:p>
        </p:txBody>
      </p:sp>
      <p:sp>
        <p:nvSpPr>
          <p:cNvPr id="65570" name="AutoShape 34"/>
          <p:cNvSpPr>
            <a:spLocks noChangeArrowheads="1"/>
          </p:cNvSpPr>
          <p:nvPr/>
        </p:nvSpPr>
        <p:spPr bwMode="auto">
          <a:xfrm>
            <a:off x="2514600" y="3157538"/>
            <a:ext cx="1524000" cy="1125537"/>
          </a:xfrm>
          <a:prstGeom prst="foldedCorner">
            <a:avLst>
              <a:gd name="adj" fmla="val 1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>
                <a:solidFill>
                  <a:schemeClr val="tx1"/>
                </a:solidFill>
                <a:cs typeface="Times New Roman" pitchFamily="18" charset="0"/>
              </a:rPr>
              <a:t>load Flag, 1</a:t>
            </a:r>
          </a:p>
          <a:p>
            <a:pPr eaLnBrk="1" hangingPunct="1"/>
            <a:endParaRPr lang="en-US" sz="180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/>
            <a:r>
              <a:rPr lang="en-US" sz="1800">
                <a:solidFill>
                  <a:schemeClr val="tx1"/>
                </a:solidFill>
                <a:cs typeface="Times New Roman" pitchFamily="18" charset="0"/>
              </a:rPr>
              <a:t>load A, 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0</a:t>
            </a:r>
            <a:endParaRPr lang="en-US" sz="1800" b="1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2514600" y="2738438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Processor 2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571500" y="22098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Initially, A = Flag = 0</a:t>
            </a:r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>
            <a:off x="533400" y="205740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84" name="Line 48"/>
          <p:cNvSpPr>
            <a:spLocks noChangeShapeType="1"/>
          </p:cNvSpPr>
          <p:nvPr/>
        </p:nvSpPr>
        <p:spPr bwMode="auto">
          <a:xfrm>
            <a:off x="533400" y="4587875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81000"/>
            <a:ext cx="7239000" cy="685800"/>
          </a:xfrm>
        </p:spPr>
        <p:txBody>
          <a:bodyPr/>
          <a:lstStyle/>
          <a:p>
            <a:r>
              <a:rPr lang="en-US"/>
              <a:t>Memory Ordering Fences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19100" y="21336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FF0000"/>
              </a:solidFill>
              <a:cs typeface="Times New Roman" pitchFamily="18" charset="0"/>
            </a:endParaRP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	</a:t>
            </a: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(Also known as: memory barriers, sync instructions)</a:t>
            </a: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chemeClr val="tx1"/>
              </a:solidFill>
              <a:cs typeface="Times New Roman" pitchFamily="18" charset="0"/>
            </a:endParaRP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Implementations with lock-free synchronization need fences to function correctly on relaxed memory models. </a:t>
            </a:r>
            <a:br>
              <a:rPr lang="en-US">
                <a:solidFill>
                  <a:schemeClr val="tx1"/>
                </a:solidFill>
                <a:cs typeface="Times New Roman" pitchFamily="18" charset="0"/>
              </a:rPr>
            </a:br>
            <a:endParaRPr lang="en-US">
              <a:solidFill>
                <a:schemeClr val="tx1"/>
              </a:solidFill>
              <a:cs typeface="Times New Roman" pitchFamily="18" charset="0"/>
            </a:endParaRP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	For race-free lock-based implementations, no additional fences (beyond the implicit fences in lock/unlock) are required. </a:t>
            </a:r>
            <a:endParaRPr lang="en-US" sz="2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419100" y="11430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	</a:t>
            </a:r>
          </a:p>
          <a:p>
            <a:pPr marL="339725" indent="-339725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i="1">
                <a:solidFill>
                  <a:schemeClr val="tx1"/>
                </a:solidFill>
                <a:cs typeface="Times New Roman" pitchFamily="18" charset="0"/>
              </a:rPr>
              <a:t>memory ordering fence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is a machine instruction that </a:t>
            </a:r>
            <a:br>
              <a:rPr lang="en-US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enforces in-order execution of surrounding memory accesses.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533400" y="1600200"/>
            <a:ext cx="81153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533400" y="3962400"/>
            <a:ext cx="81153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685800"/>
          </a:xfrm>
        </p:spPr>
        <p:txBody>
          <a:bodyPr/>
          <a:lstStyle/>
          <a:p>
            <a:r>
              <a:rPr lang="en-US"/>
              <a:t>Example: Fences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438400" y="3370263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4127FF"/>
                </a:solidFill>
                <a:latin typeface="Arial" charset="0"/>
                <a:cs typeface="Arial" charset="0"/>
              </a:rPr>
              <a:t>thread 1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533400" y="2346325"/>
            <a:ext cx="3733800" cy="2225675"/>
          </a:xfrm>
          <a:prstGeom prst="rect">
            <a:avLst/>
          </a:prstGeom>
          <a:gradFill rotWithShape="0">
            <a:gsLst>
              <a:gs pos="0">
                <a:srgbClr val="E9F7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9" name="AutoShape 13"/>
          <p:cNvSpPr>
            <a:spLocks noChangeArrowheads="1"/>
          </p:cNvSpPr>
          <p:nvPr/>
        </p:nvSpPr>
        <p:spPr bwMode="auto">
          <a:xfrm>
            <a:off x="685800" y="3294063"/>
            <a:ext cx="1676400" cy="1125537"/>
          </a:xfrm>
          <a:prstGeom prst="foldedCorner">
            <a:avLst>
              <a:gd name="adj" fmla="val 1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>
                <a:solidFill>
                  <a:schemeClr val="tx1"/>
                </a:solidFill>
                <a:cs typeface="Times New Roman" pitchFamily="18" charset="0"/>
              </a:rPr>
              <a:t>store A, 1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store-store fence</a:t>
            </a:r>
            <a:endParaRPr lang="en-US" sz="180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/>
            <a:r>
              <a:rPr lang="en-US" sz="1800">
                <a:solidFill>
                  <a:schemeClr val="tx1"/>
                </a:solidFill>
                <a:cs typeface="Times New Roman" pitchFamily="18" charset="0"/>
              </a:rPr>
              <a:t>store Flag, 1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838200" y="2874963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Processor 1</a:t>
            </a:r>
          </a:p>
        </p:txBody>
      </p:sp>
      <p:sp>
        <p:nvSpPr>
          <p:cNvPr id="137231" name="AutoShape 15"/>
          <p:cNvSpPr>
            <a:spLocks noChangeArrowheads="1"/>
          </p:cNvSpPr>
          <p:nvPr/>
        </p:nvSpPr>
        <p:spPr bwMode="auto">
          <a:xfrm>
            <a:off x="2514600" y="3294063"/>
            <a:ext cx="1524000" cy="1125537"/>
          </a:xfrm>
          <a:prstGeom prst="foldedCorner">
            <a:avLst>
              <a:gd name="adj" fmla="val 1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800">
                <a:solidFill>
                  <a:schemeClr val="tx1"/>
                </a:solidFill>
                <a:cs typeface="Times New Roman" pitchFamily="18" charset="0"/>
              </a:rPr>
              <a:t>load Flag, 1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load-load fence</a:t>
            </a:r>
          </a:p>
          <a:p>
            <a:pPr eaLnBrk="1" hangingPunct="1"/>
            <a:r>
              <a:rPr lang="en-US" sz="1800">
                <a:solidFill>
                  <a:schemeClr val="tx1"/>
                </a:solidFill>
                <a:cs typeface="Times New Roman" pitchFamily="18" charset="0"/>
              </a:rPr>
              <a:t>load A, 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2514600" y="2874963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Processor 2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571500" y="2346325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Initially, A = Flag = 0</a:t>
            </a:r>
          </a:p>
        </p:txBody>
      </p:sp>
      <p:sp>
        <p:nvSpPr>
          <p:cNvPr id="137234" name="Oval 18"/>
          <p:cNvSpPr>
            <a:spLocks noChangeArrowheads="1"/>
          </p:cNvSpPr>
          <p:nvPr/>
        </p:nvSpPr>
        <p:spPr bwMode="auto">
          <a:xfrm>
            <a:off x="3276600" y="394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4648200" y="2574925"/>
            <a:ext cx="3810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Load can no longer get stale value.</a:t>
            </a:r>
          </a:p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 processor 1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may not</a:t>
            </a:r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 reorder stores across fence</a:t>
            </a:r>
          </a:p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 processor 2 </a:t>
            </a:r>
            <a:r>
              <a:rPr lang="en-US" sz="2000">
                <a:solidFill>
                  <a:srgbClr val="FF0000"/>
                </a:solidFill>
                <a:cs typeface="Times New Roman" pitchFamily="18" charset="0"/>
              </a:rPr>
              <a:t>may not</a:t>
            </a:r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 reorder </a:t>
            </a:r>
            <a:br>
              <a:rPr lang="en-US" sz="200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loads across fence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533400" y="220980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533400" y="472440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2088</Words>
  <PresentationFormat>On-screen Show (4:3)</PresentationFormat>
  <Paragraphs>671</Paragraphs>
  <Slides>61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Times New Roman</vt:lpstr>
      <vt:lpstr>StarSymbol</vt:lpstr>
      <vt:lpstr>Arial</vt:lpstr>
      <vt:lpstr>Courier New</vt:lpstr>
      <vt:lpstr>Math C</vt:lpstr>
      <vt:lpstr>Math A</vt:lpstr>
      <vt:lpstr>Math B</vt:lpstr>
      <vt:lpstr>Wingdings</vt:lpstr>
      <vt:lpstr>Default Design</vt:lpstr>
      <vt:lpstr>Microsoft Excel Chart</vt:lpstr>
      <vt:lpstr>Memory Model Sensitive Analysis of Concurrent Data Types</vt:lpstr>
      <vt:lpstr>Thesis</vt:lpstr>
      <vt:lpstr>Talk Overview</vt:lpstr>
      <vt:lpstr>General Problem</vt:lpstr>
      <vt:lpstr>Specific Problem</vt:lpstr>
      <vt:lpstr>relaxed memory models</vt:lpstr>
      <vt:lpstr>Example: Relaxed Execution</vt:lpstr>
      <vt:lpstr>Memory Ordering Fences</vt:lpstr>
      <vt:lpstr>Example: Fences</vt:lpstr>
      <vt:lpstr>   concurrency libaries with lock-free synchronization</vt:lpstr>
      <vt:lpstr>Example: Nonblocking Queue</vt:lpstr>
      <vt:lpstr>Michael &amp; Scott’s Nonblocking Queue [Principles of Distributed Computing (PODC) 1996] </vt:lpstr>
      <vt:lpstr>Correctness Condition </vt:lpstr>
      <vt:lpstr>Each Interface Has a Consistency Model</vt:lpstr>
      <vt:lpstr>Checking Sequential Consistency: Challenges</vt:lpstr>
      <vt:lpstr>Part II  The CheckFence Solution</vt:lpstr>
      <vt:lpstr>Bounded Model Checker</vt:lpstr>
      <vt:lpstr>Workflow</vt:lpstr>
      <vt:lpstr>Tool Architecture</vt:lpstr>
      <vt:lpstr>Demo: CheckFence Tool</vt:lpstr>
      <vt:lpstr>Part III Technical Description</vt:lpstr>
      <vt:lpstr>Next:  The Formula </vt:lpstr>
      <vt:lpstr>The Encoding</vt:lpstr>
      <vt:lpstr>Observations</vt:lpstr>
      <vt:lpstr>Specification</vt:lpstr>
      <vt:lpstr>Consistency Check</vt:lpstr>
      <vt:lpstr>Specification Mining</vt:lpstr>
      <vt:lpstr>Specification Mining Algorithm</vt:lpstr>
      <vt:lpstr>Next: how to construct T,I,Y</vt:lpstr>
      <vt:lpstr>Local Traces</vt:lpstr>
      <vt:lpstr>Global Traces</vt:lpstr>
      <vt:lpstr>Memory Models</vt:lpstr>
      <vt:lpstr>Example: Specification  for Sequential Consistency</vt:lpstr>
      <vt:lpstr>Example: Specification  for Sequential Consistency</vt:lpstr>
      <vt:lpstr>Example: Specification  for Sequential Consistency</vt:lpstr>
      <vt:lpstr>Example: Specification  for Sequential Consistency</vt:lpstr>
      <vt:lpstr>Encoding</vt:lpstr>
      <vt:lpstr>(1) Unroll Loops</vt:lpstr>
      <vt:lpstr>(2) Encode Local Traces</vt:lpstr>
      <vt:lpstr>(3) Encode the Memory Model</vt:lpstr>
      <vt:lpstr>Part IV  Experiments</vt:lpstr>
      <vt:lpstr>Experiments: What are the Questions?</vt:lpstr>
      <vt:lpstr>Experiments: What Implementations?</vt:lpstr>
      <vt:lpstr>Experiments: What Memory Models?</vt:lpstr>
      <vt:lpstr>Experiments: What Tests?</vt:lpstr>
      <vt:lpstr>Part V  Results</vt:lpstr>
      <vt:lpstr>Bugs?</vt:lpstr>
      <vt:lpstr>Fences?</vt:lpstr>
      <vt:lpstr>How well did the method work?</vt:lpstr>
      <vt:lpstr>Tool Performance</vt:lpstr>
      <vt:lpstr>Impact of Encoding</vt:lpstr>
      <vt:lpstr>Related Work</vt:lpstr>
      <vt:lpstr>Part VI Conclusion</vt:lpstr>
      <vt:lpstr>Conclusion</vt:lpstr>
      <vt:lpstr>Contribution</vt:lpstr>
      <vt:lpstr>Future Work</vt:lpstr>
      <vt:lpstr>Slide 57</vt:lpstr>
      <vt:lpstr>Bounded Model Checker</vt:lpstr>
      <vt:lpstr>Why bounded test programs?</vt:lpstr>
      <vt:lpstr>Axioms for Relaxed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CheckFence: Checking Consistency  of Concurrent Data Types  on Relaxed Memory Models</dc:title>
  <dc:creator>Sebastian Burckhardt</dc:creator>
  <cp:lastModifiedBy>Sebastian Burckhardt</cp:lastModifiedBy>
  <cp:revision>129</cp:revision>
  <dcterms:modified xsi:type="dcterms:W3CDTF">2008-02-25T16:42:00Z</dcterms:modified>
</cp:coreProperties>
</file>