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2" r:id="rId4"/>
    <p:sldId id="263" r:id="rId5"/>
    <p:sldId id="256" r:id="rId6"/>
    <p:sldId id="257" r:id="rId7"/>
    <p:sldId id="261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1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5D30-FFF0-47FE-B2F5-744F26FDF53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E6C3-C326-4FE2-A89F-78FCECCA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0E6C3-C326-4FE2-A89F-78FCECCA9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0E6C3-C326-4FE2-A89F-78FCECCA9C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om.io/docs/v0.194.0/getting-started-installing-at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1066800"/>
            <a:ext cx="4194175" cy="584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0" y="1067253"/>
            <a:ext cx="4191000" cy="584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534400" cy="1477962"/>
          </a:xfrm>
        </p:spPr>
        <p:txBody>
          <a:bodyPr anchor="t"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Introduction to XML, Part 1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</a:b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Building a Website with 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530727"/>
            <a:ext cx="66294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Getting started:</a:t>
            </a:r>
          </a:p>
          <a:p>
            <a:r>
              <a:rPr lang="en-US" sz="1600" dirty="0" smtClean="0"/>
              <a:t>1) Create </a:t>
            </a:r>
            <a:r>
              <a:rPr lang="en-US" sz="1600" dirty="0"/>
              <a:t>a directory (folder) in a convenient place on your computer and call it XML-workshop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2) Download the following files from the location on the board and save them to your XML-workshop folder.</a:t>
            </a:r>
          </a:p>
          <a:p>
            <a:r>
              <a:rPr lang="en-US" sz="1600" dirty="0"/>
              <a:t> </a:t>
            </a:r>
          </a:p>
          <a:p>
            <a:pPr lvl="1"/>
            <a:r>
              <a:rPr lang="en-US" sz="1600" dirty="0" smtClean="0"/>
              <a:t>pirates-instructions.pdf</a:t>
            </a:r>
          </a:p>
          <a:p>
            <a:pPr lvl="1"/>
            <a:r>
              <a:rPr lang="en-US" sz="1600" dirty="0" smtClean="0"/>
              <a:t>template.html</a:t>
            </a:r>
            <a:endParaRPr lang="en-US" sz="1600" dirty="0"/>
          </a:p>
          <a:p>
            <a:pPr lvl="1"/>
            <a:r>
              <a:rPr lang="en-US" sz="1600" dirty="0"/>
              <a:t>style.css</a:t>
            </a:r>
          </a:p>
          <a:p>
            <a:pPr lvl="1"/>
            <a:r>
              <a:rPr lang="en-US" sz="1600" dirty="0"/>
              <a:t>info.txt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CaseFiles</a:t>
            </a:r>
            <a:r>
              <a:rPr lang="en-US" sz="1600" dirty="0"/>
              <a:t> directory and all of its </a:t>
            </a:r>
            <a:r>
              <a:rPr lang="en-US" sz="1600" dirty="0" smtClean="0"/>
              <a:t>contents</a:t>
            </a:r>
          </a:p>
          <a:p>
            <a:pPr lvl="1"/>
            <a:r>
              <a:rPr lang="en-US" sz="1600" dirty="0" smtClean="0"/>
              <a:t>wellformed-sheet.pdf</a:t>
            </a:r>
            <a:endParaRPr lang="en-US" sz="1600" dirty="0"/>
          </a:p>
          <a:p>
            <a:endParaRPr lang="en-US" sz="1600" b="1" dirty="0" smtClean="0"/>
          </a:p>
          <a:p>
            <a:r>
              <a:rPr lang="en-US" sz="1600" dirty="0"/>
              <a:t>3) Download and install the Atom text editor.  Installation instructions can be found here: </a:t>
            </a:r>
            <a:r>
              <a:rPr lang="en-US" sz="1600" u="sng" dirty="0">
                <a:hlinkClick r:id="rId4"/>
              </a:rPr>
              <a:t>https://atom.io/docs/v0.194.0/getting-started-installing-atom</a:t>
            </a:r>
            <a:endParaRPr lang="en-US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87199"/>
            <a:ext cx="8534400" cy="1477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DLab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April 19 &amp; 26, 2016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Scott Paul McGinnis</a:t>
            </a:r>
          </a:p>
        </p:txBody>
      </p:sp>
    </p:spTree>
    <p:extLst>
      <p:ext uri="{BB962C8B-B14F-4D97-AF65-F5344CB8AC3E}">
        <p14:creationId xmlns:p14="http://schemas.microsoft.com/office/powerpoint/2010/main" val="7953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cott\Documents\Academics\DHC\Workshops\XML Workshop\nesting_dolls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015" y="5446696"/>
            <a:ext cx="2136216" cy="14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3581400" y="3890665"/>
            <a:ext cx="5283200" cy="23532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28800" y="2819400"/>
            <a:ext cx="914400" cy="29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28800" y="6428156"/>
            <a:ext cx="914400" cy="29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19400" y="3124200"/>
            <a:ext cx="914400" cy="533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24200" y="4038600"/>
            <a:ext cx="0" cy="15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5943600"/>
            <a:ext cx="0" cy="15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819400" y="3742730"/>
            <a:ext cx="914400" cy="29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819400" y="6096000"/>
            <a:ext cx="914400" cy="29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743200"/>
            <a:ext cx="7315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&lt;html&gt;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&lt;head&gt;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&lt;/head&gt;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&lt;body&gt;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	&lt;div&gt;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		&lt;h1&gt;XML Workshop</a:t>
            </a:r>
          </a:p>
          <a:p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	&lt;</a:t>
            </a:r>
            <a:r>
              <a:rPr lang="en-US" sz="2000" dirty="0" err="1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br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/&gt;2012 Dec. 18&lt;/h1&gt;</a:t>
            </a:r>
          </a:p>
          <a:p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	&lt;</a:t>
            </a:r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p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&gt;A workshop about the basics 				of XML, designed for people without a			programming background.&lt;/p&gt;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	&lt;/div&gt;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&lt;/body&gt;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XML Basics: HTML</a:t>
            </a:r>
            <a:endParaRPr lang="en-US" sz="32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1" y="990600"/>
            <a:ext cx="7162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HTML is a close sibling to XML applications, which is used for web design.  It has special rules in addition to the basics of XML, for example, it must have the root 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e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lement 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html&gt;, which contains all other Elements.  And it must have both a &lt;head&gt; and a &lt;body&gt; element, one or the other of which contain all other elements except the root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981200" y="312420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429000"/>
            <a:ext cx="11430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Root Element &lt;html&gt;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71600" y="3657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200" y="2819400"/>
            <a:ext cx="4876800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&lt;head&gt; Element.  This contains information about the page, but will not (usually) be displayed on the page itself.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4191000"/>
            <a:ext cx="13716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&lt;body&gt; element.  It contains what people see on the page.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cxnSp>
        <p:nvCxnSpPr>
          <p:cNvPr id="32" name="Straight Connector 31"/>
          <p:cNvCxnSpPr>
            <a:endCxn id="11" idx="1"/>
          </p:cNvCxnSpPr>
          <p:nvPr/>
        </p:nvCxnSpPr>
        <p:spPr>
          <a:xfrm>
            <a:off x="3733800" y="3281065"/>
            <a:ext cx="4064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3962400"/>
            <a:ext cx="4446538" cy="2937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943" y="228600"/>
            <a:ext cx="334554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65138" algn="l"/>
              </a:tabLst>
            </a:pPr>
            <a:r>
              <a:rPr lang="en-US" sz="4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What is XML?</a:t>
            </a:r>
          </a:p>
          <a:p>
            <a:pPr>
              <a:tabLst>
                <a:tab pos="465138" algn="l"/>
              </a:tabLst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“</a:t>
            </a:r>
            <a:r>
              <a:rPr lang="en-US" dirty="0" err="1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e</a:t>
            </a:r>
            <a:r>
              <a:rPr lang="en-US" dirty="0" err="1" smtClean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X</a:t>
            </a:r>
            <a:r>
              <a:rPr lang="en-US" dirty="0" err="1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tensible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M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arkup </a:t>
            </a:r>
            <a:r>
              <a:rPr lang="en-US" dirty="0" smtClean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L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anguage”</a:t>
            </a:r>
          </a:p>
          <a:p>
            <a:pPr>
              <a:tabLst>
                <a:tab pos="465138" algn="l"/>
              </a:tabLst>
            </a:pPr>
            <a:endParaRPr lang="en-US" dirty="0" smtClean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 marL="285750" indent="-285750">
              <a:buFontTx/>
              <a:buChar char="-"/>
              <a:tabLst>
                <a:tab pos="465138" algn="l"/>
              </a:tabLst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 markup 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l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anguage</a:t>
            </a:r>
          </a:p>
          <a:p>
            <a:pPr marL="285750" indent="-285750">
              <a:buFontTx/>
              <a:buChar char="-"/>
              <a:tabLst>
                <a:tab pos="465138" algn="l"/>
              </a:tabLst>
            </a:pPr>
            <a:endParaRPr lang="en-US" dirty="0" smtClean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 marL="285750" indent="-285750">
              <a:buFontTx/>
              <a:buChar char="-"/>
              <a:tabLst>
                <a:tab pos="465138" algn="l"/>
              </a:tabLst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Like a language family</a:t>
            </a:r>
          </a:p>
          <a:p>
            <a:pPr>
              <a:tabLst>
                <a:tab pos="465138" algn="l"/>
              </a:tabLst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(extensibility)</a:t>
            </a:r>
          </a:p>
          <a:p>
            <a:pPr marL="285750" indent="-285750">
              <a:buFontTx/>
              <a:buChar char="-"/>
              <a:tabLst>
                <a:tab pos="465138" algn="l"/>
              </a:tabLst>
            </a:pP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 marL="285750" indent="-285750">
              <a:buFontTx/>
              <a:buChar char="-"/>
              <a:tabLst>
                <a:tab pos="465138" algn="l"/>
              </a:tabLst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Human readable and</a:t>
            </a:r>
          </a:p>
          <a:p>
            <a:pPr>
              <a:tabLst>
                <a:tab pos="465138" algn="l"/>
              </a:tabLst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fairly easy to create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>
              <a:tabLst>
                <a:tab pos="465138" algn="l"/>
              </a:tabLst>
            </a:pP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>
              <a:tabLst>
                <a:tab pos="465138" algn="l"/>
              </a:tabLst>
            </a:pP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52800" y="990600"/>
            <a:ext cx="5486400" cy="3429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4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 algn="ctr"/>
            <a:r>
              <a:rPr lang="en-US" sz="44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XML</a:t>
            </a:r>
          </a:p>
        </p:txBody>
      </p:sp>
      <p:sp>
        <p:nvSpPr>
          <p:cNvPr id="5" name="Oval 4"/>
          <p:cNvSpPr/>
          <p:nvPr/>
        </p:nvSpPr>
        <p:spPr>
          <a:xfrm>
            <a:off x="3238500" y="1874716"/>
            <a:ext cx="1447800" cy="1219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HTML*</a:t>
            </a:r>
            <a:endParaRPr lang="en-US" sz="20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6200" y="2998130"/>
            <a:ext cx="1447800" cy="1219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KML</a:t>
            </a:r>
            <a:endParaRPr lang="en-US" sz="20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72100" y="3282223"/>
            <a:ext cx="1447800" cy="1219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TEI</a:t>
            </a:r>
            <a:endParaRPr lang="en-US" sz="20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2921930"/>
            <a:ext cx="1447800" cy="1219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SVG</a:t>
            </a:r>
            <a:endParaRPr lang="en-US" sz="20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280564" y="1627220"/>
            <a:ext cx="1447800" cy="1219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etc.</a:t>
            </a:r>
            <a:endParaRPr lang="en-US" sz="20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2882" y="4704427"/>
            <a:ext cx="8222344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/>
            <a:r>
              <a:rPr lang="en-US" sz="4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Some XML</a:t>
            </a:r>
          </a:p>
          <a:p>
            <a:pPr marL="285750" indent="-285750"/>
            <a:r>
              <a:rPr lang="en-US" sz="4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40175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52400"/>
            <a:ext cx="8222344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hould I learn XML?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686799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 smtClean="0"/>
              <a:t>Advantages</a:t>
            </a:r>
            <a:endParaRPr lang="en-US" b="1" dirty="0"/>
          </a:p>
          <a:p>
            <a:r>
              <a:rPr lang="en-US" dirty="0"/>
              <a:t>Ubiquity</a:t>
            </a:r>
          </a:p>
          <a:p>
            <a:r>
              <a:rPr lang="en-US" dirty="0" smtClean="0"/>
              <a:t>Relative Ease</a:t>
            </a:r>
            <a:endParaRPr lang="en-US" dirty="0"/>
          </a:p>
          <a:p>
            <a:r>
              <a:rPr lang="en-US" dirty="0"/>
              <a:t>Made for Text</a:t>
            </a:r>
          </a:p>
          <a:p>
            <a:r>
              <a:rPr lang="en-US" dirty="0"/>
              <a:t>Helpful with Web-scraping / </a:t>
            </a:r>
            <a:r>
              <a:rPr lang="en-US" dirty="0" smtClean="0"/>
              <a:t>APIs</a:t>
            </a:r>
            <a:endParaRPr lang="en-US" dirty="0"/>
          </a:p>
          <a:p>
            <a:r>
              <a:rPr lang="en-US" dirty="0"/>
              <a:t>Well-maintained by a large and active community</a:t>
            </a:r>
          </a:p>
          <a:p>
            <a:r>
              <a:rPr lang="en-US" dirty="0"/>
              <a:t>Unicode </a:t>
            </a:r>
            <a:r>
              <a:rPr lang="en-US" dirty="0" smtClean="0"/>
              <a:t>Compliant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Helpful </a:t>
            </a:r>
            <a:r>
              <a:rPr lang="en-US" b="1" dirty="0"/>
              <a:t>XML Principles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Human </a:t>
            </a:r>
            <a:r>
              <a:rPr lang="en-US" dirty="0"/>
              <a:t>Readable*</a:t>
            </a:r>
          </a:p>
          <a:p>
            <a:r>
              <a:rPr lang="en-US" dirty="0"/>
              <a:t>Separation of Content and Display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But</a:t>
            </a:r>
            <a:r>
              <a:rPr lang="en-US" b="1" dirty="0"/>
              <a:t>... XML doesn't do very much by </a:t>
            </a:r>
            <a:r>
              <a:rPr lang="en-US" b="1" dirty="0" smtClean="0"/>
              <a:t>itself…</a:t>
            </a:r>
            <a:endParaRPr lang="en-US" b="1" dirty="0"/>
          </a:p>
          <a:p>
            <a:r>
              <a:rPr lang="en-US" dirty="0"/>
              <a:t>Websites: HTML + CSS + </a:t>
            </a:r>
            <a:r>
              <a:rPr lang="en-US" dirty="0" err="1" smtClean="0"/>
              <a:t>Javascript</a:t>
            </a:r>
            <a:r>
              <a:rPr lang="en-US" dirty="0" smtClean="0"/>
              <a:t>/JQuery</a:t>
            </a:r>
            <a:endParaRPr lang="en-US" dirty="0"/>
          </a:p>
          <a:p>
            <a:r>
              <a:rPr lang="en-US" dirty="0" err="1"/>
              <a:t>Wordpress</a:t>
            </a:r>
            <a:r>
              <a:rPr lang="en-US" dirty="0"/>
              <a:t>: HTML + CSS + PHP</a:t>
            </a:r>
          </a:p>
          <a:p>
            <a:r>
              <a:rPr lang="en-US" dirty="0"/>
              <a:t>XRX databases: XML + Restful APIs + </a:t>
            </a:r>
            <a:r>
              <a:rPr lang="en-US" dirty="0" err="1"/>
              <a:t>xQuery</a:t>
            </a:r>
            <a:endParaRPr lang="en-US" dirty="0"/>
          </a:p>
          <a:p>
            <a:r>
              <a:rPr lang="en-US" dirty="0" smtClean="0"/>
              <a:t>Web-scraping: HTML + scripting </a:t>
            </a:r>
            <a:r>
              <a:rPr lang="en-US" dirty="0"/>
              <a:t>(e.g</a:t>
            </a:r>
            <a:r>
              <a:rPr lang="en-US" dirty="0" smtClean="0"/>
              <a:t>. Python)</a:t>
            </a:r>
          </a:p>
          <a:p>
            <a:r>
              <a:rPr lang="en-US" dirty="0" smtClean="0"/>
              <a:t>APIs: XML + URL queries  + scripting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3962400"/>
            <a:ext cx="4446538" cy="29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175808"/>
            <a:ext cx="8222344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Examples in Projects and Research</a:t>
            </a:r>
          </a:p>
          <a:p>
            <a:pPr marL="285750" indent="-285750" algn="ctr"/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 marL="285750" indent="-285750"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(switch to the other slides)</a:t>
            </a:r>
          </a:p>
        </p:txBody>
      </p:sp>
    </p:spTree>
    <p:extLst>
      <p:ext uri="{BB962C8B-B14F-4D97-AF65-F5344CB8AC3E}">
        <p14:creationId xmlns:p14="http://schemas.microsoft.com/office/powerpoint/2010/main" val="1097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cott\Documents\Academics\DHC\Workshops\XML Workshop\nesting_doll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7200"/>
            <a:ext cx="28575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2667000" y="2705100"/>
            <a:ext cx="5105400" cy="18472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4343400"/>
            <a:ext cx="1066800" cy="417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2514600"/>
            <a:ext cx="990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XML Basic Concepts: Elements and Content</a:t>
            </a:r>
            <a:endParaRPr lang="en-US" sz="36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622321"/>
            <a:ext cx="1423621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This is</a:t>
            </a:r>
            <a:r>
              <a:rPr lang="en-US" dirty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an Element. It has two components: the </a:t>
            </a:r>
            <a:r>
              <a:rPr lang="en-US" u="sng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Start Tag </a:t>
            </a:r>
            <a:r>
              <a:rPr lang="en-US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and the </a:t>
            </a:r>
            <a:r>
              <a:rPr lang="en-US" u="sng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End Tag</a:t>
            </a:r>
            <a:r>
              <a:rPr lang="en-US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Notice the use and order of the special characters:</a:t>
            </a:r>
          </a:p>
          <a:p>
            <a:r>
              <a:rPr lang="en-US" dirty="0" smtClean="0">
                <a:solidFill>
                  <a:schemeClr val="tx2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&lt;  &gt;  /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981200" y="2895600"/>
            <a:ext cx="0" cy="1656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576021" y="3637984"/>
            <a:ext cx="405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4800" y="4552384"/>
            <a:ext cx="0" cy="7054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5000" y="5257800"/>
            <a:ext cx="624840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All of this stuff is nested (i.e. contained) within the “event” element.  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E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lements may contain other elements and they may contain </a:t>
            </a:r>
            <a:r>
              <a:rPr lang="en-US" u="sng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content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(e.g. the prose description of the workshop).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1066800"/>
            <a:ext cx="7010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basic unit of XML is called an Element.  Think of it like a container for your data or text that describes and categorizes it for the computer. When viewing a web page, for example, you will not see the elements.  But you can access and manipulate the elements in all sorts of ways.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514600"/>
            <a:ext cx="632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&lt;event&gt;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  &lt;name&gt;XML Workshop&lt;/name&gt;</a:t>
            </a:r>
          </a:p>
          <a:p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&lt;date y=“2013” m=“03” d=“01” /&gt;</a:t>
            </a:r>
          </a:p>
          <a:p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&lt;description&gt;A workshop about the basics of 	  XML, designed for people without a 		  programming background.&lt;/description&gt;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17452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cott\Documents\Academics\DHC\Workshops\XML Workshop\nesting_doll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75" y="0"/>
            <a:ext cx="2705725" cy="15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6781800" y="3000107"/>
            <a:ext cx="990600" cy="323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5600" y="3000107"/>
            <a:ext cx="2667000" cy="323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33800" y="3000107"/>
            <a:ext cx="1676400" cy="3231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43506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XML Basic Concepts: Attributes and Values</a:t>
            </a:r>
            <a:endParaRPr lang="en-US" sz="36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0" y="3376228"/>
            <a:ext cx="0" cy="14710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4847272"/>
            <a:ext cx="7772399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This is an Attribute, which has been added to the date element.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endParaRPr lang="en-US" dirty="0" smtClean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Note the syntax and the special characters:  =  “  ”</a:t>
            </a:r>
          </a:p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Also note that the attribute attaches to the </a:t>
            </a:r>
            <a:r>
              <a:rPr lang="en-US" u="sng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Start Tag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of an Element, and </a:t>
            </a:r>
            <a:r>
              <a:rPr lang="en-US" i="1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not the End Tag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.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05000" y="315743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400" y="2938644"/>
            <a:ext cx="990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Start Tag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0" y="2336300"/>
            <a:ext cx="9637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End Tag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353300" y="2705632"/>
            <a:ext cx="0" cy="29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600" y="1459468"/>
            <a:ext cx="716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Attributes and their values classify specific instances of an element.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2332672"/>
            <a:ext cx="632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&lt;event&gt;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&lt;name&gt;XML Workshop&lt;/name&gt;</a:t>
            </a:r>
          </a:p>
          <a:p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&lt;date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ref=“03-01-2013”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&gt;2013 Mar. 1 &lt;/date&gt;</a:t>
            </a:r>
          </a:p>
          <a:p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	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&lt;description&gt;A workshop about the basics of 	XML, designed for people without a  	programming</a:t>
            </a:r>
            <a:r>
              <a:rPr lang="en-US" sz="20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</a:t>
            </a:r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background.&lt;/description&gt;</a:t>
            </a:r>
          </a:p>
          <a:p>
            <a:r>
              <a:rPr lang="en-US" sz="20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&lt;/event&gt;</a:t>
            </a:r>
          </a:p>
        </p:txBody>
      </p:sp>
    </p:spTree>
    <p:extLst>
      <p:ext uri="{BB962C8B-B14F-4D97-AF65-F5344CB8AC3E}">
        <p14:creationId xmlns:p14="http://schemas.microsoft.com/office/powerpoint/2010/main" val="9981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97844"/>
            <a:ext cx="3962400" cy="2641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More XML Basic Concepts</a:t>
            </a:r>
            <a:endParaRPr lang="en-US" sz="3200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839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Well-formed-ness</a:t>
            </a:r>
          </a:p>
          <a:p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 “well-formed” XML document obeys these main 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It 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has 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at least one XML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It has a single </a:t>
            </a:r>
            <a:r>
              <a:rPr lang="en-US" u="sng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root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element, which contains all elements and content and which is not contained by any other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All elements are properly closed, with a start tag and an end tag, or as a self-closing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All elements are properly nested.  If it opens inside another element, it must close inside it too.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All elements and attributes obey 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proper </a:t>
            </a:r>
            <a:r>
              <a:rPr lang="en-US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syntax (e.g. no missing quotation marks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).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No element my have the same attribute more than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(other rules</a:t>
            </a: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) [</a:t>
            </a:r>
            <a:r>
              <a:rPr lang="en-US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CASE sensitive]</a:t>
            </a:r>
            <a:endParaRPr lang="en-US" dirty="0" smtClean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07230"/>
            <a:ext cx="4495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u="sng" dirty="0" smtClean="0">
                <a:solidFill>
                  <a:prstClr val="black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Validation</a:t>
            </a:r>
            <a:endParaRPr lang="en-US" dirty="0" smtClean="0"/>
          </a:p>
          <a:p>
            <a:r>
              <a:rPr lang="en-US" dirty="0" smtClean="0"/>
              <a:t>- Validation rules are additional requirements made for a </a:t>
            </a:r>
            <a:r>
              <a:rPr lang="en-US" dirty="0"/>
              <a:t>particular </a:t>
            </a:r>
            <a:r>
              <a:rPr lang="en-US" dirty="0" smtClean="0"/>
              <a:t>XML application.</a:t>
            </a:r>
          </a:p>
          <a:p>
            <a:r>
              <a:rPr lang="en-US" dirty="0" smtClean="0"/>
              <a:t>- Document Type Declaration (DTD) or Schema</a:t>
            </a:r>
          </a:p>
        </p:txBody>
      </p:sp>
    </p:spTree>
    <p:extLst>
      <p:ext uri="{BB962C8B-B14F-4D97-AF65-F5344CB8AC3E}">
        <p14:creationId xmlns:p14="http://schemas.microsoft.com/office/powerpoint/2010/main" val="4084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Elbow Connector 52"/>
          <p:cNvCxnSpPr/>
          <p:nvPr/>
        </p:nvCxnSpPr>
        <p:spPr>
          <a:xfrm rot="10800000">
            <a:off x="3275857" y="4200616"/>
            <a:ext cx="4464495" cy="993894"/>
          </a:xfrm>
          <a:prstGeom prst="bentConnector3">
            <a:avLst>
              <a:gd name="adj1" fmla="val -7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4247964" y="5229200"/>
            <a:ext cx="1404156" cy="612068"/>
          </a:xfrm>
          <a:prstGeom prst="bentConnector3">
            <a:avLst>
              <a:gd name="adj1" fmla="val 787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0"/>
          </p:cNvCxnSpPr>
          <p:nvPr/>
        </p:nvCxnSpPr>
        <p:spPr>
          <a:xfrm rot="5400000" flipH="1" flipV="1">
            <a:off x="1983979" y="4022904"/>
            <a:ext cx="1281924" cy="1102229"/>
          </a:xfrm>
          <a:prstGeom prst="bentConnector3">
            <a:avLst>
              <a:gd name="adj1" fmla="val 788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0"/>
            <a:endCxn id="8" idx="0"/>
          </p:cNvCxnSpPr>
          <p:nvPr/>
        </p:nvCxnSpPr>
        <p:spPr>
          <a:xfrm flipV="1">
            <a:off x="719572" y="3469943"/>
            <a:ext cx="8211" cy="174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09981" y="2547882"/>
            <a:ext cx="0" cy="377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10"/>
            <a:ext cx="8229600" cy="778098"/>
          </a:xfrm>
        </p:spPr>
        <p:txBody>
          <a:bodyPr anchor="t">
            <a:normAutofit/>
          </a:bodyPr>
          <a:lstStyle/>
          <a:p>
            <a:pPr algn="l"/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XML Tree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944724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“Document Object Model” (DOM)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Nodes and leaves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Parents, Children, Siblings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423823"/>
            <a:ext cx="3886200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&lt;html&gt;</a:t>
            </a:r>
          </a:p>
          <a:p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&lt;head&gt;</a:t>
            </a:r>
          </a:p>
          <a:p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 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&lt;title&gt;</a:t>
            </a:r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My Webpage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&lt;/title&gt;</a:t>
            </a:r>
          </a:p>
          <a:p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&lt;/head&gt;</a:t>
            </a:r>
          </a:p>
          <a:p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&lt;body&gt;</a:t>
            </a:r>
          </a:p>
          <a:p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 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&lt;h1&gt;</a:t>
            </a:r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Headline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&lt;/h1&gt;</a:t>
            </a:r>
          </a:p>
          <a:p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 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&lt;p&gt;</a:t>
            </a:r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 </a:t>
            </a:r>
            <a:r>
              <a:rPr lang="en-US" sz="16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paragraph</a:t>
            </a:r>
            <a:r>
              <a:rPr lang="en-US" sz="1600" dirty="0" smtClean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</a:t>
            </a:r>
            <a:r>
              <a:rPr lang="en-US" sz="1600" dirty="0" err="1" smtClean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img</a:t>
            </a:r>
            <a:r>
              <a:rPr lang="en-US" sz="16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</a:t>
            </a:r>
          </a:p>
          <a:p>
            <a:r>
              <a:rPr lang="en-US" sz="1600" dirty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</a:t>
            </a:r>
            <a:r>
              <a:rPr lang="en-US" sz="1600" dirty="0" err="1" smtClean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src</a:t>
            </a:r>
            <a:r>
              <a:rPr lang="en-US" sz="1600" dirty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=“</a:t>
            </a:r>
            <a:r>
              <a:rPr lang="en-US" sz="1600" dirty="0">
                <a:solidFill>
                  <a:srgbClr val="7030A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http://image.com/picture.jpg</a:t>
            </a:r>
            <a:r>
              <a:rPr lang="en-US" sz="1600" dirty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”</a:t>
            </a:r>
          </a:p>
          <a:p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 </a:t>
            </a:r>
            <a:r>
              <a:rPr lang="en-US" sz="1600" dirty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alt=“</a:t>
            </a:r>
            <a:r>
              <a:rPr lang="en-US" sz="1600" dirty="0">
                <a:solidFill>
                  <a:srgbClr val="7030A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 picture</a:t>
            </a:r>
            <a:r>
              <a:rPr lang="en-US" sz="1600" dirty="0" smtClean="0">
                <a:solidFill>
                  <a:srgbClr val="FF000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”</a:t>
            </a:r>
            <a:r>
              <a:rPr lang="en-US" sz="1600" dirty="0" smtClean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/&gt;</a:t>
            </a:r>
            <a:r>
              <a:rPr lang="en-US" sz="16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with a picture in it.</a:t>
            </a:r>
            <a:endParaRPr lang="en-US" sz="1600" dirty="0" smtClean="0">
              <a:solidFill>
                <a:srgbClr val="00B0F0"/>
              </a:solidFill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  <a:p>
            <a:r>
              <a:rPr lang="en-US" sz="1600" dirty="0" smtClean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 &lt;/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p&gt;</a:t>
            </a:r>
          </a:p>
          <a:p>
            <a:r>
              <a:rPr lang="en-US" sz="1600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   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&lt;p&gt;</a:t>
            </a:r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Another paragraph.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&lt;/p&gt;</a:t>
            </a:r>
          </a:p>
          <a:p>
            <a:r>
              <a:rPr lang="en-US" sz="1600" dirty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   </a:t>
            </a:r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&lt;/body&gt;</a:t>
            </a:r>
          </a:p>
          <a:p>
            <a:r>
              <a:rPr lang="en-US" sz="1600" dirty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&lt;/html</a:t>
            </a:r>
            <a:r>
              <a:rPr lang="en-US" sz="1600" dirty="0" smtClean="0">
                <a:solidFill>
                  <a:srgbClr val="00B0F0"/>
                </a:solidFill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&gt;</a:t>
            </a:r>
            <a:endParaRPr lang="en-US" sz="1600" dirty="0">
              <a:solidFill>
                <a:srgbClr val="00B0F0"/>
              </a:solidFill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727" y="2204864"/>
            <a:ext cx="4572508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(Document)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27" y="2802198"/>
            <a:ext cx="4572508" cy="4827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Root element: &lt;html/&gt;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727" y="3469943"/>
            <a:ext cx="1008112" cy="6071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&lt;head/&gt;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4941" y="3469943"/>
            <a:ext cx="1085648" cy="6071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&lt;body/&gt;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727" y="4334039"/>
            <a:ext cx="1008112" cy="6071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&lt;title/&gt;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39952" y="4334039"/>
            <a:ext cx="1008112" cy="6071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&lt;p/&gt;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875" y="4334039"/>
            <a:ext cx="1035905" cy="6071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&lt;h1/&gt;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6296" y="4334039"/>
            <a:ext cx="1008112" cy="6071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&lt;p/&gt;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9952" y="5214980"/>
            <a:ext cx="1008112" cy="60712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Element: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</a:rPr>
              <a:t>img</a:t>
            </a:r>
            <a:r>
              <a:rPr lang="en-US" sz="1600" dirty="0" smtClean="0">
                <a:solidFill>
                  <a:schemeClr val="tx1"/>
                </a:solidFill>
              </a:rPr>
              <a:t>/&gt;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7765" y="6082754"/>
            <a:ext cx="1440239" cy="6071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Attribute:</a:t>
            </a:r>
          </a:p>
          <a:p>
            <a:pPr algn="ctr"/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rc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=“http:…”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6016" y="6077919"/>
            <a:ext cx="1440160" cy="6119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Atribute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alt=“a picture”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55874" y="5214980"/>
            <a:ext cx="1035905" cy="60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9613" y="5214979"/>
            <a:ext cx="1758651" cy="60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with a picture in it.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38873" y="5214978"/>
            <a:ext cx="1265075" cy="60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paragraph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6296" y="5215701"/>
            <a:ext cx="1800200" cy="60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Another paragraph.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500" y="5215701"/>
            <a:ext cx="1296143" cy="607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Text: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My webpage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8" idx="0"/>
            <a:endCxn id="6" idx="2"/>
          </p:cNvCxnSpPr>
          <p:nvPr/>
        </p:nvCxnSpPr>
        <p:spPr>
          <a:xfrm rot="5400000" flipH="1" flipV="1">
            <a:off x="1526403" y="2486365"/>
            <a:ext cx="184959" cy="17821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0"/>
            <a:endCxn id="6" idx="2"/>
          </p:cNvCxnSpPr>
          <p:nvPr/>
        </p:nvCxnSpPr>
        <p:spPr>
          <a:xfrm rot="16200000" flipV="1">
            <a:off x="2746394" y="3048572"/>
            <a:ext cx="184959" cy="6577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3790549" y="3475641"/>
            <a:ext cx="256967" cy="1449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4243655" y="5692942"/>
            <a:ext cx="260645" cy="540060"/>
          </a:xfrm>
          <a:prstGeom prst="bentConnector3">
            <a:avLst>
              <a:gd name="adj1" fmla="val 583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 flipH="1" flipV="1">
            <a:off x="3949041" y="4520011"/>
            <a:ext cx="165798" cy="12241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5228290" y="4356886"/>
            <a:ext cx="273811" cy="1442375"/>
          </a:xfrm>
          <a:prstGeom prst="bentConnector3">
            <a:avLst>
              <a:gd name="adj1" fmla="val 619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61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Linux Biolinum" pitchFamily="2" charset="0"/>
                <a:ea typeface="Linux Biolinum" pitchFamily="2" charset="0"/>
                <a:cs typeface="Linux Biolinum" pitchFamily="2" charset="0"/>
              </a:rPr>
              <a:t>The XML Tree: Exercise</a:t>
            </a:r>
            <a:endParaRPr lang="en-US" dirty="0">
              <a:latin typeface="Linux Biolinum" pitchFamily="2" charset="0"/>
              <a:ea typeface="Linux Biolinum" pitchFamily="2" charset="0"/>
              <a:cs typeface="Linux Biolinum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8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with your neighbors, draw a tree that represents the following made-up XML:</a:t>
            </a:r>
          </a:p>
          <a:p>
            <a:endParaRPr lang="en-US" dirty="0"/>
          </a:p>
          <a:p>
            <a:r>
              <a:rPr lang="en-US" dirty="0" smtClean="0"/>
              <a:t>&lt;book </a:t>
            </a:r>
            <a:r>
              <a:rPr lang="en-US" dirty="0" err="1" smtClean="0"/>
              <a:t>isbn</a:t>
            </a:r>
            <a:r>
              <a:rPr lang="en-US" dirty="0" smtClean="0"/>
              <a:t>=“12345”&gt;</a:t>
            </a:r>
          </a:p>
          <a:p>
            <a:r>
              <a:rPr lang="en-US" dirty="0"/>
              <a:t>	</a:t>
            </a:r>
            <a:r>
              <a:rPr lang="en-US" dirty="0" smtClean="0"/>
              <a:t>&lt;toc&gt;&lt;/toc&gt;</a:t>
            </a:r>
          </a:p>
          <a:p>
            <a:r>
              <a:rPr lang="en-US" dirty="0"/>
              <a:t>	</a:t>
            </a:r>
            <a:r>
              <a:rPr lang="en-US" dirty="0" smtClean="0"/>
              <a:t>&lt;chapter n=“1”&gt;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&lt;title&gt;&lt;/title&gt;</a:t>
            </a:r>
          </a:p>
          <a:p>
            <a:r>
              <a:rPr lang="en-US" dirty="0"/>
              <a:t>	</a:t>
            </a:r>
            <a:r>
              <a:rPr lang="en-US" dirty="0" smtClean="0"/>
              <a:t>&lt;/chapter&gt;</a:t>
            </a:r>
          </a:p>
          <a:p>
            <a:r>
              <a:rPr lang="en-US" dirty="0"/>
              <a:t>	</a:t>
            </a:r>
            <a:r>
              <a:rPr lang="en-US" dirty="0" smtClean="0"/>
              <a:t>&lt;chapter n=“2”&gt;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&lt;title&gt;&lt;/title&gt;</a:t>
            </a:r>
          </a:p>
          <a:p>
            <a:r>
              <a:rPr lang="en-US" dirty="0"/>
              <a:t>	</a:t>
            </a:r>
            <a:r>
              <a:rPr lang="en-US" dirty="0" smtClean="0"/>
              <a:t>&lt;/chapter&gt;</a:t>
            </a:r>
          </a:p>
          <a:p>
            <a:r>
              <a:rPr lang="en-US" dirty="0"/>
              <a:t>	</a:t>
            </a:r>
            <a:r>
              <a:rPr lang="en-US" dirty="0" smtClean="0"/>
              <a:t>&lt;chapter n=“3”&gt;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&lt;title&gt;&lt;/title&gt;</a:t>
            </a:r>
          </a:p>
          <a:p>
            <a:r>
              <a:rPr lang="en-US" dirty="0"/>
              <a:t>	</a:t>
            </a:r>
            <a:r>
              <a:rPr lang="en-US" dirty="0" smtClean="0"/>
              <a:t>	&lt;section&gt;&lt;/section&gt;</a:t>
            </a:r>
          </a:p>
          <a:p>
            <a:r>
              <a:rPr lang="en-US" dirty="0"/>
              <a:t>	</a:t>
            </a:r>
            <a:r>
              <a:rPr lang="en-US" dirty="0" smtClean="0"/>
              <a:t>	&lt;section&gt;&lt;/section&gt;</a:t>
            </a:r>
          </a:p>
          <a:p>
            <a:r>
              <a:rPr lang="en-US" dirty="0"/>
              <a:t>	</a:t>
            </a:r>
            <a:r>
              <a:rPr lang="en-US" dirty="0" smtClean="0"/>
              <a:t>&lt;/chapter&gt;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bibl</a:t>
            </a:r>
            <a:r>
              <a:rPr lang="en-US" dirty="0" smtClean="0"/>
              <a:t>&gt;&lt;/</a:t>
            </a:r>
            <a:r>
              <a:rPr lang="en-US" dirty="0" err="1" smtClean="0"/>
              <a:t>bibl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&lt;index&gt;&lt;/index&gt;</a:t>
            </a:r>
          </a:p>
          <a:p>
            <a:r>
              <a:rPr lang="en-US" dirty="0" smtClean="0"/>
              <a:t>&lt;/book&gt;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883</Words>
  <Application>Microsoft Office PowerPoint</Application>
  <PresentationFormat>On-screen Show (4:3)</PresentationFormat>
  <Paragraphs>186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Linux Biolinum</vt:lpstr>
      <vt:lpstr>Office Theme</vt:lpstr>
      <vt:lpstr>Introduction to XML, Part 1 Building a Website with HTML</vt:lpstr>
      <vt:lpstr>PowerPoint Presentation</vt:lpstr>
      <vt:lpstr>PowerPoint Presentation</vt:lpstr>
      <vt:lpstr>PowerPoint Presentation</vt:lpstr>
      <vt:lpstr>XML Basic Concepts: Elements and Content</vt:lpstr>
      <vt:lpstr>XML Basic Concepts: Attributes and Values</vt:lpstr>
      <vt:lpstr>More XML Basic Concepts</vt:lpstr>
      <vt:lpstr>The XML Tree</vt:lpstr>
      <vt:lpstr>PowerPoint Presentation</vt:lpstr>
      <vt:lpstr>XML Basics: HTML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creator>Scott</dc:creator>
  <cp:lastModifiedBy>majining</cp:lastModifiedBy>
  <cp:revision>56</cp:revision>
  <dcterms:created xsi:type="dcterms:W3CDTF">2006-08-16T00:00:00Z</dcterms:created>
  <dcterms:modified xsi:type="dcterms:W3CDTF">2016-04-19T21:43:49Z</dcterms:modified>
</cp:coreProperties>
</file>