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75" r:id="rId2"/>
    <p:sldId id="503" r:id="rId3"/>
    <p:sldId id="521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9167" y="3074126"/>
            <a:ext cx="8699629" cy="709747"/>
          </a:xfrm>
        </p:spPr>
        <p:txBody>
          <a:bodyPr>
            <a:noAutofit/>
          </a:bodyPr>
          <a:lstStyle>
            <a:lvl1pPr algn="l">
              <a:defRPr lang="es-CO" sz="54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3" name="Imagen 8">
            <a:extLst>
              <a:ext uri="{FF2B5EF4-FFF2-40B4-BE49-F238E27FC236}">
                <a16:creationId xmlns:a16="http://schemas.microsoft.com/office/drawing/2014/main" id="{5E8335B1-AA84-3A4E-4299-C713171F1C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149" y="6251713"/>
            <a:ext cx="770851" cy="6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id="{68422550-D7C5-8D4E-DDCB-745F98529B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149" y="6251713"/>
            <a:ext cx="770851" cy="6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942F9-55B1-4EE5-8182-A4EBE401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D2584-FE1E-4053-85CF-8C585B16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FA835-CDCA-48B6-A9D2-33790D7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DB4D-705E-4707-98C4-08733469EA95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CFC0B-AF94-4268-BE87-6A2E0E5B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5BE81-476D-4C98-BF91-DC02594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57C7-A1B8-41CC-83DB-E178455919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1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DB4D-705E-4707-98C4-08733469EA95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57C7-A1B8-41CC-83DB-E1784559199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F523C5-58C9-4DAA-B9A6-4FC02A29CB8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429" y="204470"/>
            <a:ext cx="3471572" cy="961390"/>
          </a:xfrm>
          <a:prstGeom prst="rect">
            <a:avLst/>
          </a:prstGeo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4D49C564-70FC-ACC1-E5BB-4AD5229EB1F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149" y="6251713"/>
            <a:ext cx="770851" cy="6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904.0967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2004.04696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.gluebenchmark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gpotts/cs224u/blob/main/evaluation_metrics.ipyn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2B5380B-BB08-58DD-3FE4-E83A3946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050" y="3429000"/>
            <a:ext cx="8699629" cy="709747"/>
          </a:xfrm>
        </p:spPr>
        <p:txBody>
          <a:bodyPr>
            <a:normAutofit fontScale="90000"/>
          </a:bodyPr>
          <a:lstStyle/>
          <a:p>
            <a:br>
              <a:rPr lang="es-ES_tradnl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br>
              <a:rPr lang="es-ES_tradnl" sz="4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s-ES_tradnl" sz="4800" dirty="0">
                <a:solidFill>
                  <a:srgbClr val="0070C0"/>
                </a:solidFill>
                <a:latin typeface="Consolas" panose="020B0609020204030204" pitchFamily="49" charset="0"/>
              </a:rPr>
              <a:t>Artificial </a:t>
            </a:r>
            <a:r>
              <a:rPr lang="es-ES_tradnl" sz="4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Intelligence</a:t>
            </a:r>
            <a:br>
              <a:rPr lang="es-ES_tradnl" sz="4800" dirty="0">
                <a:solidFill>
                  <a:srgbClr val="0070C0"/>
                </a:solidFill>
              </a:rPr>
            </a:br>
            <a:r>
              <a:rPr lang="es-MX" sz="4800" dirty="0">
                <a:latin typeface="Consolas" panose="020B0609020204030204" pitchFamily="49" charset="0"/>
              </a:rPr>
              <a:t>Lecture12 – </a:t>
            </a:r>
            <a:r>
              <a:rPr lang="es-MX" sz="4800" dirty="0" err="1">
                <a:latin typeface="Consolas" panose="020B0609020204030204" pitchFamily="49" charset="0"/>
              </a:rPr>
              <a:t>Evaluation</a:t>
            </a:r>
            <a:br>
              <a:rPr lang="es-MX" sz="4800" dirty="0">
                <a:latin typeface="Consolas" panose="020B0609020204030204" pitchFamily="49" charset="0"/>
              </a:rPr>
            </a:br>
            <a:br>
              <a:rPr lang="es-ES_tradnl" dirty="0">
                <a:solidFill>
                  <a:srgbClr val="0070C0"/>
                </a:solidFill>
              </a:rPr>
            </a:br>
            <a:br>
              <a:rPr lang="es-ES_tradnl" dirty="0">
                <a:solidFill>
                  <a:srgbClr val="0070C0"/>
                </a:solidFill>
              </a:rPr>
            </a:br>
            <a:endParaRPr lang="es-ES_trad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5D0A861-F201-99D7-1749-3973881FFAEB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Types of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evalua:on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methods for text generation</a:t>
            </a:r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6E65C6-47D5-91DE-C7FE-6718F5C7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1767805"/>
            <a:ext cx="10883153" cy="22775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3EF42A-13B5-3277-6697-289097D57914}"/>
              </a:ext>
            </a:extLst>
          </p:cNvPr>
          <p:cNvSpPr txBox="1"/>
          <p:nvPr/>
        </p:nvSpPr>
        <p:spPr>
          <a:xfrm>
            <a:off x="978517" y="4264275"/>
            <a:ext cx="344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latin typeface="Consolas" panose="020B0609020204030204" pitchFamily="49" charset="0"/>
              </a:rPr>
              <a:t>Content </a:t>
            </a:r>
            <a:r>
              <a:rPr lang="es-CO" sz="1400" dirty="0" err="1">
                <a:latin typeface="Consolas" panose="020B0609020204030204" pitchFamily="49" charset="0"/>
              </a:rPr>
              <a:t>Overlap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dirty="0" err="1">
                <a:latin typeface="Consolas" panose="020B0609020204030204" pitchFamily="49" charset="0"/>
              </a:rPr>
              <a:t>Metrics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696AE-3A0C-C734-D601-0F75019AD4B7}"/>
              </a:ext>
            </a:extLst>
          </p:cNvPr>
          <p:cNvSpPr txBox="1"/>
          <p:nvPr/>
        </p:nvSpPr>
        <p:spPr>
          <a:xfrm>
            <a:off x="5163670" y="4264274"/>
            <a:ext cx="2537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 err="1">
                <a:latin typeface="Consolas" panose="020B0609020204030204" pitchFamily="49" charset="0"/>
              </a:rPr>
              <a:t>Model-based</a:t>
            </a:r>
            <a:r>
              <a:rPr lang="es-CO" sz="1400" dirty="0">
                <a:latin typeface="Consolas" panose="020B0609020204030204" pitchFamily="49" charset="0"/>
              </a:rPr>
              <a:t> </a:t>
            </a:r>
            <a:r>
              <a:rPr lang="es-CO" sz="1400" dirty="0" err="1">
                <a:latin typeface="Consolas" panose="020B0609020204030204" pitchFamily="49" charset="0"/>
              </a:rPr>
              <a:t>Metrics</a:t>
            </a:r>
            <a:endParaRPr lang="es-CO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EC52C9-42C4-B3D4-472B-2E34C4BF27D4}"/>
              </a:ext>
            </a:extLst>
          </p:cNvPr>
          <p:cNvSpPr txBox="1"/>
          <p:nvPr/>
        </p:nvSpPr>
        <p:spPr>
          <a:xfrm>
            <a:off x="9170894" y="4264273"/>
            <a:ext cx="2537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latin typeface="Consolas" panose="020B0609020204030204" pitchFamily="49" charset="0"/>
              </a:rPr>
              <a:t>Human </a:t>
            </a:r>
            <a:r>
              <a:rPr lang="es-CO" sz="1400" dirty="0" err="1">
                <a:latin typeface="Consolas" panose="020B0609020204030204" pitchFamily="49" charset="0"/>
              </a:rPr>
              <a:t>Evaluations</a:t>
            </a:r>
            <a:endParaRPr lang="es-CO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0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C8A6E35-2E59-D343-08B6-B896B4A10E6B}"/>
              </a:ext>
            </a:extLst>
          </p:cNvPr>
          <p:cNvSpPr txBox="1"/>
          <p:nvPr/>
        </p:nvSpPr>
        <p:spPr>
          <a:xfrm>
            <a:off x="636493" y="3681860"/>
            <a:ext cx="114300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Compute a score </a:t>
            </a:r>
            <a:r>
              <a:rPr lang="es-CO" dirty="0" err="1">
                <a:latin typeface="Consolas" panose="020B0609020204030204" pitchFamily="49" charset="0"/>
              </a:rPr>
              <a:t>that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indicates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lexical </a:t>
            </a:r>
            <a:r>
              <a:rPr lang="es-CO" dirty="0" err="1">
                <a:latin typeface="Consolas" panose="020B0609020204030204" pitchFamily="49" charset="0"/>
              </a:rPr>
              <a:t>similarity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between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generated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gold</a:t>
            </a:r>
            <a:r>
              <a:rPr lang="es-CO" dirty="0">
                <a:latin typeface="Consolas" panose="020B0609020204030204" pitchFamily="49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standard (human-</a:t>
            </a:r>
            <a:r>
              <a:rPr lang="es-CO" dirty="0" err="1">
                <a:latin typeface="Consolas" panose="020B0609020204030204" pitchFamily="49" charset="0"/>
              </a:rPr>
              <a:t>written</a:t>
            </a:r>
            <a:r>
              <a:rPr lang="es-CO" dirty="0">
                <a:latin typeface="Consolas" panose="020B0609020204030204" pitchFamily="49" charset="0"/>
              </a:rPr>
              <a:t>) </a:t>
            </a:r>
            <a:r>
              <a:rPr lang="es-CO" dirty="0" err="1">
                <a:latin typeface="Consolas" panose="020B0609020204030204" pitchFamily="49" charset="0"/>
              </a:rPr>
              <a:t>text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Fast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efficient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N-</a:t>
            </a:r>
            <a:r>
              <a:rPr lang="es-CO" dirty="0" err="1">
                <a:latin typeface="Consolas" panose="020B0609020204030204" pitchFamily="49" charset="0"/>
              </a:rPr>
              <a:t>gram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overlap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e.g</a:t>
            </a:r>
            <a:r>
              <a:rPr lang="es-CO" dirty="0">
                <a:latin typeface="Consolas" panose="020B0609020204030204" pitchFamily="49" charset="0"/>
              </a:rPr>
              <a:t>., BLEU, ROUGE, METEOR, </a:t>
            </a:r>
            <a:r>
              <a:rPr lang="es-CO" dirty="0" err="1">
                <a:latin typeface="Consolas" panose="020B0609020204030204" pitchFamily="49" charset="0"/>
              </a:rPr>
              <a:t>CIDEr</a:t>
            </a:r>
            <a:r>
              <a:rPr lang="es-CO" dirty="0">
                <a:latin typeface="Consolas" panose="020B0609020204030204" pitchFamily="49" charset="0"/>
              </a:rPr>
              <a:t>, etc.)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Not</a:t>
            </a:r>
            <a:r>
              <a:rPr lang="es-CO" dirty="0">
                <a:latin typeface="Consolas" panose="020B0609020204030204" pitchFamily="49" charset="0"/>
              </a:rPr>
              <a:t> ideal </a:t>
            </a:r>
            <a:r>
              <a:rPr lang="es-CO" dirty="0" err="1">
                <a:latin typeface="Consolas" panose="020B0609020204030204" pitchFamily="49" charset="0"/>
              </a:rPr>
              <a:t>but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often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still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reported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translation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summarization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B3553E6-69F5-D4AB-6C89-467F9402C440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Content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Overlap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Metrics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7E8385-36DA-2A5F-1E25-077186AA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2" y="1412063"/>
            <a:ext cx="805927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2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EB1EBC8-E6DA-7776-154E-C0BA622D99C0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Model-based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metrics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to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capture more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semanantics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933E5E-3BBC-F7F8-5FD3-E0C25BB1A42F}"/>
              </a:ext>
            </a:extLst>
          </p:cNvPr>
          <p:cNvSpPr txBox="1"/>
          <p:nvPr/>
        </p:nvSpPr>
        <p:spPr>
          <a:xfrm>
            <a:off x="620903" y="1789837"/>
            <a:ext cx="8346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Consolas" panose="020B0609020204030204" pitchFamily="49" charset="0"/>
              </a:rPr>
              <a:t>Use </a:t>
            </a:r>
            <a:r>
              <a:rPr lang="es-CO" dirty="0" err="1">
                <a:latin typeface="Consolas" panose="020B0609020204030204" pitchFamily="49" charset="0"/>
              </a:rPr>
              <a:t>learned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representations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words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sentences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compute </a:t>
            </a:r>
            <a:r>
              <a:rPr lang="es-CO" dirty="0" err="1">
                <a:latin typeface="Consolas" panose="020B0609020204030204" pitchFamily="49" charset="0"/>
              </a:rPr>
              <a:t>semantic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similarity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between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generated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reference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texts</a:t>
            </a:r>
            <a:endParaRPr lang="es-CO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embeddings</a:t>
            </a:r>
            <a:r>
              <a:rPr lang="es-CO" dirty="0">
                <a:latin typeface="Consolas" panose="020B0609020204030204" pitchFamily="49" charset="0"/>
              </a:rPr>
              <a:t> are </a:t>
            </a:r>
            <a:r>
              <a:rPr lang="es-CO" dirty="0" err="1">
                <a:latin typeface="Consolas" panose="020B0609020204030204" pitchFamily="49" charset="0"/>
              </a:rPr>
              <a:t>pretrained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distance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used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measure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similarity</a:t>
            </a:r>
            <a:r>
              <a:rPr lang="es-CO" dirty="0">
                <a:latin typeface="Consolas" panose="020B0609020204030204" pitchFamily="49" charset="0"/>
              </a:rPr>
              <a:t> can be </a:t>
            </a:r>
            <a:r>
              <a:rPr lang="es-CO" dirty="0" err="1">
                <a:latin typeface="Consolas" panose="020B0609020204030204" pitchFamily="49" charset="0"/>
              </a:rPr>
              <a:t>fixed</a:t>
            </a:r>
            <a:endParaRPr lang="es-CO" dirty="0">
              <a:latin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680B0D-0E7D-4868-5EB1-4A07A311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18" y="3429000"/>
            <a:ext cx="6828560" cy="33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BC5A1F5-25CD-6C4B-40E3-3059818B84F8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BERTSCORE</a:t>
            </a: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5EC53E-9954-0DAB-BE27-C4169B9D8F6D}"/>
              </a:ext>
            </a:extLst>
          </p:cNvPr>
          <p:cNvSpPr txBox="1"/>
          <p:nvPr/>
        </p:nvSpPr>
        <p:spPr>
          <a:xfrm>
            <a:off x="745435" y="1197260"/>
            <a:ext cx="9321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Uses </a:t>
            </a:r>
            <a:r>
              <a:rPr lang="es-CO" dirty="0" err="1">
                <a:latin typeface="Consolas" panose="020B0609020204030204" pitchFamily="49" charset="0"/>
              </a:rPr>
              <a:t>pre-trained</a:t>
            </a:r>
            <a:r>
              <a:rPr lang="es-CO" dirty="0">
                <a:latin typeface="Consolas" panose="020B0609020204030204" pitchFamily="49" charset="0"/>
              </a:rPr>
              <a:t> contextual </a:t>
            </a:r>
            <a:r>
              <a:rPr lang="es-CO" dirty="0" err="1">
                <a:latin typeface="Consolas" panose="020B0609020204030204" pitchFamily="49" charset="0"/>
              </a:rPr>
              <a:t>embeddings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from</a:t>
            </a:r>
            <a:r>
              <a:rPr lang="es-CO" dirty="0">
                <a:latin typeface="Consolas" panose="020B0609020204030204" pitchFamily="49" charset="0"/>
              </a:rPr>
              <a:t> BERT and </a:t>
            </a:r>
            <a:r>
              <a:rPr lang="es-CO" dirty="0" err="1">
                <a:latin typeface="Consolas" panose="020B0609020204030204" pitchFamily="49" charset="0"/>
              </a:rPr>
              <a:t>matches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words</a:t>
            </a:r>
            <a:r>
              <a:rPr lang="es-CO" dirty="0">
                <a:latin typeface="Consolas" panose="020B0609020204030204" pitchFamily="49" charset="0"/>
              </a:rPr>
              <a:t> in candidate and </a:t>
            </a:r>
            <a:r>
              <a:rPr lang="es-CO" dirty="0" err="1">
                <a:latin typeface="Consolas" panose="020B0609020204030204" pitchFamily="49" charset="0"/>
              </a:rPr>
              <a:t>reference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sentences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cosine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similarity</a:t>
            </a:r>
            <a:r>
              <a:rPr lang="es-CO" dirty="0">
                <a:latin typeface="Consolas" panose="020B0609020204030204" pitchFamily="49" charset="0"/>
              </a:rPr>
              <a:t>.</a:t>
            </a:r>
          </a:p>
          <a:p>
            <a:r>
              <a:rPr lang="es-CO" dirty="0">
                <a:latin typeface="Consolas" panose="020B0609020204030204" pitchFamily="49" charset="0"/>
              </a:rPr>
              <a:t>(</a:t>
            </a:r>
            <a:r>
              <a:rPr lang="es-CO" dirty="0">
                <a:latin typeface="Consolas" panose="020B0609020204030204" pitchFamily="49" charset="0"/>
                <a:hlinkClick r:id="rId2"/>
              </a:rPr>
              <a:t>Zhang </a:t>
            </a:r>
            <a:r>
              <a:rPr lang="es-CO" dirty="0" err="1">
                <a:latin typeface="Consolas" panose="020B0609020204030204" pitchFamily="49" charset="0"/>
                <a:hlinkClick r:id="rId2"/>
              </a:rPr>
              <a:t>et.al</a:t>
            </a:r>
            <a:r>
              <a:rPr lang="es-CO" dirty="0">
                <a:latin typeface="Consolas" panose="020B0609020204030204" pitchFamily="49" charset="0"/>
                <a:hlinkClick r:id="rId2"/>
              </a:rPr>
              <a:t>. 2020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673847-834C-D56C-2C86-38D2DE0F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77" y="2616928"/>
            <a:ext cx="909764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6CE4389-4324-B661-296E-1F9642BEA892}"/>
              </a:ext>
            </a:extLst>
          </p:cNvPr>
          <p:cNvSpPr txBox="1">
            <a:spLocks/>
          </p:cNvSpPr>
          <p:nvPr/>
        </p:nvSpPr>
        <p:spPr>
          <a:xfrm>
            <a:off x="745434" y="370301"/>
            <a:ext cx="8398565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Model-based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metrics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Beyond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word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matching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47D5C7-C1E1-0497-F26B-DCF913F053E6}"/>
              </a:ext>
            </a:extLst>
          </p:cNvPr>
          <p:cNvSpPr txBox="1"/>
          <p:nvPr/>
        </p:nvSpPr>
        <p:spPr>
          <a:xfrm>
            <a:off x="745433" y="1354595"/>
            <a:ext cx="10898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latin typeface="Consolas" panose="020B0609020204030204" pitchFamily="49" charset="0"/>
              </a:rPr>
              <a:t>BLEURT:</a:t>
            </a:r>
          </a:p>
          <a:p>
            <a:r>
              <a:rPr lang="es-CO" dirty="0">
                <a:latin typeface="Consolas" panose="020B0609020204030204" pitchFamily="49" charset="0"/>
              </a:rPr>
              <a:t>A </a:t>
            </a:r>
            <a:r>
              <a:rPr lang="es-CO" dirty="0" err="1">
                <a:latin typeface="Consolas" panose="020B0609020204030204" pitchFamily="49" charset="0"/>
              </a:rPr>
              <a:t>regression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model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based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on</a:t>
            </a:r>
            <a:r>
              <a:rPr lang="es-CO" dirty="0">
                <a:latin typeface="Consolas" panose="020B0609020204030204" pitchFamily="49" charset="0"/>
              </a:rPr>
              <a:t> BERT </a:t>
            </a:r>
            <a:r>
              <a:rPr lang="es-CO" dirty="0" err="1">
                <a:latin typeface="Consolas" panose="020B0609020204030204" pitchFamily="49" charset="0"/>
              </a:rPr>
              <a:t>returns</a:t>
            </a:r>
            <a:r>
              <a:rPr lang="es-CO" dirty="0">
                <a:latin typeface="Consolas" panose="020B0609020204030204" pitchFamily="49" charset="0"/>
              </a:rPr>
              <a:t> a score </a:t>
            </a:r>
            <a:r>
              <a:rPr lang="es-CO" dirty="0" err="1">
                <a:latin typeface="Consolas" panose="020B0609020204030204" pitchFamily="49" charset="0"/>
              </a:rPr>
              <a:t>that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indicates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what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extent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candidate </a:t>
            </a:r>
            <a:r>
              <a:rPr lang="es-CO" dirty="0" err="1">
                <a:latin typeface="Consolas" panose="020B0609020204030204" pitchFamily="49" charset="0"/>
              </a:rPr>
              <a:t>text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gramatical and </a:t>
            </a:r>
            <a:r>
              <a:rPr lang="es-CO" dirty="0" err="1">
                <a:latin typeface="Consolas" panose="020B0609020204030204" pitchFamily="49" charset="0"/>
              </a:rPr>
              <a:t>conveys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meaning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reference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text</a:t>
            </a:r>
            <a:r>
              <a:rPr lang="es-CO" dirty="0">
                <a:latin typeface="Consolas" panose="020B0609020204030204" pitchFamily="49" charset="0"/>
              </a:rPr>
              <a:t>. </a:t>
            </a:r>
          </a:p>
          <a:p>
            <a:r>
              <a:rPr lang="es-CO" dirty="0">
                <a:latin typeface="Consolas" panose="020B0609020204030204" pitchFamily="49" charset="0"/>
              </a:rPr>
              <a:t>(</a:t>
            </a:r>
            <a:r>
              <a:rPr lang="es-CO" dirty="0" err="1">
                <a:latin typeface="Consolas" panose="020B0609020204030204" pitchFamily="49" charset="0"/>
                <a:hlinkClick r:id="rId2"/>
              </a:rPr>
              <a:t>Sellam</a:t>
            </a:r>
            <a:r>
              <a:rPr lang="es-CO" dirty="0">
                <a:latin typeface="Consolas" panose="020B0609020204030204" pitchFamily="49" charset="0"/>
                <a:hlinkClick r:id="rId2"/>
              </a:rPr>
              <a:t> </a:t>
            </a:r>
            <a:r>
              <a:rPr lang="es-CO" dirty="0" err="1">
                <a:latin typeface="Consolas" panose="020B0609020204030204" pitchFamily="49" charset="0"/>
                <a:hlinkClick r:id="rId2"/>
              </a:rPr>
              <a:t>et.al</a:t>
            </a:r>
            <a:r>
              <a:rPr lang="es-CO" dirty="0">
                <a:latin typeface="Consolas" panose="020B0609020204030204" pitchFamily="49" charset="0"/>
                <a:hlinkClick r:id="rId2"/>
              </a:rPr>
              <a:t>. 2020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039FC0-D121-DAC9-2B15-DA5495EF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93" y="2581109"/>
            <a:ext cx="4499781" cy="39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17C501-102C-2D16-10AE-9B63C5E446D5}"/>
              </a:ext>
            </a:extLst>
          </p:cNvPr>
          <p:cNvSpPr txBox="1"/>
          <p:nvPr/>
        </p:nvSpPr>
        <p:spPr>
          <a:xfrm>
            <a:off x="958413" y="1327591"/>
            <a:ext cx="7988364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Reference-</a:t>
            </a:r>
            <a:r>
              <a:rPr lang="es-CO" dirty="0" err="1">
                <a:latin typeface="Consolas" panose="020B0609020204030204" pitchFamily="49" charset="0"/>
              </a:rPr>
              <a:t>based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evaluation</a:t>
            </a:r>
            <a:r>
              <a:rPr lang="es-CO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Compare human </a:t>
            </a:r>
            <a:r>
              <a:rPr lang="es-CO" dirty="0" err="1">
                <a:latin typeface="Consolas" panose="020B0609020204030204" pitchFamily="49" charset="0"/>
              </a:rPr>
              <a:t>written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reference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model</a:t>
            </a:r>
            <a:r>
              <a:rPr lang="es-CO" dirty="0">
                <a:latin typeface="Consolas" panose="020B0609020204030204" pitchFamily="49" charset="0"/>
              </a:rPr>
              <a:t> outputs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Used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be ‘standard’ </a:t>
            </a:r>
            <a:r>
              <a:rPr lang="es-CO" dirty="0" err="1">
                <a:latin typeface="Consolas" panose="020B0609020204030204" pitchFamily="49" charset="0"/>
              </a:rPr>
              <a:t>evalua;on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most</a:t>
            </a:r>
            <a:r>
              <a:rPr lang="es-CO" dirty="0">
                <a:latin typeface="Consolas" panose="020B0609020204030204" pitchFamily="49" charset="0"/>
              </a:rPr>
              <a:t> NLP </a:t>
            </a:r>
            <a:r>
              <a:rPr lang="es-CO" dirty="0" err="1">
                <a:latin typeface="Consolas" panose="020B0609020204030204" pitchFamily="49" charset="0"/>
              </a:rPr>
              <a:t>tasks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Examples</a:t>
            </a:r>
            <a:r>
              <a:rPr lang="es-CO" dirty="0">
                <a:latin typeface="Consolas" panose="020B0609020204030204" pitchFamily="49" charset="0"/>
              </a:rPr>
              <a:t>: BLEU, ROUGE, </a:t>
            </a:r>
            <a:r>
              <a:rPr lang="es-CO" dirty="0" err="1">
                <a:latin typeface="Consolas" panose="020B0609020204030204" pitchFamily="49" charset="0"/>
              </a:rPr>
              <a:t>BertScore</a:t>
            </a:r>
            <a:r>
              <a:rPr lang="es-CO" dirty="0">
                <a:latin typeface="Consolas" panose="020B0609020204030204" pitchFamily="49" charset="0"/>
              </a:rPr>
              <a:t> etc.</a:t>
            </a:r>
          </a:p>
          <a:p>
            <a:pPr>
              <a:lnSpc>
                <a:spcPct val="150000"/>
              </a:lnSpc>
            </a:pP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Reference free </a:t>
            </a:r>
            <a:r>
              <a:rPr lang="es-CO" dirty="0" err="1">
                <a:latin typeface="Consolas" panose="020B0609020204030204" pitchFamily="49" charset="0"/>
              </a:rPr>
              <a:t>evaluaEon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Have</a:t>
            </a:r>
            <a:r>
              <a:rPr lang="es-CO" dirty="0">
                <a:latin typeface="Consolas" panose="020B0609020204030204" pitchFamily="49" charset="0"/>
              </a:rPr>
              <a:t> a </a:t>
            </a:r>
            <a:r>
              <a:rPr lang="es-CO" dirty="0" err="1">
                <a:latin typeface="Consolas" panose="020B0609020204030204" pitchFamily="49" charset="0"/>
              </a:rPr>
              <a:t>model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give</a:t>
            </a:r>
            <a:r>
              <a:rPr lang="es-CO" dirty="0">
                <a:latin typeface="Consolas" panose="020B0609020204030204" pitchFamily="49" charset="0"/>
              </a:rPr>
              <a:t> a score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No human </a:t>
            </a:r>
            <a:r>
              <a:rPr lang="es-CO" dirty="0" err="1">
                <a:latin typeface="Consolas" panose="020B0609020204030204" pitchFamily="49" charset="0"/>
              </a:rPr>
              <a:t>reference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Was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nonstandard</a:t>
            </a:r>
            <a:r>
              <a:rPr lang="es-CO" dirty="0">
                <a:latin typeface="Consolas" panose="020B0609020204030204" pitchFamily="49" charset="0"/>
              </a:rPr>
              <a:t> – </a:t>
            </a:r>
            <a:r>
              <a:rPr lang="es-CO" dirty="0" err="1">
                <a:latin typeface="Consolas" panose="020B0609020204030204" pitchFamily="49" charset="0"/>
              </a:rPr>
              <a:t>now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becoming</a:t>
            </a:r>
            <a:r>
              <a:rPr lang="es-CO" dirty="0">
                <a:latin typeface="Consolas" panose="020B0609020204030204" pitchFamily="49" charset="0"/>
              </a:rPr>
              <a:t> popular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GPT4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Examples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dirty="0" err="1">
                <a:latin typeface="Consolas" panose="020B0609020204030204" pitchFamily="49" charset="0"/>
              </a:rPr>
              <a:t>AlpacaEval</a:t>
            </a:r>
            <a:r>
              <a:rPr lang="es-CO" dirty="0">
                <a:latin typeface="Consolas" panose="020B0609020204030204" pitchFamily="49" charset="0"/>
              </a:rPr>
              <a:t>, MT-</a:t>
            </a:r>
            <a:r>
              <a:rPr lang="es-CO" dirty="0" err="1">
                <a:latin typeface="Consolas" panose="020B0609020204030204" pitchFamily="49" charset="0"/>
              </a:rPr>
              <a:t>Bench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41520AA-9DBF-386E-9C9B-DFBE2D1D488E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Reference free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82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D11D905-D970-CBD3-FD59-163BD69FF44D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Human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Evaluations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EE9DE2-02EF-FBDC-5A9D-AE07229E8500}"/>
              </a:ext>
            </a:extLst>
          </p:cNvPr>
          <p:cNvSpPr txBox="1"/>
          <p:nvPr/>
        </p:nvSpPr>
        <p:spPr>
          <a:xfrm>
            <a:off x="745434" y="4201343"/>
            <a:ext cx="10264589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 err="1">
                <a:latin typeface="Consolas" panose="020B0609020204030204" pitchFamily="49" charset="0"/>
              </a:rPr>
              <a:t>Automatic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fall</a:t>
            </a:r>
            <a:r>
              <a:rPr lang="es-CO" dirty="0">
                <a:latin typeface="Consolas" panose="020B0609020204030204" pitchFamily="49" charset="0"/>
              </a:rPr>
              <a:t> short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matching</a:t>
            </a:r>
            <a:r>
              <a:rPr lang="es-CO" dirty="0">
                <a:latin typeface="Consolas" panose="020B0609020204030204" pitchFamily="49" charset="0"/>
              </a:rPr>
              <a:t> human </a:t>
            </a:r>
            <a:r>
              <a:rPr lang="es-CO" dirty="0" err="1">
                <a:latin typeface="Consolas" panose="020B0609020204030204" pitchFamily="49" charset="0"/>
              </a:rPr>
              <a:t>decisions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Human </a:t>
            </a:r>
            <a:r>
              <a:rPr lang="es-CO" dirty="0" err="1">
                <a:latin typeface="Consolas" panose="020B0609020204030204" pitchFamily="49" charset="0"/>
              </a:rPr>
              <a:t>evaluation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important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form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text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generation</a:t>
            </a:r>
            <a:r>
              <a:rPr lang="es-CO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Gold standard in </a:t>
            </a:r>
            <a:r>
              <a:rPr lang="es-CO" dirty="0" err="1">
                <a:latin typeface="Consolas" panose="020B0609020204030204" pitchFamily="49" charset="0"/>
              </a:rPr>
              <a:t>developing</a:t>
            </a:r>
            <a:r>
              <a:rPr lang="es-CO" dirty="0">
                <a:latin typeface="Consolas" panose="020B0609020204030204" pitchFamily="49" charset="0"/>
              </a:rPr>
              <a:t> new </a:t>
            </a:r>
            <a:r>
              <a:rPr lang="es-CO" dirty="0" err="1">
                <a:latin typeface="Consolas" panose="020B0609020204030204" pitchFamily="49" charset="0"/>
              </a:rPr>
              <a:t>automatic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New </a:t>
            </a:r>
            <a:r>
              <a:rPr lang="es-CO" dirty="0" err="1">
                <a:latin typeface="Consolas" panose="020B0609020204030204" pitchFamily="49" charset="0"/>
              </a:rPr>
              <a:t>automated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must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correlate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well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human </a:t>
            </a:r>
            <a:r>
              <a:rPr lang="es-CO" dirty="0" err="1">
                <a:latin typeface="Consolas" panose="020B0609020204030204" pitchFamily="49" charset="0"/>
              </a:rPr>
              <a:t>evaluations</a:t>
            </a:r>
            <a:r>
              <a:rPr lang="es-CO" dirty="0">
                <a:latin typeface="Consolas" panose="020B0609020204030204" pitchFamily="49" charset="0"/>
              </a:rPr>
              <a:t>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576A3-9A12-4795-8D91-4D57CE14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384" y="913292"/>
            <a:ext cx="390579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92FAC0A-D063-3DCA-1DE1-DF057BEDA299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Human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Evaluations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F79687-418D-008F-1DE9-83E8ACC10996}"/>
              </a:ext>
            </a:extLst>
          </p:cNvPr>
          <p:cNvSpPr txBox="1"/>
          <p:nvPr/>
        </p:nvSpPr>
        <p:spPr>
          <a:xfrm>
            <a:off x="439271" y="1795681"/>
            <a:ext cx="7234517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- Ask </a:t>
            </a:r>
            <a:r>
              <a:rPr lang="es-CO" dirty="0" err="1">
                <a:latin typeface="Consolas" panose="020B0609020204030204" pitchFamily="49" charset="0"/>
              </a:rPr>
              <a:t>humans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quality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generated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text</a:t>
            </a:r>
            <a:r>
              <a:rPr lang="es-CO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- </a:t>
            </a:r>
            <a:r>
              <a:rPr lang="es-CO" dirty="0" err="1">
                <a:latin typeface="Consolas" panose="020B0609020204030204" pitchFamily="49" charset="0"/>
              </a:rPr>
              <a:t>Overall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along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some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specific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dimension</a:t>
            </a:r>
            <a:r>
              <a:rPr lang="es-CO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fluency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coherence</a:t>
            </a:r>
            <a:r>
              <a:rPr lang="es-CO" dirty="0">
                <a:latin typeface="Consolas" panose="020B0609020204030204" pitchFamily="49" charset="0"/>
              </a:rPr>
              <a:t> / </a:t>
            </a:r>
            <a:r>
              <a:rPr lang="es-CO" dirty="0" err="1">
                <a:latin typeface="Consolas" panose="020B0609020204030204" pitchFamily="49" charset="0"/>
              </a:rPr>
              <a:t>consistency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factuality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correctness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commonsense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style</a:t>
            </a:r>
            <a:r>
              <a:rPr lang="es-CO" dirty="0">
                <a:latin typeface="Consolas" panose="020B0609020204030204" pitchFamily="49" charset="0"/>
              </a:rPr>
              <a:t> / </a:t>
            </a:r>
            <a:r>
              <a:rPr lang="es-CO" dirty="0" err="1">
                <a:latin typeface="Consolas" panose="020B0609020204030204" pitchFamily="49" charset="0"/>
              </a:rPr>
              <a:t>formality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gramma;cality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redundancy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2FC0B4-A5D0-4CEB-AFAF-F1846A9EF4E5}"/>
              </a:ext>
            </a:extLst>
          </p:cNvPr>
          <p:cNvSpPr txBox="1"/>
          <p:nvPr/>
        </p:nvSpPr>
        <p:spPr>
          <a:xfrm>
            <a:off x="6804212" y="3078359"/>
            <a:ext cx="41147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Note: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Don’t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compare human</a:t>
            </a:r>
          </a:p>
          <a:p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evaluation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scores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across</a:t>
            </a:r>
            <a:endParaRPr lang="es-C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differently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conducted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studies</a:t>
            </a:r>
            <a:endParaRPr lang="es-C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Even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they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claim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endParaRPr lang="es-C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same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dimensions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966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E7E0AE-DA7D-1A6E-5BE8-61E4E3FF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21" y="4865450"/>
            <a:ext cx="6018957" cy="15532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865835-5F57-28D0-0A5B-6E1C9291638A}"/>
              </a:ext>
            </a:extLst>
          </p:cNvPr>
          <p:cNvSpPr txBox="1"/>
          <p:nvPr/>
        </p:nvSpPr>
        <p:spPr>
          <a:xfrm>
            <a:off x="546846" y="1172131"/>
            <a:ext cx="108024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Human </a:t>
            </a:r>
            <a:r>
              <a:rPr lang="es-CO" dirty="0" err="1">
                <a:latin typeface="Consolas" panose="020B0609020204030204" pitchFamily="49" charset="0"/>
              </a:rPr>
              <a:t>judgments</a:t>
            </a:r>
            <a:r>
              <a:rPr lang="es-CO" dirty="0">
                <a:latin typeface="Consolas" panose="020B0609020204030204" pitchFamily="49" charset="0"/>
              </a:rPr>
              <a:t> are </a:t>
            </a:r>
            <a:r>
              <a:rPr lang="es-CO" dirty="0" err="1">
                <a:latin typeface="Consolas" panose="020B0609020204030204" pitchFamily="49" charset="0"/>
              </a:rPr>
              <a:t>regarded</a:t>
            </a:r>
            <a:r>
              <a:rPr lang="es-CO" dirty="0">
                <a:latin typeface="Consolas" panose="020B0609020204030204" pitchFamily="49" charset="0"/>
              </a:rPr>
              <a:t> as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gold</a:t>
            </a:r>
            <a:r>
              <a:rPr lang="es-CO" dirty="0">
                <a:latin typeface="Consolas" panose="020B0609020204030204" pitchFamily="49" charset="0"/>
              </a:rPr>
              <a:t> standard, </a:t>
            </a:r>
            <a:r>
              <a:rPr lang="es-CO" dirty="0" err="1">
                <a:latin typeface="Consolas" panose="020B0609020204030204" pitchFamily="49" charset="0"/>
              </a:rPr>
              <a:t>but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also</a:t>
            </a:r>
            <a:r>
              <a:rPr lang="es-CO" dirty="0">
                <a:latin typeface="Consolas" panose="020B0609020204030204" pitchFamily="49" charset="0"/>
              </a:rPr>
              <a:t> has </a:t>
            </a:r>
            <a:r>
              <a:rPr lang="es-CO" dirty="0" err="1">
                <a:latin typeface="Consolas" panose="020B0609020204030204" pitchFamily="49" charset="0"/>
              </a:rPr>
              <a:t>issues</a:t>
            </a:r>
            <a:r>
              <a:rPr lang="es-CO" dirty="0"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Slow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Expensive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Inter-annotator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disagreement</a:t>
            </a:r>
            <a:r>
              <a:rPr lang="es-CO" dirty="0">
                <a:latin typeface="Consolas" panose="020B0609020204030204" pitchFamily="49" charset="0"/>
              </a:rPr>
              <a:t> (esp. </a:t>
            </a:r>
            <a:r>
              <a:rPr lang="es-CO" dirty="0" err="1">
                <a:latin typeface="Consolas" panose="020B0609020204030204" pitchFamily="49" charset="0"/>
              </a:rPr>
              <a:t>if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subjective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Intra-annotator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disagreement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across</a:t>
            </a:r>
            <a:r>
              <a:rPr lang="es-CO" dirty="0">
                <a:latin typeface="Consolas" panose="020B0609020204030204" pitchFamily="49" charset="0"/>
              </a:rPr>
              <a:t> time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Not</a:t>
            </a:r>
            <a:r>
              <a:rPr lang="es-CO" dirty="0">
                <a:latin typeface="Consolas" panose="020B0609020204030204" pitchFamily="49" charset="0"/>
              </a:rPr>
              <a:t> reproducible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Precision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not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recall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Biases</a:t>
            </a:r>
            <a:r>
              <a:rPr lang="es-CO" dirty="0">
                <a:latin typeface="Consolas" panose="020B0609020204030204" pitchFamily="49" charset="0"/>
              </a:rPr>
              <a:t>/</a:t>
            </a:r>
            <a:r>
              <a:rPr lang="es-CO" dirty="0" err="1">
                <a:latin typeface="Consolas" panose="020B0609020204030204" pitchFamily="49" charset="0"/>
              </a:rPr>
              <a:t>shortcuts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if</a:t>
            </a:r>
            <a:r>
              <a:rPr lang="es-CO" dirty="0">
                <a:latin typeface="Consolas" panose="020B0609020204030204" pitchFamily="49" charset="0"/>
              </a:rPr>
              <a:t> incentives </a:t>
            </a:r>
            <a:r>
              <a:rPr lang="es-CO" dirty="0" err="1">
                <a:latin typeface="Consolas" panose="020B0609020204030204" pitchFamily="49" charset="0"/>
              </a:rPr>
              <a:t>not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aligned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max</a:t>
            </a:r>
            <a:r>
              <a:rPr lang="es-CO" dirty="0">
                <a:latin typeface="Consolas" panose="020B0609020204030204" pitchFamily="49" charset="0"/>
              </a:rPr>
              <a:t> $/</a:t>
            </a:r>
            <a:r>
              <a:rPr lang="es-CO" dirty="0" err="1">
                <a:latin typeface="Consolas" panose="020B0609020204030204" pitchFamily="49" charset="0"/>
              </a:rPr>
              <a:t>hour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r>
              <a:rPr lang="es-CO" dirty="0">
                <a:latin typeface="Consolas" panose="020B0609020204030204" pitchFamily="49" charset="0"/>
              </a:rPr>
              <a:t>“</a:t>
            </a:r>
            <a:r>
              <a:rPr lang="es-CO" dirty="0" err="1">
                <a:latin typeface="Consolas" panose="020B0609020204030204" pitchFamily="49" charset="0"/>
              </a:rPr>
              <a:t>just</a:t>
            </a:r>
            <a:r>
              <a:rPr lang="es-CO" dirty="0">
                <a:latin typeface="Consolas" panose="020B0609020204030204" pitchFamily="49" charset="0"/>
              </a:rPr>
              <a:t> 5%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human </a:t>
            </a:r>
            <a:r>
              <a:rPr lang="es-CO" dirty="0" err="1">
                <a:latin typeface="Consolas" panose="020B0609020204030204" pitchFamily="49" charset="0"/>
              </a:rPr>
              <a:t>evaluations</a:t>
            </a:r>
            <a:r>
              <a:rPr lang="es-CO" dirty="0">
                <a:latin typeface="Consolas" panose="020B0609020204030204" pitchFamily="49" charset="0"/>
              </a:rPr>
              <a:t> are </a:t>
            </a:r>
            <a:r>
              <a:rPr lang="es-CO" dirty="0" err="1">
                <a:latin typeface="Consolas" panose="020B0609020204030204" pitchFamily="49" charset="0"/>
              </a:rPr>
              <a:t>repeatable</a:t>
            </a:r>
            <a:r>
              <a:rPr lang="es-CO" dirty="0">
                <a:latin typeface="Consolas" panose="020B0609020204030204" pitchFamily="49" charset="0"/>
              </a:rPr>
              <a:t> in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sense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that</a:t>
            </a:r>
            <a:r>
              <a:rPr lang="es-CO" dirty="0">
                <a:latin typeface="Consolas" panose="020B0609020204030204" pitchFamily="49" charset="0"/>
              </a:rPr>
              <a:t> (i) </a:t>
            </a:r>
            <a:r>
              <a:rPr lang="es-CO" dirty="0" err="1">
                <a:latin typeface="Consolas" panose="020B0609020204030204" pitchFamily="49" charset="0"/>
              </a:rPr>
              <a:t>there</a:t>
            </a:r>
            <a:r>
              <a:rPr lang="es-CO" dirty="0">
                <a:latin typeface="Consolas" panose="020B0609020204030204" pitchFamily="49" charset="0"/>
              </a:rPr>
              <a:t> are no prohibitive </a:t>
            </a:r>
            <a:r>
              <a:rPr lang="es-CO" dirty="0" err="1">
                <a:latin typeface="Consolas" panose="020B0609020204030204" pitchFamily="49" charset="0"/>
              </a:rPr>
              <a:t>barriers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repeat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on</a:t>
            </a:r>
            <a:r>
              <a:rPr lang="es-CO" dirty="0">
                <a:latin typeface="Consolas" panose="020B0609020204030204" pitchFamily="49" charset="0"/>
              </a:rPr>
              <a:t>, and (</a:t>
            </a:r>
            <a:r>
              <a:rPr lang="es-CO" dirty="0" err="1">
                <a:latin typeface="Consolas" panose="020B0609020204030204" pitchFamily="49" charset="0"/>
              </a:rPr>
              <a:t>ii</a:t>
            </a:r>
            <a:r>
              <a:rPr lang="es-CO" dirty="0">
                <a:latin typeface="Consolas" panose="020B0609020204030204" pitchFamily="49" charset="0"/>
              </a:rPr>
              <a:t>) </a:t>
            </a:r>
            <a:r>
              <a:rPr lang="es-CO" dirty="0" err="1">
                <a:latin typeface="Consolas" panose="020B0609020204030204" pitchFamily="49" charset="0"/>
              </a:rPr>
              <a:t>sufficient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information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about</a:t>
            </a:r>
            <a:r>
              <a:rPr lang="es-CO" dirty="0">
                <a:latin typeface="Consolas" panose="020B0609020204030204" pitchFamily="49" charset="0"/>
              </a:rPr>
              <a:t> experimental </a:t>
            </a:r>
            <a:r>
              <a:rPr lang="es-CO" dirty="0" err="1">
                <a:latin typeface="Consolas" panose="020B0609020204030204" pitchFamily="49" charset="0"/>
              </a:rPr>
              <a:t>design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publicly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available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rerunning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them</a:t>
            </a:r>
            <a:r>
              <a:rPr lang="es-CO" dirty="0">
                <a:latin typeface="Consolas" panose="020B0609020204030204" pitchFamily="49" charset="0"/>
              </a:rPr>
              <a:t>. </a:t>
            </a:r>
            <a:r>
              <a:rPr lang="es-CO" dirty="0" err="1">
                <a:latin typeface="Consolas" panose="020B0609020204030204" pitchFamily="49" charset="0"/>
              </a:rPr>
              <a:t>Our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estimate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goes</a:t>
            </a:r>
            <a:r>
              <a:rPr lang="es-CO" dirty="0">
                <a:latin typeface="Consolas" panose="020B0609020204030204" pitchFamily="49" charset="0"/>
              </a:rPr>
              <a:t> up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about</a:t>
            </a:r>
            <a:r>
              <a:rPr lang="es-CO" dirty="0">
                <a:latin typeface="Consolas" panose="020B0609020204030204" pitchFamily="49" charset="0"/>
              </a:rPr>
              <a:t> 20% </a:t>
            </a:r>
            <a:r>
              <a:rPr lang="es-CO" dirty="0" err="1">
                <a:latin typeface="Consolas" panose="020B0609020204030204" pitchFamily="49" charset="0"/>
              </a:rPr>
              <a:t>when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author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help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sought</a:t>
            </a:r>
            <a:r>
              <a:rPr lang="es-CO" dirty="0">
                <a:latin typeface="Consolas" panose="020B0609020204030204" pitchFamily="49" charset="0"/>
              </a:rPr>
              <a:t>.”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AC18484-8671-2C07-82C4-1B59B24ACE79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Human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Evaluations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 Issues</a:t>
            </a: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16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6C165EF-3153-2D15-3719-32E6F11C8A64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Human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Evaluations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 Issues</a:t>
            </a: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18A6A5-7DC9-D244-A057-3BDEA30262A9}"/>
              </a:ext>
            </a:extLst>
          </p:cNvPr>
          <p:cNvSpPr txBox="1"/>
          <p:nvPr/>
        </p:nvSpPr>
        <p:spPr>
          <a:xfrm>
            <a:off x="1174376" y="1583648"/>
            <a:ext cx="609600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 err="1">
                <a:latin typeface="Consolas" panose="020B0609020204030204" pitchFamily="49" charset="0"/>
              </a:rPr>
              <a:t>Challenges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human </a:t>
            </a:r>
            <a:r>
              <a:rPr lang="es-CO" dirty="0" err="1">
                <a:latin typeface="Consolas" panose="020B0609020204030204" pitchFamily="49" charset="0"/>
              </a:rPr>
              <a:t>evaluation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How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describe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task</a:t>
            </a:r>
            <a:r>
              <a:rPr lang="es-CO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How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show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task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humans</a:t>
            </a:r>
            <a:r>
              <a:rPr lang="es-CO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What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</a:t>
            </a:r>
            <a:r>
              <a:rPr lang="es-CO" dirty="0">
                <a:latin typeface="Consolas" panose="020B0609020204030204" pitchFamily="49" charset="0"/>
              </a:rPr>
              <a:t> do </a:t>
            </a:r>
            <a:r>
              <a:rPr lang="es-CO" dirty="0" err="1">
                <a:latin typeface="Consolas" panose="020B0609020204030204" pitchFamily="49" charset="0"/>
              </a:rPr>
              <a:t>you</a:t>
            </a:r>
            <a:r>
              <a:rPr lang="es-CO" dirty="0">
                <a:latin typeface="Consolas" panose="020B0609020204030204" pitchFamily="49" charset="0"/>
              </a:rPr>
              <a:t> use?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Selecting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annotators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Monitoring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annotators</a:t>
            </a:r>
            <a:r>
              <a:rPr lang="es-CO" dirty="0">
                <a:latin typeface="Consolas" panose="020B0609020204030204" pitchFamily="49" charset="0"/>
              </a:rPr>
              <a:t>: time, </a:t>
            </a:r>
            <a:r>
              <a:rPr lang="es-CO" dirty="0" err="1">
                <a:latin typeface="Consolas" panose="020B0609020204030204" pitchFamily="49" charset="0"/>
              </a:rPr>
              <a:t>accuracy</a:t>
            </a:r>
            <a:r>
              <a:rPr lang="es-CO" dirty="0">
                <a:latin typeface="Consolas" panose="020B0609020204030204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3177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8EC195D-EA10-038F-B0F2-21098DF647A0}"/>
              </a:ext>
            </a:extLst>
          </p:cNvPr>
          <p:cNvSpPr txBox="1">
            <a:spLocks/>
          </p:cNvSpPr>
          <p:nvPr/>
        </p:nvSpPr>
        <p:spPr>
          <a:xfrm>
            <a:off x="745435" y="1486106"/>
            <a:ext cx="10823712" cy="5024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E3C840A-39BE-A4AA-7DB9-83EA83A1E2C0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Agenda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391C1AF-F934-BC68-6CE5-49E0E46B4D45}"/>
              </a:ext>
            </a:extLst>
          </p:cNvPr>
          <p:cNvSpPr txBox="1">
            <a:spLocks/>
          </p:cNvSpPr>
          <p:nvPr/>
        </p:nvSpPr>
        <p:spPr>
          <a:xfrm>
            <a:off x="745435" y="1550505"/>
            <a:ext cx="10823712" cy="5024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dirty="0" err="1">
                <a:latin typeface="Consolas" panose="020B0609020204030204" pitchFamily="49" charset="0"/>
              </a:rPr>
              <a:t>Evaluation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 err="1">
                <a:latin typeface="Consolas" panose="020B0609020204030204" pitchFamily="49" charset="0"/>
              </a:rPr>
              <a:t>of</a:t>
            </a:r>
            <a:r>
              <a:rPr lang="es-ES_tradnl" dirty="0">
                <a:latin typeface="Consolas" panose="020B0609020204030204" pitchFamily="49" charset="0"/>
              </a:rPr>
              <a:t> </a:t>
            </a:r>
            <a:r>
              <a:rPr lang="es-ES_tradnl" dirty="0" err="1">
                <a:latin typeface="Consolas" panose="020B0609020204030204" pitchFamily="49" charset="0"/>
              </a:rPr>
              <a:t>LLMs</a:t>
            </a: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AEF6619-82E7-7D60-C86B-FC26065DE990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Reference-free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Chatbots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B623F3-CAFF-DF97-4671-9C834157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839123"/>
            <a:ext cx="10037328" cy="39838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CE6A68-B61D-5945-B33E-3EAE29CBA6C8}"/>
              </a:ext>
            </a:extLst>
          </p:cNvPr>
          <p:cNvSpPr txBox="1"/>
          <p:nvPr/>
        </p:nvSpPr>
        <p:spPr>
          <a:xfrm>
            <a:off x="1102659" y="46576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latin typeface="Consolas" panose="020B0609020204030204" pitchFamily="49" charset="0"/>
              </a:rPr>
              <a:t>How</a:t>
            </a:r>
            <a:r>
              <a:rPr lang="es-CO" dirty="0">
                <a:latin typeface="Consolas" panose="020B0609020204030204" pitchFamily="49" charset="0"/>
              </a:rPr>
              <a:t> do </a:t>
            </a:r>
            <a:r>
              <a:rPr lang="es-CO" dirty="0" err="1">
                <a:latin typeface="Consolas" panose="020B0609020204030204" pitchFamily="49" charset="0"/>
              </a:rPr>
              <a:t>we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something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like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ChatGPT</a:t>
            </a:r>
            <a:r>
              <a:rPr lang="es-CO" dirty="0">
                <a:latin typeface="Consolas" panose="020B0609020204030204" pitchFamily="49" charset="0"/>
              </a:rPr>
              <a:t>?</a:t>
            </a:r>
          </a:p>
          <a:p>
            <a:r>
              <a:rPr lang="es-CO" dirty="0">
                <a:latin typeface="Consolas" panose="020B0609020204030204" pitchFamily="49" charset="0"/>
              </a:rPr>
              <a:t>• So </a:t>
            </a:r>
            <a:r>
              <a:rPr lang="es-CO" dirty="0" err="1">
                <a:latin typeface="Consolas" panose="020B0609020204030204" pitchFamily="49" charset="0"/>
              </a:rPr>
              <a:t>many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different</a:t>
            </a:r>
            <a:r>
              <a:rPr lang="es-CO" dirty="0">
                <a:latin typeface="Consolas" panose="020B0609020204030204" pitchFamily="49" charset="0"/>
              </a:rPr>
              <a:t> use cases </a:t>
            </a:r>
            <a:r>
              <a:rPr lang="es-CO" dirty="0" err="1">
                <a:latin typeface="Consolas" panose="020B0609020204030204" pitchFamily="49" charset="0"/>
              </a:rPr>
              <a:t>it’s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hard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evaluate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responses are </a:t>
            </a:r>
            <a:r>
              <a:rPr lang="es-CO" dirty="0" err="1">
                <a:latin typeface="Consolas" panose="020B0609020204030204" pitchFamily="49" charset="0"/>
              </a:rPr>
              <a:t>also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long-form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text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which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even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harder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evaluate</a:t>
            </a:r>
            <a:r>
              <a:rPr lang="es-CO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80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4208AF-F3AE-B9DC-BF56-9D938517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56" y="1138365"/>
            <a:ext cx="8227898" cy="458126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3A9F509-4BF1-58CB-1DAB-202D8EBF046A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Side-by-side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ratings</a:t>
            </a: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F9F76D-FC34-32B3-8D63-349B219C2487}"/>
              </a:ext>
            </a:extLst>
          </p:cNvPr>
          <p:cNvSpPr txBox="1"/>
          <p:nvPr/>
        </p:nvSpPr>
        <p:spPr>
          <a:xfrm>
            <a:off x="1184093" y="5944707"/>
            <a:ext cx="903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latin typeface="Consolas" panose="020B0609020204030204" pitchFamily="49" charset="0"/>
              </a:rPr>
              <a:t>Have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people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play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two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models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side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side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give</a:t>
            </a:r>
            <a:r>
              <a:rPr lang="es-CO" dirty="0">
                <a:latin typeface="Consolas" panose="020B0609020204030204" pitchFamily="49" charset="0"/>
              </a:rPr>
              <a:t> a </a:t>
            </a:r>
            <a:r>
              <a:rPr lang="es-CO" dirty="0" err="1">
                <a:latin typeface="Consolas" panose="020B0609020204030204" pitchFamily="49" charset="0"/>
              </a:rPr>
              <a:t>thumbs</a:t>
            </a:r>
            <a:r>
              <a:rPr lang="es-CO" dirty="0">
                <a:latin typeface="Consolas" panose="020B0609020204030204" pitchFamily="49" charset="0"/>
              </a:rPr>
              <a:t> up vs </a:t>
            </a:r>
            <a:r>
              <a:rPr lang="es-CO" dirty="0" err="1">
                <a:latin typeface="Consolas" panose="020B0609020204030204" pitchFamily="49" charset="0"/>
              </a:rPr>
              <a:t>down</a:t>
            </a:r>
            <a:r>
              <a:rPr lang="es-CO" dirty="0">
                <a:latin typeface="Consolas" panose="020B0609020204030204" pitchFamily="49" charset="0"/>
              </a:rPr>
              <a:t> rating.</a:t>
            </a:r>
          </a:p>
        </p:txBody>
      </p:sp>
    </p:spTree>
    <p:extLst>
      <p:ext uri="{BB962C8B-B14F-4D97-AF65-F5344CB8AC3E}">
        <p14:creationId xmlns:p14="http://schemas.microsoft.com/office/powerpoint/2010/main" val="100574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81144A9-D836-58B2-CCF9-2D4CE0E1B0D8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What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is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missing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with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Side-by-side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ratings</a:t>
            </a: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10F0D-B924-B97A-4B35-5DAA9D0B6AA0}"/>
              </a:ext>
            </a:extLst>
          </p:cNvPr>
          <p:cNvSpPr txBox="1"/>
          <p:nvPr/>
        </p:nvSpPr>
        <p:spPr>
          <a:xfrm>
            <a:off x="1353669" y="1743090"/>
            <a:ext cx="10013577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 err="1">
                <a:latin typeface="Consolas" panose="020B0609020204030204" pitchFamily="49" charset="0"/>
              </a:rPr>
              <a:t>Current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gold</a:t>
            </a:r>
            <a:r>
              <a:rPr lang="es-CO" dirty="0">
                <a:latin typeface="Consolas" panose="020B0609020204030204" pitchFamily="49" charset="0"/>
              </a:rPr>
              <a:t> standard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chat LLM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External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validity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Typing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random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questions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into</a:t>
            </a:r>
            <a:r>
              <a:rPr lang="es-CO" dirty="0">
                <a:latin typeface="Consolas" panose="020B0609020204030204" pitchFamily="49" charset="0"/>
              </a:rPr>
              <a:t> a head-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-head </a:t>
            </a:r>
            <a:r>
              <a:rPr lang="es-CO" dirty="0" err="1">
                <a:latin typeface="Consolas" panose="020B0609020204030204" pitchFamily="49" charset="0"/>
              </a:rPr>
              <a:t>website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may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not</a:t>
            </a:r>
            <a:r>
              <a:rPr lang="es-CO" dirty="0">
                <a:latin typeface="Consolas" panose="020B0609020204030204" pitchFamily="49" charset="0"/>
              </a:rPr>
              <a:t> be representative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Cost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Human </a:t>
            </a:r>
            <a:r>
              <a:rPr lang="es-CO" dirty="0" err="1">
                <a:latin typeface="Consolas" panose="020B0609020204030204" pitchFamily="49" charset="0"/>
              </a:rPr>
              <a:t>annotation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takes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large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community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effort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New </a:t>
            </a:r>
            <a:r>
              <a:rPr lang="es-CO" dirty="0" err="1">
                <a:latin typeface="Consolas" panose="020B0609020204030204" pitchFamily="49" charset="0"/>
              </a:rPr>
              <a:t>models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take</a:t>
            </a:r>
            <a:r>
              <a:rPr lang="es-CO" dirty="0">
                <a:latin typeface="Consolas" panose="020B0609020204030204" pitchFamily="49" charset="0"/>
              </a:rPr>
              <a:t> a </a:t>
            </a:r>
            <a:r>
              <a:rPr lang="es-CO" dirty="0" err="1">
                <a:latin typeface="Consolas" panose="020B0609020204030204" pitchFamily="49" charset="0"/>
              </a:rPr>
              <a:t>long</a:t>
            </a:r>
            <a:r>
              <a:rPr lang="es-CO" dirty="0">
                <a:latin typeface="Consolas" panose="020B0609020204030204" pitchFamily="49" charset="0"/>
              </a:rPr>
              <a:t> time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benchmark</a:t>
            </a:r>
            <a:endParaRPr lang="es-CO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Only</a:t>
            </a:r>
            <a:r>
              <a:rPr lang="es-CO" dirty="0">
                <a:latin typeface="Consolas" panose="020B0609020204030204" pitchFamily="49" charset="0"/>
              </a:rPr>
              <a:t> notable </a:t>
            </a:r>
            <a:r>
              <a:rPr lang="es-CO" dirty="0" err="1">
                <a:latin typeface="Consolas" panose="020B0609020204030204" pitchFamily="49" charset="0"/>
              </a:rPr>
              <a:t>models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get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benchmarked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2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6919D7A-4447-13FE-1CC4-88BE52E1EC2B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Lowering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the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cost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– use a LM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evaluator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80EF6F-4B22-82E7-3E84-4246DBD21F03}"/>
              </a:ext>
            </a:extLst>
          </p:cNvPr>
          <p:cNvSpPr txBox="1"/>
          <p:nvPr/>
        </p:nvSpPr>
        <p:spPr>
          <a:xfrm>
            <a:off x="1039906" y="53788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Use a LM as a </a:t>
            </a:r>
            <a:r>
              <a:rPr lang="es-CO" dirty="0" err="1">
                <a:latin typeface="Consolas" panose="020B0609020204030204" pitchFamily="49" charset="0"/>
              </a:rPr>
              <a:t>reference</a:t>
            </a:r>
            <a:r>
              <a:rPr lang="es-CO" dirty="0">
                <a:latin typeface="Consolas" panose="020B0609020204030204" pitchFamily="49" charset="0"/>
              </a:rPr>
              <a:t> free </a:t>
            </a:r>
            <a:r>
              <a:rPr lang="es-CO" dirty="0" err="1">
                <a:latin typeface="Consolas" panose="020B0609020204030204" pitchFamily="49" charset="0"/>
              </a:rPr>
              <a:t>evaluator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Surprisingly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high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correla;ons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human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Common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versions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dirty="0" err="1">
                <a:latin typeface="Consolas" panose="020B0609020204030204" pitchFamily="49" charset="0"/>
              </a:rPr>
              <a:t>AlpacaEval</a:t>
            </a:r>
            <a:r>
              <a:rPr lang="es-CO" dirty="0">
                <a:latin typeface="Consolas" panose="020B0609020204030204" pitchFamily="49" charset="0"/>
              </a:rPr>
              <a:t>, MT-</a:t>
            </a:r>
            <a:r>
              <a:rPr lang="es-CO" dirty="0" err="1">
                <a:latin typeface="Consolas" panose="020B0609020204030204" pitchFamily="49" charset="0"/>
              </a:rPr>
              <a:t>bench</a:t>
            </a:r>
            <a:endParaRPr lang="es-CO" dirty="0"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5D1D5F-8EA0-A9AE-FE2F-36F19BD9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03" y="1397985"/>
            <a:ext cx="689706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0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A032235-8277-EE5D-0C6B-0B218C0A46AE}"/>
              </a:ext>
            </a:extLst>
          </p:cNvPr>
          <p:cNvSpPr txBox="1"/>
          <p:nvPr/>
        </p:nvSpPr>
        <p:spPr>
          <a:xfrm>
            <a:off x="537880" y="1203320"/>
            <a:ext cx="10847295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 err="1">
                <a:latin typeface="Consolas" panose="020B0609020204030204" pitchFamily="49" charset="0"/>
              </a:rPr>
              <a:t>AlpacaEval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Internal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benchmark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developing</a:t>
            </a:r>
            <a:r>
              <a:rPr lang="es-CO" dirty="0">
                <a:latin typeface="Consolas" panose="020B0609020204030204" pitchFamily="49" charset="0"/>
              </a:rPr>
              <a:t> Alpaca</a:t>
            </a:r>
          </a:p>
          <a:p>
            <a:r>
              <a:rPr lang="es-CO" dirty="0">
                <a:latin typeface="Consolas" panose="020B0609020204030204" pitchFamily="49" charset="0"/>
              </a:rPr>
              <a:t>• 98% </a:t>
            </a:r>
            <a:r>
              <a:rPr lang="es-CO" dirty="0" err="1">
                <a:latin typeface="Consolas" panose="020B0609020204030204" pitchFamily="49" charset="0"/>
              </a:rPr>
              <a:t>correlation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Chatbot</a:t>
            </a:r>
            <a:r>
              <a:rPr lang="es-CO" dirty="0">
                <a:latin typeface="Consolas" panose="020B0609020204030204" pitchFamily="49" charset="0"/>
              </a:rPr>
              <a:t> Arena</a:t>
            </a:r>
          </a:p>
          <a:p>
            <a:r>
              <a:rPr lang="es-CO" dirty="0">
                <a:latin typeface="Consolas" panose="020B0609020204030204" pitchFamily="49" charset="0"/>
              </a:rPr>
              <a:t>• &lt; 3 min and &lt; $10</a:t>
            </a: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1.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each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instruction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dirty="0" err="1">
                <a:latin typeface="Consolas" panose="020B0609020204030204" pitchFamily="49" charset="0"/>
              </a:rPr>
              <a:t>generate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an</a:t>
            </a:r>
            <a:r>
              <a:rPr lang="es-CO" dirty="0">
                <a:latin typeface="Consolas" panose="020B0609020204030204" pitchFamily="49" charset="0"/>
              </a:rPr>
              <a:t> output </a:t>
            </a:r>
            <a:r>
              <a:rPr lang="es-CO" dirty="0" err="1">
                <a:latin typeface="Consolas" panose="020B0609020204030204" pitchFamily="49" charset="0"/>
              </a:rPr>
              <a:t>by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baseline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model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2. Ask GPT-4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probability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model’s</a:t>
            </a:r>
            <a:r>
              <a:rPr lang="es-CO" dirty="0">
                <a:latin typeface="Consolas" panose="020B0609020204030204" pitchFamily="49" charset="0"/>
              </a:rPr>
              <a:t> output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better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3. (</a:t>
            </a:r>
            <a:r>
              <a:rPr lang="es-CO" dirty="0" err="1">
                <a:latin typeface="Consolas" panose="020B0609020204030204" pitchFamily="49" charset="0"/>
              </a:rPr>
              <a:t>AlpacaEval</a:t>
            </a:r>
            <a:r>
              <a:rPr lang="es-CO" dirty="0">
                <a:latin typeface="Consolas" panose="020B0609020204030204" pitchFamily="49" charset="0"/>
              </a:rPr>
              <a:t> LC) </a:t>
            </a:r>
            <a:r>
              <a:rPr lang="es-CO" dirty="0" err="1">
                <a:latin typeface="Consolas" panose="020B0609020204030204" pitchFamily="49" charset="0"/>
              </a:rPr>
              <a:t>Reweight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win-probability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based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length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outputs</a:t>
            </a:r>
          </a:p>
          <a:p>
            <a:r>
              <a:rPr lang="es-CO" dirty="0">
                <a:latin typeface="Consolas" panose="020B0609020204030204" pitchFamily="49" charset="0"/>
              </a:rPr>
              <a:t>• 4. </a:t>
            </a:r>
            <a:r>
              <a:rPr lang="es-CO" dirty="0" err="1">
                <a:latin typeface="Consolas" panose="020B0609020204030204" pitchFamily="49" charset="0"/>
              </a:rPr>
              <a:t>Average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win-probability</a:t>
            </a:r>
            <a:r>
              <a:rPr lang="es-CO" dirty="0">
                <a:latin typeface="Consolas" panose="020B0609020204030204" pitchFamily="49" charset="0"/>
              </a:rPr>
              <a:t> =&gt; </a:t>
            </a:r>
            <a:r>
              <a:rPr lang="es-CO" dirty="0" err="1">
                <a:latin typeface="Consolas" panose="020B0609020204030204" pitchFamily="49" charset="0"/>
              </a:rPr>
              <a:t>win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rate</a:t>
            </a:r>
            <a:endParaRPr lang="es-CO" dirty="0"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B1B490-D9FA-286E-A589-8CEED240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89" y="4032791"/>
            <a:ext cx="6299394" cy="227724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6AEA3BC9-5BC3-C581-0017-FCD4CFE9DB87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AlpacaEval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28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78606A0-DE6F-0E14-6021-22B3139DEA69}"/>
              </a:ext>
            </a:extLst>
          </p:cNvPr>
          <p:cNvSpPr txBox="1"/>
          <p:nvPr/>
        </p:nvSpPr>
        <p:spPr>
          <a:xfrm>
            <a:off x="681317" y="1596242"/>
            <a:ext cx="113403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latin typeface="Consolas" panose="020B0609020204030204" pitchFamily="49" charset="0"/>
              </a:rPr>
              <a:t>Closed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ended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tasks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Think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about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what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you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evaluate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diversity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difficulty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Open </a:t>
            </a:r>
            <a:r>
              <a:rPr lang="es-CO" dirty="0" err="1">
                <a:latin typeface="Consolas" panose="020B0609020204030204" pitchFamily="49" charset="0"/>
              </a:rPr>
              <a:t>ended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tasks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Content </a:t>
            </a:r>
            <a:r>
              <a:rPr lang="es-CO" dirty="0" err="1">
                <a:latin typeface="Consolas" panose="020B0609020204030204" pitchFamily="49" charset="0"/>
              </a:rPr>
              <a:t>overlap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useful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low-diversity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settings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Chatbot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evals</a:t>
            </a:r>
            <a:r>
              <a:rPr lang="es-CO" dirty="0">
                <a:latin typeface="Consolas" panose="020B0609020204030204" pitchFamily="49" charset="0"/>
              </a:rPr>
              <a:t> – </a:t>
            </a:r>
            <a:r>
              <a:rPr lang="es-CO" dirty="0" err="1">
                <a:latin typeface="Consolas" panose="020B0609020204030204" pitchFamily="49" charset="0"/>
              </a:rPr>
              <a:t>very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difficult</a:t>
            </a:r>
            <a:r>
              <a:rPr lang="es-CO" dirty="0">
                <a:latin typeface="Consolas" panose="020B0609020204030204" pitchFamily="49" charset="0"/>
              </a:rPr>
              <a:t>! Open </a:t>
            </a:r>
            <a:r>
              <a:rPr lang="es-CO" dirty="0" err="1">
                <a:latin typeface="Consolas" panose="020B0609020204030204" pitchFamily="49" charset="0"/>
              </a:rPr>
              <a:t>problem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select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right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examples</a:t>
            </a:r>
            <a:r>
              <a:rPr lang="es-CO" dirty="0">
                <a:latin typeface="Consolas" panose="020B0609020204030204" pitchFamily="49" charset="0"/>
              </a:rPr>
              <a:t> / </a:t>
            </a:r>
            <a:r>
              <a:rPr lang="es-CO" dirty="0" err="1">
                <a:latin typeface="Consolas" panose="020B0609020204030204" pitchFamily="49" charset="0"/>
              </a:rPr>
              <a:t>eval</a:t>
            </a:r>
            <a:endParaRPr lang="es-CO" dirty="0">
              <a:latin typeface="Consolas" panose="020B0609020204030204" pitchFamily="49" charset="0"/>
            </a:endParaRP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 err="1">
                <a:latin typeface="Consolas" panose="020B0609020204030204" pitchFamily="49" charset="0"/>
              </a:rPr>
              <a:t>Challenges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Consistency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hard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know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we’re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evalua&amp;ng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right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thing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Contamina&amp;on</a:t>
            </a:r>
            <a:r>
              <a:rPr lang="es-CO" dirty="0">
                <a:latin typeface="Consolas" panose="020B0609020204030204" pitchFamily="49" charset="0"/>
              </a:rPr>
              <a:t> (can </a:t>
            </a:r>
            <a:r>
              <a:rPr lang="es-CO" dirty="0" err="1">
                <a:latin typeface="Consolas" panose="020B0609020204030204" pitchFamily="49" charset="0"/>
              </a:rPr>
              <a:t>we</a:t>
            </a:r>
            <a:r>
              <a:rPr lang="es-CO" dirty="0">
                <a:latin typeface="Consolas" panose="020B0609020204030204" pitchFamily="49" charset="0"/>
              </a:rPr>
              <a:t> trust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numbers</a:t>
            </a:r>
            <a:r>
              <a:rPr lang="es-CO" dirty="0">
                <a:latin typeface="Consolas" panose="020B0609020204030204" pitchFamily="49" charset="0"/>
              </a:rPr>
              <a:t>?)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Biases</a:t>
            </a:r>
            <a:endParaRPr lang="es-CO" dirty="0">
              <a:latin typeface="Consolas" panose="020B0609020204030204" pitchFamily="49" charset="0"/>
            </a:endParaRP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In </a:t>
            </a:r>
            <a:r>
              <a:rPr lang="es-CO" dirty="0" err="1">
                <a:latin typeface="Consolas" panose="020B0609020204030204" pitchFamily="49" charset="0"/>
              </a:rPr>
              <a:t>many</a:t>
            </a:r>
            <a:r>
              <a:rPr lang="es-CO" dirty="0">
                <a:latin typeface="Consolas" panose="020B0609020204030204" pitchFamily="49" charset="0"/>
              </a:rPr>
              <a:t> cases,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judge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output </a:t>
            </a:r>
            <a:r>
              <a:rPr lang="es-CO" dirty="0" err="1">
                <a:latin typeface="Consolas" panose="020B0609020204030204" pitchFamily="49" charset="0"/>
              </a:rPr>
              <a:t>quality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is</a:t>
            </a:r>
            <a:r>
              <a:rPr lang="es-CO" dirty="0">
                <a:latin typeface="Consolas" panose="020B0609020204030204" pitchFamily="49" charset="0"/>
              </a:rPr>
              <a:t> YOU!</a:t>
            </a:r>
          </a:p>
          <a:p>
            <a:r>
              <a:rPr lang="es-CO" dirty="0">
                <a:latin typeface="Consolas" panose="020B0609020204030204" pitchFamily="49" charset="0"/>
              </a:rPr>
              <a:t>• Look at </a:t>
            </a:r>
            <a:r>
              <a:rPr lang="es-CO" dirty="0" err="1">
                <a:latin typeface="Consolas" panose="020B0609020204030204" pitchFamily="49" charset="0"/>
              </a:rPr>
              <a:t>your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model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generations</a:t>
            </a:r>
            <a:r>
              <a:rPr lang="es-CO" dirty="0">
                <a:latin typeface="Consolas" panose="020B0609020204030204" pitchFamily="49" charset="0"/>
              </a:rPr>
              <a:t>. </a:t>
            </a:r>
            <a:r>
              <a:rPr lang="es-CO" dirty="0" err="1">
                <a:latin typeface="Consolas" panose="020B0609020204030204" pitchFamily="49" charset="0"/>
              </a:rPr>
              <a:t>Don’t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just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rely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numbers</a:t>
            </a:r>
            <a:r>
              <a:rPr lang="es-CO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1D144E5-6EE1-FA15-85C0-7209CDDDBDF1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TakeAways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81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382C4C-4FD7-1E27-1084-06B2AAE664C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https://arxiv.org/html/2412.05579v1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7D077D3-62FD-570B-A3E4-E86D79D4770F}"/>
              </a:ext>
            </a:extLst>
          </p:cNvPr>
          <p:cNvSpPr txBox="1">
            <a:spLocks/>
          </p:cNvSpPr>
          <p:nvPr/>
        </p:nvSpPr>
        <p:spPr>
          <a:xfrm>
            <a:off x="745434" y="370302"/>
            <a:ext cx="8398565" cy="542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Readings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FDEB58-9C46-35DC-D860-46AFA77A2175}"/>
              </a:ext>
            </a:extLst>
          </p:cNvPr>
          <p:cNvSpPr txBox="1"/>
          <p:nvPr/>
        </p:nvSpPr>
        <p:spPr>
          <a:xfrm>
            <a:off x="3048000" y="38270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https://www.datacamp.com/blog/llm-evaluation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A665DF-0C88-2652-4E89-9894FAE8BDFE}"/>
              </a:ext>
            </a:extLst>
          </p:cNvPr>
          <p:cNvSpPr txBox="1"/>
          <p:nvPr/>
        </p:nvSpPr>
        <p:spPr>
          <a:xfrm>
            <a:off x="3047999" y="4517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https://arxiv.org/abs/2404.18796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C8BBEA-C48C-488F-A275-ABBDBB2E7404}"/>
              </a:ext>
            </a:extLst>
          </p:cNvPr>
          <p:cNvSpPr txBox="1"/>
          <p:nvPr/>
        </p:nvSpPr>
        <p:spPr>
          <a:xfrm>
            <a:off x="3047999" y="5022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https://huggingface.co/papers/2404.18796</a:t>
            </a:r>
          </a:p>
        </p:txBody>
      </p:sp>
    </p:spTree>
    <p:extLst>
      <p:ext uri="{BB962C8B-B14F-4D97-AF65-F5344CB8AC3E}">
        <p14:creationId xmlns:p14="http://schemas.microsoft.com/office/powerpoint/2010/main" val="5047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C193A57-35C7-D35F-CB60-FEE6C85E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208469"/>
            <a:ext cx="11145805" cy="522995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1AA7AAC-42DB-4C30-1429-B437D1297757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Overview</a:t>
            </a:r>
            <a:r>
              <a:rPr lang="es-ES_tradnl" sz="32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ES_tradnl" sz="32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of</a:t>
            </a:r>
            <a:r>
              <a:rPr lang="es-ES_tradnl" sz="32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ES_tradnl" sz="32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LLMs</a:t>
            </a:r>
            <a:r>
              <a:rPr lang="es-ES_tradnl" sz="32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3082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CB7FA84-0915-0647-188A-2C4CFD5AE577}"/>
              </a:ext>
            </a:extLst>
          </p:cNvPr>
          <p:cNvSpPr txBox="1"/>
          <p:nvPr/>
        </p:nvSpPr>
        <p:spPr>
          <a:xfrm>
            <a:off x="1721224" y="1388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MMLU (</a:t>
            </a:r>
            <a:r>
              <a:rPr lang="es-CO" dirty="0" err="1">
                <a:latin typeface="Consolas" panose="020B0609020204030204" pitchFamily="49" charset="0"/>
              </a:rPr>
              <a:t>Massive</a:t>
            </a:r>
            <a:r>
              <a:rPr lang="es-CO" dirty="0">
                <a:latin typeface="Consolas" panose="020B0609020204030204" pitchFamily="49" charset="0"/>
              </a:rPr>
              <a:t> Multitask </a:t>
            </a:r>
            <a:r>
              <a:rPr lang="es-CO" dirty="0" err="1">
                <a:latin typeface="Consolas" panose="020B0609020204030204" pitchFamily="49" charset="0"/>
              </a:rPr>
              <a:t>Language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Understanding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664FB0B-0599-35B8-96BD-1F6693B25001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Benchmarks and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evalua:ons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drive progress</a:t>
            </a:r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0E846B5-8255-BE9A-8A87-15354D45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5044"/>
            <a:ext cx="10302711" cy="35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147477-8430-A0B1-4E23-87D34977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" y="1164428"/>
            <a:ext cx="10228300" cy="504811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DE8B240-F9F7-0339-BA06-5334F4F98F80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Two major types of evaluations</a:t>
            </a:r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70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4D57A8-18D2-B2B1-F44B-5B6D7A3A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2" y="1486106"/>
            <a:ext cx="10282518" cy="438191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01C74368-7CB0-1ED3-B1A7-58B047BEC19D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Close-ended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mul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:-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task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benchmark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-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superGLUE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7BA4D8-AA6D-A1A8-1BD6-099515A3B3C2}"/>
              </a:ext>
            </a:extLst>
          </p:cNvPr>
          <p:cNvSpPr txBox="1"/>
          <p:nvPr/>
        </p:nvSpPr>
        <p:spPr>
          <a:xfrm>
            <a:off x="2402541" y="5992861"/>
            <a:ext cx="738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latin typeface="Consolas" panose="020B0609020204030204" pitchFamily="49" charset="0"/>
              </a:rPr>
              <a:t>Attempt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measure</a:t>
            </a:r>
            <a:r>
              <a:rPr lang="es-CO" dirty="0">
                <a:latin typeface="Consolas" panose="020B0609020204030204" pitchFamily="49" charset="0"/>
              </a:rPr>
              <a:t> “general </a:t>
            </a:r>
            <a:r>
              <a:rPr lang="es-CO" dirty="0" err="1">
                <a:latin typeface="Consolas" panose="020B0609020204030204" pitchFamily="49" charset="0"/>
              </a:rPr>
              <a:t>language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capabilites</a:t>
            </a:r>
            <a:r>
              <a:rPr lang="es-CO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12" name="CuadroTexto 11">
            <a:hlinkClick r:id="rId3"/>
            <a:extLst>
              <a:ext uri="{FF2B5EF4-FFF2-40B4-BE49-F238E27FC236}">
                <a16:creationId xmlns:a16="http://schemas.microsoft.com/office/drawing/2014/main" id="{00337CB5-DFC4-31BB-F34F-E0473CA6C722}"/>
              </a:ext>
            </a:extLst>
          </p:cNvPr>
          <p:cNvSpPr txBox="1"/>
          <p:nvPr/>
        </p:nvSpPr>
        <p:spPr>
          <a:xfrm>
            <a:off x="5350565" y="1176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https://super.gluebenchmark.com/</a:t>
            </a:r>
          </a:p>
        </p:txBody>
      </p:sp>
    </p:spTree>
    <p:extLst>
      <p:ext uri="{BB962C8B-B14F-4D97-AF65-F5344CB8AC3E}">
        <p14:creationId xmlns:p14="http://schemas.microsoft.com/office/powerpoint/2010/main" val="94751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EC827B-9804-F475-3E8A-44BF702B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84" y="1210234"/>
            <a:ext cx="5480791" cy="552225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BD59E0C-2CC1-30F1-AA16-7675A7792A70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Close-ended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mul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:-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task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benchmark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-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superGLUE</a:t>
            </a:r>
            <a:endParaRPr lang="es-CO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  <a:p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B7C108-523F-9F96-38C5-DCD59B7AF6D4}"/>
              </a:ext>
            </a:extLst>
          </p:cNvPr>
          <p:cNvSpPr txBox="1"/>
          <p:nvPr/>
        </p:nvSpPr>
        <p:spPr>
          <a:xfrm>
            <a:off x="519952" y="2825713"/>
            <a:ext cx="444983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O" dirty="0" err="1">
                <a:latin typeface="Consolas" panose="020B0609020204030204" pitchFamily="49" charset="0"/>
              </a:rPr>
              <a:t>Cover</a:t>
            </a:r>
            <a:r>
              <a:rPr lang="es-CO" dirty="0">
                <a:latin typeface="Consolas" panose="020B0609020204030204" pitchFamily="49" charset="0"/>
              </a:rPr>
              <a:t> a </a:t>
            </a:r>
            <a:r>
              <a:rPr lang="es-CO" dirty="0" err="1">
                <a:latin typeface="Consolas" panose="020B0609020204030204" pitchFamily="49" charset="0"/>
              </a:rPr>
              <a:t>number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different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tasks</a:t>
            </a:r>
            <a:endParaRPr lang="es-CO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BoolQ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Mul;RC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reading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texts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CO" dirty="0">
                <a:latin typeface="Consolas" panose="020B0609020204030204" pitchFamily="49" charset="0"/>
              </a:rPr>
              <a:t>• CB, RTE (</a:t>
            </a:r>
            <a:r>
              <a:rPr lang="es-CO" dirty="0" err="1">
                <a:latin typeface="Consolas" panose="020B0609020204030204" pitchFamily="49" charset="0"/>
              </a:rPr>
              <a:t>Entailment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CO" dirty="0">
                <a:latin typeface="Consolas" panose="020B0609020204030204" pitchFamily="49" charset="0"/>
              </a:rPr>
              <a:t>• COPA (cause and </a:t>
            </a:r>
            <a:r>
              <a:rPr lang="es-CO" dirty="0" err="1">
                <a:latin typeface="Consolas" panose="020B0609020204030204" pitchFamily="49" charset="0"/>
              </a:rPr>
              <a:t>effect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ReCoRD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QA+reasoning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WiC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meaning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of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words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CO" dirty="0">
                <a:latin typeface="Consolas" panose="020B0609020204030204" pitchFamily="49" charset="0"/>
              </a:rPr>
              <a:t>• WSC (</a:t>
            </a:r>
            <a:r>
              <a:rPr lang="es-CO" dirty="0" err="1">
                <a:latin typeface="Consolas" panose="020B0609020204030204" pitchFamily="49" charset="0"/>
              </a:rPr>
              <a:t>coreference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907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57D8F6E-41DF-3BEE-EF28-BB04B46F4AFF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Close-ended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: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challenges</a:t>
            </a:r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97B814-7185-BE9A-AD34-5029A4EE7C77}"/>
              </a:ext>
            </a:extLst>
          </p:cNvPr>
          <p:cNvSpPr txBox="1"/>
          <p:nvPr/>
        </p:nvSpPr>
        <p:spPr>
          <a:xfrm>
            <a:off x="745434" y="1277035"/>
            <a:ext cx="1086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>
                <a:latin typeface="Consolas" panose="020B0609020204030204" pitchFamily="49" charset="0"/>
              </a:rPr>
              <a:t>Choosing your metrics: accuracy / precision / recall / f1-score / ROC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hlinkClick r:id="rId2"/>
            <a:extLst>
              <a:ext uri="{FF2B5EF4-FFF2-40B4-BE49-F238E27FC236}">
                <a16:creationId xmlns:a16="http://schemas.microsoft.com/office/drawing/2014/main" id="{A59E21F0-DBE9-2A1B-9956-131E265ED893}"/>
              </a:ext>
            </a:extLst>
          </p:cNvPr>
          <p:cNvSpPr txBox="1"/>
          <p:nvPr/>
        </p:nvSpPr>
        <p:spPr>
          <a:xfrm>
            <a:off x="1407457" y="1814917"/>
            <a:ext cx="957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https://github.com/cgpotts/cs224u/blob/main/evaluation_metrics.ipynb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8695B4-B80F-4CC5-6725-FCC55DD4FEEE}"/>
              </a:ext>
            </a:extLst>
          </p:cNvPr>
          <p:cNvSpPr txBox="1"/>
          <p:nvPr/>
        </p:nvSpPr>
        <p:spPr>
          <a:xfrm>
            <a:off x="835081" y="2553101"/>
            <a:ext cx="8524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latin typeface="Consolas" panose="020B0609020204030204" pitchFamily="49" charset="0"/>
              </a:rPr>
              <a:t>Aggregating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across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or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tasks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Where</a:t>
            </a:r>
            <a:r>
              <a:rPr lang="es-CO" dirty="0">
                <a:latin typeface="Consolas" panose="020B0609020204030204" pitchFamily="49" charset="0"/>
              </a:rPr>
              <a:t> do </a:t>
            </a:r>
            <a:r>
              <a:rPr lang="es-CO" dirty="0" err="1">
                <a:latin typeface="Consolas" panose="020B0609020204030204" pitchFamily="49" charset="0"/>
              </a:rPr>
              <a:t>the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labels</a:t>
            </a:r>
            <a:r>
              <a:rPr lang="es-CO" dirty="0">
                <a:latin typeface="Consolas" panose="020B0609020204030204" pitchFamily="49" charset="0"/>
              </a:rPr>
              <a:t> come </a:t>
            </a:r>
            <a:r>
              <a:rPr lang="es-CO" dirty="0" err="1">
                <a:latin typeface="Consolas" panose="020B0609020204030204" pitchFamily="49" charset="0"/>
              </a:rPr>
              <a:t>from</a:t>
            </a:r>
            <a:r>
              <a:rPr lang="es-CO" dirty="0">
                <a:latin typeface="Consolas" panose="020B0609020204030204" pitchFamily="49" charset="0"/>
              </a:rPr>
              <a:t>?</a:t>
            </a:r>
          </a:p>
          <a:p>
            <a:r>
              <a:rPr lang="es-CO" dirty="0">
                <a:latin typeface="Consolas" panose="020B0609020204030204" pitchFamily="49" charset="0"/>
              </a:rPr>
              <a:t>• Are </a:t>
            </a:r>
            <a:r>
              <a:rPr lang="es-CO" dirty="0" err="1">
                <a:latin typeface="Consolas" panose="020B0609020204030204" pitchFamily="49" charset="0"/>
              </a:rPr>
              <a:t>there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spurious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correlations</a:t>
            </a:r>
            <a:r>
              <a:rPr lang="es-CO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A3CC24A-6E55-10C7-32CC-305E53BD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84" y="3672498"/>
            <a:ext cx="5289375" cy="2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68DB382-BC97-1CDA-9C03-A888AD93962D}"/>
              </a:ext>
            </a:extLst>
          </p:cNvPr>
          <p:cNvSpPr txBox="1"/>
          <p:nvPr/>
        </p:nvSpPr>
        <p:spPr>
          <a:xfrm>
            <a:off x="1030941" y="2105415"/>
            <a:ext cx="8713694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Long </a:t>
            </a:r>
            <a:r>
              <a:rPr lang="es-CO" dirty="0" err="1">
                <a:latin typeface="Consolas" panose="020B0609020204030204" pitchFamily="49" charset="0"/>
              </a:rPr>
              <a:t>generations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with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many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possible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correct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answers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to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enumerate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=&gt; </a:t>
            </a:r>
            <a:r>
              <a:rPr lang="es-CO" dirty="0" err="1">
                <a:latin typeface="Consolas" panose="020B0609020204030204" pitchFamily="49" charset="0"/>
              </a:rPr>
              <a:t>can’t</a:t>
            </a:r>
            <a:r>
              <a:rPr lang="es-CO" dirty="0">
                <a:latin typeface="Consolas" panose="020B0609020204030204" pitchFamily="49" charset="0"/>
              </a:rPr>
              <a:t> use standard ML </a:t>
            </a:r>
            <a:r>
              <a:rPr lang="es-CO" dirty="0" err="1">
                <a:latin typeface="Consolas" panose="020B0609020204030204" pitchFamily="49" charset="0"/>
              </a:rPr>
              <a:t>metrics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There</a:t>
            </a:r>
            <a:r>
              <a:rPr lang="es-CO" dirty="0">
                <a:latin typeface="Consolas" panose="020B0609020204030204" pitchFamily="49" charset="0"/>
              </a:rPr>
              <a:t> are </a:t>
            </a:r>
            <a:r>
              <a:rPr lang="es-CO" dirty="0" err="1">
                <a:latin typeface="Consolas" panose="020B0609020204030204" pitchFamily="49" charset="0"/>
              </a:rPr>
              <a:t>now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better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worse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answers</a:t>
            </a:r>
            <a:r>
              <a:rPr lang="es-CO" dirty="0">
                <a:latin typeface="Consolas" panose="020B0609020204030204" pitchFamily="49" charset="0"/>
              </a:rPr>
              <a:t> (</a:t>
            </a:r>
            <a:r>
              <a:rPr lang="es-CO" dirty="0" err="1">
                <a:latin typeface="Consolas" panose="020B0609020204030204" pitchFamily="49" charset="0"/>
              </a:rPr>
              <a:t>not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just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right</a:t>
            </a:r>
            <a:r>
              <a:rPr lang="es-CO" dirty="0">
                <a:latin typeface="Consolas" panose="020B0609020204030204" pitchFamily="49" charset="0"/>
              </a:rPr>
              <a:t> and </a:t>
            </a:r>
            <a:r>
              <a:rPr lang="es-CO" dirty="0" err="1">
                <a:latin typeface="Consolas" panose="020B0609020204030204" pitchFamily="49" charset="0"/>
              </a:rPr>
              <a:t>wrong</a:t>
            </a: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Example</a:t>
            </a:r>
            <a:r>
              <a:rPr lang="es-CO" dirty="0"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Summarization</a:t>
            </a:r>
            <a:r>
              <a:rPr lang="es-CO" dirty="0">
                <a:latin typeface="Consolas" panose="020B0609020204030204" pitchFamily="49" charset="0"/>
              </a:rPr>
              <a:t>: CNN-DM / </a:t>
            </a:r>
            <a:r>
              <a:rPr lang="es-CO" dirty="0" err="1">
                <a:latin typeface="Consolas" panose="020B0609020204030204" pitchFamily="49" charset="0"/>
              </a:rPr>
              <a:t>Gigaword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Translation</a:t>
            </a:r>
            <a:r>
              <a:rPr lang="es-CO" dirty="0">
                <a:latin typeface="Consolas" panose="020B0609020204030204" pitchFamily="49" charset="0"/>
              </a:rPr>
              <a:t>: WMT</a:t>
            </a:r>
          </a:p>
          <a:p>
            <a:pPr>
              <a:lnSpc>
                <a:spcPct val="150000"/>
              </a:lnSpc>
            </a:pPr>
            <a:r>
              <a:rPr lang="es-CO" dirty="0">
                <a:latin typeface="Consolas" panose="020B0609020204030204" pitchFamily="49" charset="0"/>
              </a:rPr>
              <a:t>• </a:t>
            </a:r>
            <a:r>
              <a:rPr lang="es-CO" dirty="0" err="1">
                <a:latin typeface="Consolas" panose="020B0609020204030204" pitchFamily="49" charset="0"/>
              </a:rPr>
              <a:t>Instruction-following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dirty="0" err="1">
                <a:latin typeface="Consolas" panose="020B0609020204030204" pitchFamily="49" charset="0"/>
              </a:rPr>
              <a:t>Chatbot</a:t>
            </a:r>
            <a:r>
              <a:rPr lang="es-CO" dirty="0">
                <a:latin typeface="Consolas" panose="020B0609020204030204" pitchFamily="49" charset="0"/>
              </a:rPr>
              <a:t> Arena / </a:t>
            </a:r>
            <a:r>
              <a:rPr lang="es-CO" dirty="0" err="1">
                <a:latin typeface="Consolas" panose="020B0609020204030204" pitchFamily="49" charset="0"/>
              </a:rPr>
              <a:t>AlpacaEval</a:t>
            </a:r>
            <a:r>
              <a:rPr lang="es-CO" dirty="0">
                <a:latin typeface="Consolas" panose="020B0609020204030204" pitchFamily="49" charset="0"/>
              </a:rPr>
              <a:t> / MT-</a:t>
            </a:r>
            <a:r>
              <a:rPr lang="es-CO" dirty="0" err="1">
                <a:latin typeface="Consolas" panose="020B0609020204030204" pitchFamily="49" charset="0"/>
              </a:rPr>
              <a:t>Bench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A526A1E-51F3-1A3A-352D-45823B61C25D}"/>
              </a:ext>
            </a:extLst>
          </p:cNvPr>
          <p:cNvSpPr txBox="1">
            <a:spLocks/>
          </p:cNvSpPr>
          <p:nvPr/>
        </p:nvSpPr>
        <p:spPr>
          <a:xfrm>
            <a:off x="745435" y="370301"/>
            <a:ext cx="8097078" cy="11158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Open-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ended</a:t>
            </a:r>
            <a:r>
              <a:rPr lang="es-CO" sz="2800" dirty="0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lang="es-CO" sz="2800" dirty="0" err="1">
                <a:solidFill>
                  <a:srgbClr val="0070C0"/>
                </a:solidFill>
                <a:latin typeface="Consolas" panose="020B0609020204030204" pitchFamily="49" charset="0"/>
                <a:cs typeface="Arial"/>
              </a:rPr>
              <a:t>tasks</a:t>
            </a:r>
            <a:endParaRPr lang="es-ES_tradnl" sz="2800" dirty="0">
              <a:solidFill>
                <a:srgbClr val="0070C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438156"/>
      </p:ext>
    </p:extLst>
  </p:cSld>
  <p:clrMapOvr>
    <a:masterClrMapping/>
  </p:clrMapOvr>
</p:sld>
</file>

<file path=ppt/theme/theme1.xml><?xml version="1.0" encoding="utf-8"?>
<a:theme xmlns:a="http://schemas.openxmlformats.org/drawingml/2006/main" name="Eafit 2025">
  <a:themeElements>
    <a:clrScheme name="EAFIT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afit 2025" id="{1A9E6D5F-F1D4-4016-8E9E-CC8E7A595F20}" vid="{AC2757B8-0593-409C-9328-A277767A5A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Eafit 2025</Template>
  <TotalTime>2600</TotalTime>
  <Words>1102</Words>
  <Application>Microsoft Office PowerPoint</Application>
  <PresentationFormat>Panorámica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Consolas</vt:lpstr>
      <vt:lpstr>Eafit 2025</vt:lpstr>
      <vt:lpstr>  Artificial Intelligence Lecture12 – Evaluation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MARTINEZ VARGAS</dc:creator>
  <cp:lastModifiedBy>Juan David Martinez Vargas</cp:lastModifiedBy>
  <cp:revision>153</cp:revision>
  <dcterms:created xsi:type="dcterms:W3CDTF">2021-08-03T19:34:42Z</dcterms:created>
  <dcterms:modified xsi:type="dcterms:W3CDTF">2025-10-20T17:24:26Z</dcterms:modified>
</cp:coreProperties>
</file>