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3" r:id="rId3"/>
    <p:sldId id="260" r:id="rId4"/>
    <p:sldId id="261" r:id="rId5"/>
    <p:sldId id="262" r:id="rId6"/>
    <p:sldId id="258" r:id="rId7"/>
    <p:sldId id="264" r:id="rId8"/>
    <p:sldId id="265" r:id="rId9"/>
    <p:sldId id="259" r:id="rId10"/>
    <p:sldId id="268" r:id="rId11"/>
    <p:sldId id="266" r:id="rId12"/>
    <p:sldId id="267" r:id="rId13"/>
    <p:sldId id="269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6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Pangenome Graphs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Justin Mau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A905-B7A3-0AD7-26CA-FE262154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Sequences – Ex.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36DC5-2AA8-CE80-3F05-69F8970D2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sz="2500" dirty="0"/>
              <a:t>AGGCTGATGACCCTTGAAGTAGTTGACCATGATGACGATGCAAATGTTGAGTAGAAGTTGAGAAGAGGCCGT</a:t>
            </a:r>
          </a:p>
          <a:p>
            <a:pPr marL="114300" indent="0">
              <a:buNone/>
            </a:pPr>
            <a:endParaRPr lang="en-US" sz="2500" dirty="0"/>
          </a:p>
          <a:p>
            <a:pPr marL="114300" indent="0">
              <a:buNone/>
            </a:pPr>
            <a:r>
              <a:rPr lang="en-US" sz="2500" dirty="0"/>
              <a:t>AGCTTCGATCGATCGATCGGTTAGGCAAGCATATCCCATTGCAAATGTTGAGTAGAGTTGAGAAGAGGCCGT</a:t>
            </a:r>
          </a:p>
          <a:p>
            <a:pPr marL="114300" indent="0">
              <a:buNone/>
            </a:pPr>
            <a:endParaRPr lang="en-US" sz="2500" dirty="0"/>
          </a:p>
          <a:p>
            <a:pPr marL="114300" indent="0">
              <a:buNone/>
            </a:pPr>
            <a:r>
              <a:rPr lang="en-US" sz="2500" dirty="0"/>
              <a:t>AGGCTCGATCGATTTGAAGTCGGTTAGGCAAGCATATCCCATTGCAATTGAGTAGAGTTGAGAAGAGGCCGT</a:t>
            </a:r>
          </a:p>
          <a:p>
            <a:pPr marL="114300" indent="0">
              <a:buNone/>
            </a:pPr>
            <a:endParaRPr lang="en-US" sz="2500" dirty="0"/>
          </a:p>
          <a:p>
            <a:pPr marL="114300" indent="0">
              <a:buNone/>
            </a:pPr>
            <a:r>
              <a:rPr lang="en-US" sz="2500" dirty="0"/>
              <a:t>AGGCTGATGACCCTTGAAGTAGTTGACCATGAGTACTTTAGCTATCGTTAGTAGAAGTTGAGAAGAGGCCGT</a:t>
            </a:r>
          </a:p>
          <a:p>
            <a:pPr marL="114300" indent="0">
              <a:buNone/>
            </a:pPr>
            <a:endParaRPr lang="en-US" sz="2500" dirty="0"/>
          </a:p>
          <a:p>
            <a:pPr marL="114300" indent="0">
              <a:buNone/>
            </a:pPr>
            <a:r>
              <a:rPr lang="en-US" sz="2500" dirty="0"/>
              <a:t>ATGCTAGGCTAGCGACGACGTAATCGATCGTTAGCATTACTTAGGCATCGGAAGAAGATTCGAAGAGGCCGA</a:t>
            </a:r>
          </a:p>
          <a:p>
            <a:pPr marL="114300" indent="0">
              <a:buNone/>
            </a:pPr>
            <a:endParaRPr lang="en-US" sz="2500" dirty="0"/>
          </a:p>
          <a:p>
            <a:pPr marL="114300" indent="0">
              <a:buNone/>
            </a:pPr>
            <a:r>
              <a:rPr lang="en-US" sz="2500" dirty="0"/>
              <a:t>AGGTATGATATTGGATGGCTCTCACCGACTTGCATTGCTAGCAGCCTAGCTTTAGCATCGCGAAGAGGCCAG</a:t>
            </a:r>
          </a:p>
          <a:p>
            <a:pPr marL="114300" indent="0">
              <a:buNone/>
            </a:pPr>
            <a:endParaRPr lang="en-US" sz="2500" dirty="0"/>
          </a:p>
          <a:p>
            <a:pPr marL="114300" indent="0">
              <a:buNone/>
            </a:pPr>
            <a:r>
              <a:rPr lang="en-US" sz="2500" dirty="0"/>
              <a:t>ATGTGATGAGCTATCGACTGACTGATTCGATTGCATGCTAGCAGCCTAGCTTTAGAGCCATGGACGGGCCAG</a:t>
            </a:r>
          </a:p>
          <a:p>
            <a:pPr marL="114300" indent="0">
              <a:buNone/>
            </a:pPr>
            <a:endParaRPr lang="en-US" sz="2500" dirty="0"/>
          </a:p>
          <a:p>
            <a:pPr marL="114300" indent="0">
              <a:buNone/>
            </a:pPr>
            <a:r>
              <a:rPr lang="en-US" sz="2500" dirty="0"/>
              <a:t>ATGTGATGACGTATCGAAGTAGTATGAAGCGTTAGCGATCGGTACGGGGACTTAGACCCATGGATCTAATCG</a:t>
            </a:r>
          </a:p>
        </p:txBody>
      </p:sp>
    </p:spTree>
    <p:extLst>
      <p:ext uri="{BB962C8B-B14F-4D97-AF65-F5344CB8AC3E}">
        <p14:creationId xmlns:p14="http://schemas.microsoft.com/office/powerpoint/2010/main" val="26323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11AA-405D-E3E5-4719-274ADF88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Variation Graph – Ex.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C0A95-DAFA-B9CC-E1F8-A8EB1F611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17E1-F780-C8CC-D368-41A18357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5"/>
            <a:ext cx="9144000" cy="38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C7F8-3304-DBAB-35AB-91A3BC91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K-Block Graph – Ex.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F4854-6D90-68FB-B80E-985D8ABC3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4" b="4494"/>
          <a:stretch/>
        </p:blipFill>
        <p:spPr>
          <a:xfrm>
            <a:off x="311700" y="1101436"/>
            <a:ext cx="8287164" cy="385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8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4D1A-F619-FC07-89CF-62971F6C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Ex.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7C153-3A23-20CE-2671-2A009761D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on ~ 30 fairly large virus protein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9F99B-AC64-AD31-D4EE-92DC872CD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1" b="2311"/>
          <a:stretch/>
        </p:blipFill>
        <p:spPr>
          <a:xfrm>
            <a:off x="914400" y="1888561"/>
            <a:ext cx="7578464" cy="31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6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291E-1CE8-5DF0-D020-07A24356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Pangenome Graphs -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3BE73-A90D-626D-E61D-FCFF7101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5896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Minigraph</a:t>
            </a:r>
            <a:r>
              <a:rPr lang="en-US" b="1" dirty="0"/>
              <a:t> (Li et al., 2020)</a:t>
            </a:r>
          </a:p>
          <a:p>
            <a:pPr lvl="1"/>
            <a:r>
              <a:rPr lang="en-US" dirty="0"/>
              <a:t>Only calls SVs (structural variants)</a:t>
            </a:r>
          </a:p>
          <a:p>
            <a:pPr lvl="1"/>
            <a:r>
              <a:rPr lang="en-US" dirty="0"/>
              <a:t>SVs helpful for pathogen evolution</a:t>
            </a:r>
          </a:p>
          <a:p>
            <a:r>
              <a:rPr lang="en-US" b="1" dirty="0"/>
              <a:t>Cactus (Armstrong et al., 2020)</a:t>
            </a:r>
          </a:p>
          <a:p>
            <a:pPr lvl="1"/>
            <a:r>
              <a:rPr lang="en-US" dirty="0"/>
              <a:t>Creates multiple alignments using a guide phylogenetic tree</a:t>
            </a:r>
          </a:p>
          <a:p>
            <a:pPr lvl="1"/>
            <a:r>
              <a:rPr lang="en-US" dirty="0"/>
              <a:t>Accurate, but doesn’t scale well</a:t>
            </a:r>
          </a:p>
          <a:p>
            <a:pPr lvl="1"/>
            <a:r>
              <a:rPr lang="en-US" dirty="0"/>
              <a:t>Cactus Pangenome Pipeline – doesn’t need guide tree, adds alignments to </a:t>
            </a:r>
            <a:r>
              <a:rPr lang="en-US" dirty="0" err="1"/>
              <a:t>minigraph</a:t>
            </a:r>
            <a:r>
              <a:rPr lang="en-US" dirty="0"/>
              <a:t> (Hickey et al. 2023)</a:t>
            </a:r>
          </a:p>
          <a:p>
            <a:r>
              <a:rPr lang="en-US" b="1" dirty="0" err="1"/>
              <a:t>PPanGGOLiN</a:t>
            </a:r>
            <a:r>
              <a:rPr lang="en-US" b="1" dirty="0"/>
              <a:t> (</a:t>
            </a:r>
            <a:r>
              <a:rPr lang="en-US" b="1" dirty="0" err="1"/>
              <a:t>Gautreau</a:t>
            </a:r>
            <a:r>
              <a:rPr lang="en-US" b="1" dirty="0"/>
              <a:t> et al., 2020)</a:t>
            </a:r>
          </a:p>
          <a:p>
            <a:pPr lvl="1"/>
            <a:r>
              <a:rPr lang="en-US" dirty="0"/>
              <a:t>Nodes -&gt; gene families</a:t>
            </a:r>
          </a:p>
          <a:p>
            <a:pPr lvl="1"/>
            <a:r>
              <a:rPr lang="en-US" dirty="0"/>
              <a:t>Edges -&gt; genomic neighborhoods</a:t>
            </a:r>
          </a:p>
          <a:p>
            <a:pPr lvl="1"/>
            <a:r>
              <a:rPr lang="en-US" dirty="0"/>
              <a:t>Effective for finding persistent </a:t>
            </a:r>
            <a:r>
              <a:rPr lang="en-US" dirty="0" err="1"/>
              <a:t>genone</a:t>
            </a:r>
            <a:r>
              <a:rPr lang="en-US" dirty="0"/>
              <a:t>/shell genome</a:t>
            </a:r>
          </a:p>
          <a:p>
            <a:r>
              <a:rPr lang="en-US" b="1" dirty="0"/>
              <a:t>Pandora (Colquhoun et al., 2021)</a:t>
            </a:r>
          </a:p>
          <a:p>
            <a:pPr lvl="1"/>
            <a:r>
              <a:rPr lang="en-US" dirty="0"/>
              <a:t>Uses individual MSAs of coding sequences for graphs</a:t>
            </a:r>
          </a:p>
          <a:p>
            <a:pPr lvl="1"/>
            <a:r>
              <a:rPr lang="en-US" dirty="0"/>
              <a:t>Finds more SNPs (single-nucleotide polymorphisms) than single-reference based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2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A2C9-422B-003F-DFEB-95001AE3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578D9-19F9-D713-4512-63C3210E3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Yang Z,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Guarracino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A, Biggs PJ, Black MA, Ismail N,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Wold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JR, Merriman TR, Prins P, Garrison E, de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Ligt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J. Pangenome graphs in infectious disease: a comprehensive genetic variation analysis of </a:t>
            </a:r>
            <a:r>
              <a:rPr lang="en-US" sz="1000" b="0" i="1" dirty="0">
                <a:solidFill>
                  <a:srgbClr val="212121"/>
                </a:solidFill>
                <a:effectLst/>
                <a:latin typeface="+mn-lt"/>
              </a:rPr>
              <a:t>Neisseria meningitidis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 leveraging Oxford Nanopore long reads. Front Genet. 2023 Aug 10;14:1225248.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doi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: 10.3389/fgene.2023.1225248. PMID: 37636268; PMCID: PMC10448961.</a:t>
            </a:r>
          </a:p>
          <a:p>
            <a:endParaRPr lang="en-US" sz="1000" b="0" i="0" dirty="0">
              <a:solidFill>
                <a:srgbClr val="212121"/>
              </a:solidFill>
              <a:effectLst/>
              <a:latin typeface="+mn-lt"/>
            </a:endParaRPr>
          </a:p>
          <a:p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Li H, Feng X, Chu C. The design and construction of reference pangenome graphs with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minigraph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. Genome Biol. 2020 Oct 16;21(1):265.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doi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: 10.1186/s13059-020-02168-z. PMID: 33066802; PMCID: PMC7568353.</a:t>
            </a:r>
          </a:p>
          <a:p>
            <a:endParaRPr lang="en-US" sz="1000" dirty="0">
              <a:latin typeface="+mn-lt"/>
            </a:endParaRPr>
          </a:p>
          <a:p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Armstrong J, Hickey G,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Diekhans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M, Fiddes IT, Novak AM,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Deran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A, Fang Q, Xie D, Feng S, Stiller J,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Genereux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D, Johnson J, Marinescu VD,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Alföldi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J, Harris RS, Lindblad-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Toh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K, Haussler D, Karlsson E, Jarvis ED, Zhang G, Paten B. Progressive Cactus is a multiple-genome aligner for the thousand-genome era. Nature. 2020 Nov;587(7833):246-251.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doi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: 10.1038/s41586-020-2871-y.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Epub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2020 Nov 11. PMID: 33177663; PMCID: PMC7673649.</a:t>
            </a:r>
          </a:p>
          <a:p>
            <a:endParaRPr lang="en-US" sz="1000" dirty="0">
              <a:solidFill>
                <a:srgbClr val="212121"/>
              </a:solidFill>
              <a:latin typeface="+mn-lt"/>
            </a:endParaRPr>
          </a:p>
          <a:p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Gautreau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G,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Bazin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A,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Gachet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M,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Planel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R,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Burlot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L, Dubois M, Perrin A,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Médigue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C,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Calteau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A,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Cruveiller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S, Matias C,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Ambroise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C, Rocha EPC,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Vallenet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D.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PPanGGOLiN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: Depicting microbial diversity via a partitioned pangenome graph.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PLoS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Comput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Biol. 2020 Mar 19;16(3):e1007732.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doi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: 10.1371/journal.pcbi.1007732. Erratum in: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PLoS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Comput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Biol. 2021 Dec 10;17(12):e1009687. PMID: 32191703; PMCID: PMC7108747.</a:t>
            </a:r>
          </a:p>
          <a:p>
            <a:endParaRPr lang="en-US" sz="1000" dirty="0">
              <a:solidFill>
                <a:srgbClr val="212121"/>
              </a:solidFill>
              <a:latin typeface="+mn-lt"/>
            </a:endParaRPr>
          </a:p>
          <a:p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Colquhoun RM, Hall MB, Lima L, Roberts LW, Malone KM, Hunt M, Letcher B,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Hawkey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 J, George S, Pankhurst L, Iqbal Z. Pandora: nucleotide-resolution bacterial pan-genomics with reference graphs. Genome Biol. 2021 Sep 14;22(1):267. </a:t>
            </a:r>
            <a:r>
              <a:rPr lang="en-US" sz="1000" b="0" i="0" dirty="0" err="1">
                <a:solidFill>
                  <a:srgbClr val="212121"/>
                </a:solidFill>
                <a:effectLst/>
                <a:latin typeface="+mn-lt"/>
              </a:rPr>
              <a:t>doi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n-lt"/>
              </a:rPr>
              <a:t>: 10.1186/s13059-021-02473-1. PMID: 34521456; PMCID: PMC8442373.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76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B8BB9B-F20B-40A8-D4DF-ABA78E81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Pangenome Graphs - 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0BDA3-CF8F-499E-2DD2-922CC4708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Single-Reference can lead to bias</a:t>
            </a:r>
          </a:p>
          <a:p>
            <a:pPr lvl="1"/>
            <a:r>
              <a:rPr lang="en-US" dirty="0"/>
              <a:t>Rare alleles in reference genome may be overestimated in population</a:t>
            </a:r>
          </a:p>
          <a:p>
            <a:r>
              <a:rPr lang="en-US" dirty="0"/>
              <a:t>Need for a more holistic view of multiple genomes</a:t>
            </a:r>
          </a:p>
          <a:p>
            <a:r>
              <a:rPr lang="en-US" dirty="0"/>
              <a:t>Pangenome Graph – graph representing multiple genomes</a:t>
            </a:r>
          </a:p>
          <a:p>
            <a:pPr lvl="1"/>
            <a:r>
              <a:rPr lang="en-US" dirty="0"/>
              <a:t>Easier to map reads</a:t>
            </a:r>
          </a:p>
          <a:p>
            <a:pPr lvl="1"/>
            <a:r>
              <a:rPr lang="en-US" dirty="0"/>
              <a:t>Observe a population’s genomes as a whole</a:t>
            </a:r>
          </a:p>
          <a:p>
            <a:pPr lvl="1"/>
            <a:r>
              <a:rPr lang="en-US" dirty="0"/>
              <a:t>View all variations, structural variants,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Useful for tracking pathogens (Yang et al., 2023)</a:t>
            </a:r>
          </a:p>
          <a:p>
            <a:pPr lvl="1"/>
            <a:r>
              <a:rPr lang="en-US" dirty="0"/>
              <a:t>Pathogens mutate quickly, lots of variation</a:t>
            </a:r>
          </a:p>
          <a:p>
            <a:pPr lvl="1"/>
            <a:r>
              <a:rPr lang="en-US" dirty="0"/>
              <a:t>Variations not well detected with single-reference</a:t>
            </a:r>
          </a:p>
          <a:p>
            <a:pPr lvl="1"/>
            <a:endParaRPr lang="en-US" dirty="0"/>
          </a:p>
        </p:txBody>
      </p:sp>
      <p:pic>
        <p:nvPicPr>
          <p:cNvPr id="1028" name="Picture 4" descr="Pathogen Detection | Quantabio">
            <a:extLst>
              <a:ext uri="{FF2B5EF4-FFF2-40B4-BE49-F238E27FC236}">
                <a16:creationId xmlns:a16="http://schemas.microsoft.com/office/drawing/2014/main" id="{C74D164F-7EF2-F9F8-4B8F-15C027FF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46" y="2786834"/>
            <a:ext cx="2376054" cy="178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6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DF1E-64EB-73B9-3F2C-9C357CC4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Variation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48605-CE47-02CD-A5A8-752AEC007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Visualizes differences in sequences</a:t>
            </a:r>
          </a:p>
          <a:p>
            <a:r>
              <a:rPr lang="en-US" dirty="0"/>
              <a:t>Convergent subsequences = common alleles among population</a:t>
            </a:r>
          </a:p>
          <a:p>
            <a:r>
              <a:rPr lang="en-US" dirty="0"/>
              <a:t>Branches in graph = mutations and variations in population</a:t>
            </a:r>
          </a:p>
          <a:p>
            <a:pPr lvl="1"/>
            <a:r>
              <a:rPr lang="en-US" dirty="0"/>
              <a:t>Fewer branches, less variation in genomes</a:t>
            </a:r>
          </a:p>
          <a:p>
            <a:r>
              <a:rPr lang="en-US" dirty="0"/>
              <a:t>Allows for jumps between distant nodes</a:t>
            </a:r>
          </a:p>
          <a:p>
            <a:pPr lvl="1"/>
            <a:r>
              <a:rPr lang="en-US" dirty="0"/>
              <a:t>Makes it helpful for mapping 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1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B124-61BB-7B4E-CFF6-CD5E77DF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Variation Graph –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C0E3-E0AF-3B4A-3E8C-A18140575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Iterate through each position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the strings</a:t>
            </a:r>
          </a:p>
          <a:p>
            <a:pPr lvl="1"/>
            <a:r>
              <a:rPr lang="en-US" dirty="0"/>
              <a:t>Get set of unique characters at each position</a:t>
            </a:r>
          </a:p>
          <a:p>
            <a:pPr marL="596900" lvl="1" indent="0">
              <a:buNone/>
            </a:pPr>
            <a:endParaRPr lang="en-US" dirty="0"/>
          </a:p>
          <a:p>
            <a:pPr marL="571500" lvl="1" indent="0">
              <a:buNone/>
            </a:pPr>
            <a:r>
              <a:rPr lang="en-US" dirty="0"/>
              <a:t>[['A'], ['C'], ['G', 'C'], ['G'], ['T'], ['T'], ['A'], ['A’], ['G', '-'], ['G', '-’],</a:t>
            </a:r>
          </a:p>
          <a:p>
            <a:pPr marL="571500" lvl="1" indent="0">
              <a:buNone/>
            </a:pPr>
            <a:r>
              <a:rPr lang="en-US" dirty="0"/>
              <a:t> ['G', '-'], ['C', '-'], ['G'], ['A'], ['T'], ['C'], ['G'], ['A', 'C', 'G', 'T’]]</a:t>
            </a:r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/>
              <a:t>Compress those characters</a:t>
            </a:r>
          </a:p>
          <a:p>
            <a:pPr lvl="1"/>
            <a:r>
              <a:rPr lang="en-US" dirty="0"/>
              <a:t>Consecutive singletons combine into one string</a:t>
            </a:r>
          </a:p>
          <a:p>
            <a:pPr lvl="1"/>
            <a:endParaRPr lang="en-US" dirty="0"/>
          </a:p>
          <a:p>
            <a:pPr marL="596900" lvl="1" indent="0">
              <a:buNone/>
            </a:pPr>
            <a:r>
              <a:rPr lang="en-US" dirty="0"/>
              <a:t>[['AC'], ['G', 'C'], ['GTTAA'], ['G', '-'], ['G', '-'], ['G', '-'], ['C', '-'], ['GATCG'], ['A', 'C', 'G', 'T']]</a:t>
            </a:r>
          </a:p>
        </p:txBody>
      </p:sp>
    </p:spTree>
    <p:extLst>
      <p:ext uri="{BB962C8B-B14F-4D97-AF65-F5344CB8AC3E}">
        <p14:creationId xmlns:p14="http://schemas.microsoft.com/office/powerpoint/2010/main" val="401690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5697-5B1A-4EBE-8A28-B66D4F27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Variation Graph – Implementation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84E1C-88D7-217E-103F-D927EA3FA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label becomes a node</a:t>
            </a:r>
          </a:p>
          <a:p>
            <a:pPr lvl="1"/>
            <a:r>
              <a:rPr lang="en-US" dirty="0"/>
              <a:t>‘ – ‘ character is ignored (indicates a jump)</a:t>
            </a:r>
          </a:p>
          <a:p>
            <a:pPr lvl="1"/>
            <a:r>
              <a:rPr lang="en-US" dirty="0"/>
              <a:t>Labels within the same set are given the same “layer”</a:t>
            </a:r>
          </a:p>
          <a:p>
            <a:pPr lvl="1"/>
            <a:r>
              <a:rPr lang="en-US" dirty="0"/>
              <a:t>Ex. [“A, CG”] [“TGA”]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Adding edges</a:t>
            </a:r>
          </a:p>
          <a:p>
            <a:pPr lvl="1"/>
            <a:r>
              <a:rPr lang="en-US" dirty="0"/>
              <a:t>Uses sliding window, keeps track of </a:t>
            </a:r>
            <a:r>
              <a:rPr lang="en-US" i="1" dirty="0" err="1"/>
              <a:t>substring_A</a:t>
            </a:r>
            <a:r>
              <a:rPr lang="en-US" dirty="0"/>
              <a:t> and </a:t>
            </a:r>
            <a:r>
              <a:rPr lang="en-US" i="1" dirty="0" err="1"/>
              <a:t>substring_B</a:t>
            </a:r>
            <a:endParaRPr lang="en-US" i="1" dirty="0"/>
          </a:p>
          <a:p>
            <a:pPr lvl="1"/>
            <a:r>
              <a:rPr lang="en-US" dirty="0"/>
              <a:t>Creates edge between A and B 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substring_B</a:t>
            </a:r>
            <a:r>
              <a:rPr lang="en-US" dirty="0"/>
              <a:t> == ‘ – ‘, keeps A the same and stretches the window</a:t>
            </a:r>
          </a:p>
          <a:p>
            <a:pPr lvl="1"/>
            <a:r>
              <a:rPr lang="en-US" dirty="0"/>
              <a:t>This way an edge can form between non-adjacent nodes (jump)</a:t>
            </a:r>
          </a:p>
          <a:p>
            <a:pPr lvl="1"/>
            <a:r>
              <a:rPr lang="en-US" dirty="0"/>
              <a:t>Ex. [“A”] [“TG”, “-”] [“G”]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DC7D914-F938-539B-0495-4478889FBE51}"/>
              </a:ext>
            </a:extLst>
          </p:cNvPr>
          <p:cNvGrpSpPr/>
          <p:nvPr/>
        </p:nvGrpSpPr>
        <p:grpSpPr>
          <a:xfrm>
            <a:off x="6113319" y="3445972"/>
            <a:ext cx="2511135" cy="1352452"/>
            <a:chOff x="2781301" y="2187923"/>
            <a:chExt cx="2511135" cy="13524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06BE80A-95BB-7E1E-AA10-33D2BB497681}"/>
                </a:ext>
              </a:extLst>
            </p:cNvPr>
            <p:cNvSpPr/>
            <p:nvPr/>
          </p:nvSpPr>
          <p:spPr>
            <a:xfrm>
              <a:off x="2781301" y="3148652"/>
              <a:ext cx="665018" cy="3917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95143B-14D5-0EE2-FECB-FC81393433E8}"/>
                </a:ext>
              </a:extLst>
            </p:cNvPr>
            <p:cNvSpPr/>
            <p:nvPr/>
          </p:nvSpPr>
          <p:spPr>
            <a:xfrm>
              <a:off x="3577952" y="2647021"/>
              <a:ext cx="665018" cy="3917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F0511-A8D8-911B-07AB-4B63C4CD0833}"/>
                </a:ext>
              </a:extLst>
            </p:cNvPr>
            <p:cNvSpPr/>
            <p:nvPr/>
          </p:nvSpPr>
          <p:spPr>
            <a:xfrm>
              <a:off x="4516582" y="2187923"/>
              <a:ext cx="775854" cy="3917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9CC9D34-E73C-B3D4-9DC1-5A6CE8E3A020}"/>
                </a:ext>
              </a:extLst>
            </p:cNvPr>
            <p:cNvCxnSpPr>
              <a:cxnSpLocks/>
              <a:stCxn id="4" idx="7"/>
              <a:endCxn id="5" idx="3"/>
            </p:cNvCxnSpPr>
            <p:nvPr/>
          </p:nvCxnSpPr>
          <p:spPr>
            <a:xfrm flipV="1">
              <a:off x="3348929" y="2981377"/>
              <a:ext cx="326413" cy="224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FA923E-C422-0AF7-3757-DB989544B499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4145580" y="2510399"/>
              <a:ext cx="371002" cy="19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48896C-5C03-4BBE-E67E-C22A5A4A6122}"/>
              </a:ext>
            </a:extLst>
          </p:cNvPr>
          <p:cNvGrpSpPr/>
          <p:nvPr/>
        </p:nvGrpSpPr>
        <p:grpSpPr>
          <a:xfrm>
            <a:off x="6113319" y="1247273"/>
            <a:ext cx="1797626" cy="1107210"/>
            <a:chOff x="3217719" y="2010640"/>
            <a:chExt cx="1797626" cy="110721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3E73B03-BA14-8445-CE5C-917F206106AA}"/>
                </a:ext>
              </a:extLst>
            </p:cNvPr>
            <p:cNvSpPr/>
            <p:nvPr/>
          </p:nvSpPr>
          <p:spPr>
            <a:xfrm>
              <a:off x="3217719" y="2010640"/>
              <a:ext cx="665018" cy="3917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BB10F49-C035-3226-538C-07F8E68C5BE4}"/>
                </a:ext>
              </a:extLst>
            </p:cNvPr>
            <p:cNvSpPr/>
            <p:nvPr/>
          </p:nvSpPr>
          <p:spPr>
            <a:xfrm>
              <a:off x="3217719" y="2726127"/>
              <a:ext cx="665018" cy="3917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1FA51DB-2E86-7CE5-3528-6C21E28844A5}"/>
                </a:ext>
              </a:extLst>
            </p:cNvPr>
            <p:cNvSpPr/>
            <p:nvPr/>
          </p:nvSpPr>
          <p:spPr>
            <a:xfrm>
              <a:off x="4239491" y="2341252"/>
              <a:ext cx="775854" cy="3917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TGA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BE09D8-5DE9-F6FE-CFF2-EBE4663B0477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882737" y="2206502"/>
              <a:ext cx="356754" cy="12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8D1AD31-36FF-001A-6808-23589C708B92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 flipV="1">
              <a:off x="3882737" y="2726127"/>
              <a:ext cx="356754" cy="19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FB3E8CE5-FB5F-5280-379F-133FE318CC8A}"/>
              </a:ext>
            </a:extLst>
          </p:cNvPr>
          <p:cNvCxnSpPr>
            <a:stCxn id="4" idx="6"/>
            <a:endCxn id="6" idx="4"/>
          </p:cNvCxnSpPr>
          <p:nvPr/>
        </p:nvCxnSpPr>
        <p:spPr>
          <a:xfrm flipV="1">
            <a:off x="6778337" y="3837695"/>
            <a:ext cx="1458190" cy="7648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4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1B24-4210-C75F-5582-2B5CD119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286B1-04A0-5C34-CB1A-83F3DF772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F9BC6-CAB0-EF62-9E35-896C55F11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6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592B-06B4-F260-F79F-674B3555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K-Block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9FE09-DCE8-9035-6AFD-91C4825B8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Splits sequences into k-size blocks</a:t>
            </a:r>
          </a:p>
          <a:p>
            <a:r>
              <a:rPr lang="en-US" dirty="0"/>
              <a:t>Ex. K = 6</a:t>
            </a:r>
          </a:p>
          <a:p>
            <a:pPr marL="114300" indent="0">
              <a:buNone/>
            </a:pPr>
            <a:endParaRPr lang="en-US" dirty="0"/>
          </a:p>
          <a:p>
            <a:pPr marL="1028700" lvl="2" indent="0">
              <a:buNone/>
            </a:pPr>
            <a:r>
              <a:rPr lang="en-US" dirty="0"/>
              <a:t>GAGCTA | ACCGTA | GTGGAA | CCAT</a:t>
            </a:r>
          </a:p>
          <a:p>
            <a:pPr marL="1028700" lvl="2" indent="0">
              <a:buNone/>
            </a:pPr>
            <a:r>
              <a:rPr lang="en-US" dirty="0"/>
              <a:t>GCGCTC | ACCGTA | GTGGAA | CCAT</a:t>
            </a:r>
          </a:p>
          <a:p>
            <a:pPr marL="1028700" lvl="2" indent="0">
              <a:buNone/>
            </a:pPr>
            <a:r>
              <a:rPr lang="en-US" dirty="0"/>
              <a:t>GAGCAA | ACCGTA | GTGGAT | CCAT</a:t>
            </a:r>
          </a:p>
          <a:p>
            <a:pPr marL="1028700" lvl="2" indent="0">
              <a:buNone/>
            </a:pPr>
            <a:r>
              <a:rPr lang="en-US" dirty="0"/>
              <a:t>GAGCTA | ACCGTA | GTGGAT | CCAT</a:t>
            </a:r>
          </a:p>
          <a:p>
            <a:pPr marL="1028700" lvl="2" indent="0">
              <a:buNone/>
            </a:pPr>
            <a:r>
              <a:rPr lang="en-US" dirty="0"/>
              <a:t>GCGCTC | ACCGTA | GTGGAT | CCAT</a:t>
            </a:r>
          </a:p>
          <a:p>
            <a:pPr marL="1028700" lvl="2" indent="0">
              <a:buNone/>
            </a:pPr>
            <a:endParaRPr lang="en-US" dirty="0"/>
          </a:p>
          <a:p>
            <a:r>
              <a:rPr lang="en-US" dirty="0"/>
              <a:t>Setting k can help reduce runtime</a:t>
            </a:r>
          </a:p>
          <a:p>
            <a:pPr lvl="1"/>
            <a:r>
              <a:rPr lang="en-US" dirty="0"/>
              <a:t>Also helpful if you know what general size of subsequence you’re looking for</a:t>
            </a:r>
          </a:p>
        </p:txBody>
      </p:sp>
    </p:spTree>
    <p:extLst>
      <p:ext uri="{BB962C8B-B14F-4D97-AF65-F5344CB8AC3E}">
        <p14:creationId xmlns:p14="http://schemas.microsoft.com/office/powerpoint/2010/main" val="419848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B24B-2568-EAEC-FCDB-C1710B4A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K-Block Graph – Implementation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0F51A-50E9-48F4-B16C-39C65A3C1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Fairly simple</a:t>
            </a:r>
          </a:p>
          <a:p>
            <a:r>
              <a:rPr lang="en-US" dirty="0"/>
              <a:t>Split sequences into k-sized blocks</a:t>
            </a:r>
          </a:p>
          <a:p>
            <a:endParaRPr lang="en-US" dirty="0"/>
          </a:p>
          <a:p>
            <a:r>
              <a:rPr lang="en-US" dirty="0"/>
              <a:t>For each block, take unique labels</a:t>
            </a:r>
          </a:p>
          <a:p>
            <a:pPr lvl="1"/>
            <a:r>
              <a:rPr lang="en-US" dirty="0"/>
              <a:t>These become the nodes</a:t>
            </a:r>
          </a:p>
          <a:p>
            <a:pPr lvl="1"/>
            <a:r>
              <a:rPr lang="en-US" dirty="0"/>
              <a:t>All labels in same block are assigned same “layer”</a:t>
            </a:r>
          </a:p>
          <a:p>
            <a:pPr lvl="1"/>
            <a:endParaRPr lang="en-US" dirty="0"/>
          </a:p>
          <a:p>
            <a:r>
              <a:rPr lang="en-US" dirty="0"/>
              <a:t>Goes through each sequence, adding edges between blocks</a:t>
            </a:r>
          </a:p>
          <a:p>
            <a:pPr lvl="1"/>
            <a:r>
              <a:rPr lang="en-US" dirty="0"/>
              <a:t>If edge already exists, moves on</a:t>
            </a:r>
          </a:p>
        </p:txBody>
      </p:sp>
    </p:spTree>
    <p:extLst>
      <p:ext uri="{BB962C8B-B14F-4D97-AF65-F5344CB8AC3E}">
        <p14:creationId xmlns:p14="http://schemas.microsoft.com/office/powerpoint/2010/main" val="353165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0AAC-0A39-6D47-C121-33D3193B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F1EB6-23D1-67AD-6A05-AE4DFFEB3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124863-F84E-0C35-5D33-4EE91EE52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555"/>
            <a:ext cx="9144000" cy="514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85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132</TotalTime>
  <Words>1018</Words>
  <Application>Microsoft Office PowerPoint</Application>
  <PresentationFormat>On-screen Show (16:9)</PresentationFormat>
  <Paragraphs>119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Pangenome Graphs</vt:lpstr>
      <vt:lpstr>Pangenome Graphs - About</vt:lpstr>
      <vt:lpstr>Variation Graph</vt:lpstr>
      <vt:lpstr>Variation Graph – Implementation</vt:lpstr>
      <vt:lpstr>Variation Graph – Implementation </vt:lpstr>
      <vt:lpstr>PowerPoint Presentation</vt:lpstr>
      <vt:lpstr>K-Block Graph</vt:lpstr>
      <vt:lpstr>K-Block Graph – Implementation </vt:lpstr>
      <vt:lpstr>PowerPoint Presentation</vt:lpstr>
      <vt:lpstr>Sequences – Ex. 2</vt:lpstr>
      <vt:lpstr>Variation Graph – Ex. 2</vt:lpstr>
      <vt:lpstr>K-Block Graph – Ex. 2</vt:lpstr>
      <vt:lpstr>Ex. 3</vt:lpstr>
      <vt:lpstr>Pangenome Graphs - Options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Pangenome Graphs</dc:title>
  <cp:lastModifiedBy>Mau, Justin</cp:lastModifiedBy>
  <cp:revision>62</cp:revision>
  <dcterms:modified xsi:type="dcterms:W3CDTF">2023-12-14T06:07:26Z</dcterms:modified>
</cp:coreProperties>
</file>