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4_74117A2B.xml" ContentType="application/vnd.ms-powerpoint.comments+xml"/>
  <Override PartName="/ppt/comments/modernComment_105_8CCFFBCC.xml" ContentType="application/vnd.ms-powerpoint.comments+xml"/>
  <Override PartName="/ppt/comments/modernComment_108_5FA64168.xml" ContentType="application/vnd.ms-powerpoint.comments+xml"/>
  <Override PartName="/ppt/comments/modernComment_109_61D367DA.xml" ContentType="application/vnd.ms-powerpoint.comments+xml"/>
  <Override PartName="/ppt/comments/modernComment_10A_E3D5C406.xml" ContentType="application/vnd.ms-powerpoint.comments+xml"/>
  <Override PartName="/ppt/comments/modernComment_10B_2E7793E7.xml" ContentType="application/vnd.ms-powerpoint.comments+xml"/>
  <Override PartName="/ppt/comments/modernComment_10C_7986CFCE.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E59FE1-2AF7-3524-B45A-63291F7C01CA}" name="Leah Bundy" initials="LB" userId="S::lbt9992@springernature.com::417c203a-ad33-4517-a2d4-9d671f33a73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00" autoAdjust="0"/>
    <p:restoredTop sz="96751" autoAdjust="0"/>
  </p:normalViewPr>
  <p:slideViewPr>
    <p:cSldViewPr snapToGrid="0">
      <p:cViewPr varScale="1">
        <p:scale>
          <a:sx n="56" d="100"/>
          <a:sy n="56" d="100"/>
        </p:scale>
        <p:origin x="4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modernComment_104_74117A2B.xml><?xml version="1.0" encoding="utf-8"?>
<p188:cmLst xmlns:a="http://schemas.openxmlformats.org/drawingml/2006/main" xmlns:r="http://schemas.openxmlformats.org/officeDocument/2006/relationships" xmlns:p188="http://schemas.microsoft.com/office/powerpoint/2018/8/main">
  <p188:cm id="{6E65A25E-A7E9-40BE-B32C-86A31E08CE64}" authorId="{3BE59FE1-2AF7-3524-B45A-63291F7C01CA}" status="resolved" created="2024-10-10T16:04:40.717" complete="100000">
    <pc:sldMkLst xmlns:pc="http://schemas.microsoft.com/office/powerpoint/2013/main/command">
      <pc:docMk/>
      <pc:sldMk cId="1947302443" sldId="260"/>
    </pc:sldMkLst>
    <p188:txBody>
      <a:bodyPr/>
      <a:lstStyle/>
      <a:p>
        <a:r>
          <a:rPr lang="en-US"/>
          <a:t>Is there any way that we could link this to shared decision making? For example - the next step would be NGS testing, which of the following considerations is important to discuss when discussing the need for biomarker testing with patients? </a:t>
        </a:r>
      </a:p>
    </p188:txBody>
  </p188:cm>
  <p188:cm id="{1F9C67C7-062A-4125-AB79-4A1ABD7B9380}" authorId="{3BE59FE1-2AF7-3524-B45A-63291F7C01CA}" created="2024-11-06T09:38:04.941">
    <pc:sldMkLst xmlns:pc="http://schemas.microsoft.com/office/powerpoint/2013/main/command">
      <pc:docMk/>
      <pc:sldMk cId="1947302443" sldId="260"/>
    </pc:sldMkLst>
    <p188:txBody>
      <a:bodyPr/>
      <a:lstStyle/>
      <a:p>
        <a:r>
          <a:rPr lang="en-US"/>
          <a:t>Xiuning to confirm correct answer</a:t>
        </a:r>
      </a:p>
    </p188:txBody>
  </p188:cm>
</p188:cmLst>
</file>

<file path=ppt/comments/modernComment_105_8CCFFBCC.xml><?xml version="1.0" encoding="utf-8"?>
<p188:cmLst xmlns:a="http://schemas.openxmlformats.org/drawingml/2006/main" xmlns:r="http://schemas.openxmlformats.org/officeDocument/2006/relationships" xmlns:p188="http://schemas.microsoft.com/office/powerpoint/2018/8/main">
  <p188:cm id="{7DA3744F-4325-4C57-8485-E09326F1A1ED}" authorId="{3BE59FE1-2AF7-3524-B45A-63291F7C01CA}" created="2024-10-10T15:51:35.623">
    <pc:sldMkLst xmlns:pc="http://schemas.microsoft.com/office/powerpoint/2013/main/command">
      <pc:docMk/>
      <pc:sldMk cId="2362440652" sldId="261"/>
    </pc:sldMkLst>
    <p188:replyLst>
      <p188:reply id="{FB098DD5-9A27-4145-85D2-984628797C55}" authorId="{3BE59FE1-2AF7-3524-B45A-63291F7C01CA}" created="2024-10-10T16:15:37.611">
        <p188:txBody>
          <a:bodyPr/>
          <a:lstStyle/>
          <a:p>
            <a:r>
              <a:rPr lang="en-US"/>
              <a:t>Please do include references where possible.</a:t>
            </a:r>
          </a:p>
        </p188:txBody>
      </p188:reply>
    </p188:replyLst>
    <p188:txBody>
      <a:bodyPr/>
      <a:lstStyle/>
      <a:p>
        <a:r>
          <a:rPr lang="en-US"/>
          <a:t>Xiuning - we need to provide details about these bullet points. Please could you expand and provide further information how these factors can be achieved? For example, please provide tips on how to explain what biomarker testing is to patients, how to address concerns about biopsies, etc. The goal is to explain to HCPs the considerations they need to make when they are communicating with patients about these factors.</a:t>
        </a:r>
      </a:p>
    </p188:txBody>
  </p188:cm>
</p188:cmLst>
</file>

<file path=ppt/comments/modernComment_108_5FA64168.xml><?xml version="1.0" encoding="utf-8"?>
<p188:cmLst xmlns:a="http://schemas.openxmlformats.org/drawingml/2006/main" xmlns:r="http://schemas.openxmlformats.org/officeDocument/2006/relationships" xmlns:p188="http://schemas.microsoft.com/office/powerpoint/2018/8/main">
  <p188:cm id="{4116B9C1-B5D9-4B36-A683-1C712FFED2BC}" authorId="{3BE59FE1-2AF7-3524-B45A-63291F7C01CA}" created="2024-10-10T16:11:42.162">
    <pc:sldMkLst xmlns:pc="http://schemas.microsoft.com/office/powerpoint/2013/main/command">
      <pc:docMk/>
      <pc:sldMk cId="1604731240" sldId="264"/>
    </pc:sldMkLst>
    <p188:pos x="4346575" y="3041650"/>
    <p188:txBody>
      <a:bodyPr/>
      <a:lstStyle/>
      <a:p>
        <a:r>
          <a:rPr lang="en-US"/>
          <a:t>Should this read ‘overall well’ or something similar?</a:t>
        </a:r>
      </a:p>
    </p188:txBody>
  </p188:cm>
  <p188:cm id="{E5AEA387-D938-42F9-BAC6-4D81AD8A5577}" authorId="{3BE59FE1-2AF7-3524-B45A-63291F7C01CA}" created="2024-11-06T09:39:08.160">
    <pc:sldMkLst xmlns:pc="http://schemas.microsoft.com/office/powerpoint/2013/main/command">
      <pc:docMk/>
      <pc:sldMk cId="1604731240" sldId="264"/>
    </pc:sldMkLst>
    <p188:txBody>
      <a:bodyPr/>
      <a:lstStyle/>
      <a:p>
        <a:r>
          <a:rPr lang="en-US"/>
          <a:t>Xiuning to confirm correct answer - is it 3?</a:t>
        </a:r>
      </a:p>
    </p188:txBody>
  </p188:cm>
</p188:cmLst>
</file>

<file path=ppt/comments/modernComment_109_61D367DA.xml><?xml version="1.0" encoding="utf-8"?>
<p188:cmLst xmlns:a="http://schemas.openxmlformats.org/drawingml/2006/main" xmlns:r="http://schemas.openxmlformats.org/officeDocument/2006/relationships" xmlns:p188="http://schemas.microsoft.com/office/powerpoint/2018/8/main">
  <p188:cm id="{9A32ADF9-8353-4A3D-A9FC-F052F05C1830}" authorId="{3BE59FE1-2AF7-3524-B45A-63291F7C01CA}" created="2024-10-10T16:13:06.437">
    <pc:sldMkLst xmlns:pc="http://schemas.microsoft.com/office/powerpoint/2013/main/command">
      <pc:docMk/>
      <pc:sldMk cId="1641244634" sldId="265"/>
    </pc:sldMkLst>
    <p188:replyLst>
      <p188:reply id="{A37F0FA5-DB33-4547-AD78-75FB53DF1E9F}" authorId="{3BE59FE1-2AF7-3524-B45A-63291F7C01CA}" created="2024-10-10T16:15:43.688">
        <p188:txBody>
          <a:bodyPr/>
          <a:lstStyle/>
          <a:p>
            <a:r>
              <a:rPr lang="en-US"/>
              <a:t>Please do include references where possible.</a:t>
            </a:r>
          </a:p>
        </p188:txBody>
      </p188:reply>
    </p188:replyLst>
    <p188:txBody>
      <a:bodyPr/>
      <a:lstStyle/>
      <a:p>
        <a:r>
          <a:rPr lang="en-US"/>
          <a:t>Please could you expand on these bullet points to provide guidance to learners about how they should discuss these factors?</a:t>
        </a:r>
      </a:p>
    </p188:txBody>
  </p188:cm>
</p188:cmLst>
</file>

<file path=ppt/comments/modernComment_10A_E3D5C406.xml><?xml version="1.0" encoding="utf-8"?>
<p188:cmLst xmlns:a="http://schemas.openxmlformats.org/drawingml/2006/main" xmlns:r="http://schemas.openxmlformats.org/officeDocument/2006/relationships" xmlns:p188="http://schemas.microsoft.com/office/powerpoint/2018/8/main">
  <p188:cm id="{61BD8F4B-54C2-4834-B813-B35D477C7FCE}" authorId="{3BE59FE1-2AF7-3524-B45A-63291F7C01CA}" created="2024-11-06T10:17:06.854">
    <pc:sldMkLst xmlns:pc="http://schemas.microsoft.com/office/powerpoint/2013/main/command">
      <pc:docMk/>
      <pc:sldMk cId="3822437382" sldId="266"/>
    </pc:sldMkLst>
    <p188:txBody>
      <a:bodyPr/>
      <a:lstStyle/>
      <a:p>
        <a:r>
          <a:rPr lang="en-US"/>
          <a:t>Please could you elaborate on how to explain test results to patients and how to discuss the molecularly guided selection of therapies?</a:t>
        </a:r>
      </a:p>
    </p188:txBody>
  </p188:cm>
</p188:cmLst>
</file>

<file path=ppt/comments/modernComment_10B_2E7793E7.xml><?xml version="1.0" encoding="utf-8"?>
<p188:cmLst xmlns:a="http://schemas.openxmlformats.org/drawingml/2006/main" xmlns:r="http://schemas.openxmlformats.org/officeDocument/2006/relationships" xmlns:p188="http://schemas.microsoft.com/office/powerpoint/2018/8/main">
  <p188:cm id="{8AFAB657-029B-4F7B-8A33-B6B007504C7D}" authorId="{3BE59FE1-2AF7-3524-B45A-63291F7C01CA}" status="resolved" created="2024-10-10T16:22:03.747" complete="100000">
    <pc:sldMkLst xmlns:pc="http://schemas.microsoft.com/office/powerpoint/2013/main/command">
      <pc:docMk/>
      <pc:sldMk cId="779588583" sldId="267"/>
    </pc:sldMkLst>
    <p188:txBody>
      <a:bodyPr/>
      <a:lstStyle/>
      <a:p>
        <a:r>
          <a:rPr lang="en-US"/>
          <a:t>Is there any way that this question could focus more strongly on the shared decision making aspect? E.g., asking the HCP how they would ensure SDM when discussing treatment options, or which considerations should be discussed when starting on a new therapy, or what things need to be discussed before starting on a new therapy, etc</a:t>
        </a:r>
      </a:p>
    </p188:txBody>
  </p188:cm>
  <p188:cm id="{E4314B41-D2A7-444E-8524-02C13FB62BD5}" authorId="{3BE59FE1-2AF7-3524-B45A-63291F7C01CA}" created="2024-11-06T10:10:21.770">
    <pc:sldMkLst xmlns:pc="http://schemas.microsoft.com/office/powerpoint/2013/main/command">
      <pc:docMk/>
      <pc:sldMk cId="779588583" sldId="267"/>
    </pc:sldMkLst>
    <p188:txBody>
      <a:bodyPr/>
      <a:lstStyle/>
      <a:p>
        <a:r>
          <a:rPr lang="en-US"/>
          <a:t>Xiuning to confirm correct answer</a:t>
        </a:r>
      </a:p>
    </p188:txBody>
  </p188:cm>
  <p188:cm id="{C63594D6-0130-4F32-A785-4667C4D1EABF}" authorId="{3BE59FE1-2AF7-3524-B45A-63291F7C01CA}" created="2024-11-06T10:11:21.507">
    <pc:sldMkLst xmlns:pc="http://schemas.microsoft.com/office/powerpoint/2013/main/command">
      <pc:docMk/>
      <pc:sldMk cId="779588583" sldId="267"/>
    </pc:sldMkLst>
    <p188:txBody>
      <a:bodyPr/>
      <a:lstStyle/>
      <a:p>
        <a:r>
          <a:rPr lang="en-US"/>
          <a:t>Please could you elaborate on the points to explain to learners how a treatment decision could be reached? What would you explain to patients? What tips would you provide to clinicians on how to make this decision?</a:t>
        </a:r>
      </a:p>
    </p188:txBody>
  </p188:cm>
</p188:cmLst>
</file>

<file path=ppt/comments/modernComment_10C_7986CFCE.xml><?xml version="1.0" encoding="utf-8"?>
<p188:cmLst xmlns:a="http://schemas.openxmlformats.org/drawingml/2006/main" xmlns:r="http://schemas.openxmlformats.org/officeDocument/2006/relationships" xmlns:p188="http://schemas.microsoft.com/office/powerpoint/2018/8/main">
  <p188:cm id="{7A36E3E7-99B6-47AC-A546-06284E8C1384}" authorId="{3BE59FE1-2AF7-3524-B45A-63291F7C01CA}" created="2024-10-10T16:13:47.613">
    <pc:sldMkLst xmlns:pc="http://schemas.microsoft.com/office/powerpoint/2013/main/command">
      <pc:docMk/>
      <pc:sldMk cId="2038878158" sldId="268"/>
    </pc:sldMkLst>
    <p188:replyLst>
      <p188:reply id="{26B69934-BB31-439E-A213-82D89E19266E}" authorId="{3BE59FE1-2AF7-3524-B45A-63291F7C01CA}" created="2024-10-10T16:15:49.823">
        <p188:txBody>
          <a:bodyPr/>
          <a:lstStyle/>
          <a:p>
            <a:r>
              <a:rPr lang="en-US"/>
              <a:t>Please do include references where possible.</a:t>
            </a:r>
          </a:p>
        </p188:txBody>
      </p188:reply>
    </p188:replyLst>
    <p188:txBody>
      <a:bodyPr/>
      <a:lstStyle/>
      <a:p>
        <a:r>
          <a:rPr lang="en-US"/>
          <a:t>Please could you expand on these bullet points to provide guidance to learners about what they should consider when discussing these factors?</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6CB8-690F-8381-7E96-725DAA876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707814-434F-4FE5-E9C5-C411BB646A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D0F753-26BD-8937-6A41-1A659673B197}"/>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5" name="Footer Placeholder 4">
            <a:extLst>
              <a:ext uri="{FF2B5EF4-FFF2-40B4-BE49-F238E27FC236}">
                <a16:creationId xmlns:a16="http://schemas.microsoft.com/office/drawing/2014/main" id="{9958FEE8-BB3B-16CC-3C51-14769B6BC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6D65F-E601-E078-9A70-400E2862C7D9}"/>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192576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8FAE1-3DFB-F5B6-C265-12CFEF8A06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A0BFBA-75E6-371C-22B7-1526DA8E6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16F95-5065-DE29-0B33-D3023CF179F8}"/>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5" name="Footer Placeholder 4">
            <a:extLst>
              <a:ext uri="{FF2B5EF4-FFF2-40B4-BE49-F238E27FC236}">
                <a16:creationId xmlns:a16="http://schemas.microsoft.com/office/drawing/2014/main" id="{7A3B0BD2-1728-F0A3-CD46-B1FFB8096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CCBEE0-3CA9-0C32-9CDD-B1138E1B47F7}"/>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3219959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B1823-03C6-F0F9-00FD-64FDCFA7B3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BB4022-307A-9690-0C14-B692C76EC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67559-9E81-6DE7-1D90-B60DCEA6A108}"/>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5" name="Footer Placeholder 4">
            <a:extLst>
              <a:ext uri="{FF2B5EF4-FFF2-40B4-BE49-F238E27FC236}">
                <a16:creationId xmlns:a16="http://schemas.microsoft.com/office/drawing/2014/main" id="{4ECC6D8D-A30E-463E-DD9D-5102ABE20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2C498-B653-D69F-F543-C7C8FA091039}"/>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37513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EE600-2E0C-C2A5-99DA-5A2D076E01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CF4B4-47D6-DFCE-F714-415228CC2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67F96-B35A-ACDB-3548-E40C77B531B0}"/>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5" name="Footer Placeholder 4">
            <a:extLst>
              <a:ext uri="{FF2B5EF4-FFF2-40B4-BE49-F238E27FC236}">
                <a16:creationId xmlns:a16="http://schemas.microsoft.com/office/drawing/2014/main" id="{174DB407-079F-D067-C82A-677628E5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F4EAB-4923-E246-0185-748234E6F21B}"/>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164000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4323-8F06-A1FC-025E-7C0A365A6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94129F-BDFE-5313-5BF1-1086D0B8E2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DF1EA-815B-B54F-7577-5FC9DF05167D}"/>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5" name="Footer Placeholder 4">
            <a:extLst>
              <a:ext uri="{FF2B5EF4-FFF2-40B4-BE49-F238E27FC236}">
                <a16:creationId xmlns:a16="http://schemas.microsoft.com/office/drawing/2014/main" id="{F189A0FA-5755-93C5-ABF9-28C5AB286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70A36-B4F8-FC5B-7D76-170953503F78}"/>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7246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8668-5DE8-308E-2756-A1B22F60A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A29519-C13A-CE04-12CB-3DC14D2B67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C0EDBF-C9D0-BC94-7B6E-E78306971E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83CAE3-C9C8-D14A-9046-FBD1253E7949}"/>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6" name="Footer Placeholder 5">
            <a:extLst>
              <a:ext uri="{FF2B5EF4-FFF2-40B4-BE49-F238E27FC236}">
                <a16:creationId xmlns:a16="http://schemas.microsoft.com/office/drawing/2014/main" id="{A61CF648-7A2C-6EFF-6E3B-73A2247A7A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0529B-C795-5CB8-9A60-E0771314B883}"/>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272793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F9CC-6095-5A99-0E41-659C77D8ED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B2373A-3387-69F5-FFE0-F999E3EE0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BC6A76-5714-52FB-6930-483173DF3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5D486E-8DF9-810C-0449-CA648F73B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4DD093-08E5-1AA0-4434-CA66DDDDA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8932FA-857A-9C9F-F824-0D4CC7BE992B}"/>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8" name="Footer Placeholder 7">
            <a:extLst>
              <a:ext uri="{FF2B5EF4-FFF2-40B4-BE49-F238E27FC236}">
                <a16:creationId xmlns:a16="http://schemas.microsoft.com/office/drawing/2014/main" id="{FC21C5DA-3503-E29F-3D22-04DDC06FD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59DB3E-F222-CA9B-FD48-7932733AAAD9}"/>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4003756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86DB-0736-E3A5-7F33-72D4B99D1A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258EC9-7FFC-4169-D31D-169E0D5681DF}"/>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4" name="Footer Placeholder 3">
            <a:extLst>
              <a:ext uri="{FF2B5EF4-FFF2-40B4-BE49-F238E27FC236}">
                <a16:creationId xmlns:a16="http://schemas.microsoft.com/office/drawing/2014/main" id="{0D21D8ED-CA6C-C9B5-77E2-6027D4B43E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486C3E-B19E-BEB9-0363-DFF0EB634314}"/>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4242313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B0C74-22D7-CC8B-2CB2-0069EA3ABFA5}"/>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3" name="Footer Placeholder 2">
            <a:extLst>
              <a:ext uri="{FF2B5EF4-FFF2-40B4-BE49-F238E27FC236}">
                <a16:creationId xmlns:a16="http://schemas.microsoft.com/office/drawing/2014/main" id="{8FA0CE8F-BC06-E764-1F53-C243339504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9ED842-79D5-2B6D-07F1-E382E12DCA64}"/>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305453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6F090-0774-A0F3-F6C1-0C4AFA4D4E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EE4742-6E70-7C31-672A-4260D6ADA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33B688-F4F6-D2FA-921F-99BD9F618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1D556-70AC-18C3-0D21-56A05F7C482C}"/>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6" name="Footer Placeholder 5">
            <a:extLst>
              <a:ext uri="{FF2B5EF4-FFF2-40B4-BE49-F238E27FC236}">
                <a16:creationId xmlns:a16="http://schemas.microsoft.com/office/drawing/2014/main" id="{4EF0787D-2915-F253-9F4B-E2BD1FBBE9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F198C7-9F18-7A4F-EF60-466FE216DEB5}"/>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1678181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B177-3E0A-D06E-FA1E-B5D2F04F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4E948-517B-56E7-2201-7BB39A4B67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EF6832-750F-0606-173A-370EF4967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7E007-F92B-C9B0-2CF6-AB3FC63FEA88}"/>
              </a:ext>
            </a:extLst>
          </p:cNvPr>
          <p:cNvSpPr>
            <a:spLocks noGrp="1"/>
          </p:cNvSpPr>
          <p:nvPr>
            <p:ph type="dt" sz="half" idx="10"/>
          </p:nvPr>
        </p:nvSpPr>
        <p:spPr/>
        <p:txBody>
          <a:bodyPr/>
          <a:lstStyle/>
          <a:p>
            <a:fld id="{89498CF1-E61C-4EEA-893A-9737BDC2B042}" type="datetimeFigureOut">
              <a:rPr lang="en-US" smtClean="0"/>
              <a:t>11/14/2024</a:t>
            </a:fld>
            <a:endParaRPr lang="en-US"/>
          </a:p>
        </p:txBody>
      </p:sp>
      <p:sp>
        <p:nvSpPr>
          <p:cNvPr id="6" name="Footer Placeholder 5">
            <a:extLst>
              <a:ext uri="{FF2B5EF4-FFF2-40B4-BE49-F238E27FC236}">
                <a16:creationId xmlns:a16="http://schemas.microsoft.com/office/drawing/2014/main" id="{94E1B11B-FBAF-BBC7-B4DB-C97BD4565B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8AA49-97B9-EDDD-B4FE-75A3118B2283}"/>
              </a:ext>
            </a:extLst>
          </p:cNvPr>
          <p:cNvSpPr>
            <a:spLocks noGrp="1"/>
          </p:cNvSpPr>
          <p:nvPr>
            <p:ph type="sldNum" sz="quarter" idx="12"/>
          </p:nvPr>
        </p:nvSpPr>
        <p:spPr/>
        <p:txBody>
          <a:bodyPr/>
          <a:lstStyle/>
          <a:p>
            <a:fld id="{96139603-3BA2-4AA8-96C9-911E4036FEF0}" type="slidenum">
              <a:rPr lang="en-US" smtClean="0"/>
              <a:t>‹#›</a:t>
            </a:fld>
            <a:endParaRPr lang="en-US"/>
          </a:p>
        </p:txBody>
      </p:sp>
    </p:spTree>
    <p:extLst>
      <p:ext uri="{BB962C8B-B14F-4D97-AF65-F5344CB8AC3E}">
        <p14:creationId xmlns:p14="http://schemas.microsoft.com/office/powerpoint/2010/main" val="1607203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DA9D18-1283-209A-51A0-CFAF4FA58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9D5437-ADB1-7D26-8728-234A1DCE4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24F30-85E7-D07A-434E-0AB5D5937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9498CF1-E61C-4EEA-893A-9737BDC2B042}" type="datetimeFigureOut">
              <a:rPr lang="en-US" smtClean="0"/>
              <a:t>11/14/2024</a:t>
            </a:fld>
            <a:endParaRPr lang="en-US"/>
          </a:p>
        </p:txBody>
      </p:sp>
      <p:sp>
        <p:nvSpPr>
          <p:cNvPr id="5" name="Footer Placeholder 4">
            <a:extLst>
              <a:ext uri="{FF2B5EF4-FFF2-40B4-BE49-F238E27FC236}">
                <a16:creationId xmlns:a16="http://schemas.microsoft.com/office/drawing/2014/main" id="{3BA6C640-6854-0C95-BB85-6FDA56646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736721-4A16-3871-7068-853C8002B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139603-3BA2-4AA8-96C9-911E4036FEF0}" type="slidenum">
              <a:rPr lang="en-US" smtClean="0"/>
              <a:t>‹#›</a:t>
            </a:fld>
            <a:endParaRPr lang="en-US"/>
          </a:p>
        </p:txBody>
      </p:sp>
    </p:spTree>
    <p:extLst>
      <p:ext uri="{BB962C8B-B14F-4D97-AF65-F5344CB8AC3E}">
        <p14:creationId xmlns:p14="http://schemas.microsoft.com/office/powerpoint/2010/main" val="1130549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9_61D367DA.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microsoft.com/office/2018/10/relationships/comments" Target="../comments/modernComment_10A_E3D5C40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0B_2E7793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C_7986CFCE.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ckd-management-pcp.ime.springerhealthcare.com/en/module/ckd-with-t2d-and-cvd/"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74117A2B.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5_8CCFFBCC.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8_5FA6416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A15E-8C51-DEC7-5C37-17FE8AE8CFE7}"/>
              </a:ext>
            </a:extLst>
          </p:cNvPr>
          <p:cNvSpPr>
            <a:spLocks noGrp="1"/>
          </p:cNvSpPr>
          <p:nvPr>
            <p:ph type="ctrTitle"/>
          </p:nvPr>
        </p:nvSpPr>
        <p:spPr>
          <a:xfrm>
            <a:off x="831035" y="1520475"/>
            <a:ext cx="9144000" cy="2387600"/>
          </a:xfrm>
        </p:spPr>
        <p:txBody>
          <a:bodyPr>
            <a:normAutofit/>
          </a:bodyPr>
          <a:lstStyle/>
          <a:p>
            <a:pPr algn="l"/>
            <a:r>
              <a:rPr lang="en-US" sz="4400" dirty="0"/>
              <a:t>Case title: Putting shared decision making into practice</a:t>
            </a:r>
          </a:p>
        </p:txBody>
      </p:sp>
    </p:spTree>
    <p:extLst>
      <p:ext uri="{BB962C8B-B14F-4D97-AF65-F5344CB8AC3E}">
        <p14:creationId xmlns:p14="http://schemas.microsoft.com/office/powerpoint/2010/main" val="149928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3D22-926D-B713-17D1-BFCE5A054DA0}"/>
              </a:ext>
            </a:extLst>
          </p:cNvPr>
          <p:cNvSpPr>
            <a:spLocks noGrp="1"/>
          </p:cNvSpPr>
          <p:nvPr>
            <p:ph type="title"/>
          </p:nvPr>
        </p:nvSpPr>
        <p:spPr>
          <a:xfrm>
            <a:off x="838201" y="365125"/>
            <a:ext cx="6886074" cy="1325563"/>
          </a:xfrm>
        </p:spPr>
        <p:txBody>
          <a:bodyPr>
            <a:normAutofit/>
          </a:bodyPr>
          <a:lstStyle/>
          <a:p>
            <a:r>
              <a:rPr lang="en-US" sz="3200" dirty="0"/>
              <a:t>Content: discussion of test results and evaluating treatment options </a:t>
            </a:r>
          </a:p>
        </p:txBody>
      </p:sp>
      <p:sp>
        <p:nvSpPr>
          <p:cNvPr id="3" name="TextBox 2">
            <a:extLst>
              <a:ext uri="{FF2B5EF4-FFF2-40B4-BE49-F238E27FC236}">
                <a16:creationId xmlns:a16="http://schemas.microsoft.com/office/drawing/2014/main" id="{8A646A6C-9DF6-F89C-C62D-792B17A61652}"/>
              </a:ext>
            </a:extLst>
          </p:cNvPr>
          <p:cNvSpPr txBox="1"/>
          <p:nvPr/>
        </p:nvSpPr>
        <p:spPr>
          <a:xfrm>
            <a:off x="9061807" y="0"/>
            <a:ext cx="3130193" cy="3231654"/>
          </a:xfrm>
          <a:prstGeom prst="rect">
            <a:avLst/>
          </a:prstGeom>
          <a:solidFill>
            <a:schemeClr val="tx2">
              <a:lumMod val="10000"/>
              <a:lumOff val="9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black"/>
                </a:solidFill>
                <a:effectLst/>
                <a:highlight>
                  <a:srgbClr val="FFFF00"/>
                </a:highlight>
                <a:uLnTx/>
                <a:uFillTx/>
                <a:latin typeface="Aptos" panose="02110004020202020204"/>
                <a:ea typeface="+mn-ea"/>
                <a:cs typeface="+mn-cs"/>
              </a:rPr>
              <a:t>Notes for author</a:t>
            </a:r>
            <a:r>
              <a:rPr kumimoji="0" lang="en-US" sz="1200" b="0" i="1" u="none" strike="noStrike" kern="1200" cap="none" spc="0" normalizeH="0" baseline="0" noProof="0" dirty="0">
                <a:ln>
                  <a:noFill/>
                </a:ln>
                <a:solidFill>
                  <a:prstClr val="black"/>
                </a:solidFill>
                <a:effectLst/>
                <a:highlight>
                  <a:srgbClr val="FFFF00"/>
                </a:highligh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Please expand on the bullet points on this page by elaborating on how HCPs can improve communication with patients when discussing test results and evaluating treatment options. For example, for the last bullet you could include: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200" i="1" dirty="0">
              <a:solidFill>
                <a:prstClr val="black"/>
              </a:solidFill>
              <a:latin typeface="Aptos" panose="0211000402020202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Be prepared to answer questions that patients have about the future, e.g., what if this therapy stops working?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Inform patients that everyone’s reactions and experiences will differ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i="1" dirty="0">
              <a:solidFill>
                <a:prstClr val="black"/>
              </a:solidFill>
              <a:latin typeface="Aptos" panose="02110004020202020204"/>
            </a:endParaRPr>
          </a:p>
          <a:p>
            <a:pPr>
              <a:defRPr/>
            </a:pPr>
            <a:r>
              <a:rPr lang="en-US" sz="1200" i="1" dirty="0">
                <a:solidFill>
                  <a:prstClr val="black"/>
                </a:solidFill>
                <a:latin typeface="Aptos" panose="02110004020202020204"/>
              </a:rPr>
              <a:t>The content doesn’t need to fit on this page –  please feel free to add additional slides and images</a:t>
            </a:r>
            <a:endPar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96F03517-60B1-C525-86E9-BAD3B6FBFA4B}"/>
              </a:ext>
            </a:extLst>
          </p:cNvPr>
          <p:cNvSpPr txBox="1"/>
          <p:nvPr/>
        </p:nvSpPr>
        <p:spPr>
          <a:xfrm>
            <a:off x="0" y="1690688"/>
            <a:ext cx="9700259" cy="5150513"/>
          </a:xfrm>
          <a:prstGeom prst="rect">
            <a:avLst/>
          </a:prstGeom>
          <a:noFill/>
        </p:spPr>
        <p:txBody>
          <a:bodyPr wrap="square">
            <a:spAutoFit/>
          </a:bodyPr>
          <a:lstStyle/>
          <a:p>
            <a:pPr marL="342900" indent="-342900">
              <a:lnSpc>
                <a:spcPct val="115000"/>
              </a:lnSpc>
              <a:buAutoNum type="arabicParenBoth"/>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Explaining biopsy results to patients</a:t>
            </a:r>
          </a:p>
          <a:p>
            <a:pPr>
              <a:lnSpc>
                <a:spcPct val="115000"/>
              </a:lnSpc>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Biopsy shows adenocarcinoma = most common type; can occur in patients who have smoking history/don’t. imaging study indicates stage 4 lung cancer and systemic therapy needed. </a:t>
            </a:r>
          </a:p>
          <a:p>
            <a:pPr>
              <a:lnSpc>
                <a:spcPct val="115000"/>
              </a:lnSpc>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(3) Importance of discussing the pros and cons of each therapy</a:t>
            </a:r>
          </a:p>
          <a:p>
            <a:pPr>
              <a:lnSpc>
                <a:spcPct val="115000"/>
              </a:lnSpc>
            </a:pPr>
            <a:r>
              <a:rPr lang="en-US" kern="100" spc="25" dirty="0" err="1">
                <a:solidFill>
                  <a:srgbClr val="000000"/>
                </a:solidFill>
                <a:latin typeface="Aptos" panose="020B0004020202020204" pitchFamily="34" charset="0"/>
                <a:ea typeface="Calibri" panose="020F0502020204030204" pitchFamily="34" charset="0"/>
                <a:cs typeface="Calibri" panose="020F0502020204030204" pitchFamily="34" charset="0"/>
              </a:rPr>
              <a:t>mNSCLC</a:t>
            </a: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 with HER2 mut the current front line is plat based chemo +/- immunotherapy. Targeted drug (ADC) is approved after patients tumor has progressed. Currently new oral medications are being developed, not yet approved (TKI) – ongoing studies comparing these with chemo. Discuss clin trial if appropriate. </a:t>
            </a:r>
            <a:endPar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endParaRPr>
          </a:p>
          <a:p>
            <a:pPr>
              <a:lnSpc>
                <a:spcPct val="115000"/>
              </a:lnSpc>
            </a:pP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(2) Explaining NGS results</a:t>
            </a:r>
          </a:p>
          <a:p>
            <a:pPr>
              <a:lnSpc>
                <a:spcPct val="115000"/>
              </a:lnSpc>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In this particular tumor testing, alteration </a:t>
            </a: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(HER2) discovered. This alteration occurred in the area that is functional for HER2 (driver oncogene). HER2 mutation is </a:t>
            </a:r>
            <a:r>
              <a:rPr lang="en-US" kern="100" spc="25" dirty="0" err="1">
                <a:solidFill>
                  <a:srgbClr val="000000"/>
                </a:solidFill>
                <a:latin typeface="Aptos" panose="020B0004020202020204" pitchFamily="34" charset="0"/>
                <a:ea typeface="Calibri" panose="020F0502020204030204" pitchFamily="34" charset="0"/>
                <a:cs typeface="Calibri" panose="020F0502020204030204" pitchFamily="34" charset="0"/>
              </a:rPr>
              <a:t>recosgnized</a:t>
            </a: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 – we have targeted therapies for tumors with this mut. In NGS report TP53 (tumor sup gene – no targeted therapy, new drugs being developed in near future).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18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Considering </a:t>
            </a: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patient values/preferences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How to set expectations and reach a mutual decision on the treatment plan and waiting time frame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24463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5365-0818-E490-A296-392DD0DC4191}"/>
              </a:ext>
            </a:extLst>
          </p:cNvPr>
          <p:cNvSpPr>
            <a:spLocks noGrp="1"/>
          </p:cNvSpPr>
          <p:nvPr>
            <p:ph type="title"/>
          </p:nvPr>
        </p:nvSpPr>
        <p:spPr/>
        <p:txBody>
          <a:bodyPr>
            <a:normAutofit/>
          </a:bodyPr>
          <a:lstStyle/>
          <a:p>
            <a:r>
              <a:rPr lang="en-US" sz="3600" dirty="0"/>
              <a:t>Case follow up 2</a:t>
            </a:r>
          </a:p>
        </p:txBody>
      </p:sp>
      <p:sp>
        <p:nvSpPr>
          <p:cNvPr id="7" name="TextBox 6">
            <a:extLst>
              <a:ext uri="{FF2B5EF4-FFF2-40B4-BE49-F238E27FC236}">
                <a16:creationId xmlns:a16="http://schemas.microsoft.com/office/drawing/2014/main" id="{B0FDA921-5307-0FAA-DCE8-9D0934CE0234}"/>
              </a:ext>
            </a:extLst>
          </p:cNvPr>
          <p:cNvSpPr txBox="1"/>
          <p:nvPr/>
        </p:nvSpPr>
        <p:spPr>
          <a:xfrm>
            <a:off x="1197429" y="2184626"/>
            <a:ext cx="9361714" cy="830997"/>
          </a:xfrm>
          <a:prstGeom prst="rect">
            <a:avLst/>
          </a:prstGeom>
          <a:noFill/>
        </p:spPr>
        <p:txBody>
          <a:bodyPr wrap="square">
            <a:spAutoFit/>
          </a:bodyPr>
          <a:lstStyle/>
          <a:p>
            <a:pPr marL="285750" indent="-285750">
              <a:buFont typeface="Wingdings" pitchFamily="2" charset="2"/>
              <a:buChar char="v"/>
            </a:pPr>
            <a:r>
              <a:rPr lang="en-US" sz="2400" dirty="0"/>
              <a:t>NGS testing showed </a:t>
            </a:r>
            <a:r>
              <a:rPr lang="en-US" sz="2400" i="1" dirty="0"/>
              <a:t>HER2 Y772_775 YVMA </a:t>
            </a:r>
            <a:r>
              <a:rPr lang="en-US" sz="2400" dirty="0"/>
              <a:t>insertion mutation and TP53 mutation</a:t>
            </a:r>
          </a:p>
        </p:txBody>
      </p:sp>
      <p:sp>
        <p:nvSpPr>
          <p:cNvPr id="9" name="TextBox 8">
            <a:extLst>
              <a:ext uri="{FF2B5EF4-FFF2-40B4-BE49-F238E27FC236}">
                <a16:creationId xmlns:a16="http://schemas.microsoft.com/office/drawing/2014/main" id="{8ADDB841-529E-AF8B-442A-B77434076EA3}"/>
              </a:ext>
            </a:extLst>
          </p:cNvPr>
          <p:cNvSpPr txBox="1"/>
          <p:nvPr/>
        </p:nvSpPr>
        <p:spPr>
          <a:xfrm>
            <a:off x="838200" y="1626337"/>
            <a:ext cx="2162002" cy="461665"/>
          </a:xfrm>
          <a:prstGeom prst="rect">
            <a:avLst/>
          </a:prstGeom>
          <a:noFill/>
        </p:spPr>
        <p:txBody>
          <a:bodyPr wrap="none" rtlCol="0">
            <a:spAutoFit/>
          </a:bodyPr>
          <a:lstStyle/>
          <a:p>
            <a:r>
              <a:rPr lang="en-US" sz="2400" dirty="0"/>
              <a:t>One week later</a:t>
            </a:r>
          </a:p>
        </p:txBody>
      </p:sp>
      <p:sp>
        <p:nvSpPr>
          <p:cNvPr id="5" name="TextBox 4">
            <a:extLst>
              <a:ext uri="{FF2B5EF4-FFF2-40B4-BE49-F238E27FC236}">
                <a16:creationId xmlns:a16="http://schemas.microsoft.com/office/drawing/2014/main" id="{238E8FE1-A7B0-0270-B7BD-D7E1BE6A407D}"/>
              </a:ext>
            </a:extLst>
          </p:cNvPr>
          <p:cNvSpPr txBox="1"/>
          <p:nvPr/>
        </p:nvSpPr>
        <p:spPr>
          <a:xfrm>
            <a:off x="838200" y="3934692"/>
            <a:ext cx="9885218" cy="1138453"/>
          </a:xfrm>
          <a:prstGeom prst="rect">
            <a:avLst/>
          </a:prstGeom>
          <a:noFill/>
        </p:spPr>
        <p:txBody>
          <a:bodyPr wrap="square">
            <a:spAutoFit/>
          </a:bodyPr>
          <a:lstStyle/>
          <a:p>
            <a:pPr>
              <a:lnSpc>
                <a:spcPct val="115000"/>
              </a:lnSpc>
            </a:pPr>
            <a:r>
              <a:rPr lang="en-US" sz="24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How to discuss and explain the results to patients? </a:t>
            </a:r>
          </a:p>
          <a:p>
            <a:pPr marL="285750" indent="-285750">
              <a:lnSpc>
                <a:spcPct val="115000"/>
              </a:lnSpc>
              <a:buFont typeface="Arial" panose="020B0604020202020204" pitchFamily="34" charset="0"/>
              <a:buChar char="•"/>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Explaining test results to patients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15000"/>
              </a:lnSpc>
              <a:buFont typeface="Arial" panose="020B0604020202020204" pitchFamily="34" charset="0"/>
              <a:buChar char="•"/>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Importance of discussing the molecularly-guided selection of therapies</a:t>
            </a:r>
          </a:p>
        </p:txBody>
      </p:sp>
    </p:spTree>
    <p:extLst>
      <p:ext uri="{BB962C8B-B14F-4D97-AF65-F5344CB8AC3E}">
        <p14:creationId xmlns:p14="http://schemas.microsoft.com/office/powerpoint/2010/main" val="3822437382"/>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3D-FAAC-9346-B47E-3129794B1277}"/>
              </a:ext>
            </a:extLst>
          </p:cNvPr>
          <p:cNvSpPr>
            <a:spLocks noGrp="1"/>
          </p:cNvSpPr>
          <p:nvPr>
            <p:ph type="title"/>
          </p:nvPr>
        </p:nvSpPr>
        <p:spPr/>
        <p:txBody>
          <a:bodyPr>
            <a:normAutofit/>
          </a:bodyPr>
          <a:lstStyle/>
          <a:p>
            <a:r>
              <a:rPr lang="en-US" sz="3600" dirty="0"/>
              <a:t>Assessment question 3 </a:t>
            </a:r>
          </a:p>
        </p:txBody>
      </p:sp>
      <p:sp>
        <p:nvSpPr>
          <p:cNvPr id="3" name="TextBox 2">
            <a:extLst>
              <a:ext uri="{FF2B5EF4-FFF2-40B4-BE49-F238E27FC236}">
                <a16:creationId xmlns:a16="http://schemas.microsoft.com/office/drawing/2014/main" id="{5EC94C5E-E4A1-9F51-C58C-4EAEA79D7629}"/>
              </a:ext>
            </a:extLst>
          </p:cNvPr>
          <p:cNvSpPr txBox="1"/>
          <p:nvPr/>
        </p:nvSpPr>
        <p:spPr>
          <a:xfrm>
            <a:off x="6455443" y="228767"/>
            <a:ext cx="5493919" cy="523220"/>
          </a:xfrm>
          <a:prstGeom prst="rect">
            <a:avLst/>
          </a:prstGeom>
          <a:solidFill>
            <a:schemeClr val="tx2">
              <a:lumMod val="10000"/>
              <a:lumOff val="9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black"/>
                </a:solidFill>
                <a:effectLst/>
                <a:uLnTx/>
                <a:uFillTx/>
                <a:latin typeface="Aptos" panose="02110004020202020204"/>
                <a:ea typeface="+mn-ea"/>
                <a:cs typeface="+mn-cs"/>
              </a:rPr>
              <a:t>Notes for author</a:t>
            </a:r>
            <a:r>
              <a:rPr kumimoji="0" lang="en-US" sz="1400" b="0" i="1" u="none" strike="noStrike" kern="1200" cap="none" spc="0" normalizeH="0" baseline="0" noProof="0" dirty="0">
                <a:ln>
                  <a:noFill/>
                </a:ln>
                <a:solidFill>
                  <a:prstClr val="black"/>
                </a:solidFill>
                <a:effectLst/>
                <a:uLnTx/>
                <a:uFillTx/>
                <a:latin typeface="Aptos" panose="02110004020202020204"/>
                <a:ea typeface="+mn-ea"/>
                <a:cs typeface="+mn-cs"/>
              </a:rPr>
              <a:t>: please create an assessment question with at least 3 multiple choice options. This should relate to our patient case. </a:t>
            </a:r>
          </a:p>
        </p:txBody>
      </p:sp>
      <p:sp>
        <p:nvSpPr>
          <p:cNvPr id="6" name="TextBox 5">
            <a:extLst>
              <a:ext uri="{FF2B5EF4-FFF2-40B4-BE49-F238E27FC236}">
                <a16:creationId xmlns:a16="http://schemas.microsoft.com/office/drawing/2014/main" id="{12453B32-B24D-9AAB-48EA-51472874870F}"/>
              </a:ext>
            </a:extLst>
          </p:cNvPr>
          <p:cNvSpPr txBox="1"/>
          <p:nvPr/>
        </p:nvSpPr>
        <p:spPr>
          <a:xfrm>
            <a:off x="838200" y="1459855"/>
            <a:ext cx="10231134" cy="461665"/>
          </a:xfrm>
          <a:prstGeom prst="rect">
            <a:avLst/>
          </a:prstGeom>
          <a:noFill/>
        </p:spPr>
        <p:txBody>
          <a:bodyPr wrap="none" rtlCol="0">
            <a:spAutoFit/>
          </a:bodyPr>
          <a:lstStyle/>
          <a:p>
            <a:r>
              <a:rPr lang="en-US" sz="2400" dirty="0"/>
              <a:t>If you have all the following options, what will you recommend to the patient </a:t>
            </a:r>
          </a:p>
        </p:txBody>
      </p:sp>
      <p:sp>
        <p:nvSpPr>
          <p:cNvPr id="7" name="TextBox 6">
            <a:extLst>
              <a:ext uri="{FF2B5EF4-FFF2-40B4-BE49-F238E27FC236}">
                <a16:creationId xmlns:a16="http://schemas.microsoft.com/office/drawing/2014/main" id="{70C27689-CE59-AD5D-0BBD-F682571B8642}"/>
              </a:ext>
            </a:extLst>
          </p:cNvPr>
          <p:cNvSpPr txBox="1"/>
          <p:nvPr/>
        </p:nvSpPr>
        <p:spPr>
          <a:xfrm>
            <a:off x="1238342" y="1752225"/>
            <a:ext cx="9715315" cy="1754326"/>
          </a:xfrm>
          <a:prstGeom prst="rect">
            <a:avLst/>
          </a:prstGeom>
          <a:noFill/>
        </p:spPr>
        <p:txBody>
          <a:bodyPr wrap="square" rtlCol="0">
            <a:spAutoFit/>
          </a:bodyPr>
          <a:lstStyle/>
          <a:p>
            <a:pPr marL="342900" indent="-342900">
              <a:buAutoNum type="arabicPeriod"/>
            </a:pPr>
            <a:r>
              <a:rPr lang="en-US" dirty="0"/>
              <a:t>Carbo/</a:t>
            </a:r>
            <a:r>
              <a:rPr lang="en-US" dirty="0" err="1"/>
              <a:t>pem</a:t>
            </a:r>
            <a:r>
              <a:rPr lang="en-US" dirty="0"/>
              <a:t>/</a:t>
            </a:r>
            <a:r>
              <a:rPr lang="en-US" dirty="0" err="1"/>
              <a:t>pem</a:t>
            </a:r>
            <a:endParaRPr lang="en-US" dirty="0"/>
          </a:p>
          <a:p>
            <a:pPr marL="342900" indent="-342900">
              <a:buAutoNum type="arabicPeriod"/>
            </a:pPr>
            <a:r>
              <a:rPr lang="en-US" dirty="0"/>
              <a:t>Carbo/</a:t>
            </a:r>
            <a:r>
              <a:rPr lang="en-US" dirty="0" err="1"/>
              <a:t>pem</a:t>
            </a:r>
            <a:r>
              <a:rPr lang="en-US" dirty="0"/>
              <a:t> without </a:t>
            </a:r>
            <a:r>
              <a:rPr lang="en-US" dirty="0" err="1"/>
              <a:t>pembro</a:t>
            </a:r>
            <a:endParaRPr lang="en-US" dirty="0"/>
          </a:p>
          <a:p>
            <a:pPr marL="342900" indent="-342900">
              <a:buAutoNum type="arabicPeriod"/>
            </a:pPr>
            <a:r>
              <a:rPr lang="en-US" b="0" i="0" dirty="0">
                <a:solidFill>
                  <a:srgbClr val="001D35"/>
                </a:solidFill>
                <a:effectLst/>
                <a:latin typeface="Google Sans"/>
              </a:rPr>
              <a:t>Trastuzumab-</a:t>
            </a:r>
            <a:r>
              <a:rPr lang="en-US" b="0" i="0" dirty="0" err="1">
                <a:solidFill>
                  <a:srgbClr val="001D35"/>
                </a:solidFill>
                <a:effectLst/>
                <a:latin typeface="Google Sans"/>
              </a:rPr>
              <a:t>deruxtecan</a:t>
            </a:r>
            <a:endParaRPr lang="en-US" b="0" i="0" dirty="0">
              <a:solidFill>
                <a:srgbClr val="001D35"/>
              </a:solidFill>
              <a:effectLst/>
              <a:latin typeface="Google Sans"/>
            </a:endParaRPr>
          </a:p>
          <a:p>
            <a:pPr marL="342900" indent="-342900">
              <a:buAutoNum type="arabicPeriod"/>
            </a:pPr>
            <a:r>
              <a:rPr lang="en-US" dirty="0">
                <a:solidFill>
                  <a:srgbClr val="001D35"/>
                </a:solidFill>
                <a:latin typeface="Google Sans"/>
              </a:rPr>
              <a:t>Participation of a phase 3 first-line anti-HER2 TKI clinical trial with randomization </a:t>
            </a:r>
          </a:p>
          <a:p>
            <a:r>
              <a:rPr lang="en-US" dirty="0">
                <a:solidFill>
                  <a:srgbClr val="001D35"/>
                </a:solidFill>
                <a:latin typeface="Google Sans"/>
              </a:rPr>
              <a:t>       (This TKI has shown good clinical efficacy and safety in phase I studies)</a:t>
            </a:r>
          </a:p>
          <a:p>
            <a:r>
              <a:rPr lang="en-US" dirty="0">
                <a:solidFill>
                  <a:srgbClr val="001D35"/>
                </a:solidFill>
                <a:latin typeface="Google Sans"/>
              </a:rPr>
              <a:t>5.   Participation of a phase I trial with a novel agent in dose escalation phase</a:t>
            </a:r>
          </a:p>
        </p:txBody>
      </p:sp>
      <p:sp>
        <p:nvSpPr>
          <p:cNvPr id="5" name="TextBox 4">
            <a:extLst>
              <a:ext uri="{FF2B5EF4-FFF2-40B4-BE49-F238E27FC236}">
                <a16:creationId xmlns:a16="http://schemas.microsoft.com/office/drawing/2014/main" id="{1A3D79B0-31ED-71EE-B7A2-3AEDD4EBA435}"/>
              </a:ext>
            </a:extLst>
          </p:cNvPr>
          <p:cNvSpPr txBox="1"/>
          <p:nvPr/>
        </p:nvSpPr>
        <p:spPr>
          <a:xfrm>
            <a:off x="1017870" y="3506551"/>
            <a:ext cx="10751820" cy="2837380"/>
          </a:xfrm>
          <a:prstGeom prst="rect">
            <a:avLst/>
          </a:prstGeom>
          <a:noFill/>
        </p:spPr>
        <p:txBody>
          <a:bodyPr wrap="square">
            <a:spAutoFit/>
          </a:bodyPr>
          <a:lstStyle/>
          <a:p>
            <a:pPr>
              <a:lnSpc>
                <a:spcPct val="115000"/>
              </a:lnSpc>
            </a:pPr>
            <a:r>
              <a:rPr lang="en-US" sz="14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How to reach a treatment decision? </a:t>
            </a:r>
          </a:p>
          <a:p>
            <a:pPr>
              <a:lnSpc>
                <a:spcPct val="115000"/>
              </a:lnSpc>
            </a:pPr>
            <a:r>
              <a:rPr lang="en-US" sz="14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When clinical trials are available, we need to have a discussion for SDM. Clinical trials are human experiments to evaluate new drugs to see if they are better than SOC. Benefits and risks must be understood by patients/families. Benefit = patient can receive </a:t>
            </a:r>
            <a:r>
              <a:rPr lang="en-US" sz="1400" kern="100" spc="25" dirty="0" err="1">
                <a:solidFill>
                  <a:srgbClr val="000000"/>
                </a:solidFill>
                <a:latin typeface="Aptos" panose="020B0004020202020204" pitchFamily="34" charset="0"/>
                <a:ea typeface="Calibri" panose="020F0502020204030204" pitchFamily="34" charset="0"/>
                <a:cs typeface="Calibri" panose="020F0502020204030204" pitchFamily="34" charset="0"/>
              </a:rPr>
              <a:t>treatmetns</a:t>
            </a:r>
            <a:r>
              <a:rPr lang="en-US" sz="14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 that are potentially better than </a:t>
            </a:r>
            <a:r>
              <a:rPr lang="en-US" sz="1400" kern="100" spc="25" dirty="0" err="1">
                <a:solidFill>
                  <a:srgbClr val="000000"/>
                </a:solidFill>
                <a:latin typeface="Aptos" panose="020B0004020202020204" pitchFamily="34" charset="0"/>
                <a:ea typeface="Calibri" panose="020F0502020204030204" pitchFamily="34" charset="0"/>
                <a:cs typeface="Calibri" panose="020F0502020204030204" pitchFamily="34" charset="0"/>
              </a:rPr>
              <a:t>ecisting</a:t>
            </a:r>
            <a:r>
              <a:rPr lang="en-US" sz="14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 treatments. However risks are that newer drugs have gaps in understanding of toxicity, drug not better than current treatment. Patient + family must know that not all patients are eligible for treatment trials – ALL criteria must be met. Clin trial </a:t>
            </a:r>
            <a:r>
              <a:rPr lang="en-US" sz="1400" kern="100" spc="25" dirty="0" err="1">
                <a:solidFill>
                  <a:srgbClr val="000000"/>
                </a:solidFill>
                <a:latin typeface="Aptos" panose="020B0004020202020204" pitchFamily="34" charset="0"/>
                <a:ea typeface="Calibri" panose="020F0502020204030204" pitchFamily="34" charset="0"/>
                <a:cs typeface="Calibri" panose="020F0502020204030204" pitchFamily="34" charset="0"/>
              </a:rPr>
              <a:t>participantion</a:t>
            </a:r>
            <a:r>
              <a:rPr lang="en-US" sz="14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 can be withdrawn at any point. </a:t>
            </a:r>
            <a:r>
              <a:rPr lang="en-US" sz="1400" kern="100" spc="25" dirty="0" err="1">
                <a:solidFill>
                  <a:srgbClr val="000000"/>
                </a:solidFill>
                <a:latin typeface="Aptos" panose="020B0004020202020204" pitchFamily="34" charset="0"/>
                <a:ea typeface="Calibri" panose="020F0502020204030204" pitchFamily="34" charset="0"/>
                <a:cs typeface="Calibri" panose="020F0502020204030204" pitchFamily="34" charset="0"/>
              </a:rPr>
              <a:t>Conpliance</a:t>
            </a:r>
            <a:r>
              <a:rPr lang="en-US" sz="14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 to trial </a:t>
            </a:r>
            <a:r>
              <a:rPr lang="en-US" sz="1400" kern="100" spc="25" dirty="0" err="1">
                <a:solidFill>
                  <a:srgbClr val="000000"/>
                </a:solidFill>
                <a:latin typeface="Aptos" panose="020B0004020202020204" pitchFamily="34" charset="0"/>
                <a:ea typeface="Calibri" panose="020F0502020204030204" pitchFamily="34" charset="0"/>
                <a:cs typeface="Calibri" panose="020F0502020204030204" pitchFamily="34" charset="0"/>
              </a:rPr>
              <a:t>scheduele</a:t>
            </a:r>
            <a:r>
              <a:rPr lang="en-US" sz="14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 important. </a:t>
            </a:r>
            <a:endParaRPr lang="en-US" sz="14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endParaRPr>
          </a:p>
          <a:p>
            <a:pPr marL="285750" indent="-285750">
              <a:lnSpc>
                <a:spcPct val="115000"/>
              </a:lnSpc>
              <a:buFont typeface="Arial" panose="020B0604020202020204" pitchFamily="34" charset="0"/>
              <a:buChar char="•"/>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Decision on receiving standard-of-care vs. clinical trial </a:t>
            </a:r>
          </a:p>
          <a:p>
            <a:pPr marL="285750" indent="-285750">
              <a:lnSpc>
                <a:spcPct val="115000"/>
              </a:lnSpc>
              <a:buFont typeface="Arial" panose="020B0604020202020204" pitchFamily="34" charset="0"/>
              <a:buChar char="•"/>
            </a:pP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Decision on phase 3 vs. phase 2 vs. phase 1 trials</a:t>
            </a:r>
            <a:endPar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endParaRPr>
          </a:p>
          <a:p>
            <a:pPr marL="285750" indent="-285750">
              <a:lnSpc>
                <a:spcPct val="115000"/>
              </a:lnSpc>
              <a:buFont typeface="Arial" panose="020B0604020202020204" pitchFamily="34" charset="0"/>
              <a:buChar char="•"/>
            </a:pP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Expectation for clinical trial participation</a:t>
            </a:r>
          </a:p>
          <a:p>
            <a:pPr>
              <a:lnSpc>
                <a:spcPct val="115000"/>
              </a:lnSpc>
            </a:pPr>
            <a:endPar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84E01323-0010-3342-A851-8686CE6161F7}"/>
              </a:ext>
            </a:extLst>
          </p:cNvPr>
          <p:cNvSpPr txBox="1"/>
          <p:nvPr/>
        </p:nvSpPr>
        <p:spPr>
          <a:xfrm>
            <a:off x="838199" y="5780932"/>
            <a:ext cx="11111163" cy="738664"/>
          </a:xfrm>
          <a:prstGeom prst="rect">
            <a:avLst/>
          </a:prstGeom>
          <a:noFill/>
        </p:spPr>
        <p:txBody>
          <a:bodyPr wrap="square" rtlCol="0">
            <a:spAutoFit/>
          </a:bodyPr>
          <a:lstStyle/>
          <a:p>
            <a:r>
              <a:rPr lang="en-US" sz="2400" dirty="0"/>
              <a:t>How to handle unknown space?</a:t>
            </a:r>
          </a:p>
          <a:p>
            <a:r>
              <a:rPr lang="en-US" dirty="0"/>
              <a:t>For trials, sometimes, both toxicities and efficacies are not fully known with ample amount of data </a:t>
            </a:r>
          </a:p>
        </p:txBody>
      </p:sp>
    </p:spTree>
    <p:extLst>
      <p:ext uri="{BB962C8B-B14F-4D97-AF65-F5344CB8AC3E}">
        <p14:creationId xmlns:p14="http://schemas.microsoft.com/office/powerpoint/2010/main" val="779588583"/>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3D22-926D-B713-17D1-BFCE5A054DA0}"/>
              </a:ext>
            </a:extLst>
          </p:cNvPr>
          <p:cNvSpPr>
            <a:spLocks noGrp="1"/>
          </p:cNvSpPr>
          <p:nvPr>
            <p:ph type="title"/>
          </p:nvPr>
        </p:nvSpPr>
        <p:spPr>
          <a:xfrm>
            <a:off x="838201" y="365125"/>
            <a:ext cx="6485020" cy="1325563"/>
          </a:xfrm>
        </p:spPr>
        <p:txBody>
          <a:bodyPr>
            <a:normAutofit/>
          </a:bodyPr>
          <a:lstStyle/>
          <a:p>
            <a:r>
              <a:rPr lang="en-US" sz="3200" dirty="0"/>
              <a:t>Content: Considerations for monitoring and follow up </a:t>
            </a:r>
          </a:p>
        </p:txBody>
      </p:sp>
      <p:sp>
        <p:nvSpPr>
          <p:cNvPr id="3" name="TextBox 2">
            <a:extLst>
              <a:ext uri="{FF2B5EF4-FFF2-40B4-BE49-F238E27FC236}">
                <a16:creationId xmlns:a16="http://schemas.microsoft.com/office/drawing/2014/main" id="{8A646A6C-9DF6-F89C-C62D-792B17A61652}"/>
              </a:ext>
            </a:extLst>
          </p:cNvPr>
          <p:cNvSpPr txBox="1"/>
          <p:nvPr/>
        </p:nvSpPr>
        <p:spPr>
          <a:xfrm>
            <a:off x="8723028" y="0"/>
            <a:ext cx="3468972" cy="2862322"/>
          </a:xfrm>
          <a:prstGeom prst="rect">
            <a:avLst/>
          </a:prstGeom>
          <a:solidFill>
            <a:schemeClr val="tx2">
              <a:lumMod val="10000"/>
              <a:lumOff val="9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black"/>
                </a:solidFill>
                <a:effectLst/>
                <a:highlight>
                  <a:srgbClr val="FFFF00"/>
                </a:highlight>
                <a:uLnTx/>
                <a:uFillTx/>
                <a:latin typeface="Aptos" panose="02110004020202020204"/>
                <a:ea typeface="+mn-ea"/>
                <a:cs typeface="+mn-cs"/>
              </a:rPr>
              <a:t>Notes for author</a:t>
            </a:r>
            <a:r>
              <a:rPr kumimoji="0" lang="en-US" sz="1200" b="0" i="1" u="none" strike="noStrike" kern="1200" cap="none" spc="0" normalizeH="0" baseline="0" noProof="0" dirty="0">
                <a:ln>
                  <a:noFill/>
                </a:ln>
                <a:solidFill>
                  <a:prstClr val="black"/>
                </a:solidFill>
                <a:effectLst/>
                <a:highlight>
                  <a:srgbClr val="FFFF00"/>
                </a:highlight>
                <a:uLnTx/>
                <a:uFillTx/>
                <a:latin typeface="Aptos" panose="02110004020202020204"/>
                <a:ea typeface="+mn-ea"/>
                <a:cs typeface="+mn-cs"/>
              </a:rPr>
              <a:t>: </a:t>
            </a:r>
            <a:r>
              <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rPr>
              <a:t>please provide information about SDM during the monitoring and follow up process. Content for discussion could include:</a:t>
            </a:r>
            <a:endParaRPr lang="en-US" sz="1200" i="1" dirty="0">
              <a:solidFill>
                <a:prstClr val="black"/>
              </a:solidFill>
              <a:latin typeface="Aptos" panose="02110004020202020204"/>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Side effect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Modifying the treatment plan based on patient response and preferences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How to ensure adherence to therapy</a:t>
            </a:r>
            <a:b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br>
            <a:endPar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Please could you elaborate on the points above – for example, what advice do you have for clinicians on how to communicate side effects (e.g., </a:t>
            </a:r>
            <a:r>
              <a:rPr lang="en-GB" sz="1200" i="1" dirty="0"/>
              <a:t>Make sure that the patient knows how and when to report serious side effects). The content doesn’t need to fit on this page –  please feel free to add additional slides and images</a:t>
            </a:r>
          </a:p>
        </p:txBody>
      </p:sp>
      <p:sp>
        <p:nvSpPr>
          <p:cNvPr id="4" name="TextBox 3">
            <a:extLst>
              <a:ext uri="{FF2B5EF4-FFF2-40B4-BE49-F238E27FC236}">
                <a16:creationId xmlns:a16="http://schemas.microsoft.com/office/drawing/2014/main" id="{9FCEC5DA-DF5E-05E8-F85B-E12FEADA4820}"/>
              </a:ext>
            </a:extLst>
          </p:cNvPr>
          <p:cNvSpPr txBox="1"/>
          <p:nvPr/>
        </p:nvSpPr>
        <p:spPr>
          <a:xfrm>
            <a:off x="747321" y="2214670"/>
            <a:ext cx="7685315" cy="1666354"/>
          </a:xfrm>
          <a:prstGeom prst="rect">
            <a:avLst/>
          </a:prstGeom>
          <a:noFill/>
        </p:spPr>
        <p:txBody>
          <a:bodyPr wrap="square">
            <a:spAutoFit/>
          </a:bodyPr>
          <a:lstStyle/>
          <a:p>
            <a:pPr marL="285750" indent="-285750">
              <a:lnSpc>
                <a:spcPct val="115000"/>
              </a:lnSpc>
              <a:buFont typeface="Arial" panose="020B0604020202020204" pitchFamily="34" charset="0"/>
              <a:buChar char="•"/>
            </a:pPr>
            <a:endPar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endParaRPr>
          </a:p>
          <a:p>
            <a:pPr marL="285750" indent="-285750">
              <a:lnSpc>
                <a:spcPct val="115000"/>
              </a:lnSpc>
              <a:buFont typeface="Arial" panose="020B0604020202020204" pitchFamily="34" charset="0"/>
              <a:buChar char="•"/>
            </a:pPr>
            <a:r>
              <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Decision on receiving standard-of-care vs. clinical trial </a:t>
            </a:r>
          </a:p>
          <a:p>
            <a:pPr marL="285750" indent="-285750">
              <a:lnSpc>
                <a:spcPct val="115000"/>
              </a:lnSpc>
              <a:buFont typeface="Arial" panose="020B0604020202020204" pitchFamily="34" charset="0"/>
              <a:buChar char="•"/>
            </a:pP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Decision on phase 3 vs. phase 2 vs. phase 1 trials</a:t>
            </a:r>
            <a:endPar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endParaRPr>
          </a:p>
          <a:p>
            <a:pPr marL="285750" indent="-285750">
              <a:lnSpc>
                <a:spcPct val="115000"/>
              </a:lnSpc>
              <a:buFont typeface="Arial" panose="020B0604020202020204" pitchFamily="34" charset="0"/>
              <a:buChar char="•"/>
            </a:pPr>
            <a:r>
              <a:rPr lang="en-US"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Expectation for clinical trial participation</a:t>
            </a:r>
            <a:endParaRPr lang="en-US" sz="18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endParaRPr>
          </a:p>
          <a:p>
            <a:pPr marL="285750" indent="-285750">
              <a:lnSpc>
                <a:spcPct val="115000"/>
              </a:lnSpc>
              <a:buFont typeface="Arial" panose="020B0604020202020204" pitchFamily="34" charset="0"/>
              <a:buChar char="•"/>
            </a:pP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8878158"/>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3D22-926D-B713-17D1-BFCE5A054DA0}"/>
              </a:ext>
            </a:extLst>
          </p:cNvPr>
          <p:cNvSpPr>
            <a:spLocks noGrp="1"/>
          </p:cNvSpPr>
          <p:nvPr>
            <p:ph type="title"/>
          </p:nvPr>
        </p:nvSpPr>
        <p:spPr>
          <a:xfrm>
            <a:off x="838201" y="365125"/>
            <a:ext cx="6485020" cy="1325563"/>
          </a:xfrm>
        </p:spPr>
        <p:txBody>
          <a:bodyPr>
            <a:normAutofit/>
          </a:bodyPr>
          <a:lstStyle/>
          <a:p>
            <a:r>
              <a:rPr lang="en-US" sz="3200" dirty="0"/>
              <a:t>Summary</a:t>
            </a:r>
          </a:p>
        </p:txBody>
      </p:sp>
      <p:sp>
        <p:nvSpPr>
          <p:cNvPr id="3" name="TextBox 2">
            <a:extLst>
              <a:ext uri="{FF2B5EF4-FFF2-40B4-BE49-F238E27FC236}">
                <a16:creationId xmlns:a16="http://schemas.microsoft.com/office/drawing/2014/main" id="{8A646A6C-9DF6-F89C-C62D-792B17A61652}"/>
              </a:ext>
            </a:extLst>
          </p:cNvPr>
          <p:cNvSpPr txBox="1"/>
          <p:nvPr/>
        </p:nvSpPr>
        <p:spPr>
          <a:xfrm>
            <a:off x="5397388" y="104416"/>
            <a:ext cx="6684661" cy="461665"/>
          </a:xfrm>
          <a:prstGeom prst="rect">
            <a:avLst/>
          </a:prstGeom>
          <a:solidFill>
            <a:schemeClr val="tx2">
              <a:lumMod val="10000"/>
              <a:lumOff val="9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dirty="0">
                <a:ln>
                  <a:noFill/>
                </a:ln>
                <a:solidFill>
                  <a:prstClr val="black"/>
                </a:solidFill>
                <a:effectLst/>
                <a:uLnTx/>
                <a:uFillTx/>
                <a:latin typeface="Aptos" panose="02110004020202020204"/>
                <a:ea typeface="+mn-ea"/>
                <a:cs typeface="+mn-cs"/>
              </a:rPr>
              <a:t>Notes for author</a:t>
            </a:r>
            <a:r>
              <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rPr>
              <a:t>: please provide a summary of key points from the case study in bullet point format. These should reflect the most important considerations for clinicians in practice. </a:t>
            </a:r>
            <a:endPar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extBox 4">
            <a:extLst>
              <a:ext uri="{FF2B5EF4-FFF2-40B4-BE49-F238E27FC236}">
                <a16:creationId xmlns:a16="http://schemas.microsoft.com/office/drawing/2014/main" id="{78C170F2-B848-7219-62F0-C4F24FD81FE0}"/>
              </a:ext>
            </a:extLst>
          </p:cNvPr>
          <p:cNvSpPr txBox="1"/>
          <p:nvPr/>
        </p:nvSpPr>
        <p:spPr>
          <a:xfrm>
            <a:off x="873931" y="1459855"/>
            <a:ext cx="7595440" cy="461665"/>
          </a:xfrm>
          <a:prstGeom prst="rect">
            <a:avLst/>
          </a:prstGeom>
          <a:noFill/>
        </p:spPr>
        <p:txBody>
          <a:bodyPr wrap="square">
            <a:spAutoFit/>
          </a:bodyPr>
          <a:lstStyle/>
          <a:p>
            <a:pPr algn="l" fontAlgn="ctr"/>
            <a:r>
              <a:rPr lang="en-US" sz="2400" b="0" i="0" dirty="0">
                <a:solidFill>
                  <a:srgbClr val="001D35"/>
                </a:solidFill>
                <a:effectLst/>
                <a:latin typeface="Google Sans"/>
              </a:rPr>
              <a:t>Why shared decision making (SDM) is important </a:t>
            </a:r>
          </a:p>
        </p:txBody>
      </p:sp>
      <p:sp>
        <p:nvSpPr>
          <p:cNvPr id="7" name="TextBox 6">
            <a:extLst>
              <a:ext uri="{FF2B5EF4-FFF2-40B4-BE49-F238E27FC236}">
                <a16:creationId xmlns:a16="http://schemas.microsoft.com/office/drawing/2014/main" id="{BF952976-883F-058C-A8B6-71E9F349E27C}"/>
              </a:ext>
            </a:extLst>
          </p:cNvPr>
          <p:cNvSpPr txBox="1"/>
          <p:nvPr/>
        </p:nvSpPr>
        <p:spPr>
          <a:xfrm>
            <a:off x="1309748" y="2180228"/>
            <a:ext cx="10023269" cy="4154984"/>
          </a:xfrm>
          <a:prstGeom prst="rect">
            <a:avLst/>
          </a:prstGeom>
          <a:noFill/>
        </p:spPr>
        <p:txBody>
          <a:bodyPr wrap="square">
            <a:spAutoFit/>
          </a:bodyPr>
          <a:lstStyle/>
          <a:p>
            <a:pPr algn="l" fontAlgn="ctr"/>
            <a:r>
              <a:rPr lang="en-US" sz="2400" b="0" i="0" dirty="0">
                <a:solidFill>
                  <a:srgbClr val="001D35"/>
                </a:solidFill>
                <a:effectLst/>
                <a:latin typeface="Google Sans"/>
              </a:rPr>
              <a:t>Shared decision-making (SDM) puts patients at the center of the decision-making process, considering their preferences, values, and personal circumstances. </a:t>
            </a:r>
          </a:p>
          <a:p>
            <a:pPr algn="l"/>
            <a:endParaRPr lang="en-US" sz="2400" b="0" i="0" dirty="0">
              <a:solidFill>
                <a:srgbClr val="001D35"/>
              </a:solidFill>
              <a:effectLst/>
              <a:latin typeface="Google Sans"/>
            </a:endParaRPr>
          </a:p>
          <a:p>
            <a:pPr algn="l" fontAlgn="ctr"/>
            <a:r>
              <a:rPr lang="en-US" sz="2400" b="0" i="0" dirty="0">
                <a:solidFill>
                  <a:srgbClr val="001D35"/>
                </a:solidFill>
                <a:effectLst/>
                <a:latin typeface="Google Sans"/>
              </a:rPr>
              <a:t>Patients and clinicians can develop a better understanding of each other, which can lead to better communication and problem-solving. </a:t>
            </a:r>
          </a:p>
          <a:p>
            <a:pPr algn="l" fontAlgn="ctr"/>
            <a:endParaRPr lang="en-US" sz="2400" b="0" i="0" dirty="0">
              <a:solidFill>
                <a:srgbClr val="001D35"/>
              </a:solidFill>
              <a:effectLst/>
              <a:latin typeface="Google Sans"/>
            </a:endParaRPr>
          </a:p>
          <a:p>
            <a:pPr algn="l" fontAlgn="ctr"/>
            <a:r>
              <a:rPr lang="en-US" sz="2400" b="0" i="0" dirty="0">
                <a:solidFill>
                  <a:srgbClr val="001D35"/>
                </a:solidFill>
                <a:effectLst/>
                <a:latin typeface="Google Sans"/>
              </a:rPr>
              <a:t>Patients who are more engaged in the decision-making process are more likely to adhere to their treatment plan. </a:t>
            </a:r>
          </a:p>
          <a:p>
            <a:pPr algn="l"/>
            <a:endParaRPr lang="en-US" sz="2400" b="0" i="0" dirty="0">
              <a:solidFill>
                <a:srgbClr val="001D35"/>
              </a:solidFill>
              <a:effectLst/>
              <a:latin typeface="Google Sans"/>
            </a:endParaRPr>
          </a:p>
          <a:p>
            <a:pPr algn="l"/>
            <a:r>
              <a:rPr lang="en-US" sz="2400" dirty="0">
                <a:solidFill>
                  <a:srgbClr val="001D35"/>
                </a:solidFill>
                <a:latin typeface="Google Sans"/>
              </a:rPr>
              <a:t>Potentially i</a:t>
            </a:r>
            <a:r>
              <a:rPr lang="en-US" sz="2400" b="0" i="0" dirty="0">
                <a:solidFill>
                  <a:srgbClr val="001D35"/>
                </a:solidFill>
                <a:effectLst/>
                <a:latin typeface="Google Sans"/>
              </a:rPr>
              <a:t>mproved clinical outcomes</a:t>
            </a:r>
          </a:p>
        </p:txBody>
      </p:sp>
    </p:spTree>
    <p:extLst>
      <p:ext uri="{BB962C8B-B14F-4D97-AF65-F5344CB8AC3E}">
        <p14:creationId xmlns:p14="http://schemas.microsoft.com/office/powerpoint/2010/main" val="3396454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9514-54C5-0403-24A4-5EC2736AEE8A}"/>
              </a:ext>
            </a:extLst>
          </p:cNvPr>
          <p:cNvSpPr>
            <a:spLocks noGrp="1"/>
          </p:cNvSpPr>
          <p:nvPr>
            <p:ph type="title"/>
          </p:nvPr>
        </p:nvSpPr>
        <p:spPr>
          <a:xfrm>
            <a:off x="451184" y="292296"/>
            <a:ext cx="10515600" cy="1325563"/>
          </a:xfrm>
        </p:spPr>
        <p:txBody>
          <a:bodyPr/>
          <a:lstStyle/>
          <a:p>
            <a:r>
              <a:rPr lang="en-US" dirty="0"/>
              <a:t>General notes and guidance </a:t>
            </a:r>
          </a:p>
        </p:txBody>
      </p:sp>
      <p:sp>
        <p:nvSpPr>
          <p:cNvPr id="3" name="TextBox 2">
            <a:extLst>
              <a:ext uri="{FF2B5EF4-FFF2-40B4-BE49-F238E27FC236}">
                <a16:creationId xmlns:a16="http://schemas.microsoft.com/office/drawing/2014/main" id="{4A0A11FA-5DE4-F833-BE27-4CA5E01F7318}"/>
              </a:ext>
            </a:extLst>
          </p:cNvPr>
          <p:cNvSpPr txBox="1"/>
          <p:nvPr/>
        </p:nvSpPr>
        <p:spPr>
          <a:xfrm>
            <a:off x="540197" y="1532669"/>
            <a:ext cx="11289631" cy="5109091"/>
          </a:xfrm>
          <a:prstGeom prst="rect">
            <a:avLst/>
          </a:prstGeom>
          <a:noFill/>
        </p:spPr>
        <p:txBody>
          <a:bodyPr wrap="square" rtlCol="0">
            <a:spAutoFit/>
          </a:bodyPr>
          <a:lstStyle/>
          <a:p>
            <a:r>
              <a:rPr lang="en-US" sz="1400" b="1" dirty="0"/>
              <a:t>Overview</a:t>
            </a:r>
            <a:r>
              <a:rPr lang="en-US" sz="1400" dirty="0"/>
              <a:t>: </a:t>
            </a:r>
            <a:r>
              <a:rPr lang="en-GB" sz="1400" dirty="0"/>
              <a:t>This case study aims to educate learners on how they can implement a shared decision-making (SDM) approach with their patients, using a patient with advanced HER2 mutation-positive NSCLC as an example. The case study should address some of the common barriers and pitfalls that clinicians may make when engaging in a SDM approach.</a:t>
            </a:r>
            <a:endParaRPr lang="en-GB" sz="1400" b="1" dirty="0"/>
          </a:p>
          <a:p>
            <a:endParaRPr lang="en-GB" sz="1400" b="1" dirty="0"/>
          </a:p>
          <a:p>
            <a:r>
              <a:rPr lang="en-GB" sz="1400" b="1" dirty="0"/>
              <a:t>Learning objectives:  </a:t>
            </a:r>
          </a:p>
          <a:p>
            <a:pPr marL="342900" indent="-342900">
              <a:buFont typeface="+mj-lt"/>
              <a:buAutoNum type="arabicPeriod"/>
            </a:pPr>
            <a:r>
              <a:rPr lang="en-GB" sz="1400" dirty="0"/>
              <a:t>Explain the importance of shared decision making (SDM) in the context of biomarker testing and targeted therapies.</a:t>
            </a:r>
          </a:p>
          <a:p>
            <a:pPr marL="342900" indent="-342900">
              <a:buFont typeface="+mj-lt"/>
              <a:buAutoNum type="arabicPeriod"/>
            </a:pPr>
            <a:r>
              <a:rPr lang="en-GB" sz="1400" dirty="0"/>
              <a:t>Recognize common patient concerns and questions regarding biomarker testing and targeted therapies and develop strategies to manage them.</a:t>
            </a:r>
          </a:p>
          <a:p>
            <a:pPr marL="342900" indent="-342900">
              <a:buFont typeface="+mj-lt"/>
              <a:buAutoNum type="arabicPeriod"/>
            </a:pPr>
            <a:r>
              <a:rPr lang="en-GB" sz="1400" dirty="0"/>
              <a:t>Evaluate and discuss biomarker test results and treatment options with patients, considering their values and preferences.</a:t>
            </a:r>
          </a:p>
          <a:p>
            <a:endParaRPr lang="en-GB" sz="1400" b="1" dirty="0"/>
          </a:p>
          <a:p>
            <a:r>
              <a:rPr lang="en-GB" sz="1400" b="1" dirty="0"/>
              <a:t>Format: </a:t>
            </a:r>
            <a:r>
              <a:rPr lang="en-GB" sz="1400" dirty="0"/>
              <a:t>Please populate this template with the content requested on each slide, adding figures and imagery where appropriate. This template serves to act as a guide, therefore please add any additional slides/content that you feel is relevant. Springer Healthcare IME will </a:t>
            </a:r>
            <a:r>
              <a:rPr lang="en-US" sz="14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develop these slides into a storyboard </a:t>
            </a:r>
            <a:r>
              <a:rPr lang="en-US" sz="1400" kern="100" spc="25" dirty="0">
                <a:solidFill>
                  <a:srgbClr val="000000"/>
                </a:solidFill>
                <a:latin typeface="Aptos" panose="020B0004020202020204" pitchFamily="34" charset="0"/>
                <a:ea typeface="Calibri" panose="020F0502020204030204" pitchFamily="34" charset="0"/>
                <a:cs typeface="Calibri" panose="020F0502020204030204" pitchFamily="34" charset="0"/>
              </a:rPr>
              <a:t>for </a:t>
            </a:r>
            <a:r>
              <a:rPr lang="en-US" sz="1400" kern="10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you to review. We will film supportive short clips of you to provide learners with more information at key decision points.</a:t>
            </a:r>
            <a:endParaRPr lang="en-US" sz="1400" dirty="0"/>
          </a:p>
          <a:p>
            <a:endParaRPr lang="en-US" sz="1400" b="1" dirty="0"/>
          </a:p>
          <a:p>
            <a:r>
              <a:rPr lang="en-US" sz="1400" b="1" dirty="0"/>
              <a:t>Desired length: </a:t>
            </a:r>
            <a:r>
              <a:rPr lang="en-US" sz="1400" dirty="0"/>
              <a:t>15 minutes </a:t>
            </a:r>
            <a:endParaRPr lang="en-US" sz="1400" b="1" dirty="0"/>
          </a:p>
          <a:p>
            <a:endParaRPr lang="en-US" sz="1400" dirty="0"/>
          </a:p>
          <a:p>
            <a:r>
              <a:rPr lang="en-US" sz="1400" b="1" dirty="0"/>
              <a:t>References:</a:t>
            </a:r>
            <a:r>
              <a:rPr lang="en-US" sz="1400" dirty="0"/>
              <a:t> Please include citations and references where appropriate. </a:t>
            </a:r>
          </a:p>
          <a:p>
            <a:endParaRPr lang="en-US" sz="1400" dirty="0"/>
          </a:p>
          <a:p>
            <a:r>
              <a:rPr lang="en-US" sz="1400" b="1" dirty="0"/>
              <a:t>Example of past case study: </a:t>
            </a:r>
            <a:r>
              <a:rPr lang="en-US" sz="1400" b="1" dirty="0">
                <a:hlinkClick r:id="rId2"/>
              </a:rPr>
              <a:t>https://ckd-management-pcp.ime.springerhealthcare.com/en/module/ckd-with-t2d-and-cvd/</a:t>
            </a:r>
            <a:r>
              <a:rPr lang="en-US" sz="1400" b="1" dirty="0"/>
              <a:t> </a:t>
            </a:r>
          </a:p>
          <a:p>
            <a:endParaRPr lang="en-US" sz="1400" dirty="0"/>
          </a:p>
          <a:p>
            <a:r>
              <a:rPr lang="en-US" sz="1400" b="1" dirty="0"/>
              <a:t>Additional notes</a:t>
            </a:r>
            <a:r>
              <a:rPr lang="en-US" sz="1400" dirty="0"/>
              <a:t>: </a:t>
            </a:r>
            <a:r>
              <a:rPr lang="en-US" sz="1400" kern="0" spc="25" dirty="0">
                <a:solidFill>
                  <a:srgbClr val="000000"/>
                </a:solidFill>
                <a:effectLst/>
                <a:latin typeface="Aptos" panose="020B0004020202020204" pitchFamily="34" charset="0"/>
                <a:ea typeface="Calibri" panose="020F0502020204030204" pitchFamily="34" charset="0"/>
                <a:cs typeface="Calibri" panose="020F0502020204030204" pitchFamily="34" charset="0"/>
              </a:rPr>
              <a:t>Avoid mentioning treatment brand names where possible and pharmaceutical company names in isolation.</a:t>
            </a:r>
            <a:endParaRPr lang="en-GB"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3935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EB29-ADD7-283C-38D5-F6C4C6E27DAA}"/>
              </a:ext>
            </a:extLst>
          </p:cNvPr>
          <p:cNvSpPr>
            <a:spLocks noGrp="1"/>
          </p:cNvSpPr>
          <p:nvPr>
            <p:ph type="title"/>
          </p:nvPr>
        </p:nvSpPr>
        <p:spPr/>
        <p:txBody>
          <a:bodyPr/>
          <a:lstStyle/>
          <a:p>
            <a:r>
              <a:rPr lang="en-US" dirty="0"/>
              <a:t>Disclosures </a:t>
            </a:r>
          </a:p>
        </p:txBody>
      </p:sp>
      <p:sp>
        <p:nvSpPr>
          <p:cNvPr id="4" name="TextBox 3">
            <a:extLst>
              <a:ext uri="{FF2B5EF4-FFF2-40B4-BE49-F238E27FC236}">
                <a16:creationId xmlns:a16="http://schemas.microsoft.com/office/drawing/2014/main" id="{5B785A8A-0430-2824-4EEA-82915E7C0D10}"/>
              </a:ext>
            </a:extLst>
          </p:cNvPr>
          <p:cNvSpPr txBox="1"/>
          <p:nvPr/>
        </p:nvSpPr>
        <p:spPr>
          <a:xfrm>
            <a:off x="1132114" y="1720840"/>
            <a:ext cx="9318172" cy="3785652"/>
          </a:xfrm>
          <a:prstGeom prst="rect">
            <a:avLst/>
          </a:prstGeom>
          <a:noFill/>
        </p:spPr>
        <p:txBody>
          <a:bodyPr wrap="square">
            <a:spAutoFit/>
          </a:bodyPr>
          <a:lstStyle/>
          <a:p>
            <a:pPr marL="0" marR="0">
              <a:spcBef>
                <a:spcPts val="0"/>
              </a:spcBef>
              <a:spcAft>
                <a:spcPts val="0"/>
              </a:spcAft>
            </a:pP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Consulting/advisory fees from Eli Lilly, EMD Serono (Merck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KGaA</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AstraZeneca, Spectrum Pharmaceutics, Novartis, Regeneron, Boehringer Ingelheim,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Hengrui</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Therapeutics, Bayer,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Teligene</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Taiho, Daiichi Sankyo, Janssen, Blueprint Medicines, Sensei Biotherapeutics,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SystImmune</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ArriVent</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Abion</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BlossomHill</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and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Abbvie</a:t>
            </a:r>
            <a:endParaRPr lang="en-US" sz="24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spcBef>
                <a:spcPts val="0"/>
              </a:spcBef>
              <a:spcAft>
                <a:spcPts val="0"/>
              </a:spcAft>
            </a:pP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Research Funding to Institution from Eli Lilly, EMD Serono,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ArriVent</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Dizal</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Teligene</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Regeneron, Janssen, </a:t>
            </a:r>
            <a:r>
              <a:rPr lang="en-US" sz="2400" kern="100" dirty="0" err="1">
                <a:effectLst/>
                <a:latin typeface="Calibri" panose="020F0502020204030204" pitchFamily="34" charset="0"/>
                <a:ea typeface="DengXian" panose="02010600030101010101" pitchFamily="2" charset="-122"/>
                <a:cs typeface="Times New Roman" panose="02020603050405020304" pitchFamily="18" charset="0"/>
              </a:rPr>
              <a:t>ThermoFisher</a:t>
            </a: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Takeda, and Boehringer Ingelheim </a:t>
            </a:r>
          </a:p>
          <a:p>
            <a:pPr marL="0" marR="0">
              <a:spcBef>
                <a:spcPts val="0"/>
              </a:spcBef>
              <a:spcAft>
                <a:spcPts val="0"/>
              </a:spcAft>
            </a:pP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Travel Support from EMD Serono, Janssen, and Spectrum Pharmaceutics</a:t>
            </a:r>
          </a:p>
          <a:p>
            <a:pPr marL="0" marR="0">
              <a:spcBef>
                <a:spcPts val="0"/>
              </a:spcBef>
              <a:spcAft>
                <a:spcPts val="0"/>
              </a:spcAft>
            </a:pPr>
            <a:r>
              <a:rPr lang="en-US" sz="2400" kern="100" dirty="0">
                <a:effectLst/>
                <a:latin typeface="Calibri" panose="020F0502020204030204" pitchFamily="34" charset="0"/>
                <a:ea typeface="DengXia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594462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5365-0818-E490-A296-392DD0DC4191}"/>
              </a:ext>
            </a:extLst>
          </p:cNvPr>
          <p:cNvSpPr>
            <a:spLocks noGrp="1"/>
          </p:cNvSpPr>
          <p:nvPr>
            <p:ph type="title"/>
          </p:nvPr>
        </p:nvSpPr>
        <p:spPr/>
        <p:txBody>
          <a:bodyPr>
            <a:normAutofit/>
          </a:bodyPr>
          <a:lstStyle/>
          <a:p>
            <a:r>
              <a:rPr lang="en-US" sz="3600" dirty="0"/>
              <a:t>Introduction</a:t>
            </a:r>
          </a:p>
        </p:txBody>
      </p:sp>
      <p:sp>
        <p:nvSpPr>
          <p:cNvPr id="4" name="TextBox 3">
            <a:extLst>
              <a:ext uri="{FF2B5EF4-FFF2-40B4-BE49-F238E27FC236}">
                <a16:creationId xmlns:a16="http://schemas.microsoft.com/office/drawing/2014/main" id="{625E1F23-D00A-DB8E-E59A-96E7F2A6107B}"/>
              </a:ext>
            </a:extLst>
          </p:cNvPr>
          <p:cNvSpPr txBox="1"/>
          <p:nvPr/>
        </p:nvSpPr>
        <p:spPr>
          <a:xfrm>
            <a:off x="5804986" y="1965802"/>
            <a:ext cx="6096000" cy="3139321"/>
          </a:xfrm>
          <a:prstGeom prst="rect">
            <a:avLst/>
          </a:prstGeom>
          <a:noFill/>
        </p:spPr>
        <p:txBody>
          <a:bodyPr wrap="square">
            <a:spAutoFit/>
          </a:bodyPr>
          <a:lstStyle/>
          <a:p>
            <a:pPr algn="l" fontAlgn="ctr"/>
            <a:r>
              <a:rPr lang="en-US" b="0" i="0" dirty="0">
                <a:solidFill>
                  <a:srgbClr val="001D35"/>
                </a:solidFill>
                <a:effectLst/>
                <a:latin typeface="Google Sans"/>
              </a:rPr>
              <a:t>Shared decision making (SDM) is a collaborative process where a patient and their healthcare provider work together to make health care decisions. SDM is based on the patient's values and preferences, the provider's expertise, and the best available scientific evidence. </a:t>
            </a:r>
          </a:p>
          <a:p>
            <a:pPr algn="l" fontAlgn="ctr"/>
            <a:endParaRPr lang="en-US" b="0" i="0" dirty="0">
              <a:solidFill>
                <a:srgbClr val="001D35"/>
              </a:solidFill>
              <a:effectLst/>
              <a:latin typeface="Google Sans"/>
            </a:endParaRPr>
          </a:p>
          <a:p>
            <a:pPr algn="l"/>
            <a:r>
              <a:rPr lang="en-US" b="0" i="0" dirty="0">
                <a:solidFill>
                  <a:srgbClr val="001D35"/>
                </a:solidFill>
                <a:effectLst/>
                <a:latin typeface="Google Sans"/>
              </a:rPr>
              <a:t>SDM can help patients:</a:t>
            </a:r>
          </a:p>
          <a:p>
            <a:pPr marL="285750" indent="-285750" algn="l">
              <a:buFont typeface="Wingdings" pitchFamily="2" charset="2"/>
              <a:buChar char="v"/>
            </a:pPr>
            <a:r>
              <a:rPr lang="en-US" b="0" i="0" dirty="0">
                <a:solidFill>
                  <a:srgbClr val="001D35"/>
                </a:solidFill>
                <a:effectLst/>
                <a:latin typeface="Google Sans"/>
              </a:rPr>
              <a:t>Be fully informed about all care options and their potential benefits and harms</a:t>
            </a:r>
          </a:p>
          <a:p>
            <a:pPr marL="285750" indent="-285750" algn="l">
              <a:buFont typeface="Wingdings" pitchFamily="2" charset="2"/>
              <a:buChar char="v"/>
            </a:pPr>
            <a:r>
              <a:rPr lang="en-US" b="0" i="0" dirty="0">
                <a:solidFill>
                  <a:srgbClr val="001D35"/>
                </a:solidFill>
                <a:effectLst/>
                <a:latin typeface="Google Sans"/>
              </a:rPr>
              <a:t>Make individualized care decisions</a:t>
            </a:r>
          </a:p>
          <a:p>
            <a:pPr marL="285750" indent="-285750" algn="l">
              <a:buFont typeface="Wingdings" pitchFamily="2" charset="2"/>
              <a:buChar char="v"/>
            </a:pPr>
            <a:r>
              <a:rPr lang="en-US" b="0" i="0" dirty="0">
                <a:solidFill>
                  <a:srgbClr val="001D35"/>
                </a:solidFill>
                <a:effectLst/>
                <a:latin typeface="Google Sans"/>
              </a:rPr>
              <a:t>Feel supported in making decisions </a:t>
            </a:r>
          </a:p>
        </p:txBody>
      </p:sp>
      <p:pic>
        <p:nvPicPr>
          <p:cNvPr id="7" name="Picture 6" descr="A diagram of a diagram&#10;&#10;Description automatically generated">
            <a:extLst>
              <a:ext uri="{FF2B5EF4-FFF2-40B4-BE49-F238E27FC236}">
                <a16:creationId xmlns:a16="http://schemas.microsoft.com/office/drawing/2014/main" id="{A9B379D5-50E4-1A03-182B-CDDC7E482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74" y="1516386"/>
            <a:ext cx="5548937" cy="3863851"/>
          </a:xfrm>
          <a:prstGeom prst="rect">
            <a:avLst/>
          </a:prstGeom>
        </p:spPr>
      </p:pic>
      <p:sp>
        <p:nvSpPr>
          <p:cNvPr id="5" name="TextBox 4">
            <a:extLst>
              <a:ext uri="{FF2B5EF4-FFF2-40B4-BE49-F238E27FC236}">
                <a16:creationId xmlns:a16="http://schemas.microsoft.com/office/drawing/2014/main" id="{DC9865E7-8252-7542-614E-FBCDCFC47551}"/>
              </a:ext>
            </a:extLst>
          </p:cNvPr>
          <p:cNvSpPr txBox="1"/>
          <p:nvPr/>
        </p:nvSpPr>
        <p:spPr>
          <a:xfrm>
            <a:off x="914331" y="180459"/>
            <a:ext cx="9781309" cy="369332"/>
          </a:xfrm>
          <a:prstGeom prst="rect">
            <a:avLst/>
          </a:prstGeom>
          <a:noFill/>
        </p:spPr>
        <p:txBody>
          <a:bodyPr wrap="square">
            <a:spAutoFit/>
          </a:bodyPr>
          <a:lstStyle/>
          <a:p>
            <a:r>
              <a:rPr lang="en-US" b="1" i="1" dirty="0"/>
              <a:t>https://</a:t>
            </a:r>
            <a:r>
              <a:rPr lang="en-US" b="1" i="1" dirty="0" err="1"/>
              <a:t>www.england.nhs.uk</a:t>
            </a:r>
            <a:r>
              <a:rPr lang="en-US" b="1" i="1" dirty="0"/>
              <a:t>/</a:t>
            </a:r>
            <a:r>
              <a:rPr lang="en-US" b="1" i="1" dirty="0" err="1"/>
              <a:t>personalisedcare</a:t>
            </a:r>
            <a:r>
              <a:rPr lang="en-US" b="1" i="1" dirty="0"/>
              <a:t>/shared-decision-making/</a:t>
            </a:r>
          </a:p>
        </p:txBody>
      </p:sp>
    </p:spTree>
    <p:extLst>
      <p:ext uri="{BB962C8B-B14F-4D97-AF65-F5344CB8AC3E}">
        <p14:creationId xmlns:p14="http://schemas.microsoft.com/office/powerpoint/2010/main" val="190245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5365-0818-E490-A296-392DD0DC4191}"/>
              </a:ext>
            </a:extLst>
          </p:cNvPr>
          <p:cNvSpPr>
            <a:spLocks noGrp="1"/>
          </p:cNvSpPr>
          <p:nvPr>
            <p:ph type="title"/>
          </p:nvPr>
        </p:nvSpPr>
        <p:spPr/>
        <p:txBody>
          <a:bodyPr>
            <a:normAutofit/>
          </a:bodyPr>
          <a:lstStyle/>
          <a:p>
            <a:r>
              <a:rPr lang="en-US" sz="3600" dirty="0"/>
              <a:t>Case profile </a:t>
            </a:r>
          </a:p>
        </p:txBody>
      </p:sp>
      <p:graphicFrame>
        <p:nvGraphicFramePr>
          <p:cNvPr id="4" name="Table 3">
            <a:extLst>
              <a:ext uri="{FF2B5EF4-FFF2-40B4-BE49-F238E27FC236}">
                <a16:creationId xmlns:a16="http://schemas.microsoft.com/office/drawing/2014/main" id="{AFBCDA00-CD44-F4B5-6092-0ABF3E267627}"/>
              </a:ext>
            </a:extLst>
          </p:cNvPr>
          <p:cNvGraphicFramePr>
            <a:graphicFrameLocks noGrp="1"/>
          </p:cNvGraphicFramePr>
          <p:nvPr>
            <p:extLst>
              <p:ext uri="{D42A27DB-BD31-4B8C-83A1-F6EECF244321}">
                <p14:modId xmlns:p14="http://schemas.microsoft.com/office/powerpoint/2010/main" val="2656059472"/>
              </p:ext>
            </p:extLst>
          </p:nvPr>
        </p:nvGraphicFramePr>
        <p:xfrm>
          <a:off x="838199" y="1564105"/>
          <a:ext cx="6391585" cy="4173387"/>
        </p:xfrm>
        <a:graphic>
          <a:graphicData uri="http://schemas.openxmlformats.org/drawingml/2006/table">
            <a:tbl>
              <a:tblPr firstRow="1" bandRow="1">
                <a:tableStyleId>{5940675A-B579-460E-94D1-54222C63F5DA}</a:tableStyleId>
              </a:tblPr>
              <a:tblGrid>
                <a:gridCol w="1713429">
                  <a:extLst>
                    <a:ext uri="{9D8B030D-6E8A-4147-A177-3AD203B41FA5}">
                      <a16:colId xmlns:a16="http://schemas.microsoft.com/office/drawing/2014/main" val="3219826715"/>
                    </a:ext>
                  </a:extLst>
                </a:gridCol>
                <a:gridCol w="4678156">
                  <a:extLst>
                    <a:ext uri="{9D8B030D-6E8A-4147-A177-3AD203B41FA5}">
                      <a16:colId xmlns:a16="http://schemas.microsoft.com/office/drawing/2014/main" val="157624358"/>
                    </a:ext>
                  </a:extLst>
                </a:gridCol>
              </a:tblGrid>
              <a:tr h="511396">
                <a:tc>
                  <a:txBody>
                    <a:bodyPr/>
                    <a:lstStyle/>
                    <a:p>
                      <a:r>
                        <a:rPr lang="en-US" dirty="0"/>
                        <a:t>Basic case information</a:t>
                      </a:r>
                    </a:p>
                  </a:txBody>
                  <a:tcPr/>
                </a:tc>
                <a:tc>
                  <a:txBody>
                    <a:bodyPr/>
                    <a:lstStyle/>
                    <a:p>
                      <a:r>
                        <a:rPr lang="en-US" dirty="0"/>
                        <a:t>55 years old female </a:t>
                      </a:r>
                    </a:p>
                    <a:p>
                      <a:r>
                        <a:rPr lang="en-US" dirty="0"/>
                        <a:t>Working as a system engineer</a:t>
                      </a:r>
                    </a:p>
                  </a:txBody>
                  <a:tcPr/>
                </a:tc>
                <a:extLst>
                  <a:ext uri="{0D108BD9-81ED-4DB2-BD59-A6C34878D82A}">
                    <a16:rowId xmlns:a16="http://schemas.microsoft.com/office/drawing/2014/main" val="1460629680"/>
                  </a:ext>
                </a:extLst>
              </a:tr>
              <a:tr h="537689">
                <a:tc>
                  <a:txBody>
                    <a:bodyPr/>
                    <a:lstStyle/>
                    <a:p>
                      <a:r>
                        <a:rPr lang="en-US" dirty="0"/>
                        <a:t>Medical history</a:t>
                      </a:r>
                    </a:p>
                  </a:txBody>
                  <a:tcPr/>
                </a:tc>
                <a:tc>
                  <a:txBody>
                    <a:bodyPr/>
                    <a:lstStyle/>
                    <a:p>
                      <a:r>
                        <a:rPr lang="en-US" dirty="0"/>
                        <a:t>Hypertension</a:t>
                      </a:r>
                    </a:p>
                  </a:txBody>
                  <a:tcPr/>
                </a:tc>
                <a:extLst>
                  <a:ext uri="{0D108BD9-81ED-4DB2-BD59-A6C34878D82A}">
                    <a16:rowId xmlns:a16="http://schemas.microsoft.com/office/drawing/2014/main" val="1760861040"/>
                  </a:ext>
                </a:extLst>
              </a:tr>
              <a:tr h="537689">
                <a:tc>
                  <a:txBody>
                    <a:bodyPr/>
                    <a:lstStyle/>
                    <a:p>
                      <a:r>
                        <a:rPr lang="en-US" dirty="0"/>
                        <a:t>Medications</a:t>
                      </a:r>
                    </a:p>
                  </a:txBody>
                  <a:tcPr/>
                </a:tc>
                <a:tc>
                  <a:txBody>
                    <a:bodyPr/>
                    <a:lstStyle/>
                    <a:p>
                      <a:r>
                        <a:rPr lang="en-US" dirty="0"/>
                        <a:t>Lisinopril low dose</a:t>
                      </a:r>
                    </a:p>
                  </a:txBody>
                  <a:tcPr/>
                </a:tc>
                <a:extLst>
                  <a:ext uri="{0D108BD9-81ED-4DB2-BD59-A6C34878D82A}">
                    <a16:rowId xmlns:a16="http://schemas.microsoft.com/office/drawing/2014/main" val="2052274478"/>
                  </a:ext>
                </a:extLst>
              </a:tr>
              <a:tr h="537689">
                <a:tc>
                  <a:txBody>
                    <a:bodyPr/>
                    <a:lstStyle/>
                    <a:p>
                      <a:r>
                        <a:rPr lang="en-US" dirty="0"/>
                        <a:t>Family history</a:t>
                      </a:r>
                    </a:p>
                  </a:txBody>
                  <a:tcPr/>
                </a:tc>
                <a:tc>
                  <a:txBody>
                    <a:bodyPr/>
                    <a:lstStyle/>
                    <a:p>
                      <a:r>
                        <a:rPr lang="en-US" dirty="0"/>
                        <a:t>Father CAD, mother HTN and DM, no significant cancer history</a:t>
                      </a:r>
                    </a:p>
                  </a:txBody>
                  <a:tcPr/>
                </a:tc>
                <a:extLst>
                  <a:ext uri="{0D108BD9-81ED-4DB2-BD59-A6C34878D82A}">
                    <a16:rowId xmlns:a16="http://schemas.microsoft.com/office/drawing/2014/main" val="799831162"/>
                  </a:ext>
                </a:extLst>
              </a:tr>
              <a:tr h="537689">
                <a:tc>
                  <a:txBody>
                    <a:bodyPr/>
                    <a:lstStyle/>
                    <a:p>
                      <a:r>
                        <a:rPr lang="en-US" dirty="0"/>
                        <a:t>Lifestyle </a:t>
                      </a:r>
                    </a:p>
                  </a:txBody>
                  <a:tcPr/>
                </a:tc>
                <a:tc>
                  <a:txBody>
                    <a:bodyPr/>
                    <a:lstStyle/>
                    <a:p>
                      <a:r>
                        <a:rPr lang="en-US" dirty="0"/>
                        <a:t>Never smoked cigarette </a:t>
                      </a:r>
                    </a:p>
                  </a:txBody>
                  <a:tcPr/>
                </a:tc>
                <a:extLst>
                  <a:ext uri="{0D108BD9-81ED-4DB2-BD59-A6C34878D82A}">
                    <a16:rowId xmlns:a16="http://schemas.microsoft.com/office/drawing/2014/main" val="1443687773"/>
                  </a:ext>
                </a:extLst>
              </a:tr>
              <a:tr h="537689">
                <a:tc>
                  <a:txBody>
                    <a:bodyPr/>
                    <a:lstStyle/>
                    <a:p>
                      <a:r>
                        <a:rPr lang="en-US" dirty="0"/>
                        <a:t>Clinical characteristics</a:t>
                      </a:r>
                    </a:p>
                  </a:txBody>
                  <a:tcPr/>
                </a:tc>
                <a:tc>
                  <a:txBody>
                    <a:bodyPr/>
                    <a:lstStyle/>
                    <a:p>
                      <a:r>
                        <a:rPr lang="en-US" dirty="0"/>
                        <a:t>Presented with pneumonia, not responding to antibiotics. </a:t>
                      </a:r>
                    </a:p>
                  </a:txBody>
                  <a:tcPr/>
                </a:tc>
                <a:extLst>
                  <a:ext uri="{0D108BD9-81ED-4DB2-BD59-A6C34878D82A}">
                    <a16:rowId xmlns:a16="http://schemas.microsoft.com/office/drawing/2014/main" val="1336103156"/>
                  </a:ext>
                </a:extLst>
              </a:tr>
              <a:tr h="537689">
                <a:tc>
                  <a:txBody>
                    <a:bodyPr/>
                    <a:lstStyle/>
                    <a:p>
                      <a:r>
                        <a:rPr lang="en-US" dirty="0"/>
                        <a:t>Relevant test results</a:t>
                      </a:r>
                    </a:p>
                  </a:txBody>
                  <a:tcPr/>
                </a:tc>
                <a:tc>
                  <a:txBody>
                    <a:bodyPr/>
                    <a:lstStyle/>
                    <a:p>
                      <a:r>
                        <a:rPr lang="en-US" dirty="0"/>
                        <a:t>CXR showed persistent LLL lung mass with possible pleural effusions</a:t>
                      </a:r>
                    </a:p>
                  </a:txBody>
                  <a:tcPr/>
                </a:tc>
                <a:extLst>
                  <a:ext uri="{0D108BD9-81ED-4DB2-BD59-A6C34878D82A}">
                    <a16:rowId xmlns:a16="http://schemas.microsoft.com/office/drawing/2014/main" val="3816132286"/>
                  </a:ext>
                </a:extLst>
              </a:tr>
            </a:tbl>
          </a:graphicData>
        </a:graphic>
      </p:graphicFrame>
      <p:pic>
        <p:nvPicPr>
          <p:cNvPr id="7" name="Picture 6" descr="A close-up of a ct scan&#10;&#10;Description automatically generated">
            <a:extLst>
              <a:ext uri="{FF2B5EF4-FFF2-40B4-BE49-F238E27FC236}">
                <a16:creationId xmlns:a16="http://schemas.microsoft.com/office/drawing/2014/main" id="{4BFF9620-9117-B08A-4016-1C571B3E0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4803" y="2314522"/>
            <a:ext cx="4127500" cy="3327400"/>
          </a:xfrm>
          <a:prstGeom prst="rect">
            <a:avLst/>
          </a:prstGeom>
        </p:spPr>
      </p:pic>
      <p:sp>
        <p:nvSpPr>
          <p:cNvPr id="8" name="TextBox 7">
            <a:extLst>
              <a:ext uri="{FF2B5EF4-FFF2-40B4-BE49-F238E27FC236}">
                <a16:creationId xmlns:a16="http://schemas.microsoft.com/office/drawing/2014/main" id="{FEA20EF3-5099-3CC4-0ECC-01A489ACBDEC}"/>
              </a:ext>
            </a:extLst>
          </p:cNvPr>
          <p:cNvSpPr txBox="1"/>
          <p:nvPr/>
        </p:nvSpPr>
        <p:spPr>
          <a:xfrm>
            <a:off x="7601623" y="1772795"/>
            <a:ext cx="4190680" cy="646331"/>
          </a:xfrm>
          <a:prstGeom prst="rect">
            <a:avLst/>
          </a:prstGeom>
          <a:noFill/>
        </p:spPr>
        <p:txBody>
          <a:bodyPr wrap="square" rtlCol="0">
            <a:spAutoFit/>
          </a:bodyPr>
          <a:lstStyle/>
          <a:p>
            <a:r>
              <a:rPr lang="en-US" dirty="0"/>
              <a:t>CT chest showed lung mass with pleural effusion</a:t>
            </a:r>
          </a:p>
        </p:txBody>
      </p:sp>
    </p:spTree>
    <p:extLst>
      <p:ext uri="{BB962C8B-B14F-4D97-AF65-F5344CB8AC3E}">
        <p14:creationId xmlns:p14="http://schemas.microsoft.com/office/powerpoint/2010/main" val="121256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3D-FAAC-9346-B47E-3129794B1277}"/>
              </a:ext>
            </a:extLst>
          </p:cNvPr>
          <p:cNvSpPr>
            <a:spLocks noGrp="1"/>
          </p:cNvSpPr>
          <p:nvPr>
            <p:ph type="title"/>
          </p:nvPr>
        </p:nvSpPr>
        <p:spPr/>
        <p:txBody>
          <a:bodyPr>
            <a:normAutofit/>
          </a:bodyPr>
          <a:lstStyle/>
          <a:p>
            <a:r>
              <a:rPr lang="en-US" sz="3600" dirty="0"/>
              <a:t>Assessment question 1 </a:t>
            </a:r>
          </a:p>
        </p:txBody>
      </p:sp>
      <p:sp>
        <p:nvSpPr>
          <p:cNvPr id="4" name="TextBox 3">
            <a:extLst>
              <a:ext uri="{FF2B5EF4-FFF2-40B4-BE49-F238E27FC236}">
                <a16:creationId xmlns:a16="http://schemas.microsoft.com/office/drawing/2014/main" id="{AFCB56AE-C0A7-7263-2670-E73BA9DCF8BD}"/>
              </a:ext>
            </a:extLst>
          </p:cNvPr>
          <p:cNvSpPr txBox="1"/>
          <p:nvPr/>
        </p:nvSpPr>
        <p:spPr>
          <a:xfrm>
            <a:off x="832260" y="1690688"/>
            <a:ext cx="8292206" cy="461665"/>
          </a:xfrm>
          <a:prstGeom prst="rect">
            <a:avLst/>
          </a:prstGeom>
          <a:noFill/>
        </p:spPr>
        <p:txBody>
          <a:bodyPr wrap="none" rtlCol="0">
            <a:spAutoFit/>
          </a:bodyPr>
          <a:lstStyle/>
          <a:p>
            <a:r>
              <a:rPr lang="en-US" sz="2400" dirty="0"/>
              <a:t>What is the next steps of diagnostic workup (please select all)</a:t>
            </a:r>
          </a:p>
        </p:txBody>
      </p:sp>
      <p:sp>
        <p:nvSpPr>
          <p:cNvPr id="5" name="TextBox 4">
            <a:extLst>
              <a:ext uri="{FF2B5EF4-FFF2-40B4-BE49-F238E27FC236}">
                <a16:creationId xmlns:a16="http://schemas.microsoft.com/office/drawing/2014/main" id="{251EDE15-6E8D-717F-3DF7-5502FDEFFCFF}"/>
              </a:ext>
            </a:extLst>
          </p:cNvPr>
          <p:cNvSpPr txBox="1"/>
          <p:nvPr/>
        </p:nvSpPr>
        <p:spPr>
          <a:xfrm>
            <a:off x="1214252" y="2380415"/>
            <a:ext cx="5294142" cy="2031325"/>
          </a:xfrm>
          <a:prstGeom prst="rect">
            <a:avLst/>
          </a:prstGeom>
          <a:noFill/>
        </p:spPr>
        <p:txBody>
          <a:bodyPr wrap="none" rtlCol="0">
            <a:spAutoFit/>
          </a:bodyPr>
          <a:lstStyle/>
          <a:p>
            <a:pPr marL="342900" indent="-342900">
              <a:buAutoNum type="arabicPeriod"/>
            </a:pPr>
            <a:r>
              <a:rPr lang="en-US" dirty="0"/>
              <a:t>PET scan and brain MRI</a:t>
            </a:r>
          </a:p>
          <a:p>
            <a:pPr marL="342900" indent="-342900">
              <a:buAutoNum type="arabicPeriod"/>
            </a:pPr>
            <a:r>
              <a:rPr lang="en-US" dirty="0"/>
              <a:t>Thoracentesis for cytology</a:t>
            </a:r>
          </a:p>
          <a:p>
            <a:pPr marL="342900" indent="-342900">
              <a:buAutoNum type="arabicPeriod"/>
            </a:pPr>
            <a:r>
              <a:rPr lang="en-US" dirty="0"/>
              <a:t>Tumor biopsy </a:t>
            </a:r>
          </a:p>
          <a:p>
            <a:pPr marL="342900" indent="-342900">
              <a:buAutoNum type="arabicPeriod"/>
            </a:pPr>
            <a:r>
              <a:rPr lang="en-US" dirty="0"/>
              <a:t>NGS testing and PDL1 IHC in the tumor samples</a:t>
            </a:r>
          </a:p>
          <a:p>
            <a:pPr marL="342900" indent="-342900">
              <a:buAutoNum type="arabicPeriod"/>
            </a:pPr>
            <a:r>
              <a:rPr lang="en-US" dirty="0" err="1"/>
              <a:t>ctDNA</a:t>
            </a:r>
            <a:r>
              <a:rPr lang="en-US" dirty="0"/>
              <a:t> in peripheral blood</a:t>
            </a:r>
          </a:p>
          <a:p>
            <a:pPr marL="342900" indent="-342900">
              <a:buAutoNum type="arabicPeriod"/>
            </a:pPr>
            <a:endParaRPr lang="en-US" dirty="0"/>
          </a:p>
          <a:p>
            <a:r>
              <a:rPr lang="en-US" dirty="0"/>
              <a:t>All need to be done </a:t>
            </a:r>
          </a:p>
        </p:txBody>
      </p:sp>
      <p:sp>
        <p:nvSpPr>
          <p:cNvPr id="6" name="TextBox 5">
            <a:extLst>
              <a:ext uri="{FF2B5EF4-FFF2-40B4-BE49-F238E27FC236}">
                <a16:creationId xmlns:a16="http://schemas.microsoft.com/office/drawing/2014/main" id="{4CD1D639-339F-C9BD-EF39-572F527E96D2}"/>
              </a:ext>
            </a:extLst>
          </p:cNvPr>
          <p:cNvSpPr txBox="1"/>
          <p:nvPr/>
        </p:nvSpPr>
        <p:spPr>
          <a:xfrm>
            <a:off x="832260" y="4405746"/>
            <a:ext cx="11319061" cy="1200329"/>
          </a:xfrm>
          <a:prstGeom prst="rect">
            <a:avLst/>
          </a:prstGeom>
          <a:noFill/>
        </p:spPr>
        <p:txBody>
          <a:bodyPr wrap="none" rtlCol="0">
            <a:spAutoFit/>
          </a:bodyPr>
          <a:lstStyle/>
          <a:p>
            <a:r>
              <a:rPr lang="en-US" sz="2400" dirty="0"/>
              <a:t>How to discuss the rationale for each workup and set patient expectations?</a:t>
            </a:r>
          </a:p>
          <a:p>
            <a:endParaRPr lang="en-US" sz="2400" dirty="0"/>
          </a:p>
          <a:p>
            <a:r>
              <a:rPr lang="en-US" sz="2400" dirty="0"/>
              <a:t>How to discuss the importance of NGS testing in current era of treating lung cancer? </a:t>
            </a:r>
          </a:p>
        </p:txBody>
      </p:sp>
    </p:spTree>
    <p:extLst>
      <p:ext uri="{BB962C8B-B14F-4D97-AF65-F5344CB8AC3E}">
        <p14:creationId xmlns:p14="http://schemas.microsoft.com/office/powerpoint/2010/main" val="1947302443"/>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3D22-926D-B713-17D1-BFCE5A054DA0}"/>
              </a:ext>
            </a:extLst>
          </p:cNvPr>
          <p:cNvSpPr>
            <a:spLocks noGrp="1"/>
          </p:cNvSpPr>
          <p:nvPr>
            <p:ph type="title"/>
          </p:nvPr>
        </p:nvSpPr>
        <p:spPr>
          <a:xfrm>
            <a:off x="838201" y="365125"/>
            <a:ext cx="6886074" cy="1325563"/>
          </a:xfrm>
        </p:spPr>
        <p:txBody>
          <a:bodyPr>
            <a:normAutofit/>
          </a:bodyPr>
          <a:lstStyle/>
          <a:p>
            <a:r>
              <a:rPr lang="en-US" sz="3200" dirty="0"/>
              <a:t>Content: How to ensure SDM throughout the biomarker testing process </a:t>
            </a:r>
          </a:p>
        </p:txBody>
      </p:sp>
      <p:sp>
        <p:nvSpPr>
          <p:cNvPr id="3" name="TextBox 2">
            <a:extLst>
              <a:ext uri="{FF2B5EF4-FFF2-40B4-BE49-F238E27FC236}">
                <a16:creationId xmlns:a16="http://schemas.microsoft.com/office/drawing/2014/main" id="{8A646A6C-9DF6-F89C-C62D-792B17A61652}"/>
              </a:ext>
            </a:extLst>
          </p:cNvPr>
          <p:cNvSpPr txBox="1"/>
          <p:nvPr/>
        </p:nvSpPr>
        <p:spPr>
          <a:xfrm>
            <a:off x="8984422" y="0"/>
            <a:ext cx="3207578" cy="4708981"/>
          </a:xfrm>
          <a:prstGeom prst="rect">
            <a:avLst/>
          </a:prstGeom>
          <a:solidFill>
            <a:schemeClr val="tx2">
              <a:lumMod val="10000"/>
              <a:lumOff val="90000"/>
            </a:schemeClr>
          </a:solid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200" b="1" i="1" u="none" strike="noStrike" kern="1200" cap="none" spc="0" normalizeH="0" baseline="0" noProof="0" dirty="0">
                <a:ln>
                  <a:noFill/>
                </a:ln>
                <a:solidFill>
                  <a:prstClr val="black"/>
                </a:solidFill>
                <a:effectLst/>
                <a:highlight>
                  <a:srgbClr val="FFFF00"/>
                </a:highlight>
                <a:uLnTx/>
                <a:uFillTx/>
                <a:latin typeface="Aptos" panose="02110004020202020204"/>
                <a:ea typeface="+mn-ea"/>
                <a:cs typeface="+mn-cs"/>
              </a:rPr>
              <a:t>Notes for author</a:t>
            </a:r>
            <a:r>
              <a:rPr kumimoji="0" lang="en-US" sz="1200" b="0" i="1" u="none" strike="noStrike" kern="1200" cap="none" spc="0" normalizeH="0" baseline="0" noProof="0" dirty="0">
                <a:ln>
                  <a:noFill/>
                </a:ln>
                <a:solidFill>
                  <a:prstClr val="black"/>
                </a:solidFill>
                <a:effectLst/>
                <a:highlight>
                  <a:srgbClr val="FFFF00"/>
                </a:highlight>
                <a:uLnTx/>
                <a:uFillTx/>
                <a:latin typeface="Aptos" panose="02110004020202020204"/>
                <a:ea typeface="+mn-ea"/>
                <a:cs typeface="+mn-cs"/>
              </a:rPr>
              <a:t>:</a:t>
            </a:r>
          </a:p>
          <a:p>
            <a:pPr marR="0" lvl="0" algn="l" defTabSz="914400" rtl="0" eaLnBrk="1" fontAlgn="auto" latinLnBrk="0" hangingPunct="1">
              <a:lnSpc>
                <a:spcPct val="100000"/>
              </a:lnSpc>
              <a:spcBef>
                <a:spcPts val="0"/>
              </a:spcBef>
              <a:spcAft>
                <a:spcPts val="0"/>
              </a:spcAft>
              <a:buClrTx/>
              <a:buSzTx/>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Please expand on the bullet points on this page by elaborating on how HCPs can improve communication when discussing biomarker testing with patients. For example, for the third point you could include guidance like:</a:t>
            </a:r>
          </a:p>
          <a:p>
            <a:pPr marR="0" lvl="0" algn="l" defTabSz="914400" rtl="0" eaLnBrk="1" fontAlgn="auto" latinLnBrk="0" hangingPunct="1">
              <a:lnSpc>
                <a:spcPct val="100000"/>
              </a:lnSpc>
              <a:spcBef>
                <a:spcPts val="0"/>
              </a:spcBef>
              <a:spcAft>
                <a:spcPts val="0"/>
              </a:spcAft>
              <a:buClrTx/>
              <a:buSzTx/>
              <a:tabLst/>
              <a:defRPr/>
            </a:pPr>
            <a:br>
              <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rPr>
            </a:br>
            <a:r>
              <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 Explain to the patient how the procedure will work and what to expect</a:t>
            </a:r>
          </a:p>
          <a:p>
            <a:pPr marR="0" lvl="0" algn="l" defTabSz="914400" rtl="0" eaLnBrk="1" fontAlgn="auto" latinLnBrk="0" hangingPunct="1">
              <a:lnSpc>
                <a:spcPct val="100000"/>
              </a:lnSpc>
              <a:spcBef>
                <a:spcPts val="0"/>
              </a:spcBef>
              <a:spcAft>
                <a:spcPts val="0"/>
              </a:spcAft>
              <a:buClrTx/>
              <a:buSzTx/>
              <a:tabLst/>
              <a:defRPr/>
            </a:pPr>
            <a:r>
              <a:rPr kumimoji="0" lang="en-GB" sz="1200" b="0" i="1" u="none" strike="noStrike" kern="1200" cap="none" spc="0" normalizeH="0" baseline="0" noProof="0" dirty="0">
                <a:ln>
                  <a:noFill/>
                </a:ln>
                <a:solidFill>
                  <a:prstClr val="black"/>
                </a:solidFill>
                <a:effectLst/>
                <a:uLnTx/>
                <a:uFillTx/>
                <a:latin typeface="Aptos" panose="02110004020202020204"/>
                <a:ea typeface="+mn-ea"/>
                <a:cs typeface="+mn-cs"/>
              </a:rPr>
              <a:t> - Make sure the patient is aware that it may be necessary to have more than one procedure </a:t>
            </a:r>
            <a:endPar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rPr>
              <a:t>The goal here is to provide actionable guidance to HCPs about how they can improve patient communication when conducting biomarker testing. These bullet points are just to start the discussion – they need to be elaborated on to provide guidance on exactly how clinicians can effectively convey this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solidFill>
                  <a:prstClr val="black"/>
                </a:solidFill>
                <a:latin typeface="Aptos" panose="02110004020202020204"/>
              </a:rPr>
              <a:t>The content doesn’t need to fit on this page –  please feel free to add additional slides and images</a:t>
            </a:r>
            <a:endParaRPr kumimoji="0" lang="en-US" sz="1200" b="0" i="1"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6" name="TextBox 5">
            <a:extLst>
              <a:ext uri="{FF2B5EF4-FFF2-40B4-BE49-F238E27FC236}">
                <a16:creationId xmlns:a16="http://schemas.microsoft.com/office/drawing/2014/main" id="{0905B192-2053-9D80-F83E-A3282B3F36F0}"/>
              </a:ext>
            </a:extLst>
          </p:cNvPr>
          <p:cNvSpPr txBox="1"/>
          <p:nvPr/>
        </p:nvSpPr>
        <p:spPr>
          <a:xfrm>
            <a:off x="838201" y="1427825"/>
            <a:ext cx="7905108" cy="867929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(2) How to explain what biomarker testing is to patients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Aptos" panose="02110004020202020204"/>
              </a:rPr>
              <a:t>NSCLC treatment selection based on characteristics of tumor; physicians must know histology, genetic biomarkers (</a:t>
            </a:r>
            <a:r>
              <a:rPr lang="en-US" dirty="0" err="1">
                <a:solidFill>
                  <a:prstClr val="black"/>
                </a:solidFill>
                <a:latin typeface="Aptos" panose="02110004020202020204"/>
              </a:rPr>
              <a:t>muts</a:t>
            </a:r>
            <a:r>
              <a:rPr lang="en-US" dirty="0">
                <a:solidFill>
                  <a:prstClr val="black"/>
                </a:solidFill>
                <a:latin typeface="Aptos" panose="02110004020202020204"/>
              </a:rPr>
              <a:t>/fusions), as well as </a:t>
            </a:r>
            <a:r>
              <a:rPr lang="en-US" dirty="0" err="1">
                <a:solidFill>
                  <a:prstClr val="black"/>
                </a:solidFill>
                <a:latin typeface="Aptos" panose="02110004020202020204"/>
              </a:rPr>
              <a:t>immunooncol</a:t>
            </a:r>
            <a:r>
              <a:rPr lang="en-US" dirty="0">
                <a:solidFill>
                  <a:prstClr val="black"/>
                </a:solidFill>
                <a:latin typeface="Aptos" panose="02110004020202020204"/>
              </a:rPr>
              <a:t> biomarkers. Once integrated, can make personalized treatment plan for tumor characteristics </a:t>
            </a:r>
            <a:endParaRPr kumimoji="0" lang="en-US"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Helping patients understand the importance of testing</a:t>
            </a:r>
          </a:p>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Aptos" panose="02110004020202020204"/>
              </a:rPr>
              <a:t>Same as above</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AutoNum type="arabicParenBoth"/>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Addressing concerns about biopsies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Aptos" panose="02110004020202020204"/>
              </a:rPr>
              <a:t>Help to establish diagnosis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Aptos" panose="02110004020202020204"/>
              </a:rPr>
              <a:t>Different </a:t>
            </a:r>
            <a:r>
              <a:rPr lang="en-US" dirty="0" err="1">
                <a:solidFill>
                  <a:prstClr val="black"/>
                </a:solidFill>
                <a:latin typeface="Aptos" panose="02110004020202020204"/>
              </a:rPr>
              <a:t>histologies</a:t>
            </a:r>
            <a:r>
              <a:rPr lang="en-US" dirty="0">
                <a:solidFill>
                  <a:prstClr val="black"/>
                </a:solidFill>
                <a:latin typeface="Aptos" panose="02110004020202020204"/>
              </a:rPr>
              <a:t> – biopsies tell us this for appropriate chemo</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Provide tissue for mol</a:t>
            </a:r>
            <a:r>
              <a:rPr lang="en-US" dirty="0">
                <a:solidFill>
                  <a:prstClr val="black"/>
                </a:solidFill>
                <a:latin typeface="Aptos" panose="02110004020202020204"/>
              </a:rPr>
              <a:t> testing; required for diagnostics and further work up – not </a:t>
            </a:r>
            <a:r>
              <a:rPr lang="en-US" dirty="0" err="1">
                <a:solidFill>
                  <a:prstClr val="black"/>
                </a:solidFill>
                <a:latin typeface="Aptos" panose="02110004020202020204"/>
              </a:rPr>
              <a:t>sdm</a:t>
            </a:r>
            <a:r>
              <a:rPr lang="en-US" dirty="0">
                <a:solidFill>
                  <a:prstClr val="black"/>
                </a:solidFill>
                <a:latin typeface="Aptos" panose="02110004020202020204"/>
              </a:rPr>
              <a:t> </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(3) Set expectation for timing of each work up procedure, especially NGS testing </a:t>
            </a:r>
          </a:p>
          <a:p>
            <a:pPr marR="0" lvl="0" algn="l" defTabSz="914400" rtl="0" eaLnBrk="1" fontAlgn="auto" latinLnBrk="0" hangingPunct="1">
              <a:lnSpc>
                <a:spcPct val="100000"/>
              </a:lnSpc>
              <a:spcBef>
                <a:spcPts val="0"/>
              </a:spcBef>
              <a:spcAft>
                <a:spcPts val="0"/>
              </a:spcAft>
              <a:buClrTx/>
              <a:buSzTx/>
              <a:tabLst/>
              <a:defRPr/>
            </a:pPr>
            <a:r>
              <a:rPr lang="en-US" dirty="0">
                <a:solidFill>
                  <a:prstClr val="black"/>
                </a:solidFill>
                <a:latin typeface="Aptos" panose="02110004020202020204"/>
              </a:rPr>
              <a:t>NGS definition; allows evaluation of hundreds of genes at one time; providing genetic information needed for treatment plan – new technology but needs 2-3 weeks to gather report. Info is crucial to formulate treatment plan, most guidelines recommend waiting for treatment for personalized treatment for each patient </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(4) Common patient concerns/questions about biomarker testing and how to address them – other than testing for mutations, we also test blood for genetic testing (liquid biopsy), usually quicker turnaround time for report, not as comprehensive as NGS tissue testing; usually both done for newly diagnosed </a:t>
            </a:r>
            <a:r>
              <a:rPr kumimoji="0" lang="en-US" sz="1800" b="0" i="0" u="none" strike="noStrike" kern="1200" cap="none" spc="0" normalizeH="0" baseline="0" noProof="0" dirty="0" err="1">
                <a:ln>
                  <a:noFill/>
                </a:ln>
                <a:solidFill>
                  <a:prstClr val="black"/>
                </a:solidFill>
                <a:effectLst/>
                <a:uLnTx/>
                <a:uFillTx/>
                <a:latin typeface="Aptos" panose="02110004020202020204"/>
                <a:ea typeface="+mn-ea"/>
                <a:cs typeface="+mn-cs"/>
              </a:rPr>
              <a:t>pateints</a:t>
            </a:r>
            <a:r>
              <a:rPr lang="en-US" dirty="0">
                <a:solidFill>
                  <a:prstClr val="black"/>
                </a:solidFill>
                <a:latin typeface="Aptos" panose="02110004020202020204"/>
              </a:rPr>
              <a:t> to accelerate decision making. Times that patients medical condition quickly declines not allowing us to wait 3-4 weeks; in this situation discuss benefits and risks, potentially start chemo without biomarker analysis. Needs to be discussed with patients and family. </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6244065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5365-0818-E490-A296-392DD0DC4191}"/>
              </a:ext>
            </a:extLst>
          </p:cNvPr>
          <p:cNvSpPr>
            <a:spLocks noGrp="1"/>
          </p:cNvSpPr>
          <p:nvPr>
            <p:ph type="title"/>
          </p:nvPr>
        </p:nvSpPr>
        <p:spPr/>
        <p:txBody>
          <a:bodyPr>
            <a:normAutofit/>
          </a:bodyPr>
          <a:lstStyle/>
          <a:p>
            <a:r>
              <a:rPr lang="en-US" sz="3600" dirty="0"/>
              <a:t>Case follow up 1</a:t>
            </a:r>
          </a:p>
        </p:txBody>
      </p:sp>
      <p:sp>
        <p:nvSpPr>
          <p:cNvPr id="7" name="TextBox 6">
            <a:extLst>
              <a:ext uri="{FF2B5EF4-FFF2-40B4-BE49-F238E27FC236}">
                <a16:creationId xmlns:a16="http://schemas.microsoft.com/office/drawing/2014/main" id="{DF83DAE2-EDE3-9FD1-39D6-B249E3436F3E}"/>
              </a:ext>
            </a:extLst>
          </p:cNvPr>
          <p:cNvSpPr txBox="1"/>
          <p:nvPr/>
        </p:nvSpPr>
        <p:spPr>
          <a:xfrm>
            <a:off x="1649185" y="1426029"/>
            <a:ext cx="8893629" cy="4524315"/>
          </a:xfrm>
          <a:prstGeom prst="rect">
            <a:avLst/>
          </a:prstGeom>
          <a:noFill/>
        </p:spPr>
        <p:txBody>
          <a:bodyPr wrap="square" rtlCol="0">
            <a:spAutoFit/>
          </a:bodyPr>
          <a:lstStyle/>
          <a:p>
            <a:pPr marL="342900" indent="-342900">
              <a:buFont typeface="Wingdings" pitchFamily="2" charset="2"/>
              <a:buChar char="v"/>
            </a:pPr>
            <a:r>
              <a:rPr lang="en-US" dirty="0"/>
              <a:t>PET scan and brain MRI </a:t>
            </a:r>
          </a:p>
          <a:p>
            <a:r>
              <a:rPr lang="en-US" dirty="0"/>
              <a:t>PET scan showed FDG-avid lung mass with associated hilar and mediastinal lymphadenopathy</a:t>
            </a:r>
          </a:p>
          <a:p>
            <a:r>
              <a:rPr lang="en-US" dirty="0"/>
              <a:t>Brain MRI showed NO CNS metastasis</a:t>
            </a:r>
          </a:p>
          <a:p>
            <a:pPr marL="342900" indent="-342900">
              <a:buAutoNum type="arabicPeriod"/>
            </a:pPr>
            <a:endParaRPr lang="en-US" dirty="0"/>
          </a:p>
          <a:p>
            <a:pPr marL="342900" indent="-342900">
              <a:buFont typeface="Wingdings" pitchFamily="2" charset="2"/>
              <a:buChar char="v"/>
            </a:pPr>
            <a:r>
              <a:rPr lang="en-US" dirty="0"/>
              <a:t>Thoracentesis for cytology</a:t>
            </a:r>
          </a:p>
          <a:p>
            <a:r>
              <a:rPr lang="en-US" dirty="0"/>
              <a:t>Malignant cells present in the pleural effusion</a:t>
            </a:r>
          </a:p>
          <a:p>
            <a:endParaRPr lang="en-US" dirty="0"/>
          </a:p>
          <a:p>
            <a:pPr marL="285750" indent="-285750">
              <a:buFont typeface="Wingdings" pitchFamily="2" charset="2"/>
              <a:buChar char="v"/>
            </a:pPr>
            <a:r>
              <a:rPr lang="en-US" dirty="0"/>
              <a:t>Tumor biopsy </a:t>
            </a:r>
          </a:p>
          <a:p>
            <a:r>
              <a:rPr lang="en-US" dirty="0"/>
              <a:t>Biopsy showed adenocarcinoma, CK7+, TTF-1+, p40-</a:t>
            </a:r>
          </a:p>
          <a:p>
            <a:r>
              <a:rPr lang="en-US" dirty="0"/>
              <a:t>PDL1 2%</a:t>
            </a:r>
          </a:p>
          <a:p>
            <a:endParaRPr lang="en-US" dirty="0"/>
          </a:p>
          <a:p>
            <a:pPr marL="285750" indent="-285750">
              <a:buFont typeface="Wingdings" pitchFamily="2" charset="2"/>
              <a:buChar char="v"/>
            </a:pPr>
            <a:r>
              <a:rPr lang="en-US" dirty="0" err="1"/>
              <a:t>ctDNA</a:t>
            </a:r>
            <a:r>
              <a:rPr lang="en-US" dirty="0"/>
              <a:t> in peripheral blood</a:t>
            </a:r>
          </a:p>
          <a:p>
            <a:r>
              <a:rPr lang="en-US" dirty="0"/>
              <a:t>No detection of any mutations</a:t>
            </a:r>
          </a:p>
          <a:p>
            <a:endParaRPr lang="en-US" dirty="0"/>
          </a:p>
          <a:p>
            <a:pPr marL="285750" indent="-285750">
              <a:buFont typeface="Wingdings" pitchFamily="2" charset="2"/>
              <a:buChar char="v"/>
            </a:pPr>
            <a:r>
              <a:rPr lang="en-US" dirty="0"/>
              <a:t>NGS testing pending (after one of biopsy)</a:t>
            </a:r>
          </a:p>
        </p:txBody>
      </p:sp>
    </p:spTree>
    <p:extLst>
      <p:ext uri="{BB962C8B-B14F-4D97-AF65-F5344CB8AC3E}">
        <p14:creationId xmlns:p14="http://schemas.microsoft.com/office/powerpoint/2010/main" val="261374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FEE3D-FAAC-9346-B47E-3129794B1277}"/>
              </a:ext>
            </a:extLst>
          </p:cNvPr>
          <p:cNvSpPr>
            <a:spLocks noGrp="1"/>
          </p:cNvSpPr>
          <p:nvPr>
            <p:ph type="title"/>
          </p:nvPr>
        </p:nvSpPr>
        <p:spPr/>
        <p:txBody>
          <a:bodyPr>
            <a:normAutofit/>
          </a:bodyPr>
          <a:lstStyle/>
          <a:p>
            <a:r>
              <a:rPr lang="en-US" sz="3600" dirty="0"/>
              <a:t>Assessment question 2 </a:t>
            </a:r>
          </a:p>
        </p:txBody>
      </p:sp>
      <p:sp>
        <p:nvSpPr>
          <p:cNvPr id="4" name="TextBox 3">
            <a:extLst>
              <a:ext uri="{FF2B5EF4-FFF2-40B4-BE49-F238E27FC236}">
                <a16:creationId xmlns:a16="http://schemas.microsoft.com/office/drawing/2014/main" id="{58C479BB-29AC-80E1-508D-97693CE07CB8}"/>
              </a:ext>
            </a:extLst>
          </p:cNvPr>
          <p:cNvSpPr txBox="1"/>
          <p:nvPr/>
        </p:nvSpPr>
        <p:spPr>
          <a:xfrm>
            <a:off x="838200" y="2648288"/>
            <a:ext cx="7310719" cy="2123658"/>
          </a:xfrm>
          <a:prstGeom prst="rect">
            <a:avLst/>
          </a:prstGeom>
          <a:noFill/>
        </p:spPr>
        <p:txBody>
          <a:bodyPr wrap="none" rtlCol="0">
            <a:spAutoFit/>
          </a:bodyPr>
          <a:lstStyle/>
          <a:p>
            <a:r>
              <a:rPr lang="en-US" sz="2400" dirty="0"/>
              <a:t>What do you tell the patient and how to make the SDM</a:t>
            </a:r>
          </a:p>
          <a:p>
            <a:endParaRPr lang="en-US" dirty="0"/>
          </a:p>
          <a:p>
            <a:pPr marL="342900" indent="-342900">
              <a:buAutoNum type="arabicPeriod"/>
            </a:pPr>
            <a:r>
              <a:rPr lang="en-US" dirty="0"/>
              <a:t>Start carbo/</a:t>
            </a:r>
            <a:r>
              <a:rPr lang="en-US" dirty="0" err="1"/>
              <a:t>pem</a:t>
            </a:r>
            <a:r>
              <a:rPr lang="en-US" dirty="0"/>
              <a:t>/</a:t>
            </a:r>
            <a:r>
              <a:rPr lang="en-US" dirty="0" err="1"/>
              <a:t>pem</a:t>
            </a:r>
            <a:r>
              <a:rPr lang="en-US" dirty="0"/>
              <a:t> now</a:t>
            </a:r>
          </a:p>
          <a:p>
            <a:pPr marL="342900" indent="-342900">
              <a:buAutoNum type="arabicPeriod"/>
            </a:pPr>
            <a:r>
              <a:rPr lang="en-US" dirty="0"/>
              <a:t>Start carbo/</a:t>
            </a:r>
            <a:r>
              <a:rPr lang="en-US" dirty="0" err="1"/>
              <a:t>pem</a:t>
            </a:r>
            <a:r>
              <a:rPr lang="en-US" dirty="0"/>
              <a:t> without </a:t>
            </a:r>
            <a:r>
              <a:rPr lang="en-US" dirty="0" err="1"/>
              <a:t>pembro</a:t>
            </a:r>
            <a:endParaRPr lang="en-US" dirty="0"/>
          </a:p>
          <a:p>
            <a:pPr marL="342900" indent="-342900">
              <a:buAutoNum type="arabicPeriod"/>
            </a:pPr>
            <a:r>
              <a:rPr lang="en-US" dirty="0"/>
              <a:t>Wait for tissue NGS results</a:t>
            </a:r>
          </a:p>
          <a:p>
            <a:pPr marL="342900" indent="-342900">
              <a:buAutoNum type="arabicPeriod"/>
            </a:pPr>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22314B86-0158-8C61-3426-A5B4CCCC68CA}"/>
              </a:ext>
            </a:extLst>
          </p:cNvPr>
          <p:cNvSpPr txBox="1"/>
          <p:nvPr/>
        </p:nvSpPr>
        <p:spPr>
          <a:xfrm>
            <a:off x="881998" y="1642380"/>
            <a:ext cx="10114436" cy="461665"/>
          </a:xfrm>
          <a:prstGeom prst="rect">
            <a:avLst/>
          </a:prstGeom>
          <a:noFill/>
        </p:spPr>
        <p:txBody>
          <a:bodyPr wrap="none" rtlCol="0">
            <a:spAutoFit/>
          </a:bodyPr>
          <a:lstStyle/>
          <a:p>
            <a:r>
              <a:rPr lang="en-US" sz="2400" dirty="0"/>
              <a:t>Patient feels overall well at the baseline, but very anxious to start treatment </a:t>
            </a:r>
          </a:p>
        </p:txBody>
      </p:sp>
    </p:spTree>
    <p:extLst>
      <p:ext uri="{BB962C8B-B14F-4D97-AF65-F5344CB8AC3E}">
        <p14:creationId xmlns:p14="http://schemas.microsoft.com/office/powerpoint/2010/main" val="160473124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4914</TotalTime>
  <Words>1990</Words>
  <Application>Microsoft Office PowerPoint</Application>
  <PresentationFormat>Widescreen</PresentationFormat>
  <Paragraphs>165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Google Sans</vt:lpstr>
      <vt:lpstr>Wingdings</vt:lpstr>
      <vt:lpstr>Office Theme</vt:lpstr>
      <vt:lpstr>Case title: Putting shared decision making into practice</vt:lpstr>
      <vt:lpstr>General notes and guidance </vt:lpstr>
      <vt:lpstr>Disclosures </vt:lpstr>
      <vt:lpstr>Introduction</vt:lpstr>
      <vt:lpstr>Case profile </vt:lpstr>
      <vt:lpstr>Assessment question 1 </vt:lpstr>
      <vt:lpstr>Content: How to ensure SDM throughout the biomarker testing process </vt:lpstr>
      <vt:lpstr>Case follow up 1</vt:lpstr>
      <vt:lpstr>Assessment question 2 </vt:lpstr>
      <vt:lpstr>Content: discussion of test results and evaluating treatment options </vt:lpstr>
      <vt:lpstr>Case follow up 2</vt:lpstr>
      <vt:lpstr>Assessment question 3 </vt:lpstr>
      <vt:lpstr>Content: Considerations for monitoring and follow up </vt:lpstr>
      <vt:lpstr>Summary</vt:lpstr>
    </vt:vector>
  </TitlesOfParts>
  <Company>Springer Nature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title: Putting shared decision making into practice</dc:title>
  <dc:creator>Leah Bundy</dc:creator>
  <cp:lastModifiedBy>Leah Bundy</cp:lastModifiedBy>
  <cp:revision>24</cp:revision>
  <dcterms:created xsi:type="dcterms:W3CDTF">2024-09-25T08:17:48Z</dcterms:created>
  <dcterms:modified xsi:type="dcterms:W3CDTF">2024-11-17T08:41:04Z</dcterms:modified>
</cp:coreProperties>
</file>