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omments/modernComment_511_EC68E0A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39_B0DD6ABA.xml" ContentType="application/vnd.ms-powerpoint.comments+xml"/>
  <Override PartName="/ppt/notesSlides/notesSlide4.xml" ContentType="application/vnd.openxmlformats-officedocument.presentationml.notesSlide+xml"/>
  <Override PartName="/ppt/comments/modernComment_509_390F462.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3D_783D69E7.xml" ContentType="application/vnd.ms-powerpoint.comments+xml"/>
  <Override PartName="/ppt/notesSlides/notesSlide7.xml" ContentType="application/vnd.openxmlformats-officedocument.presentationml.notesSlide+xml"/>
  <Override PartName="/ppt/comments/modernComment_104_74117A2B.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21_FA94D689.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7FFFD55C_A7C02582.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7FFFD588_29B86E34.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7FFFD572_DEDBB9FB.xml" ContentType="application/vnd.ms-powerpoint.comment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1297" r:id="rId7"/>
    <p:sldId id="2147472779" r:id="rId8"/>
    <p:sldId id="313" r:id="rId9"/>
    <p:sldId id="1289" r:id="rId10"/>
    <p:sldId id="1314" r:id="rId11"/>
    <p:sldId id="317" r:id="rId12"/>
    <p:sldId id="260" r:id="rId13"/>
    <p:sldId id="2147472778" r:id="rId14"/>
    <p:sldId id="264" r:id="rId15"/>
    <p:sldId id="289" r:id="rId16"/>
    <p:sldId id="2147472781" r:id="rId17"/>
    <p:sldId id="2147472732" r:id="rId18"/>
    <p:sldId id="2147472731" r:id="rId19"/>
    <p:sldId id="341" r:id="rId20"/>
    <p:sldId id="288" r:id="rId21"/>
    <p:sldId id="2147472776" r:id="rId22"/>
    <p:sldId id="2147472780" r:id="rId23"/>
    <p:sldId id="214747275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417896-D4EB-47B2-D302-29B7F4A54EA5}" name="Jack Diamond" initials="JD" userId="S::jdv5330@springernature.com::4b4916b7-7728-4885-8c09-e9bd03d10d68" providerId="AD"/>
  <p188:author id="{25D578A3-7779-0D6B-F9B7-4F670B44C2AE}" name="GRIFFIN, Morag (LEEDS TEACHING HOSPITALS NHS TRUST)" initials="GM(THNT" userId="S::m.griffin@nhs.net::c2fd61a7-ced8-432f-8e53-e4d71110e74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FB2E-1256-49DF-9470-C9D38232FBBB}" v="24" dt="2025-01-08T10:13:46.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3236" autoAdjust="0"/>
  </p:normalViewPr>
  <p:slideViewPr>
    <p:cSldViewPr snapToGrid="0">
      <p:cViewPr varScale="1">
        <p:scale>
          <a:sx n="93" d="100"/>
          <a:sy n="93" d="100"/>
        </p:scale>
        <p:origin x="306" y="78"/>
      </p:cViewPr>
      <p:guideLst/>
    </p:cSldViewPr>
  </p:slideViewPr>
  <p:notesTextViewPr>
    <p:cViewPr>
      <p:scale>
        <a:sx n="1" d="1"/>
        <a:sy n="1" d="1"/>
      </p:scale>
      <p:origin x="0" y="0"/>
    </p:cViewPr>
  </p:notesTextViewPr>
  <p:sorterViewPr>
    <p:cViewPr>
      <p:scale>
        <a:sx n="100" d="100"/>
        <a:sy n="100" d="100"/>
      </p:scale>
      <p:origin x="0" y="-40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Diamond" userId="4b4916b7-7728-4885-8c09-e9bd03d10d68" providerId="ADAL" clId="{1C1BFB2E-1256-49DF-9470-C9D38232FBBB}"/>
    <pc:docChg chg="undo custSel addSld modSld">
      <pc:chgData name="Jack Diamond" userId="4b4916b7-7728-4885-8c09-e9bd03d10d68" providerId="ADAL" clId="{1C1BFB2E-1256-49DF-9470-C9D38232FBBB}" dt="2024-12-30T16:36:51.278" v="78" actId="20577"/>
      <pc:docMkLst>
        <pc:docMk/>
      </pc:docMkLst>
      <pc:sldChg chg="modSp mod">
        <pc:chgData name="Jack Diamond" userId="4b4916b7-7728-4885-8c09-e9bd03d10d68" providerId="ADAL" clId="{1C1BFB2E-1256-49DF-9470-C9D38232FBBB}" dt="2024-12-30T16:36:51.278" v="78" actId="20577"/>
        <pc:sldMkLst>
          <pc:docMk/>
          <pc:sldMk cId="1506234328" sldId="341"/>
        </pc:sldMkLst>
        <pc:spChg chg="mod">
          <ac:chgData name="Jack Diamond" userId="4b4916b7-7728-4885-8c09-e9bd03d10d68" providerId="ADAL" clId="{1C1BFB2E-1256-49DF-9470-C9D38232FBBB}" dt="2024-12-30T16:36:51.278" v="78" actId="20577"/>
          <ac:spMkLst>
            <pc:docMk/>
            <pc:sldMk cId="1506234328" sldId="341"/>
            <ac:spMk id="3" creationId="{00000000-0000-0000-0000-000000000000}"/>
          </ac:spMkLst>
        </pc:spChg>
      </pc:sldChg>
      <pc:sldChg chg="modSp mod modNotesTx">
        <pc:chgData name="Jack Diamond" userId="4b4916b7-7728-4885-8c09-e9bd03d10d68" providerId="ADAL" clId="{1C1BFB2E-1256-49DF-9470-C9D38232FBBB}" dt="2024-12-17T15:46:31.620" v="47" actId="20577"/>
        <pc:sldMkLst>
          <pc:docMk/>
          <pc:sldMk cId="3966296239" sldId="1297"/>
        </pc:sldMkLst>
        <pc:picChg chg="mod">
          <ac:chgData name="Jack Diamond" userId="4b4916b7-7728-4885-8c09-e9bd03d10d68" providerId="ADAL" clId="{1C1BFB2E-1256-49DF-9470-C9D38232FBBB}" dt="2024-12-12T12:01:57.671" v="1" actId="14100"/>
          <ac:picMkLst>
            <pc:docMk/>
            <pc:sldMk cId="3966296239" sldId="1297"/>
            <ac:picMk id="5" creationId="{F803B394-40BE-1829-D50E-696A78EDE728}"/>
          </ac:picMkLst>
        </pc:picChg>
      </pc:sldChg>
      <pc:sldChg chg="modSp add mod modAnim">
        <pc:chgData name="Jack Diamond" userId="4b4916b7-7728-4885-8c09-e9bd03d10d68" providerId="ADAL" clId="{1C1BFB2E-1256-49DF-9470-C9D38232FBBB}" dt="2024-12-18T16:08:28.946" v="67" actId="20577"/>
        <pc:sldMkLst>
          <pc:docMk/>
          <pc:sldMk cId="2204745553" sldId="2147472781"/>
        </pc:sldMkLst>
        <pc:spChg chg="mod">
          <ac:chgData name="Jack Diamond" userId="4b4916b7-7728-4885-8c09-e9bd03d10d68" providerId="ADAL" clId="{1C1BFB2E-1256-49DF-9470-C9D38232FBBB}" dt="2024-12-18T16:08:28.946" v="67" actId="20577"/>
          <ac:spMkLst>
            <pc:docMk/>
            <pc:sldMk cId="2204745553" sldId="2147472781"/>
            <ac:spMk id="3" creationId="{BFF8E0C5-9EA3-163C-686C-70D9CE32D8A1}"/>
          </ac:spMkLst>
        </pc:spChg>
      </pc:sldChg>
    </pc:docChg>
  </pc:docChgLst>
</pc:chgInfo>
</file>

<file path=ppt/comments/modernComment_104_74117A2B.xml><?xml version="1.0" encoding="utf-8"?>
<p188:cmLst xmlns:a="http://schemas.openxmlformats.org/drawingml/2006/main" xmlns:r="http://schemas.openxmlformats.org/officeDocument/2006/relationships" xmlns:p188="http://schemas.microsoft.com/office/powerpoint/2018/8/main">
  <p188:cm id="{71734D63-14AA-4AE9-9F5D-31C1E8B80D15}" authorId="{7C417896-D4EB-47B2-D302-29B7F4A54EA5}" created="2024-12-11T12:14:57.300">
    <ac:txMkLst xmlns:ac="http://schemas.microsoft.com/office/drawing/2013/main/command">
      <pc:docMk xmlns:pc="http://schemas.microsoft.com/office/powerpoint/2013/main/command"/>
      <pc:sldMk xmlns:pc="http://schemas.microsoft.com/office/powerpoint/2013/main/command" cId="1947302443" sldId="260"/>
      <ac:graphicFrameMk id="4" creationId="{D26B31A4-3765-8C4A-D075-04012AEE384A}"/>
      <ac:tblMk/>
      <ac:tcMk rowId="3368163469" colId="3128337749"/>
      <ac:txMk cp="0" len="12">
        <ac:context len="13" hash="4205296361"/>
      </ac:txMk>
    </ac:txMkLst>
    <p188:pos x="4960166" y="2627219"/>
    <p188:replyLst>
      <p188:reply id="{4525BAFC-FFCE-4EDA-9363-97C9CFEE9443}" authorId="{25D578A3-7779-0D6B-F9B7-4F670B44C2AE}" created="2024-12-12T11:23:53.945">
        <p188:txBody>
          <a:bodyPr/>
          <a:lstStyle/>
          <a:p>
            <a:r>
              <a:rPr lang="en-GB"/>
              <a:t>yes</a:t>
            </a:r>
          </a:p>
        </p188:txBody>
      </p188:reply>
    </p188:replyLst>
    <p188:txBody>
      <a:bodyPr/>
      <a:lstStyle/>
      <a:p>
        <a:r>
          <a:rPr lang="en-US"/>
          <a:t>@MG: just to confirm, are these tests currently ranked in their correct order (ie. 1. Additional bloods, 2. PNH screen, 3. Bone marrow)</a:t>
        </a:r>
      </a:p>
    </p188:txBody>
  </p188:cm>
  <p188:cm id="{C5F651D9-E746-4746-AEA2-E6B69952AEA3}" authorId="{7C417896-D4EB-47B2-D302-29B7F4A54EA5}" created="2024-12-11T12:15:54.858">
    <ac:txMkLst xmlns:ac="http://schemas.microsoft.com/office/drawing/2013/main/command">
      <pc:docMk xmlns:pc="http://schemas.microsoft.com/office/powerpoint/2013/main/command"/>
      <pc:sldMk xmlns:pc="http://schemas.microsoft.com/office/powerpoint/2013/main/command" cId="1947302443" sldId="260"/>
      <ac:graphicFrameMk id="4" creationId="{D26B31A4-3765-8C4A-D075-04012AEE384A}"/>
      <ac:tblMk/>
      <ac:tcMk rowId="2303715515" colId="2600945906"/>
      <ac:txMk cp="68" len="7">
        <ac:context len="166" hash="2620451052"/>
      </ac:txMk>
    </ac:txMkLst>
    <p188:pos x="6429043" y="3113602"/>
    <p188:replyLst>
      <p188:reply id="{DBED1FE1-0760-4CCF-A84E-4C1FD7901675}" authorId="{25D578A3-7779-0D6B-F9B7-4F670B44C2AE}" created="2024-12-12T11:24:18.235">
        <p188:txBody>
          <a:bodyPr/>
          <a:lstStyle/>
          <a:p>
            <a:r>
              <a:rPr lang="en-GB"/>
              <a:t>High alcohol intake causes bone marrow suppression</a:t>
            </a:r>
          </a:p>
        </p188:txBody>
      </p188:reply>
    </p188:replyLst>
    <p188:txBody>
      <a:bodyPr/>
      <a:lstStyle/>
      <a:p>
        <a:r>
          <a:rPr lang="en-US"/>
          <a:t>@MG: Alcohol intake?</a:t>
        </a:r>
      </a:p>
    </p188:txBody>
  </p188:cm>
  <p188:cm id="{9E566B66-832B-4A29-9249-6A1B2E5D543D}" authorId="{7C417896-D4EB-47B2-D302-29B7F4A54EA5}" created="2024-12-16T14:25:44.525">
    <pc:sldMkLst xmlns:pc="http://schemas.microsoft.com/office/powerpoint/2013/main/command">
      <pc:docMk/>
      <pc:sldMk cId="1947302443" sldId="260"/>
    </pc:sldMkLst>
    <p188:txBody>
      <a:bodyPr/>
      <a:lstStyle/>
      <a:p>
        <a:r>
          <a:rPr lang="en-US"/>
          <a:t>INTERNAL: I am thinking these case-based questions could be good as check your knowledge mid-module questions rather than pre and post assessment questions?</a:t>
        </a:r>
      </a:p>
    </p188:txBody>
  </p188:cm>
</p188:cmLst>
</file>

<file path=ppt/comments/modernComment_121_FA94D689.xml><?xml version="1.0" encoding="utf-8"?>
<p188:cmLst xmlns:a="http://schemas.openxmlformats.org/drawingml/2006/main" xmlns:r="http://schemas.openxmlformats.org/officeDocument/2006/relationships" xmlns:p188="http://schemas.microsoft.com/office/powerpoint/2018/8/main">
  <p188:cm id="{2D45481B-60C5-486B-8F6D-E77F67C6CDC9}" authorId="{25D578A3-7779-0D6B-F9B7-4F670B44C2AE}" created="2024-12-10T17:50:04.849">
    <ac:deMkLst xmlns:ac="http://schemas.microsoft.com/office/drawing/2013/main/command">
      <pc:docMk xmlns:pc="http://schemas.microsoft.com/office/powerpoint/2013/main/command"/>
      <pc:sldMk xmlns:pc="http://schemas.microsoft.com/office/powerpoint/2013/main/command" cId="4204058249" sldId="289"/>
      <ac:spMk id="2" creationId="{00000000-0000-0000-0000-000000000000}"/>
    </ac:deMkLst>
    <p188:replyLst>
      <p188:reply id="{CF0F92FF-7D68-46C6-BF6A-36F32D2FA8A9}" authorId="{7C417896-D4EB-47B2-D302-29B7F4A54EA5}" created="2024-12-12T10:16:56.634">
        <p188:txBody>
          <a:bodyPr/>
          <a:lstStyle/>
          <a:p>
            <a:r>
              <a:rPr lang="en-US"/>
              <a:t>Thanks Morag, this information will be perfect to generate assessment questions</a:t>
            </a:r>
          </a:p>
        </p188:txBody>
      </p188:reply>
    </p188:replyLst>
    <p188:txBody>
      <a:bodyPr/>
      <a:lstStyle/>
      <a:p>
        <a:r>
          <a:rPr lang="en-GB"/>
          <a:t>You could remove the purple text and have it come up on a second slide to talk through the results
</a:t>
        </a:r>
      </a:p>
    </p188:txBody>
  </p188:cm>
</p188:cmLst>
</file>

<file path=ppt/comments/modernComment_139_B0DD6ABA.xml><?xml version="1.0" encoding="utf-8"?>
<p188:cmLst xmlns:a="http://schemas.openxmlformats.org/drawingml/2006/main" xmlns:r="http://schemas.openxmlformats.org/officeDocument/2006/relationships" xmlns:p188="http://schemas.microsoft.com/office/powerpoint/2018/8/main">
  <p188:cm id="{B63DC4D8-AFEB-49A1-BC14-B7B3FA68FBCF}" authorId="{7C417896-D4EB-47B2-D302-29B7F4A54EA5}" created="2024-12-16T14:24:30.485">
    <pc:sldMkLst xmlns:pc="http://schemas.microsoft.com/office/powerpoint/2013/main/command">
      <pc:docMk/>
      <pc:sldMk cId="2967300794" sldId="313"/>
    </pc:sldMkLst>
    <p188:txBody>
      <a:bodyPr/>
      <a:lstStyle/>
      <a:p>
        <a:r>
          <a:rPr lang="en-US"/>
          <a:t>INTERNAL: BS guidelines table 1</a:t>
        </a:r>
      </a:p>
    </p188:txBody>
  </p188:cm>
</p188:cmLst>
</file>

<file path=ppt/comments/modernComment_13D_783D69E7.xml><?xml version="1.0" encoding="utf-8"?>
<p188:cmLst xmlns:a="http://schemas.openxmlformats.org/drawingml/2006/main" xmlns:r="http://schemas.openxmlformats.org/officeDocument/2006/relationships" xmlns:p188="http://schemas.microsoft.com/office/powerpoint/2018/8/main">
  <p188:cm id="{9B945807-5A75-4358-AF48-D4825D4474D6}" authorId="{7C417896-D4EB-47B2-D302-29B7F4A54EA5}" created="2024-12-16T14:25:32.249">
    <pc:sldMkLst xmlns:pc="http://schemas.microsoft.com/office/powerpoint/2013/main/command">
      <pc:docMk/>
      <pc:sldMk cId="2017290727" sldId="317"/>
    </pc:sldMkLst>
    <p188:txBody>
      <a:bodyPr/>
      <a:lstStyle/>
      <a:p>
        <a:r>
          <a:rPr lang="en-US"/>
          <a:t>INTERNAL: these could be presented as bars with the range superimposed over it</a:t>
        </a:r>
      </a:p>
    </p188:txBody>
  </p188:cm>
</p188:cmLst>
</file>

<file path=ppt/comments/modernComment_509_390F462.xml><?xml version="1.0" encoding="utf-8"?>
<p188:cmLst xmlns:a="http://schemas.openxmlformats.org/drawingml/2006/main" xmlns:r="http://schemas.openxmlformats.org/officeDocument/2006/relationships" xmlns:p188="http://schemas.microsoft.com/office/powerpoint/2018/8/main">
  <p188:cm id="{37AF832E-2537-49E5-8CEA-E46F306887D6}" authorId="{25D578A3-7779-0D6B-F9B7-4F670B44C2AE}" created="2024-12-10T17:48:44.897">
    <pc:sldMkLst xmlns:pc="http://schemas.microsoft.com/office/powerpoint/2013/main/command">
      <pc:docMk/>
      <pc:sldMk cId="59831394" sldId="1289"/>
    </pc:sldMkLst>
    <p188:replyLst>
      <p188:reply id="{867C85D2-A608-47D6-8F9F-C87E8BEDD887}" authorId="{7C417896-D4EB-47B2-D302-29B7F4A54EA5}" created="2024-12-11T12:08:10.468">
        <p188:txBody>
          <a:bodyPr/>
          <a:lstStyle/>
          <a:p>
            <a:r>
              <a:rPr lang="en-US"/>
              <a:t>Thanks Morag, we’ll keep this for now and if the storyboard ends up being too long we can consider removing.</a:t>
            </a:r>
          </a:p>
        </p188:txBody>
      </p188:reply>
    </p188:replyLst>
    <p188:txBody>
      <a:bodyPr/>
      <a:lstStyle/>
      <a:p>
        <a:r>
          <a:rPr lang="en-GB"/>
          <a:t>This could be deleted </a:t>
        </a:r>
      </a:p>
    </p188:txBody>
  </p188:cm>
  <p188:cm id="{8FBED023-728E-41F2-A946-3F70FB744095}" authorId="{7C417896-D4EB-47B2-D302-29B7F4A54EA5}" created="2024-12-16T14:25:17.112">
    <pc:sldMkLst xmlns:pc="http://schemas.microsoft.com/office/powerpoint/2013/main/command">
      <pc:docMk/>
      <pc:sldMk cId="59831394" sldId="1289"/>
    </pc:sldMkLst>
    <p188:txBody>
      <a:bodyPr/>
      <a:lstStyle/>
      <a:p>
        <a:r>
          <a:rPr lang="en-US"/>
          <a:t>INTERNAL: We assume MG has permission to reuse these diagrams as she is a co-author for both papers~
INTERNAL: Fig 1a from Scheinberg abstract PB2674
INTERNAL: chart from Famokunwa et al, EJHeam. 2024;5(2):414-417. Figure 1. </a:t>
        </a:r>
      </a:p>
    </p188:txBody>
  </p188:cm>
</p188:cmLst>
</file>

<file path=ppt/comments/modernComment_511_EC68E0AF.xml><?xml version="1.0" encoding="utf-8"?>
<p188:cmLst xmlns:a="http://schemas.openxmlformats.org/drawingml/2006/main" xmlns:r="http://schemas.openxmlformats.org/officeDocument/2006/relationships" xmlns:p188="http://schemas.microsoft.com/office/powerpoint/2018/8/main">
  <p188:cm id="{741A32E7-655D-478F-9365-43CA8756FB65}" authorId="{7C417896-D4EB-47B2-D302-29B7F4A54EA5}" created="2024-12-11T09:59:54.522">
    <pc:sldMkLst xmlns:pc="http://schemas.microsoft.com/office/powerpoint/2013/main/command">
      <pc:docMk/>
      <pc:sldMk cId="3966296239" sldId="1297"/>
    </pc:sldMkLst>
    <p188:txBody>
      <a:bodyPr/>
      <a:lstStyle/>
      <a:p>
        <a:r>
          <a:rPr lang="en-US"/>
          <a:t>@MG: just to note, our programs use US spellings for words so I've had to change UK spellings of things like anaem- and haem- throughout</a:t>
        </a:r>
      </a:p>
    </p188:txBody>
  </p188:cm>
  <p188:cm id="{2E6D3A76-A4FB-4F00-9729-9D4649B12698}" authorId="{7C417896-D4EB-47B2-D302-29B7F4A54EA5}" created="2024-12-11T10:21:07.456">
    <ac:deMkLst xmlns:ac="http://schemas.microsoft.com/office/drawing/2013/main/command">
      <pc:docMk xmlns:pc="http://schemas.microsoft.com/office/powerpoint/2013/main/command"/>
      <pc:sldMk xmlns:pc="http://schemas.microsoft.com/office/powerpoint/2013/main/command" cId="3966296239" sldId="1297"/>
      <ac:picMk id="5" creationId="{F803B394-40BE-1829-D50E-696A78EDE728}"/>
    </ac:deMkLst>
    <p188:replyLst>
      <p188:reply id="{1827C328-C24A-4F13-BF99-77F0BBEFDFD7}" authorId="{25D578A3-7779-0D6B-F9B7-4F670B44C2AE}" created="2024-12-12T11:23:35.356">
        <p188:txBody>
          <a:bodyPr/>
          <a:lstStyle/>
          <a:p>
            <a:r>
              <a:rPr lang="en-GB"/>
              <a:t>Its from our flow lab courtesy of Dr Payne </a:t>
            </a:r>
          </a:p>
        </p188:txBody>
      </p188:reply>
    </p188:replyLst>
    <p188:txBody>
      <a:bodyPr/>
      <a:lstStyle/>
      <a:p>
        <a:r>
          <a:rPr lang="en-US"/>
          <a:t>@MG: I understand this figure demonstrates the final bullet - could you provide a reference for this figure and advise whether we’d need to obtain permissions for it?</a:t>
        </a:r>
      </a:p>
    </p188:txBody>
  </p188:cm>
  <p188:cm id="{D300FBF1-0CDF-406C-B62B-180CBBD43718}" authorId="{7C417896-D4EB-47B2-D302-29B7F4A54EA5}" created="2024-12-11T15:28:21.543">
    <ac:deMkLst xmlns:ac="http://schemas.microsoft.com/office/drawing/2013/main/command">
      <pc:docMk xmlns:pc="http://schemas.microsoft.com/office/powerpoint/2013/main/command"/>
      <pc:sldMk xmlns:pc="http://schemas.microsoft.com/office/powerpoint/2013/main/command" cId="3966296239" sldId="1297"/>
      <ac:picMk id="4" creationId="{F3CDF2D9-0251-8D98-6505-E57F4F8624F4}"/>
    </ac:deMkLst>
    <p188:replyLst>
      <p188:reply id="{7356A7F1-E239-4318-81A5-114CE886C9EE}" authorId="{25D578A3-7779-0D6B-F9B7-4F670B44C2AE}" created="2024-12-12T11:23:11.619">
        <p188:txBody>
          <a:bodyPr/>
          <a:lstStyle/>
          <a:p>
            <a:r>
              <a:rPr lang="en-GB"/>
              <a:t>Any are fine</a:t>
            </a:r>
          </a:p>
        </p188:txBody>
      </p188:reply>
    </p188:replyLst>
    <p188:txBody>
      <a:bodyPr/>
      <a:lstStyle/>
      <a:p>
        <a:r>
          <a:rPr lang="en-US"/>
          <a:t>@MG: This histology image (as far as I can tell) is under copyright - I have found some permissions-friendly alternatives, let me know if any would be suitable?
1. https://openi.nlm.nih.gov/detailedresult?img=PMC3014810_CRIM2010-975039.001&amp;query=Aplastic%20anaemia&amp;it=xg&amp;req=4&amp;npos=3
2. https://openi.nlm.nih.gov/detailedresult?img=PMC3832319_rbhh-35-05-0366-g02&amp;query=Aplastic%20anemia%20anaemia&amp;it=xg&amp;req=4&amp;npos=17
3. https://openi.nlm.nih.gov/detailedresult?img=PMC5410484_1349-7235-56-0701-g001&amp;query=Aplastic%20anemia%20anaemia&amp;it=xg&amp;req=4&amp;npos=13
4. https://openi.nlm.nih.gov/detailedresult?img=PMC3048477_1752-1947-5-66-1&amp;query=Aplastic%20anemia%20anaemia&amp;it=xg&amp;req=4&amp;npos=14</a:t>
        </a:r>
      </a:p>
    </p188:txBody>
  </p188:cm>
  <p188:cm id="{275D9A48-D551-4A80-B32E-26433A0D6EE7}" authorId="{7C417896-D4EB-47B2-D302-29B7F4A54EA5}" created="2024-12-16T14:24:14.857">
    <pc:sldMkLst xmlns:pc="http://schemas.microsoft.com/office/powerpoint/2013/main/command">
      <pc:docMk/>
      <pc:sldMk cId="3966296239" sldId="1297"/>
    </pc:sldMkLst>
    <p188:txBody>
      <a:bodyPr/>
      <a:lstStyle/>
      <a:p>
        <a:r>
          <a:rPr lang="en-US"/>
          <a:t>INTERNAL: abbreviations definitions and references moved to speaker notes</a:t>
        </a:r>
      </a:p>
    </p188:txBody>
  </p188:cm>
</p188:cmLst>
</file>

<file path=ppt/comments/modernComment_7FFFD55C_A7C02582.xml><?xml version="1.0" encoding="utf-8"?>
<p188:cmLst xmlns:a="http://schemas.openxmlformats.org/drawingml/2006/main" xmlns:r="http://schemas.openxmlformats.org/officeDocument/2006/relationships" xmlns:p188="http://schemas.microsoft.com/office/powerpoint/2018/8/main">
  <p188:cm id="{36CA66F0-F387-4C43-BDD2-2F0C74D14729}" authorId="{7C417896-D4EB-47B2-D302-29B7F4A54EA5}" created="2024-12-11T15:31:06.883">
    <ac:deMkLst xmlns:ac="http://schemas.microsoft.com/office/drawing/2013/main/command">
      <pc:docMk xmlns:pc="http://schemas.microsoft.com/office/powerpoint/2013/main/command"/>
      <pc:sldMk xmlns:pc="http://schemas.microsoft.com/office/powerpoint/2013/main/command" cId="2814387586" sldId="2147472732"/>
      <ac:picMk id="5" creationId="{C7907A07-7725-F8CF-ABF7-61F6226BCE72}"/>
    </ac:deMkLst>
    <p188:replyLst>
      <p188:reply id="{3F894EAA-5C00-423B-A138-424796F4DA20}" authorId="{25D578A3-7779-0D6B-F9B7-4F670B44C2AE}" created="2024-12-12T11:26:21.692">
        <p188:txBody>
          <a:bodyPr/>
          <a:lstStyle/>
          <a:p>
            <a:r>
              <a:rPr lang="en-GB"/>
              <a:t>Ah sorry, yes permission would be needed, am happy for a similar diagram to be used or a redraw from you </a:t>
            </a:r>
          </a:p>
        </p188:txBody>
      </p188:reply>
    </p188:replyLst>
    <p188:txBody>
      <a:bodyPr/>
      <a:lstStyle/>
      <a:p>
        <a:r>
          <a:rPr lang="en-US"/>
          <a:t>@MG: This diagram appears to be a redraw of figure 2B from the referenced paper - https://www.nejm.org/doi/full/10.1056/NEJMra1413485
Could you advise whether we would have to obtain permissions to use this diagram?</a:t>
        </a:r>
      </a:p>
    </p188:txBody>
  </p188:cm>
  <p188:cm id="{445B9246-A426-4CDA-AD29-C1D941FA0F59}" authorId="{7C417896-D4EB-47B2-D302-29B7F4A54EA5}" created="2024-12-16T14:26:02.053">
    <pc:sldMkLst xmlns:pc="http://schemas.microsoft.com/office/powerpoint/2013/main/command">
      <pc:docMk/>
      <pc:sldMk cId="2814387586" sldId="2147472732"/>
    </pc:sldMkLst>
    <p188:txBody>
      <a:bodyPr/>
      <a:lstStyle/>
      <a:p>
        <a:r>
          <a:rPr lang="en-US"/>
          <a:t>INTERNAL: appears to have been redrawn from fig2B, not sure where caption has come from https://www.nejm.org/doi/full/10.1056/NEJMra1413485</a:t>
        </a:r>
      </a:p>
    </p188:txBody>
  </p188:cm>
</p188:cmLst>
</file>

<file path=ppt/comments/modernComment_7FFFD572_DEDBB9FB.xml><?xml version="1.0" encoding="utf-8"?>
<p188:cmLst xmlns:a="http://schemas.openxmlformats.org/drawingml/2006/main" xmlns:r="http://schemas.openxmlformats.org/officeDocument/2006/relationships" xmlns:p188="http://schemas.microsoft.com/office/powerpoint/2018/8/main">
  <p188:cm id="{8F5DEB7E-89C8-4A58-8537-745585ED6689}" authorId="{7C417896-D4EB-47B2-D302-29B7F4A54EA5}" created="2024-12-16T14:26:51.634">
    <pc:sldMkLst xmlns:pc="http://schemas.microsoft.com/office/powerpoint/2013/main/command">
      <pc:docMk/>
      <pc:sldMk cId="3738941947" sldId="2147472754"/>
    </pc:sldMkLst>
    <p188:txBody>
      <a:bodyPr/>
      <a:lstStyle/>
      <a:p>
        <a:r>
          <a:rPr lang="en-US"/>
          <a:t>INTERNAL: We assume MG has permission to reuse this diagram as she is a co-author for paper</a:t>
        </a:r>
      </a:p>
    </p188:txBody>
  </p188:cm>
</p188:cmLst>
</file>

<file path=ppt/comments/modernComment_7FFFD588_29B86E34.xml><?xml version="1.0" encoding="utf-8"?>
<p188:cmLst xmlns:a="http://schemas.openxmlformats.org/drawingml/2006/main" xmlns:r="http://schemas.openxmlformats.org/officeDocument/2006/relationships" xmlns:p188="http://schemas.microsoft.com/office/powerpoint/2018/8/main">
  <p188:cm id="{C2061497-B02F-4600-BB4B-B84BAB57DB57}" authorId="{7C417896-D4EB-47B2-D302-29B7F4A54EA5}" created="2024-12-16T14:26:25.856">
    <pc:sldMkLst xmlns:pc="http://schemas.microsoft.com/office/powerpoint/2013/main/command">
      <pc:docMk/>
      <pc:sldMk cId="699952692" sldId="2147472776"/>
    </pc:sldMkLst>
    <p188:txBody>
      <a:bodyPr/>
      <a:lstStyle/>
      <a:p>
        <a:r>
          <a:rPr lang="en-US"/>
          <a:t>INTERNAL: this is verging on module 2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DCB69-55D1-447D-B67E-F0CF8BB43584}" type="datetimeFigureOut">
              <a:rPr lang="en-GB" smtClean="0"/>
              <a:t>08/01/2025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EF627-26D7-4679-9578-DAD5C50ED2FA}" type="slidenum">
              <a:rPr lang="en-GB" smtClean="0"/>
              <a:t>‹#›</a:t>
            </a:fld>
            <a:endParaRPr lang="en-GB"/>
          </a:p>
        </p:txBody>
      </p:sp>
    </p:spTree>
    <p:extLst>
      <p:ext uri="{BB962C8B-B14F-4D97-AF65-F5344CB8AC3E}">
        <p14:creationId xmlns:p14="http://schemas.microsoft.com/office/powerpoint/2010/main" val="338998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AA, aplastic </a:t>
            </a:r>
            <a:r>
              <a:rPr lang="en-GB" dirty="0" err="1"/>
              <a:t>anemia</a:t>
            </a:r>
            <a:r>
              <a:rPr lang="en-GB" dirty="0"/>
              <a:t>; CI, confidence interval; PNH, paroxysmal nocturnal </a:t>
            </a:r>
            <a:r>
              <a:rPr lang="en-GB" dirty="0" err="1"/>
              <a:t>hemoglobinuria</a:t>
            </a:r>
            <a:r>
              <a:rPr lang="en-GB" dirty="0"/>
              <a:t>.</a:t>
            </a:r>
          </a:p>
          <a:p>
            <a:endParaRPr lang="en-GB" dirty="0"/>
          </a:p>
          <a:p>
            <a:r>
              <a:rPr lang="en-GB" b="1" dirty="0"/>
              <a:t>Reference(s):</a:t>
            </a:r>
          </a:p>
          <a:p>
            <a:pPr marL="228600" indent="-228600">
              <a:buFont typeface="+mj-lt"/>
              <a:buAutoNum type="arabicPeriod"/>
            </a:pPr>
            <a:r>
              <a:rPr lang="en-US" b="0" i="0" dirty="0" err="1">
                <a:solidFill>
                  <a:srgbClr val="1B1B1B"/>
                </a:solidFill>
                <a:effectLst/>
                <a:latin typeface="Roboto Mono Web"/>
              </a:rPr>
              <a:t>Vaht</a:t>
            </a:r>
            <a:r>
              <a:rPr lang="en-US" b="0" i="0" dirty="0">
                <a:solidFill>
                  <a:srgbClr val="1B1B1B"/>
                </a:solidFill>
                <a:effectLst/>
                <a:latin typeface="Roboto Mono Web"/>
              </a:rPr>
              <a:t> K, et al. </a:t>
            </a:r>
            <a:r>
              <a:rPr lang="en-US" b="0" i="1" dirty="0" err="1">
                <a:solidFill>
                  <a:srgbClr val="1B1B1B"/>
                </a:solidFill>
                <a:effectLst/>
                <a:latin typeface="Roboto Mono Web"/>
              </a:rPr>
              <a:t>Haematologica</a:t>
            </a:r>
            <a:r>
              <a:rPr lang="en-US" b="0" i="0" dirty="0">
                <a:solidFill>
                  <a:srgbClr val="1B1B1B"/>
                </a:solidFill>
                <a:effectLst/>
                <a:latin typeface="Roboto Mono Web"/>
              </a:rPr>
              <a:t> 2017;102(10):1683–1690. </a:t>
            </a:r>
          </a:p>
          <a:p>
            <a:pPr marL="228600" indent="-228600">
              <a:buFont typeface="+mj-lt"/>
              <a:buAutoNum type="arabicPeriod"/>
            </a:pPr>
            <a:r>
              <a:rPr lang="en-GB" dirty="0" err="1"/>
              <a:t>Issaragrisil</a:t>
            </a:r>
            <a:r>
              <a:rPr lang="en-GB" dirty="0"/>
              <a:t> S, et al. </a:t>
            </a:r>
            <a:r>
              <a:rPr lang="en-GB" i="1" dirty="0"/>
              <a:t>Blood </a:t>
            </a:r>
            <a:r>
              <a:rPr lang="en-GB" dirty="0"/>
              <a:t>2006;107(4):1299–1307.</a:t>
            </a:r>
          </a:p>
          <a:p>
            <a:pPr marL="228600" indent="-228600">
              <a:buFont typeface="+mj-lt"/>
              <a:buAutoNum type="arabicPeriod"/>
            </a:pPr>
            <a:r>
              <a:rPr lang="en-GB" dirty="0"/>
              <a:t>Muir KR, et al. </a:t>
            </a:r>
            <a:r>
              <a:rPr lang="en-GB" i="1" dirty="0"/>
              <a:t>Br J </a:t>
            </a:r>
            <a:r>
              <a:rPr lang="en-GB" i="1" dirty="0" err="1"/>
              <a:t>Haematol</a:t>
            </a:r>
            <a:r>
              <a:rPr lang="en-GB" dirty="0"/>
              <a:t> 2003;123:906–914.</a:t>
            </a:r>
          </a:p>
          <a:p>
            <a:pPr marL="228600" indent="-228600">
              <a:buFont typeface="+mj-lt"/>
              <a:buAutoNum type="arabicPeriod"/>
            </a:pPr>
            <a:r>
              <a:rPr lang="en-US" b="0" i="0" dirty="0" err="1">
                <a:solidFill>
                  <a:srgbClr val="212121"/>
                </a:solidFill>
                <a:effectLst/>
                <a:latin typeface="BlinkMacSystemFont"/>
              </a:rPr>
              <a:t>Camitta</a:t>
            </a:r>
            <a:r>
              <a:rPr lang="en-US" b="0" i="0" dirty="0">
                <a:solidFill>
                  <a:srgbClr val="212121"/>
                </a:solidFill>
                <a:effectLst/>
                <a:latin typeface="BlinkMacSystemFont"/>
              </a:rPr>
              <a:t> BM, et al. </a:t>
            </a:r>
            <a:r>
              <a:rPr lang="en-US" b="0" i="1" dirty="0">
                <a:solidFill>
                  <a:srgbClr val="212121"/>
                </a:solidFill>
                <a:effectLst/>
                <a:latin typeface="BlinkMacSystemFont"/>
              </a:rPr>
              <a:t>Blood </a:t>
            </a:r>
            <a:r>
              <a:rPr lang="en-US" b="0" i="0" dirty="0">
                <a:solidFill>
                  <a:srgbClr val="212121"/>
                </a:solidFill>
                <a:effectLst/>
                <a:latin typeface="BlinkMacSystemFont"/>
              </a:rPr>
              <a:t>1975;45(3):355–363.</a:t>
            </a:r>
          </a:p>
          <a:p>
            <a:pPr marL="228600" indent="-228600">
              <a:buFont typeface="+mj-lt"/>
              <a:buAutoNum type="arabicPeriod"/>
            </a:pPr>
            <a:r>
              <a:rPr lang="en-US" dirty="0" err="1"/>
              <a:t>Kulasekararaj</a:t>
            </a:r>
            <a:r>
              <a:rPr lang="en-US" dirty="0"/>
              <a:t> A, et al. </a:t>
            </a:r>
            <a:r>
              <a:rPr lang="en-US" i="1" dirty="0"/>
              <a:t>Br J </a:t>
            </a:r>
            <a:r>
              <a:rPr lang="en-US" i="1" dirty="0" err="1"/>
              <a:t>Haematol</a:t>
            </a:r>
            <a:r>
              <a:rPr lang="en-US" i="1" dirty="0"/>
              <a:t> </a:t>
            </a:r>
            <a:r>
              <a:rPr lang="en-US" i="0" dirty="0"/>
              <a:t>2024;204(3):784–804.</a:t>
            </a:r>
            <a:endParaRPr lang="en-US" dirty="0"/>
          </a:p>
          <a:p>
            <a:pPr marL="228600" indent="-228600">
              <a:buFont typeface="+mj-lt"/>
              <a:buAutoNum type="arabicPeriod"/>
            </a:pPr>
            <a:endParaRPr lang="en-GB" dirty="0"/>
          </a:p>
        </p:txBody>
      </p:sp>
      <p:sp>
        <p:nvSpPr>
          <p:cNvPr id="4" name="Slide Number Placeholder 3"/>
          <p:cNvSpPr>
            <a:spLocks noGrp="1"/>
          </p:cNvSpPr>
          <p:nvPr>
            <p:ph type="sldNum" sz="quarter" idx="5"/>
          </p:nvPr>
        </p:nvSpPr>
        <p:spPr/>
        <p:txBody>
          <a:bodyPr/>
          <a:lstStyle/>
          <a:p>
            <a:fld id="{C137C570-CCC6-4814-B1B8-03A2A2654958}" type="slidenum">
              <a:rPr lang="en-GB" smtClean="0"/>
              <a:t>3</a:t>
            </a:fld>
            <a:endParaRPr lang="en-GB"/>
          </a:p>
        </p:txBody>
      </p:sp>
    </p:spTree>
    <p:extLst>
      <p:ext uri="{BB962C8B-B14F-4D97-AF65-F5344CB8AC3E}">
        <p14:creationId xmlns:p14="http://schemas.microsoft.com/office/powerpoint/2010/main" val="387246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AI, autoimmune; ANA, antinuclear antibodies; AUSS, abdominal ultrasound scan; BMF, bone marrow failure; CXR, chest X-ray; DS, double-stranded; EBV, Epstein-Barr virus; FBC, full blood count; FISH, fluorescence in situ hybridization; HLA, human leukocyte antigen; HRCT, high-resolution computed tomography; LFT, liver function test; NA, not applicable; PNH, paroxysmal nocturnal </a:t>
            </a:r>
            <a:r>
              <a:rPr lang="en-GB" dirty="0" err="1"/>
              <a:t>hemoglobinuria</a:t>
            </a:r>
            <a:r>
              <a:rPr lang="en-GB" dirty="0"/>
              <a:t>.</a:t>
            </a:r>
          </a:p>
          <a:p>
            <a:r>
              <a:rPr lang="en-GB" b="1" dirty="0"/>
              <a:t>Reference(s):</a:t>
            </a:r>
          </a:p>
          <a:p>
            <a:br>
              <a:rPr lang="en-GB" dirty="0"/>
            </a:br>
            <a:r>
              <a:rPr lang="en-GB" dirty="0"/>
              <a:t>Can have AI AA associated with SLE</a:t>
            </a:r>
          </a:p>
          <a:p>
            <a:r>
              <a:rPr lang="en-GB" dirty="0"/>
              <a:t>HLA DR2 suggests increased response to IST</a:t>
            </a:r>
          </a:p>
          <a:p>
            <a:r>
              <a:rPr lang="en-GB" dirty="0"/>
              <a:t>12 % patients with AA will have trisomy 8, del 13q</a:t>
            </a:r>
          </a:p>
          <a:p>
            <a:endParaRPr lang="en-GB" dirty="0"/>
          </a:p>
          <a:p>
            <a:r>
              <a:rPr lang="en-GB" dirty="0"/>
              <a:t> Somatic mutations are present in 20%–30% of cases of idiopathic AA, </a:t>
            </a:r>
          </a:p>
        </p:txBody>
      </p:sp>
      <p:sp>
        <p:nvSpPr>
          <p:cNvPr id="4" name="Slide Number Placeholder 3"/>
          <p:cNvSpPr>
            <a:spLocks noGrp="1"/>
          </p:cNvSpPr>
          <p:nvPr>
            <p:ph type="sldNum" sz="quarter" idx="10"/>
          </p:nvPr>
        </p:nvSpPr>
        <p:spPr/>
        <p:txBody>
          <a:bodyPr/>
          <a:lstStyle/>
          <a:p>
            <a:fld id="{922AF25D-4CB6-4015-BCB6-90E131929F5A}" type="slidenum">
              <a:rPr lang="en-GB" smtClean="0"/>
              <a:t>12</a:t>
            </a:fld>
            <a:endParaRPr lang="en-GB"/>
          </a:p>
        </p:txBody>
      </p:sp>
    </p:spTree>
    <p:extLst>
      <p:ext uri="{BB962C8B-B14F-4D97-AF65-F5344CB8AC3E}">
        <p14:creationId xmlns:p14="http://schemas.microsoft.com/office/powerpoint/2010/main" val="333683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3B3FF-C7D0-87FD-D9AC-93E90A12B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7E48B-40BD-BC2B-C5DB-6B00CFCC12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78B19-58AB-141F-6BE6-BFACF83825E6}"/>
              </a:ext>
            </a:extLst>
          </p:cNvPr>
          <p:cNvSpPr>
            <a:spLocks noGrp="1"/>
          </p:cNvSpPr>
          <p:nvPr>
            <p:ph type="body" idx="1"/>
          </p:nvPr>
        </p:nvSpPr>
        <p:spPr/>
        <p:txBody>
          <a:bodyPr/>
          <a:lstStyle/>
          <a:p>
            <a:r>
              <a:rPr lang="en-GB" b="1" dirty="0"/>
              <a:t>Abbreviation(s): </a:t>
            </a:r>
          </a:p>
          <a:p>
            <a:r>
              <a:rPr lang="en-GB" dirty="0"/>
              <a:t>AI, autoimmune; ANA, antinuclear antibodies; AUSS, abdominal ultrasound scan; BMF, bone marrow failure; CXR, chest X-ray; DS, double-stranded; EBV, Epstein-Barr virus; FBC, full blood count; FISH, fluorescence in situ hybridization; HLA, human leukocyte antigen; HRCT, high-resolution computed tomography; LFT, liver function test; NA, not applicable; PNH, paroxysmal nocturnal </a:t>
            </a:r>
            <a:r>
              <a:rPr lang="en-GB" dirty="0" err="1"/>
              <a:t>hemoglobinuria</a:t>
            </a:r>
            <a:r>
              <a:rPr lang="en-GB" dirty="0"/>
              <a:t>.</a:t>
            </a:r>
          </a:p>
          <a:p>
            <a:r>
              <a:rPr lang="en-GB" b="1" dirty="0"/>
              <a:t>Reference(s):</a:t>
            </a:r>
          </a:p>
          <a:p>
            <a:br>
              <a:rPr lang="en-GB" dirty="0"/>
            </a:br>
            <a:r>
              <a:rPr lang="en-GB" dirty="0"/>
              <a:t>Can have AI AA associated with SLE</a:t>
            </a:r>
          </a:p>
          <a:p>
            <a:r>
              <a:rPr lang="en-GB" dirty="0"/>
              <a:t>HLA DR2 suggests increased response to IST</a:t>
            </a:r>
          </a:p>
          <a:p>
            <a:r>
              <a:rPr lang="en-GB" dirty="0"/>
              <a:t>12 % patients with AA will have trisomy 8, del 13q</a:t>
            </a:r>
          </a:p>
          <a:p>
            <a:endParaRPr lang="en-GB" dirty="0"/>
          </a:p>
          <a:p>
            <a:r>
              <a:rPr lang="en-GB" dirty="0"/>
              <a:t> Somatic mutations are present in 20%–30% of cases of idiopathic AA, </a:t>
            </a:r>
          </a:p>
        </p:txBody>
      </p:sp>
      <p:sp>
        <p:nvSpPr>
          <p:cNvPr id="4" name="Slide Number Placeholder 3">
            <a:extLst>
              <a:ext uri="{FF2B5EF4-FFF2-40B4-BE49-F238E27FC236}">
                <a16:creationId xmlns:a16="http://schemas.microsoft.com/office/drawing/2014/main" id="{404B8A3B-637E-5A73-122B-B2FEA4DD7CE0}"/>
              </a:ext>
            </a:extLst>
          </p:cNvPr>
          <p:cNvSpPr>
            <a:spLocks noGrp="1"/>
          </p:cNvSpPr>
          <p:nvPr>
            <p:ph type="sldNum" sz="quarter" idx="10"/>
          </p:nvPr>
        </p:nvSpPr>
        <p:spPr/>
        <p:txBody>
          <a:bodyPr/>
          <a:lstStyle/>
          <a:p>
            <a:fld id="{922AF25D-4CB6-4015-BCB6-90E131929F5A}" type="slidenum">
              <a:rPr lang="en-GB" smtClean="0"/>
              <a:t>13</a:t>
            </a:fld>
            <a:endParaRPr lang="en-GB"/>
          </a:p>
        </p:txBody>
      </p:sp>
    </p:spTree>
    <p:extLst>
      <p:ext uri="{BB962C8B-B14F-4D97-AF65-F5344CB8AC3E}">
        <p14:creationId xmlns:p14="http://schemas.microsoft.com/office/powerpoint/2010/main" val="765983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AA, aplastic </a:t>
            </a:r>
            <a:r>
              <a:rPr lang="en-GB" dirty="0" err="1"/>
              <a:t>anemia</a:t>
            </a:r>
            <a:r>
              <a:rPr lang="en-GB" dirty="0"/>
              <a:t>; AML, acute myeloid leukaemia; DKC, dyskeratosis congenital; LGL, large granular lymphocytosis; MDS, myelodysplastic syndromes; PNH, paroxysmal nocturnal </a:t>
            </a:r>
            <a:r>
              <a:rPr lang="en-GB" dirty="0" err="1"/>
              <a:t>hemoglobinuria</a:t>
            </a:r>
            <a:r>
              <a:rPr lang="en-GB" dirty="0"/>
              <a:t>; SDS, Schwachman-Diamond syndrome.</a:t>
            </a:r>
            <a:br>
              <a:rPr lang="en-GB" dirty="0"/>
            </a:br>
            <a:endParaRPr lang="en-GB" dirty="0"/>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14</a:t>
            </a:fld>
            <a:endParaRPr lang="en-GB"/>
          </a:p>
        </p:txBody>
      </p:sp>
    </p:spTree>
    <p:extLst>
      <p:ext uri="{BB962C8B-B14F-4D97-AF65-F5344CB8AC3E}">
        <p14:creationId xmlns:p14="http://schemas.microsoft.com/office/powerpoint/2010/main" val="316686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HSCT, </a:t>
            </a:r>
            <a:r>
              <a:rPr lang="en-GB" dirty="0" err="1"/>
              <a:t>hematopoetic</a:t>
            </a:r>
            <a:r>
              <a:rPr lang="en-GB" dirty="0"/>
              <a:t> stem cell transplant; TPO, thrombopoietin receptor.</a:t>
            </a:r>
          </a:p>
          <a:p>
            <a:endParaRPr lang="en-GB" dirty="0"/>
          </a:p>
          <a:p>
            <a:r>
              <a:rPr lang="en-GB" b="1" dirty="0"/>
              <a:t>Reference(s):</a:t>
            </a:r>
          </a:p>
          <a:p>
            <a:endParaRPr lang="en-GB" dirty="0"/>
          </a:p>
        </p:txBody>
      </p:sp>
    </p:spTree>
    <p:extLst>
      <p:ext uri="{BB962C8B-B14F-4D97-AF65-F5344CB8AC3E}">
        <p14:creationId xmlns:p14="http://schemas.microsoft.com/office/powerpoint/2010/main" val="276322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MDT, multidisciplinary team. </a:t>
            </a:r>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16</a:t>
            </a:fld>
            <a:endParaRPr lang="en-GB"/>
          </a:p>
        </p:txBody>
      </p:sp>
    </p:spTree>
    <p:extLst>
      <p:ext uri="{BB962C8B-B14F-4D97-AF65-F5344CB8AC3E}">
        <p14:creationId xmlns:p14="http://schemas.microsoft.com/office/powerpoint/2010/main" val="1438500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AA, aplastic </a:t>
            </a:r>
            <a:r>
              <a:rPr lang="en-GB" dirty="0" err="1"/>
              <a:t>anemia</a:t>
            </a:r>
            <a:r>
              <a:rPr lang="en-GB" dirty="0"/>
              <a:t>; BM, bone marrow.</a:t>
            </a:r>
          </a:p>
          <a:p>
            <a:endParaRPr lang="en-GB" dirty="0"/>
          </a:p>
          <a:p>
            <a:endParaRPr lang="en-GB" dirty="0"/>
          </a:p>
          <a:p>
            <a:r>
              <a:rPr lang="en-GB" b="1" dirty="0"/>
              <a:t>Reference(s):</a:t>
            </a:r>
            <a:endParaRPr lang="en-GB" b="0" dirty="0"/>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17</a:t>
            </a:fld>
            <a:endParaRPr lang="en-GB"/>
          </a:p>
        </p:txBody>
      </p:sp>
    </p:spTree>
    <p:extLst>
      <p:ext uri="{BB962C8B-B14F-4D97-AF65-F5344CB8AC3E}">
        <p14:creationId xmlns:p14="http://schemas.microsoft.com/office/powerpoint/2010/main" val="423943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ATG, anti-thymocyte globulin; HSCT, hematopoietic stem cell transplantation.</a:t>
            </a:r>
          </a:p>
          <a:p>
            <a:endParaRPr lang="en-GB" dirty="0"/>
          </a:p>
          <a:p>
            <a:r>
              <a:rPr lang="en-GB" b="1" dirty="0"/>
              <a:t>Reference(s):</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32D8B1-B6DF-4668-95BD-F63B3B5293BB}" type="slidenum">
              <a:rPr kumimoji="0" lang="en-GB" sz="900" b="0" i="0" u="none" strike="noStrike" kern="1200" cap="none" spc="0" normalizeH="0" baseline="0" noProof="0" smtClean="0">
                <a:ln>
                  <a:noFill/>
                </a:ln>
                <a:solidFill>
                  <a:srgbClr val="A6A6A6">
                    <a:lumMod val="75000"/>
                  </a:srgbClr>
                </a:solidFill>
                <a:effectLst/>
                <a:uLnTx/>
                <a:uFillTx/>
                <a:latin typeface="Century Gothic"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900" b="0" i="0" u="none" strike="noStrike" kern="1200" cap="none" spc="0" normalizeH="0" baseline="0" noProof="0">
              <a:ln>
                <a:noFill/>
              </a:ln>
              <a:solidFill>
                <a:srgbClr val="A6A6A6">
                  <a:lumMod val="75000"/>
                </a:srgbClr>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95704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HB, </a:t>
            </a:r>
            <a:r>
              <a:rPr lang="en-GB" dirty="0" err="1"/>
              <a:t>hemoglobin</a:t>
            </a:r>
            <a:r>
              <a:rPr lang="en-GB" dirty="0"/>
              <a:t>;, WCC, white blood cell count</a:t>
            </a:r>
          </a:p>
          <a:p>
            <a:endParaRPr lang="en-GB" dirty="0"/>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19</a:t>
            </a:fld>
            <a:endParaRPr lang="en-GB"/>
          </a:p>
        </p:txBody>
      </p:sp>
    </p:spTree>
    <p:extLst>
      <p:ext uri="{BB962C8B-B14F-4D97-AF65-F5344CB8AC3E}">
        <p14:creationId xmlns:p14="http://schemas.microsoft.com/office/powerpoint/2010/main" val="1869220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ATG, anti-thymocyte globulin; CSA, cyclosporin; HLA, human leukocyte antigen; HSCT, </a:t>
            </a:r>
            <a:r>
              <a:rPr lang="en-GB" dirty="0" err="1"/>
              <a:t>hematopoetic</a:t>
            </a:r>
            <a:r>
              <a:rPr lang="en-GB" dirty="0"/>
              <a:t> stem cell transplant; SAA, severe aplastic </a:t>
            </a:r>
            <a:r>
              <a:rPr lang="en-GB" dirty="0" err="1"/>
              <a:t>anemia</a:t>
            </a:r>
            <a:r>
              <a:rPr lang="en-GB" dirty="0"/>
              <a:t>.</a:t>
            </a:r>
          </a:p>
          <a:p>
            <a:endParaRPr lang="en-GB" dirty="0"/>
          </a:p>
          <a:p>
            <a:r>
              <a:rPr lang="en-GB" b="1" dirty="0"/>
              <a:t>Reference(s):</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lang="en-GB" dirty="0" err="1"/>
              <a:t>Kulasekararaj</a:t>
            </a:r>
            <a:r>
              <a:rPr lang="en-GB" dirty="0"/>
              <a:t> A, </a:t>
            </a:r>
            <a:r>
              <a:rPr lang="en-GB" dirty="0" err="1"/>
              <a:t>Cavenagh</a:t>
            </a:r>
            <a:r>
              <a:rPr lang="en-GB" dirty="0"/>
              <a:t> J, </a:t>
            </a:r>
            <a:r>
              <a:rPr lang="en-GB" dirty="0" err="1"/>
              <a:t>Dokal</a:t>
            </a:r>
            <a:r>
              <a:rPr lang="en-GB" dirty="0"/>
              <a:t> I, </a:t>
            </a:r>
            <a:r>
              <a:rPr lang="en-GB" dirty="0" err="1"/>
              <a:t>Foukaneli</a:t>
            </a:r>
            <a:r>
              <a:rPr lang="en-GB" dirty="0"/>
              <a:t> T, Gandhi S, Garg M, Griffin M, Hillmen P, Ireland R, Killick S, Mansour S, Mufti G, Potter V, Snowden J, Stanworth S, </a:t>
            </a:r>
            <a:r>
              <a:rPr lang="en-GB" dirty="0" err="1"/>
              <a:t>Zuha</a:t>
            </a:r>
            <a:r>
              <a:rPr lang="en-GB" dirty="0"/>
              <a:t> R, Marsh J; BSH Committee. Guidelines for the diagnosis and management of adult aplastic anaemia: A British Society for Haematology Guideline. Br J </a:t>
            </a:r>
            <a:r>
              <a:rPr lang="en-GB" dirty="0" err="1"/>
              <a:t>Haematol</a:t>
            </a:r>
            <a:r>
              <a:rPr lang="en-GB" dirty="0"/>
              <a:t>. 2024 Jan 21. </a:t>
            </a:r>
            <a:r>
              <a:rPr lang="en-GB" dirty="0" err="1"/>
              <a:t>doi</a:t>
            </a:r>
            <a:r>
              <a:rPr lang="en-GB" dirty="0"/>
              <a:t>: 10.1111/bjh.19236.</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949D7B-860C-45D4-BF8B-DD24B844A311}" type="slidenum">
              <a:rPr kumimoji="0" lang="en-GB" sz="900" b="0" i="0" u="none" strike="noStrike" kern="1200" cap="none" spc="0" normalizeH="0" baseline="0" noProof="0" smtClean="0">
                <a:ln>
                  <a:noFill/>
                </a:ln>
                <a:solidFill>
                  <a:srgbClr val="A6A6A6">
                    <a:lumMod val="75000"/>
                  </a:srgbClr>
                </a:solidFill>
                <a:effectLst/>
                <a:uLnTx/>
                <a:uFillTx/>
                <a:latin typeface="Century Gothic"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900" b="0" i="0" u="none" strike="noStrike" kern="1200" cap="none" spc="0" normalizeH="0" baseline="0" noProof="0">
              <a:ln>
                <a:noFill/>
              </a:ln>
              <a:solidFill>
                <a:srgbClr val="A6A6A6">
                  <a:lumMod val="75000"/>
                </a:srgbClr>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425741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21</a:t>
            </a:fld>
            <a:endParaRPr lang="en-GB"/>
          </a:p>
        </p:txBody>
      </p:sp>
    </p:spTree>
    <p:extLst>
      <p:ext uri="{BB962C8B-B14F-4D97-AF65-F5344CB8AC3E}">
        <p14:creationId xmlns:p14="http://schemas.microsoft.com/office/powerpoint/2010/main" val="130971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AI, autoimmune.</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4</a:t>
            </a:fld>
            <a:endParaRPr lang="en-GB"/>
          </a:p>
        </p:txBody>
      </p:sp>
    </p:spTree>
    <p:extLst>
      <p:ext uri="{BB962C8B-B14F-4D97-AF65-F5344CB8AC3E}">
        <p14:creationId xmlns:p14="http://schemas.microsoft.com/office/powerpoint/2010/main" val="160636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AD, autosomal dominant; </a:t>
            </a:r>
            <a:r>
              <a:rPr lang="pt-BR" dirty="0"/>
              <a:t>AR, autosomal recessive; BM, bone marrow; XLR, X-linked recessive.</a:t>
            </a:r>
            <a:endParaRPr lang="en-GB" dirty="0"/>
          </a:p>
          <a:p>
            <a:endParaRPr lang="en-GB" dirty="0"/>
          </a:p>
          <a:p>
            <a:r>
              <a:rPr lang="en-GB" b="1" dirty="0"/>
              <a:t>Reference(s):</a:t>
            </a:r>
          </a:p>
          <a:p>
            <a:r>
              <a:rPr lang="en-US" dirty="0" err="1"/>
              <a:t>Kulasekararaj</a:t>
            </a:r>
            <a:r>
              <a:rPr lang="en-US" dirty="0"/>
              <a:t> A, et al. </a:t>
            </a:r>
            <a:r>
              <a:rPr lang="en-US" i="1" dirty="0"/>
              <a:t>Br J </a:t>
            </a:r>
            <a:r>
              <a:rPr lang="en-US" i="1" dirty="0" err="1"/>
              <a:t>Haematol</a:t>
            </a:r>
            <a:r>
              <a:rPr lang="en-US" i="1" dirty="0"/>
              <a:t> </a:t>
            </a:r>
            <a:r>
              <a:rPr lang="en-US" i="0" dirty="0"/>
              <a:t>2024;204(3):784–804.</a:t>
            </a:r>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5</a:t>
            </a:fld>
            <a:endParaRPr lang="en-GB"/>
          </a:p>
        </p:txBody>
      </p:sp>
    </p:spTree>
    <p:extLst>
      <p:ext uri="{BB962C8B-B14F-4D97-AF65-F5344CB8AC3E}">
        <p14:creationId xmlns:p14="http://schemas.microsoft.com/office/powerpoint/2010/main" val="277727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AA, aplastic </a:t>
            </a:r>
            <a:r>
              <a:rPr lang="en-GB" dirty="0" err="1"/>
              <a:t>anemia</a:t>
            </a:r>
            <a:r>
              <a:rPr lang="en-GB" dirty="0"/>
              <a:t>; DDx, differential diagnosis; HES, hospital episode statistics</a:t>
            </a:r>
          </a:p>
          <a:p>
            <a:endParaRPr lang="en-GB" dirty="0"/>
          </a:p>
          <a:p>
            <a:r>
              <a:rPr lang="en-GB" b="1" dirty="0"/>
              <a:t>Reference(s):</a:t>
            </a:r>
          </a:p>
          <a:p>
            <a:pPr marL="228600" indent="-228600">
              <a:buFont typeface="+mj-lt"/>
              <a:buAutoNum type="arabicPeriod"/>
            </a:pPr>
            <a:r>
              <a:rPr lang="en-GB" b="0" dirty="0"/>
              <a:t>Scheinberg P, et al. </a:t>
            </a:r>
            <a:r>
              <a:rPr lang="en-GB" b="0" i="1" dirty="0"/>
              <a:t>Presented at EHA 2024;</a:t>
            </a:r>
            <a:r>
              <a:rPr lang="en-GB" b="0" i="0" dirty="0"/>
              <a:t> Madrid, Spain; June 13–16, 2024. Abstract PB2647 (publication only).</a:t>
            </a:r>
          </a:p>
          <a:p>
            <a:pPr marL="228600" indent="-228600">
              <a:buFont typeface="+mj-lt"/>
              <a:buAutoNum type="arabicPeriod"/>
            </a:pPr>
            <a:r>
              <a:rPr lang="en-GB" dirty="0" err="1"/>
              <a:t>Famokunwa</a:t>
            </a:r>
            <a:r>
              <a:rPr lang="en-GB" dirty="0"/>
              <a:t> B, et al.</a:t>
            </a:r>
            <a:r>
              <a:rPr lang="en-GB" i="1" dirty="0"/>
              <a:t> </a:t>
            </a:r>
            <a:r>
              <a:rPr lang="en-GB" i="1" dirty="0" err="1"/>
              <a:t>EJHaem</a:t>
            </a:r>
            <a:r>
              <a:rPr lang="en-GB" i="1" dirty="0"/>
              <a:t> </a:t>
            </a:r>
            <a:r>
              <a:rPr lang="en-GB" dirty="0"/>
              <a:t>2024;5(2):414–417.</a:t>
            </a:r>
            <a:endParaRPr lang="en-GB" b="0" i="1" dirty="0"/>
          </a:p>
          <a:p>
            <a:endParaRPr lang="en-GB" b="1" dirty="0"/>
          </a:p>
          <a:p>
            <a:r>
              <a:rPr lang="en-GB" dirty="0"/>
              <a:t>Data Source: All-payor US medical and prescription claims data (Veeva Compass) of 330M people </a:t>
            </a:r>
            <a:r>
              <a:rPr lang="en-GB" dirty="0" err="1"/>
              <a:t>fromJanuary</a:t>
            </a:r>
            <a:r>
              <a:rPr lang="en-GB" dirty="0"/>
              <a:t> 2017 to September 2023. Population At Risk (PAR) and Incident Cases: The PAR for undiagnosed </a:t>
            </a:r>
            <a:r>
              <a:rPr lang="en-GB" dirty="0" err="1"/>
              <a:t>AAand</a:t>
            </a:r>
            <a:r>
              <a:rPr lang="en-GB" dirty="0"/>
              <a:t> its differential diagnosis (DDx) included patients with peripheral cytopenia of ³** 2 blood cell types </a:t>
            </a:r>
            <a:r>
              <a:rPr lang="en-GB" dirty="0" err="1"/>
              <a:t>whohad</a:t>
            </a:r>
            <a:r>
              <a:rPr lang="en-GB" dirty="0"/>
              <a:t> ³1 AA and/or DDx related claim(s) from any clinical setting. To be classified as likely incident </a:t>
            </a:r>
            <a:r>
              <a:rPr lang="en-GB" dirty="0" err="1"/>
              <a:t>cases,patients</a:t>
            </a:r>
            <a:r>
              <a:rPr lang="en-GB" dirty="0"/>
              <a:t> required a bone marrow biopsy before the first AA or DDx claim. Patients were further categorized </a:t>
            </a:r>
            <a:r>
              <a:rPr lang="en-GB" dirty="0" err="1"/>
              <a:t>ascases</a:t>
            </a:r>
            <a:r>
              <a:rPr lang="en-GB" dirty="0"/>
              <a:t> of AA or DDx based on the diagnosis with most claims. </a:t>
            </a:r>
            <a:r>
              <a:rPr lang="en-GB" dirty="0" err="1"/>
              <a:t>Modeling</a:t>
            </a:r>
            <a:r>
              <a:rPr lang="en-GB" dirty="0"/>
              <a:t>: Predictors of undiagnosed AA </a:t>
            </a:r>
            <a:r>
              <a:rPr lang="en-GB" dirty="0" err="1"/>
              <a:t>wereidentified</a:t>
            </a:r>
            <a:r>
              <a:rPr lang="en-GB" dirty="0"/>
              <a:t> via logistic regression with DDx as a reference group. Then, T0-TDx was estimated using a </a:t>
            </a:r>
            <a:r>
              <a:rPr lang="en-GB" dirty="0" err="1"/>
              <a:t>movingaverage</a:t>
            </a:r>
            <a:r>
              <a:rPr lang="en-GB" dirty="0"/>
              <a:t> to calculate claims volumes over time, defining T0 as the start of accelerating claims volumes, </a:t>
            </a:r>
            <a:r>
              <a:rPr lang="en-GB" dirty="0" err="1"/>
              <a:t>anddefining</a:t>
            </a:r>
            <a:r>
              <a:rPr lang="en-GB" dirty="0"/>
              <a:t> </a:t>
            </a:r>
            <a:r>
              <a:rPr lang="en-GB" dirty="0" err="1"/>
              <a:t>TDx</a:t>
            </a:r>
            <a:r>
              <a:rPr lang="en-GB" dirty="0"/>
              <a:t> as the time of the first AA or DDx </a:t>
            </a:r>
            <a:r>
              <a:rPr lang="en-GB" dirty="0" err="1"/>
              <a:t>claim.Results:From</a:t>
            </a:r>
            <a:r>
              <a:rPr lang="en-GB" dirty="0"/>
              <a:t> the identified &gt;850K patients at risk, there were an estimated 1,937 incident cases of all AAs (Fig. 1a) </a:t>
            </a:r>
            <a:r>
              <a:rPr lang="en-GB" dirty="0" err="1"/>
              <a:t>witha</a:t>
            </a:r>
            <a:r>
              <a:rPr lang="en-GB" dirty="0"/>
              <a:t> bimodal distribution that skews towards the elderly (Fig. 1b) and females (55%).The median T0-TDx for AA was 95 days. AA patients had significantly more claims than healthy controls for ³3years before </a:t>
            </a:r>
            <a:r>
              <a:rPr lang="en-GB" dirty="0" err="1"/>
              <a:t>TDx</a:t>
            </a:r>
            <a:r>
              <a:rPr lang="en-GB" dirty="0"/>
              <a:t> and claims volume increased sharply at one-year pre-</a:t>
            </a:r>
            <a:r>
              <a:rPr lang="en-GB" dirty="0" err="1"/>
              <a:t>diagnosis.Patients</a:t>
            </a:r>
            <a:r>
              <a:rPr lang="en-GB" dirty="0"/>
              <a:t> exhibited notable heterogeneity in claims volume. Four distinct clusters were identified with </a:t>
            </a:r>
            <a:r>
              <a:rPr lang="en-GB" dirty="0" err="1"/>
              <a:t>abetween</a:t>
            </a:r>
            <a:r>
              <a:rPr lang="en-GB" dirty="0"/>
              <a:t>-cluster difference in T0-TDx (Kruskal–Wallis, p&lt;0.001). Clusters 1 and 3 had less intense </a:t>
            </a:r>
            <a:r>
              <a:rPr lang="en-GB" dirty="0" err="1"/>
              <a:t>management,the</a:t>
            </a:r>
            <a:r>
              <a:rPr lang="en-GB" dirty="0"/>
              <a:t> shortest T0-TDx, and the longest time to treatment (</a:t>
            </a:r>
            <a:r>
              <a:rPr lang="en-GB" dirty="0" err="1"/>
              <a:t>TRx</a:t>
            </a:r>
            <a:r>
              <a:rPr lang="en-GB" dirty="0"/>
              <a:t>), suggesting less severe AA. By contrast, clusters 2and 0 had a longer T0-TDx, with more intense management and hepatic failure (OR=11.8, p&lt;0.001),respectively. The latter had the longest T0-TDx. Cluster 2 had the 2nd longest T0-TDx but the shortest </a:t>
            </a:r>
            <a:r>
              <a:rPr lang="en-GB" dirty="0" err="1"/>
              <a:t>TDx-TRx.The</a:t>
            </a:r>
            <a:r>
              <a:rPr lang="en-GB" dirty="0"/>
              <a:t> probability of undiagnosed AA was lower in patients with symptomatic </a:t>
            </a:r>
            <a:r>
              <a:rPr lang="en-GB" dirty="0" err="1"/>
              <a:t>monocytosis</a:t>
            </a:r>
            <a:r>
              <a:rPr lang="en-GB" dirty="0"/>
              <a:t> and </a:t>
            </a:r>
            <a:r>
              <a:rPr lang="en-GB" dirty="0" err="1"/>
              <a:t>relapsingleukemia</a:t>
            </a:r>
            <a:r>
              <a:rPr lang="en-GB" dirty="0"/>
              <a:t>, and higher in those with nutritional marasmus, congenital </a:t>
            </a:r>
            <a:r>
              <a:rPr lang="en-GB" dirty="0" err="1"/>
              <a:t>anemias</a:t>
            </a:r>
            <a:r>
              <a:rPr lang="en-GB" dirty="0"/>
              <a:t>, diffuse eosinophilic fasciitis, </a:t>
            </a:r>
            <a:r>
              <a:rPr lang="en-GB" dirty="0" err="1"/>
              <a:t>PNHand</a:t>
            </a:r>
            <a:r>
              <a:rPr lang="en-GB" dirty="0"/>
              <a:t> reactive hepatitis. AA was diagnosed earlier in patients with R-sided heart failure, hepatitis, fluid </a:t>
            </a:r>
            <a:r>
              <a:rPr lang="en-GB" dirty="0" err="1"/>
              <a:t>overload,acute</a:t>
            </a:r>
            <a:r>
              <a:rPr lang="en-GB" dirty="0"/>
              <a:t> kidney failure and severe AA, and later in patients with transfusion-associated fluid overload, </a:t>
            </a:r>
            <a:r>
              <a:rPr lang="en-GB" dirty="0" err="1"/>
              <a:t>alkalosis,encephalitis</a:t>
            </a:r>
            <a:r>
              <a:rPr lang="en-GB" dirty="0"/>
              <a:t> and cutaneous </a:t>
            </a:r>
            <a:r>
              <a:rPr lang="en-GB" dirty="0" err="1"/>
              <a:t>vasculitis.Summary</a:t>
            </a:r>
            <a:r>
              <a:rPr lang="en-GB" dirty="0"/>
              <a:t>/</a:t>
            </a:r>
            <a:r>
              <a:rPr lang="en-GB" dirty="0" err="1"/>
              <a:t>Conclusion:This</a:t>
            </a:r>
            <a:r>
              <a:rPr lang="en-GB" dirty="0"/>
              <a:t> is the largest epidemiological analysis of incident AA across all real-world clinical settings, making it </a:t>
            </a:r>
            <a:r>
              <a:rPr lang="en-GB" dirty="0" err="1"/>
              <a:t>morerepresentative</a:t>
            </a:r>
            <a:r>
              <a:rPr lang="en-GB" dirty="0"/>
              <a:t> of the true epidemiology of AA. An older cohort of patients was identified than in classicalliterature1, reflecting a potential referral bias against the elderly for care at tertiary or trial centres. </a:t>
            </a:r>
            <a:r>
              <a:rPr lang="en-GB" dirty="0" err="1"/>
              <a:t>Furtherresearch</a:t>
            </a:r>
            <a:r>
              <a:rPr lang="en-GB" dirty="0"/>
              <a:t> is needed to confirm this </a:t>
            </a:r>
            <a:r>
              <a:rPr lang="en-GB" dirty="0" err="1"/>
              <a:t>finding.This</a:t>
            </a:r>
            <a:r>
              <a:rPr lang="en-GB" dirty="0"/>
              <a:t> study also identifies variables that may increase the index of suspicion for AA, potentially enabling earlier</a:t>
            </a:r>
          </a:p>
          <a:p>
            <a:endParaRPr lang="en-GB" dirty="0"/>
          </a:p>
          <a:p>
            <a:endParaRPr lang="en-GB" dirty="0"/>
          </a:p>
          <a:p>
            <a:endParaRPr lang="en-GB" dirty="0"/>
          </a:p>
          <a:p>
            <a:r>
              <a:rPr lang="en-GB" dirty="0"/>
              <a:t>First hospitalisation for patients with aplastic anaemia by 5‐year age bands and gender (2017/2018–2021/2022) †. †This study uses data provided by patients and collected by the NHS as part of their care and support. Secondary care data is taken from the English Hospital Episode Statistics (HES) database produced by NHS England</a:t>
            </a:r>
          </a:p>
          <a:p>
            <a:endParaRPr lang="en-GB" dirty="0"/>
          </a:p>
        </p:txBody>
      </p:sp>
      <p:sp>
        <p:nvSpPr>
          <p:cNvPr id="4" name="Slide Number Placeholder 3"/>
          <p:cNvSpPr>
            <a:spLocks noGrp="1"/>
          </p:cNvSpPr>
          <p:nvPr>
            <p:ph type="sldNum" sz="quarter" idx="5"/>
          </p:nvPr>
        </p:nvSpPr>
        <p:spPr/>
        <p:txBody>
          <a:bodyPr/>
          <a:lstStyle/>
          <a:p>
            <a:fld id="{C137C570-CCC6-4814-B1B8-03A2A2654958}" type="slidenum">
              <a:rPr lang="en-GB" smtClean="0"/>
              <a:t>6</a:t>
            </a:fld>
            <a:endParaRPr lang="en-GB"/>
          </a:p>
        </p:txBody>
      </p:sp>
    </p:spTree>
    <p:extLst>
      <p:ext uri="{BB962C8B-B14F-4D97-AF65-F5344CB8AC3E}">
        <p14:creationId xmlns:p14="http://schemas.microsoft.com/office/powerpoint/2010/main" val="214445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HES, hospital episode statistics.</a:t>
            </a:r>
            <a:endParaRPr lang="en-GB" dirty="0"/>
          </a:p>
          <a:p>
            <a:endParaRPr lang="en-GB" dirty="0"/>
          </a:p>
          <a:p>
            <a:r>
              <a:rPr lang="en-GB" b="1" dirty="0"/>
              <a:t>Reference(s):</a:t>
            </a:r>
          </a:p>
          <a:p>
            <a:r>
              <a:rPr lang="en-GB" dirty="0" err="1"/>
              <a:t>Vaht</a:t>
            </a:r>
            <a:r>
              <a:rPr lang="en-GB" dirty="0"/>
              <a:t> K, et al. </a:t>
            </a:r>
            <a:r>
              <a:rPr lang="en-GB" i="1" dirty="0" err="1"/>
              <a:t>Haematologica</a:t>
            </a:r>
            <a:r>
              <a:rPr lang="en-GB" dirty="0"/>
              <a:t> 2017;102(10):1683–1690.</a:t>
            </a:r>
          </a:p>
        </p:txBody>
      </p:sp>
      <p:sp>
        <p:nvSpPr>
          <p:cNvPr id="4" name="Slide Number Placeholder 3"/>
          <p:cNvSpPr>
            <a:spLocks noGrp="1"/>
          </p:cNvSpPr>
          <p:nvPr>
            <p:ph type="sldNum" sz="quarter" idx="5"/>
          </p:nvPr>
        </p:nvSpPr>
        <p:spPr/>
        <p:txBody>
          <a:bodyPr/>
          <a:lstStyle/>
          <a:p>
            <a:fld id="{C137C570-CCC6-4814-B1B8-03A2A2654958}" type="slidenum">
              <a:rPr lang="en-GB" smtClean="0"/>
              <a:t>7</a:t>
            </a:fld>
            <a:endParaRPr lang="en-GB"/>
          </a:p>
        </p:txBody>
      </p:sp>
    </p:spTree>
    <p:extLst>
      <p:ext uri="{BB962C8B-B14F-4D97-AF65-F5344CB8AC3E}">
        <p14:creationId xmlns:p14="http://schemas.microsoft.com/office/powerpoint/2010/main" val="188601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FBC, full blood count; GP, general practitioner; Hb, </a:t>
            </a:r>
            <a:r>
              <a:rPr lang="en-GB" dirty="0" err="1"/>
              <a:t>hemoglobin</a:t>
            </a:r>
            <a:r>
              <a:rPr lang="en-GB" dirty="0"/>
              <a:t>; MCV, mean corpuscular volume; </a:t>
            </a:r>
            <a:r>
              <a:rPr lang="en-GB" dirty="0" err="1"/>
              <a:t>plt</a:t>
            </a:r>
            <a:r>
              <a:rPr lang="en-GB" dirty="0"/>
              <a:t>, platelet; WCC, white blood cell count.</a:t>
            </a:r>
          </a:p>
          <a:p>
            <a:endParaRPr lang="en-GB" dirty="0"/>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8</a:t>
            </a:fld>
            <a:endParaRPr lang="en-GB"/>
          </a:p>
        </p:txBody>
      </p:sp>
    </p:spTree>
    <p:extLst>
      <p:ext uri="{BB962C8B-B14F-4D97-AF65-F5344CB8AC3E}">
        <p14:creationId xmlns:p14="http://schemas.microsoft.com/office/powerpoint/2010/main" val="201536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LDH, lactate dehydrogenase</a:t>
            </a:r>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9</a:t>
            </a:fld>
            <a:endParaRPr lang="en-GB"/>
          </a:p>
        </p:txBody>
      </p:sp>
    </p:spTree>
    <p:extLst>
      <p:ext uri="{BB962C8B-B14F-4D97-AF65-F5344CB8AC3E}">
        <p14:creationId xmlns:p14="http://schemas.microsoft.com/office/powerpoint/2010/main" val="521373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r>
              <a:rPr lang="en-GB" dirty="0"/>
              <a:t>NR, normal range. </a:t>
            </a:r>
          </a:p>
          <a:p>
            <a:endParaRPr lang="en-GB" dirty="0"/>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10</a:t>
            </a:fld>
            <a:endParaRPr lang="en-GB"/>
          </a:p>
        </p:txBody>
      </p:sp>
    </p:spTree>
    <p:extLst>
      <p:ext uri="{BB962C8B-B14F-4D97-AF65-F5344CB8AC3E}">
        <p14:creationId xmlns:p14="http://schemas.microsoft.com/office/powerpoint/2010/main" val="10847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Abbreviation(s): </a:t>
            </a:r>
          </a:p>
          <a:p>
            <a:endParaRPr lang="en-GB" dirty="0"/>
          </a:p>
          <a:p>
            <a:r>
              <a:rPr lang="en-GB" b="1" dirty="0"/>
              <a:t>Reference(s):</a:t>
            </a:r>
          </a:p>
          <a:p>
            <a:endParaRPr lang="en-US" dirty="0"/>
          </a:p>
        </p:txBody>
      </p:sp>
      <p:sp>
        <p:nvSpPr>
          <p:cNvPr id="4" name="Slide Number Placeholder 3"/>
          <p:cNvSpPr>
            <a:spLocks noGrp="1"/>
          </p:cNvSpPr>
          <p:nvPr>
            <p:ph type="sldNum" sz="quarter" idx="5"/>
          </p:nvPr>
        </p:nvSpPr>
        <p:spPr/>
        <p:txBody>
          <a:bodyPr/>
          <a:lstStyle/>
          <a:p>
            <a:fld id="{D6FEF627-26D7-4679-9578-DAD5C50ED2FA}" type="slidenum">
              <a:rPr lang="en-GB" smtClean="0"/>
              <a:t>11</a:t>
            </a:fld>
            <a:endParaRPr lang="en-GB"/>
          </a:p>
        </p:txBody>
      </p:sp>
    </p:spTree>
    <p:extLst>
      <p:ext uri="{BB962C8B-B14F-4D97-AF65-F5344CB8AC3E}">
        <p14:creationId xmlns:p14="http://schemas.microsoft.com/office/powerpoint/2010/main" val="68954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CB8-690F-8381-7E96-725DAA876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07814-434F-4FE5-E9C5-C411BB646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D0F753-26BD-8937-6A41-1A659673B197}"/>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9958FEE8-BB3B-16CC-3C51-14769B6B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6D65F-E601-E078-9A70-400E2862C7D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19257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FAE1-3DFB-F5B6-C265-12CFEF8A0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0BFBA-75E6-371C-22B7-1526DA8E6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16F95-5065-DE29-0B33-D3023CF179F8}"/>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7A3B0BD2-1728-F0A3-CD46-B1FFB8096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CBEE0-3CA9-0C32-9CDD-B1138E1B47F7}"/>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321995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B1823-03C6-F0F9-00FD-64FDCFA7B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B4022-307A-9690-0C14-B692C76EC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67559-9E81-6DE7-1D90-B60DCEA6A108}"/>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4ECC6D8D-A30E-463E-DD9D-5102ABE20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2C498-B653-D69F-F543-C7C8FA09103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37513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2" cy="3950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173" y="5806440"/>
            <a:ext cx="11295782"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dirty="0"/>
              <a:t>Click to edit Master title style</a:t>
            </a:r>
          </a:p>
        </p:txBody>
      </p:sp>
    </p:spTree>
    <p:custDataLst>
      <p:tags r:id="rId1"/>
    </p:custDataLst>
    <p:extLst>
      <p:ext uri="{BB962C8B-B14F-4D97-AF65-F5344CB8AC3E}">
        <p14:creationId xmlns:p14="http://schemas.microsoft.com/office/powerpoint/2010/main" val="2207932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rIns="0"/>
          <a:lstStyle/>
          <a:p>
            <a:r>
              <a:rPr lang="en-US"/>
              <a:t>Click to edit Master title style</a:t>
            </a:r>
          </a:p>
        </p:txBody>
      </p:sp>
      <p:sp>
        <p:nvSpPr>
          <p:cNvPr id="5" name="Text Placeholder 7">
            <a:extLst>
              <a:ext uri="{FF2B5EF4-FFF2-40B4-BE49-F238E27FC236}">
                <a16:creationId xmlns:a16="http://schemas.microsoft.com/office/drawing/2014/main" id="{1435AAD0-B42F-AB6B-A12C-F19B599ABAFF}"/>
              </a:ext>
            </a:extLst>
          </p:cNvPr>
          <p:cNvSpPr>
            <a:spLocks noGrp="1"/>
          </p:cNvSpPr>
          <p:nvPr>
            <p:ph type="body" sz="quarter" idx="11"/>
          </p:nvPr>
        </p:nvSpPr>
        <p:spPr>
          <a:xfrm>
            <a:off x="446915" y="6375776"/>
            <a:ext cx="5945573" cy="406024"/>
          </a:xfrm>
        </p:spPr>
        <p:txBody>
          <a:bodyPr anchor="b"/>
          <a:lstStyle>
            <a:lvl1pPr marL="0" indent="0">
              <a:buNone/>
              <a:defRPr sz="900"/>
            </a:lvl1pPr>
          </a:lstStyle>
          <a:p>
            <a:endParaRPr lang="en-GB"/>
          </a:p>
        </p:txBody>
      </p:sp>
    </p:spTree>
    <p:custDataLst>
      <p:tags r:id="rId1"/>
    </p:custDataLst>
    <p:extLst>
      <p:ext uri="{BB962C8B-B14F-4D97-AF65-F5344CB8AC3E}">
        <p14:creationId xmlns:p14="http://schemas.microsoft.com/office/powerpoint/2010/main" val="115224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MAIN">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3" y="1801368"/>
            <a:ext cx="11295782" cy="3946273"/>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5" hasCustomPrompt="1"/>
          </p:nvPr>
        </p:nvSpPr>
        <p:spPr bwMode="gray">
          <a:xfrm>
            <a:off x="448172" y="1310963"/>
            <a:ext cx="11295782"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lvl1pPr>
              <a:defRPr sz="3200"/>
            </a:lvl1pPr>
          </a:lstStyle>
          <a:p>
            <a:r>
              <a:rPr lang="en-US"/>
              <a:t>Click to edit Master title style</a:t>
            </a:r>
          </a:p>
        </p:txBody>
      </p:sp>
      <p:sp>
        <p:nvSpPr>
          <p:cNvPr id="14" name="Text Placeholder 2"/>
          <p:cNvSpPr>
            <a:spLocks noGrp="1"/>
          </p:cNvSpPr>
          <p:nvPr>
            <p:ph type="body" sz="quarter" idx="16" hasCustomPrompt="1"/>
          </p:nvPr>
        </p:nvSpPr>
        <p:spPr bwMode="gray">
          <a:xfrm>
            <a:off x="448174" y="5808616"/>
            <a:ext cx="11293397" cy="35041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6" name="Text Placeholder 7">
            <a:extLst>
              <a:ext uri="{FF2B5EF4-FFF2-40B4-BE49-F238E27FC236}">
                <a16:creationId xmlns:a16="http://schemas.microsoft.com/office/drawing/2014/main" id="{E18D7D9B-DB17-4A6D-AD03-18A26CDE680D}"/>
              </a:ext>
            </a:extLst>
          </p:cNvPr>
          <p:cNvSpPr>
            <a:spLocks noGrp="1"/>
          </p:cNvSpPr>
          <p:nvPr>
            <p:ph type="body" sz="quarter" idx="11"/>
          </p:nvPr>
        </p:nvSpPr>
        <p:spPr>
          <a:xfrm>
            <a:off x="446916" y="6375776"/>
            <a:ext cx="11019323" cy="406024"/>
          </a:xfrm>
        </p:spPr>
        <p:txBody>
          <a:bodyPr anchor="b"/>
          <a:lstStyle>
            <a:lvl1pPr marL="0" indent="0">
              <a:buNone/>
              <a:defRPr sz="900"/>
            </a:lvl1pPr>
          </a:lstStyle>
          <a:p>
            <a:endParaRPr lang="en-GB"/>
          </a:p>
        </p:txBody>
      </p:sp>
    </p:spTree>
    <p:custDataLst>
      <p:tags r:id="rId1"/>
    </p:custDataLst>
    <p:extLst>
      <p:ext uri="{BB962C8B-B14F-4D97-AF65-F5344CB8AC3E}">
        <p14:creationId xmlns:p14="http://schemas.microsoft.com/office/powerpoint/2010/main" val="2195917963"/>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E600-2E0C-C2A5-99DA-5A2D076E0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CF4B4-47D6-DFCE-F714-415228CC2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67F96-B35A-ACDB-3548-E40C77B531B0}"/>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174DB407-079F-D067-C82A-677628E5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F4EAB-4923-E246-0185-748234E6F21B}"/>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4000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4323-8F06-A1FC-025E-7C0A365A6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4129F-BDFE-5313-5BF1-1086D0B8E2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DF1EA-815B-B54F-7577-5FC9DF05167D}"/>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F189A0FA-5755-93C5-ABF9-28C5AB286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0A36-B4F8-FC5B-7D76-170953503F78}"/>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7246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8668-5DE8-308E-2756-A1B22F60A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29519-C13A-CE04-12CB-3DC14D2B6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C0EDBF-C9D0-BC94-7B6E-E78306971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CAE3-C9C8-D14A-9046-FBD1253E7949}"/>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6" name="Footer Placeholder 5">
            <a:extLst>
              <a:ext uri="{FF2B5EF4-FFF2-40B4-BE49-F238E27FC236}">
                <a16:creationId xmlns:a16="http://schemas.microsoft.com/office/drawing/2014/main" id="{A61CF648-7A2C-6EFF-6E3B-73A2247A7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0529B-C795-5CB8-9A60-E0771314B883}"/>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72793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9CC-6095-5A99-0E41-659C77D8E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2373A-3387-69F5-FFE0-F999E3EE0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BC6A76-5714-52FB-6930-483173DF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5D486E-8DF9-810C-0449-CA648F73B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DD093-08E5-1AA0-4434-CA66DDDDA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8932FA-857A-9C9F-F824-0D4CC7BE992B}"/>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8" name="Footer Placeholder 7">
            <a:extLst>
              <a:ext uri="{FF2B5EF4-FFF2-40B4-BE49-F238E27FC236}">
                <a16:creationId xmlns:a16="http://schemas.microsoft.com/office/drawing/2014/main" id="{FC21C5DA-3503-E29F-3D22-04DDC06FD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59DB3E-F222-CA9B-FD48-7932733AAAD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400375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86DB-0736-E3A5-7F33-72D4B99D1A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58EC9-7FFC-4169-D31D-169E0D5681DF}"/>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4" name="Footer Placeholder 3">
            <a:extLst>
              <a:ext uri="{FF2B5EF4-FFF2-40B4-BE49-F238E27FC236}">
                <a16:creationId xmlns:a16="http://schemas.microsoft.com/office/drawing/2014/main" id="{0D21D8ED-CA6C-C9B5-77E2-6027D4B43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86C3E-B19E-BEB9-0363-DFF0EB634314}"/>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424231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B0C74-22D7-CC8B-2CB2-0069EA3ABFA5}"/>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3" name="Footer Placeholder 2">
            <a:extLst>
              <a:ext uri="{FF2B5EF4-FFF2-40B4-BE49-F238E27FC236}">
                <a16:creationId xmlns:a16="http://schemas.microsoft.com/office/drawing/2014/main" id="{8FA0CE8F-BC06-E764-1F53-C24333950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ED842-79D5-2B6D-07F1-E382E12DCA64}"/>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305453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F090-0774-A0F3-F6C1-0C4AFA4D4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E4742-6E70-7C31-672A-4260D6ADA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3B688-F4F6-D2FA-921F-99BD9F618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1D556-70AC-18C3-0D21-56A05F7C482C}"/>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6" name="Footer Placeholder 5">
            <a:extLst>
              <a:ext uri="{FF2B5EF4-FFF2-40B4-BE49-F238E27FC236}">
                <a16:creationId xmlns:a16="http://schemas.microsoft.com/office/drawing/2014/main" id="{4EF0787D-2915-F253-9F4B-E2BD1FBBE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198C7-9F18-7A4F-EF60-466FE216DEB5}"/>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7818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B177-3E0A-D06E-FA1E-B5D2F04F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4E948-517B-56E7-2201-7BB39A4B6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F6832-750F-0606-173A-370EF4967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7E007-F92B-C9B0-2CF6-AB3FC63FEA88}"/>
              </a:ext>
            </a:extLst>
          </p:cNvPr>
          <p:cNvSpPr>
            <a:spLocks noGrp="1"/>
          </p:cNvSpPr>
          <p:nvPr>
            <p:ph type="dt" sz="half" idx="10"/>
          </p:nvPr>
        </p:nvSpPr>
        <p:spPr/>
        <p:txBody>
          <a:bodyPr/>
          <a:lstStyle/>
          <a:p>
            <a:fld id="{89498CF1-E61C-4EEA-893A-9737BDC2B042}" type="datetimeFigureOut">
              <a:rPr lang="en-US" smtClean="0"/>
              <a:t>1/8/2025</a:t>
            </a:fld>
            <a:endParaRPr lang="en-US"/>
          </a:p>
        </p:txBody>
      </p:sp>
      <p:sp>
        <p:nvSpPr>
          <p:cNvPr id="6" name="Footer Placeholder 5">
            <a:extLst>
              <a:ext uri="{FF2B5EF4-FFF2-40B4-BE49-F238E27FC236}">
                <a16:creationId xmlns:a16="http://schemas.microsoft.com/office/drawing/2014/main" id="{94E1B11B-FBAF-BBC7-B4DB-C97BD4565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8AA49-97B9-EDDD-B4FE-75A3118B2283}"/>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0720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A9D18-1283-209A-51A0-CFAF4FA58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D5437-ADB1-7D26-8728-234A1DCE4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24F30-85E7-D07A-434E-0AB5D5937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98CF1-E61C-4EEA-893A-9737BDC2B042}" type="datetimeFigureOut">
              <a:rPr lang="en-US" smtClean="0"/>
              <a:t>1/8/2025</a:t>
            </a:fld>
            <a:endParaRPr lang="en-US"/>
          </a:p>
        </p:txBody>
      </p:sp>
      <p:sp>
        <p:nvSpPr>
          <p:cNvPr id="5" name="Footer Placeholder 4">
            <a:extLst>
              <a:ext uri="{FF2B5EF4-FFF2-40B4-BE49-F238E27FC236}">
                <a16:creationId xmlns:a16="http://schemas.microsoft.com/office/drawing/2014/main" id="{3BA6C640-6854-0C95-BB85-6FDA56646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736721-4A16-3871-7068-853C8002B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139603-3BA2-4AA8-96C9-911E4036FEF0}" type="slidenum">
              <a:rPr lang="en-US" smtClean="0"/>
              <a:t>‹#›</a:t>
            </a:fld>
            <a:endParaRPr lang="en-US"/>
          </a:p>
        </p:txBody>
      </p:sp>
    </p:spTree>
    <p:extLst>
      <p:ext uri="{BB962C8B-B14F-4D97-AF65-F5344CB8AC3E}">
        <p14:creationId xmlns:p14="http://schemas.microsoft.com/office/powerpoint/2010/main" val="1130549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21_FA94D68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7FFFD55C_A7C02582.xm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7FFFD588_29B86E3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7FFFD572_DEDBB9FB.xml"/><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511_EC68E0AF.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39_B0DD6AB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509_390F462.xm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3D_783D69E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4_74117A2B.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90536C-CE0C-4B4D-ADA8-99F8A73BBC48}"/>
              </a:ext>
            </a:extLst>
          </p:cNvPr>
          <p:cNvSpPr>
            <a:spLocks noGrp="1"/>
          </p:cNvSpPr>
          <p:nvPr>
            <p:ph type="ctrTitle"/>
          </p:nvPr>
        </p:nvSpPr>
        <p:spPr>
          <a:xfrm>
            <a:off x="831035" y="1520475"/>
            <a:ext cx="9057432" cy="2387600"/>
          </a:xfrm>
        </p:spPr>
        <p:txBody>
          <a:bodyPr>
            <a:normAutofit fontScale="90000"/>
          </a:bodyPr>
          <a:lstStyle/>
          <a:p>
            <a:pPr algn="l"/>
            <a:r>
              <a:rPr lang="en-US" sz="4400" b="1" dirty="0"/>
              <a:t>Module 1</a:t>
            </a:r>
            <a:br>
              <a:rPr lang="en-US" sz="4400" dirty="0"/>
            </a:br>
            <a:r>
              <a:rPr lang="en-GB" sz="4400" dirty="0"/>
              <a:t>AA: The importance of early diagnosis and referrals to specialized </a:t>
            </a:r>
            <a:r>
              <a:rPr lang="en-GB" sz="4400" dirty="0" err="1"/>
              <a:t>centers</a:t>
            </a:r>
            <a:r>
              <a:rPr lang="en-GB" sz="4400" dirty="0"/>
              <a:t> of care</a:t>
            </a:r>
            <a:endParaRPr lang="en-US" sz="4400" dirty="0"/>
          </a:p>
        </p:txBody>
      </p:sp>
    </p:spTree>
    <p:extLst>
      <p:ext uri="{BB962C8B-B14F-4D97-AF65-F5344CB8AC3E}">
        <p14:creationId xmlns:p14="http://schemas.microsoft.com/office/powerpoint/2010/main" val="14992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FB68-24FE-E8E3-D70D-14290806FCEC}"/>
              </a:ext>
            </a:extLst>
          </p:cNvPr>
          <p:cNvSpPr>
            <a:spLocks noGrp="1"/>
          </p:cNvSpPr>
          <p:nvPr>
            <p:ph type="title"/>
          </p:nvPr>
        </p:nvSpPr>
        <p:spPr/>
        <p:txBody>
          <a:bodyPr/>
          <a:lstStyle/>
          <a:p>
            <a:r>
              <a:rPr lang="en-GB" dirty="0"/>
              <a:t>Results of your investigations</a:t>
            </a:r>
          </a:p>
        </p:txBody>
      </p:sp>
      <p:sp>
        <p:nvSpPr>
          <p:cNvPr id="3" name="Content Placeholder 2">
            <a:extLst>
              <a:ext uri="{FF2B5EF4-FFF2-40B4-BE49-F238E27FC236}">
                <a16:creationId xmlns:a16="http://schemas.microsoft.com/office/drawing/2014/main" id="{085BD577-FC71-573D-E6CF-FCB387EF3145}"/>
              </a:ext>
            </a:extLst>
          </p:cNvPr>
          <p:cNvSpPr>
            <a:spLocks noGrp="1"/>
          </p:cNvSpPr>
          <p:nvPr>
            <p:ph idx="1"/>
          </p:nvPr>
        </p:nvSpPr>
        <p:spPr/>
        <p:txBody>
          <a:bodyPr/>
          <a:lstStyle/>
          <a:p>
            <a:r>
              <a:rPr lang="en-GB" dirty="0"/>
              <a:t>Reticulocytes 20x10*9/l</a:t>
            </a:r>
          </a:p>
          <a:p>
            <a:r>
              <a:rPr lang="en-GB" dirty="0"/>
              <a:t>B12 200ng/l (NR 220-900); Folate 4ug/l (NR 5-24); ferritin 20 ug/l (NR 10-320)</a:t>
            </a:r>
          </a:p>
          <a:p>
            <a:r>
              <a:rPr lang="en-GB" dirty="0"/>
              <a:t>Renal and liver function normal</a:t>
            </a:r>
          </a:p>
          <a:p>
            <a:r>
              <a:rPr lang="en-GB" dirty="0"/>
              <a:t>Blood film – no blasts; in keeping with peripheral automated counts</a:t>
            </a:r>
          </a:p>
          <a:p>
            <a:r>
              <a:rPr lang="en-GB" dirty="0"/>
              <a:t>PNH screen negative</a:t>
            </a:r>
          </a:p>
        </p:txBody>
      </p:sp>
    </p:spTree>
    <p:extLst>
      <p:ext uri="{BB962C8B-B14F-4D97-AF65-F5344CB8AC3E}">
        <p14:creationId xmlns:p14="http://schemas.microsoft.com/office/powerpoint/2010/main" val="208908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3D-FAAC-9346-B47E-3129794B1277}"/>
              </a:ext>
            </a:extLst>
          </p:cNvPr>
          <p:cNvSpPr>
            <a:spLocks noGrp="1"/>
          </p:cNvSpPr>
          <p:nvPr>
            <p:ph type="title"/>
          </p:nvPr>
        </p:nvSpPr>
        <p:spPr/>
        <p:txBody>
          <a:bodyPr>
            <a:normAutofit/>
          </a:bodyPr>
          <a:lstStyle/>
          <a:p>
            <a:r>
              <a:rPr lang="en-US" sz="3600" dirty="0"/>
              <a:t>Assessment question 2 </a:t>
            </a:r>
          </a:p>
        </p:txBody>
      </p:sp>
      <p:graphicFrame>
        <p:nvGraphicFramePr>
          <p:cNvPr id="5" name="Table 4">
            <a:extLst>
              <a:ext uri="{FF2B5EF4-FFF2-40B4-BE49-F238E27FC236}">
                <a16:creationId xmlns:a16="http://schemas.microsoft.com/office/drawing/2014/main" id="{202E6319-8293-FFFB-8A38-107B695278CF}"/>
              </a:ext>
            </a:extLst>
          </p:cNvPr>
          <p:cNvGraphicFramePr>
            <a:graphicFrameLocks noGrp="1"/>
          </p:cNvGraphicFramePr>
          <p:nvPr>
            <p:extLst>
              <p:ext uri="{D42A27DB-BD31-4B8C-83A1-F6EECF244321}">
                <p14:modId xmlns:p14="http://schemas.microsoft.com/office/powerpoint/2010/main" val="2932823023"/>
              </p:ext>
            </p:extLst>
          </p:nvPr>
        </p:nvGraphicFramePr>
        <p:xfrm>
          <a:off x="856974" y="1633496"/>
          <a:ext cx="10757688" cy="3467812"/>
        </p:xfrm>
        <a:graphic>
          <a:graphicData uri="http://schemas.openxmlformats.org/drawingml/2006/table">
            <a:tbl>
              <a:tblPr firstRow="1" bandRow="1">
                <a:tableStyleId>{5C22544A-7EE6-4342-B048-85BDC9FD1C3A}</a:tableStyleId>
              </a:tblPr>
              <a:tblGrid>
                <a:gridCol w="3585896">
                  <a:extLst>
                    <a:ext uri="{9D8B030D-6E8A-4147-A177-3AD203B41FA5}">
                      <a16:colId xmlns:a16="http://schemas.microsoft.com/office/drawing/2014/main" val="2600945906"/>
                    </a:ext>
                  </a:extLst>
                </a:gridCol>
                <a:gridCol w="3585896">
                  <a:extLst>
                    <a:ext uri="{9D8B030D-6E8A-4147-A177-3AD203B41FA5}">
                      <a16:colId xmlns:a16="http://schemas.microsoft.com/office/drawing/2014/main" val="3128337749"/>
                    </a:ext>
                  </a:extLst>
                </a:gridCol>
                <a:gridCol w="3585896">
                  <a:extLst>
                    <a:ext uri="{9D8B030D-6E8A-4147-A177-3AD203B41FA5}">
                      <a16:colId xmlns:a16="http://schemas.microsoft.com/office/drawing/2014/main" val="363495325"/>
                    </a:ext>
                  </a:extLst>
                </a:gridCol>
              </a:tblGrid>
              <a:tr h="380270">
                <a:tc gridSpan="3">
                  <a:txBody>
                    <a:bodyPr/>
                    <a:lstStyle/>
                    <a:p>
                      <a:r>
                        <a:rPr lang="en-US" sz="1600" dirty="0"/>
                        <a:t>Question: Possible diagnosis to discuss with the patient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08596054"/>
                  </a:ext>
                </a:extLst>
              </a:tr>
              <a:tr h="665472">
                <a:tc>
                  <a:txBody>
                    <a:bodyPr/>
                    <a:lstStyle/>
                    <a:p>
                      <a:r>
                        <a:rPr lang="en-US" sz="1600" dirty="0"/>
                        <a:t>Answers: </a:t>
                      </a:r>
                    </a:p>
                  </a:txBody>
                  <a:tcPr/>
                </a:tc>
                <a:tc>
                  <a:txBody>
                    <a:bodyPr/>
                    <a:lstStyle/>
                    <a:p>
                      <a:r>
                        <a:rPr lang="en-US" sz="1600" dirty="0"/>
                        <a:t>Positive feedback (fill in for correct answer)</a:t>
                      </a:r>
                    </a:p>
                  </a:txBody>
                  <a:tcPr/>
                </a:tc>
                <a:tc>
                  <a:txBody>
                    <a:bodyPr/>
                    <a:lstStyle/>
                    <a:p>
                      <a:r>
                        <a:rPr lang="en-US" sz="1600" dirty="0"/>
                        <a:t>Negative feedback (fill in for incorrect answers</a:t>
                      </a:r>
                    </a:p>
                  </a:txBody>
                  <a:tcPr/>
                </a:tc>
                <a:extLst>
                  <a:ext uri="{0D108BD9-81ED-4DB2-BD59-A6C34878D82A}">
                    <a16:rowId xmlns:a16="http://schemas.microsoft.com/office/drawing/2014/main" val="287264939"/>
                  </a:ext>
                </a:extLst>
              </a:tr>
              <a:tr h="484414">
                <a:tc>
                  <a:txBody>
                    <a:bodyPr/>
                    <a:lstStyle/>
                    <a:p>
                      <a:r>
                        <a:rPr lang="en-US" sz="1600" dirty="0"/>
                        <a:t>Option 1</a:t>
                      </a:r>
                    </a:p>
                  </a:txBody>
                  <a:tcPr/>
                </a:tc>
                <a:tc>
                  <a:txBody>
                    <a:bodyPr/>
                    <a:lstStyle/>
                    <a:p>
                      <a:r>
                        <a:rPr lang="en-US" sz="1600" dirty="0"/>
                        <a:t>Acute leukemia</a:t>
                      </a:r>
                    </a:p>
                  </a:txBody>
                  <a:tcPr/>
                </a:tc>
                <a:tc>
                  <a:txBody>
                    <a:bodyPr/>
                    <a:lstStyle/>
                    <a:p>
                      <a:endParaRPr lang="en-US" sz="1600"/>
                    </a:p>
                  </a:txBody>
                  <a:tcPr/>
                </a:tc>
                <a:extLst>
                  <a:ext uri="{0D108BD9-81ED-4DB2-BD59-A6C34878D82A}">
                    <a16:rowId xmlns:a16="http://schemas.microsoft.com/office/drawing/2014/main" val="518815515"/>
                  </a:ext>
                </a:extLst>
              </a:tr>
              <a:tr h="484414">
                <a:tc>
                  <a:txBody>
                    <a:bodyPr/>
                    <a:lstStyle/>
                    <a:p>
                      <a:r>
                        <a:rPr lang="en-US" sz="1600" dirty="0"/>
                        <a:t>Option 2</a:t>
                      </a:r>
                    </a:p>
                  </a:txBody>
                  <a:tcPr/>
                </a:tc>
                <a:tc>
                  <a:txBody>
                    <a:bodyPr/>
                    <a:lstStyle/>
                    <a:p>
                      <a:r>
                        <a:rPr lang="en-US" sz="1600" dirty="0"/>
                        <a:t>Myelofibrosis</a:t>
                      </a:r>
                    </a:p>
                  </a:txBody>
                  <a:tcPr/>
                </a:tc>
                <a:tc>
                  <a:txBody>
                    <a:bodyPr/>
                    <a:lstStyle/>
                    <a:p>
                      <a:endParaRPr lang="en-US" sz="1600"/>
                    </a:p>
                  </a:txBody>
                  <a:tcPr/>
                </a:tc>
                <a:extLst>
                  <a:ext uri="{0D108BD9-81ED-4DB2-BD59-A6C34878D82A}">
                    <a16:rowId xmlns:a16="http://schemas.microsoft.com/office/drawing/2014/main" val="1199525976"/>
                  </a:ext>
                </a:extLst>
              </a:tr>
              <a:tr h="484414">
                <a:tc>
                  <a:txBody>
                    <a:bodyPr/>
                    <a:lstStyle/>
                    <a:p>
                      <a:r>
                        <a:rPr lang="en-US" sz="1600" dirty="0"/>
                        <a:t>Option 3</a:t>
                      </a:r>
                    </a:p>
                  </a:txBody>
                  <a:tcPr/>
                </a:tc>
                <a:tc>
                  <a:txBody>
                    <a:bodyPr/>
                    <a:lstStyle/>
                    <a:p>
                      <a:r>
                        <a:rPr lang="en-US" sz="1600" dirty="0"/>
                        <a:t>Aplastic anemia</a:t>
                      </a:r>
                    </a:p>
                  </a:txBody>
                  <a:tcPr/>
                </a:tc>
                <a:tc>
                  <a:txBody>
                    <a:bodyPr/>
                    <a:lstStyle/>
                    <a:p>
                      <a:endParaRPr lang="en-US" sz="1600"/>
                    </a:p>
                  </a:txBody>
                  <a:tcPr/>
                </a:tc>
                <a:extLst>
                  <a:ext uri="{0D108BD9-81ED-4DB2-BD59-A6C34878D82A}">
                    <a16:rowId xmlns:a16="http://schemas.microsoft.com/office/drawing/2014/main" val="3368163469"/>
                  </a:ext>
                </a:extLst>
              </a:tr>
              <a:tr h="484414">
                <a:tc gridSpan="3">
                  <a:txBody>
                    <a:bodyPr/>
                    <a:lstStyle/>
                    <a:p>
                      <a:r>
                        <a:rPr lang="en-US" sz="1600" dirty="0"/>
                        <a:t>Solution: All three diagnosis remain possible, until the bone marrow is available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03715515"/>
                  </a:ext>
                </a:extLst>
              </a:tr>
              <a:tr h="484414">
                <a:tc gridSpan="3">
                  <a:txBody>
                    <a:bodyPr/>
                    <a:lstStyle/>
                    <a:p>
                      <a:r>
                        <a:rPr lang="en-US" sz="1600" dirty="0"/>
                        <a:t>References: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9172626"/>
                  </a:ext>
                </a:extLst>
              </a:tr>
            </a:tbl>
          </a:graphicData>
        </a:graphic>
      </p:graphicFrame>
      <p:sp>
        <p:nvSpPr>
          <p:cNvPr id="4" name="TextBox 3">
            <a:extLst>
              <a:ext uri="{FF2B5EF4-FFF2-40B4-BE49-F238E27FC236}">
                <a16:creationId xmlns:a16="http://schemas.microsoft.com/office/drawing/2014/main" id="{999229F1-491C-0533-C682-79310E6A66D6}"/>
              </a:ext>
            </a:extLst>
          </p:cNvPr>
          <p:cNvSpPr txBox="1"/>
          <p:nvPr/>
        </p:nvSpPr>
        <p:spPr>
          <a:xfrm>
            <a:off x="6455443" y="228767"/>
            <a:ext cx="5493919" cy="1384995"/>
          </a:xfrm>
          <a:prstGeom prst="rect">
            <a:avLst/>
          </a:prstGeom>
          <a:solidFill>
            <a:schemeClr val="tx2">
              <a:lumMod val="10000"/>
              <a:lumOff val="90000"/>
            </a:schemeClr>
          </a:solidFill>
        </p:spPr>
        <p:txBody>
          <a:bodyPr wrap="square" rtlCol="0">
            <a:spAutoFit/>
          </a:bodyPr>
          <a:lstStyle/>
          <a:p>
            <a:r>
              <a:rPr lang="en-US" sz="1400" b="1" i="1" dirty="0"/>
              <a:t>Notes for author: </a:t>
            </a:r>
            <a:r>
              <a:rPr lang="en-US" sz="1400" i="1" dirty="0"/>
              <a:t>please create an assessment question with at least 3 multiple choice options. </a:t>
            </a:r>
          </a:p>
          <a:p>
            <a:r>
              <a:rPr lang="en-US" sz="1400" i="1" dirty="0"/>
              <a:t>This </a:t>
            </a:r>
            <a:r>
              <a:rPr lang="en-GB" sz="1400" i="1" dirty="0"/>
              <a:t>can either test the user on a point about to be covered or, for example, asking how they might manage one of your case examples (prior to explaining how you did) </a:t>
            </a:r>
          </a:p>
          <a:p>
            <a:r>
              <a:rPr lang="en-GB" sz="1400" b="1" i="1" dirty="0"/>
              <a:t>There is an example question in the briefing document</a:t>
            </a:r>
            <a:endParaRPr lang="en-US" sz="1400" b="1" i="1" dirty="0"/>
          </a:p>
        </p:txBody>
      </p:sp>
    </p:spTree>
    <p:extLst>
      <p:ext uri="{BB962C8B-B14F-4D97-AF65-F5344CB8AC3E}">
        <p14:creationId xmlns:p14="http://schemas.microsoft.com/office/powerpoint/2010/main" val="160473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90" y="166256"/>
            <a:ext cx="10819410" cy="665018"/>
          </a:xfrm>
        </p:spPr>
        <p:txBody>
          <a:bodyPr>
            <a:normAutofit fontScale="90000"/>
          </a:bodyPr>
          <a:lstStyle/>
          <a:p>
            <a:pPr algn="ctr"/>
            <a:r>
              <a:rPr lang="en-GB" dirty="0"/>
              <a:t>Investigations required as per BCSH guidelines</a:t>
            </a:r>
          </a:p>
        </p:txBody>
      </p:sp>
      <p:sp>
        <p:nvSpPr>
          <p:cNvPr id="3" name="Content Placeholder 2"/>
          <p:cNvSpPr>
            <a:spLocks noGrp="1"/>
          </p:cNvSpPr>
          <p:nvPr>
            <p:ph idx="1"/>
          </p:nvPr>
        </p:nvSpPr>
        <p:spPr>
          <a:xfrm>
            <a:off x="0" y="985118"/>
            <a:ext cx="11120535" cy="5887616"/>
          </a:xfrm>
        </p:spPr>
        <p:txBody>
          <a:bodyPr>
            <a:normAutofit fontScale="70000" lnSpcReduction="20000"/>
          </a:bodyPr>
          <a:lstStyle/>
          <a:p>
            <a:r>
              <a:rPr lang="en-GB" dirty="0"/>
              <a:t>Bloods: </a:t>
            </a:r>
          </a:p>
          <a:p>
            <a:pPr lvl="1"/>
            <a:r>
              <a:rPr lang="en-GB" dirty="0"/>
              <a:t>FBC, reticulocyte count, blood film, haematinics, LFT’s – </a:t>
            </a:r>
            <a:r>
              <a:rPr lang="en-GB" b="1" dirty="0">
                <a:solidFill>
                  <a:srgbClr val="7030A0"/>
                </a:solidFill>
              </a:rPr>
              <a:t>reticulocytes 20x10*9/l; </a:t>
            </a:r>
            <a:r>
              <a:rPr lang="en-GB" b="1" dirty="0" err="1">
                <a:solidFill>
                  <a:srgbClr val="7030A0"/>
                </a:solidFill>
              </a:rPr>
              <a:t>hematinics</a:t>
            </a:r>
            <a:r>
              <a:rPr lang="en-GB" b="1" dirty="0">
                <a:solidFill>
                  <a:srgbClr val="7030A0"/>
                </a:solidFill>
              </a:rPr>
              <a:t> normal</a:t>
            </a:r>
          </a:p>
          <a:p>
            <a:pPr lvl="1"/>
            <a:r>
              <a:rPr lang="en-GB" dirty="0"/>
              <a:t>Virology: Hepatitis A/B/C, HIV, EBV, CMV and parvovirus  – </a:t>
            </a:r>
            <a:r>
              <a:rPr lang="en-GB" b="1" dirty="0">
                <a:solidFill>
                  <a:srgbClr val="7030A0"/>
                </a:solidFill>
              </a:rPr>
              <a:t>negative</a:t>
            </a:r>
          </a:p>
          <a:p>
            <a:pPr lvl="1"/>
            <a:r>
              <a:rPr lang="en-GB" dirty="0"/>
              <a:t>AI screen: ANA and DS DNA - </a:t>
            </a:r>
            <a:r>
              <a:rPr lang="en-GB" b="1" dirty="0">
                <a:solidFill>
                  <a:srgbClr val="7030A0"/>
                </a:solidFill>
              </a:rPr>
              <a:t>negative</a:t>
            </a:r>
          </a:p>
          <a:p>
            <a:pPr lvl="1"/>
            <a:r>
              <a:rPr lang="en-GB" dirty="0"/>
              <a:t>PNH screen - </a:t>
            </a:r>
            <a:r>
              <a:rPr lang="en-GB" i="1" dirty="0">
                <a:solidFill>
                  <a:srgbClr val="7030A0"/>
                </a:solidFill>
              </a:rPr>
              <a:t>negative</a:t>
            </a:r>
          </a:p>
          <a:p>
            <a:pPr lvl="1"/>
            <a:r>
              <a:rPr lang="en-GB" dirty="0"/>
              <a:t>Chromosome breakage: Fanconi </a:t>
            </a:r>
            <a:r>
              <a:rPr lang="en-GB" dirty="0" err="1"/>
              <a:t>anemia</a:t>
            </a:r>
            <a:r>
              <a:rPr lang="en-GB" dirty="0"/>
              <a:t> &lt;50 years </a:t>
            </a:r>
            <a:r>
              <a:rPr lang="en-GB" dirty="0">
                <a:solidFill>
                  <a:srgbClr val="7030A0"/>
                </a:solidFill>
              </a:rPr>
              <a:t>- </a:t>
            </a:r>
            <a:r>
              <a:rPr lang="en-GB" b="1" dirty="0">
                <a:solidFill>
                  <a:srgbClr val="7030A0"/>
                </a:solidFill>
              </a:rPr>
              <a:t>negative</a:t>
            </a:r>
          </a:p>
          <a:p>
            <a:pPr lvl="1"/>
            <a:r>
              <a:rPr lang="en-GB" dirty="0"/>
              <a:t>Inherited bone marrow failure screen – </a:t>
            </a:r>
            <a:r>
              <a:rPr lang="en-GB" b="1" dirty="0">
                <a:solidFill>
                  <a:srgbClr val="7030A0"/>
                </a:solidFill>
              </a:rPr>
              <a:t>negative</a:t>
            </a:r>
            <a:r>
              <a:rPr lang="en-GB" dirty="0"/>
              <a:t> </a:t>
            </a:r>
          </a:p>
          <a:p>
            <a:pPr lvl="1"/>
            <a:r>
              <a:rPr lang="en-GB" dirty="0"/>
              <a:t>HLA DR - </a:t>
            </a:r>
            <a:r>
              <a:rPr lang="en-GB" b="1" dirty="0">
                <a:solidFill>
                  <a:srgbClr val="7030A0"/>
                </a:solidFill>
              </a:rPr>
              <a:t>normal</a:t>
            </a:r>
          </a:p>
          <a:p>
            <a:pPr lvl="1"/>
            <a:endParaRPr lang="en-GB" dirty="0"/>
          </a:p>
          <a:p>
            <a:r>
              <a:rPr lang="en-GB" dirty="0"/>
              <a:t>Radiology: </a:t>
            </a:r>
          </a:p>
          <a:p>
            <a:pPr lvl="1"/>
            <a:r>
              <a:rPr lang="en-GB" dirty="0"/>
              <a:t>CXR baseline; hands, forearms and feet if inherited BMF anticipated – </a:t>
            </a:r>
            <a:r>
              <a:rPr lang="en-GB" b="1" dirty="0">
                <a:solidFill>
                  <a:srgbClr val="7030A0"/>
                </a:solidFill>
              </a:rPr>
              <a:t>CXR normal</a:t>
            </a:r>
          </a:p>
          <a:p>
            <a:pPr lvl="1"/>
            <a:r>
              <a:rPr lang="en-GB" dirty="0"/>
              <a:t>HRCT if concerns about </a:t>
            </a:r>
            <a:r>
              <a:rPr lang="en-GB" dirty="0" err="1"/>
              <a:t>Dyskeratosis</a:t>
            </a:r>
            <a:r>
              <a:rPr lang="en-GB" dirty="0"/>
              <a:t> - </a:t>
            </a:r>
            <a:r>
              <a:rPr lang="en-GB" b="1" dirty="0">
                <a:solidFill>
                  <a:srgbClr val="7030A0"/>
                </a:solidFill>
              </a:rPr>
              <a:t>NA</a:t>
            </a:r>
          </a:p>
          <a:p>
            <a:pPr lvl="1"/>
            <a:r>
              <a:rPr lang="en-GB" dirty="0"/>
              <a:t>AUSS: splenomegaly - ? Alternative diagnosis; abnormal kidneys – Fanconi </a:t>
            </a:r>
            <a:r>
              <a:rPr lang="en-GB" dirty="0" err="1"/>
              <a:t>anemia</a:t>
            </a:r>
            <a:r>
              <a:rPr lang="en-GB" dirty="0"/>
              <a:t> - normal</a:t>
            </a:r>
          </a:p>
          <a:p>
            <a:endParaRPr lang="en-GB" dirty="0"/>
          </a:p>
          <a:p>
            <a:r>
              <a:rPr lang="en-GB" dirty="0"/>
              <a:t>Bone marrow:</a:t>
            </a:r>
          </a:p>
          <a:p>
            <a:pPr lvl="1"/>
            <a:r>
              <a:rPr lang="en-GB" dirty="0"/>
              <a:t>Aspirate, trephine, </a:t>
            </a:r>
            <a:r>
              <a:rPr lang="en-GB" dirty="0" err="1"/>
              <a:t>cytogenetics</a:t>
            </a:r>
            <a:endParaRPr lang="en-GB" dirty="0"/>
          </a:p>
          <a:p>
            <a:pPr lvl="1"/>
            <a:r>
              <a:rPr lang="en-GB" dirty="0"/>
              <a:t>FISH: chromosomes 5, 7, 8 and 13 - </a:t>
            </a:r>
            <a:r>
              <a:rPr lang="en-GB" b="1" dirty="0">
                <a:solidFill>
                  <a:srgbClr val="7030A0"/>
                </a:solidFill>
              </a:rPr>
              <a:t>Normal</a:t>
            </a:r>
          </a:p>
          <a:p>
            <a:pPr lvl="1"/>
            <a:r>
              <a:rPr lang="en-GB" dirty="0"/>
              <a:t>Myeloid panel – </a:t>
            </a:r>
            <a:r>
              <a:rPr lang="en-GB" b="1" dirty="0">
                <a:solidFill>
                  <a:srgbClr val="7030A0"/>
                </a:solidFill>
              </a:rPr>
              <a:t>Normal</a:t>
            </a:r>
          </a:p>
          <a:p>
            <a:pPr lvl="1"/>
            <a:endParaRPr lang="en-GB" dirty="0"/>
          </a:p>
          <a:p>
            <a:r>
              <a:rPr lang="en-GB" dirty="0"/>
              <a:t>Young patients</a:t>
            </a:r>
          </a:p>
          <a:p>
            <a:pPr lvl="1"/>
            <a:r>
              <a:rPr lang="en-GB" dirty="0"/>
              <a:t>Telomeres </a:t>
            </a:r>
            <a:r>
              <a:rPr lang="en-GB" dirty="0">
                <a:solidFill>
                  <a:srgbClr val="7030A0"/>
                </a:solidFill>
              </a:rPr>
              <a:t>- </a:t>
            </a:r>
            <a:r>
              <a:rPr lang="en-GB" b="1" dirty="0">
                <a:solidFill>
                  <a:srgbClr val="7030A0"/>
                </a:solidFill>
              </a:rPr>
              <a:t>Normal</a:t>
            </a:r>
          </a:p>
          <a:p>
            <a:pPr lvl="1"/>
            <a:r>
              <a:rPr lang="en-GB" dirty="0"/>
              <a:t>Whole genome sequencing </a:t>
            </a:r>
          </a:p>
        </p:txBody>
      </p:sp>
      <p:pic>
        <p:nvPicPr>
          <p:cNvPr id="5" name="Picture 4">
            <a:extLst>
              <a:ext uri="{FF2B5EF4-FFF2-40B4-BE49-F238E27FC236}">
                <a16:creationId xmlns:a16="http://schemas.microsoft.com/office/drawing/2014/main" id="{A6B8B5F8-20E4-717E-F358-A7C08C063051}"/>
              </a:ext>
            </a:extLst>
          </p:cNvPr>
          <p:cNvPicPr>
            <a:picLocks noChangeAspect="1"/>
          </p:cNvPicPr>
          <p:nvPr/>
        </p:nvPicPr>
        <p:blipFill>
          <a:blip r:embed="rId4"/>
          <a:stretch>
            <a:fillRect/>
          </a:stretch>
        </p:blipFill>
        <p:spPr>
          <a:xfrm>
            <a:off x="666268" y="867842"/>
            <a:ext cx="11126164" cy="54869"/>
          </a:xfrm>
          <a:prstGeom prst="rect">
            <a:avLst/>
          </a:prstGeom>
        </p:spPr>
      </p:pic>
      <p:sp>
        <p:nvSpPr>
          <p:cNvPr id="7" name="Text Placeholder 7">
            <a:extLst>
              <a:ext uri="{FF2B5EF4-FFF2-40B4-BE49-F238E27FC236}">
                <a16:creationId xmlns:a16="http://schemas.microsoft.com/office/drawing/2014/main" id="{3D34EA2B-AA6F-437C-6F44-174C64E065B9}"/>
              </a:ext>
            </a:extLst>
          </p:cNvPr>
          <p:cNvSpPr txBox="1">
            <a:spLocks/>
          </p:cNvSpPr>
          <p:nvPr/>
        </p:nvSpPr>
        <p:spPr bwMode="gray">
          <a:xfrm>
            <a:off x="2923417" y="6393180"/>
            <a:ext cx="8981168" cy="415981"/>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da-DK" sz="900" b="0" i="0" u="none" strike="noStrike" kern="1200" cap="none" spc="0" normalizeH="0" baseline="0" noProof="0" dirty="0">
                <a:ln>
                  <a:noFill/>
                </a:ln>
                <a:solidFill>
                  <a:srgbClr val="000000"/>
                </a:solidFill>
                <a:effectLst/>
                <a:uLnTx/>
                <a:uFillTx/>
                <a:latin typeface="Arial"/>
                <a:ea typeface="+mn-ea"/>
                <a:cs typeface="+mn-cs"/>
              </a:rPr>
              <a:t>Kulasekararaj A, </a:t>
            </a:r>
            <a:r>
              <a:rPr kumimoji="0" lang="da-DK" sz="900" b="0" i="1" u="none" strike="noStrike" kern="1200" cap="none" spc="0" normalizeH="0" baseline="0" noProof="0" dirty="0">
                <a:ln>
                  <a:noFill/>
                </a:ln>
                <a:solidFill>
                  <a:srgbClr val="000000"/>
                </a:solidFill>
                <a:effectLst/>
                <a:uLnTx/>
                <a:uFillTx/>
                <a:latin typeface="Arial"/>
                <a:ea typeface="+mn-ea"/>
                <a:cs typeface="+mn-cs"/>
              </a:rPr>
              <a:t>et al. Br J Haematol. </a:t>
            </a:r>
            <a:r>
              <a:rPr kumimoji="0" lang="da-DK" sz="900" b="0" i="0" u="none" strike="noStrike" kern="1200" cap="none" spc="0" normalizeH="0" baseline="0" noProof="0" dirty="0">
                <a:ln>
                  <a:noFill/>
                </a:ln>
                <a:solidFill>
                  <a:srgbClr val="000000"/>
                </a:solidFill>
                <a:effectLst/>
                <a:uLnTx/>
                <a:uFillTx/>
                <a:latin typeface="Arial"/>
                <a:ea typeface="+mn-ea"/>
                <a:cs typeface="+mn-cs"/>
              </a:rPr>
              <a:t>2024</a:t>
            </a:r>
            <a:r>
              <a:rPr kumimoji="0" lang="en-GB" sz="900" b="0" i="0" u="none" strike="noStrike" kern="1200" cap="none" spc="0" normalizeH="0" baseline="0" noProof="0" dirty="0">
                <a:ln>
                  <a:noFill/>
                </a:ln>
                <a:solidFill>
                  <a:srgbClr val="000000"/>
                </a:solidFill>
                <a:effectLst/>
                <a:uLnTx/>
                <a:uFillTx/>
                <a:latin typeface="Arial"/>
                <a:ea typeface="+mn-ea"/>
                <a:cs typeface="+mn-cs"/>
              </a:rPr>
              <a:t>.</a:t>
            </a:r>
          </a:p>
        </p:txBody>
      </p:sp>
    </p:spTree>
    <p:extLst>
      <p:ext uri="{BB962C8B-B14F-4D97-AF65-F5344CB8AC3E}">
        <p14:creationId xmlns:p14="http://schemas.microsoft.com/office/powerpoint/2010/main" val="420405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24732-920B-685C-9D5D-736C08CD8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70B64-AFE9-CBFB-07E3-E0E6FD03134A}"/>
              </a:ext>
            </a:extLst>
          </p:cNvPr>
          <p:cNvSpPr>
            <a:spLocks noGrp="1"/>
          </p:cNvSpPr>
          <p:nvPr>
            <p:ph type="title"/>
          </p:nvPr>
        </p:nvSpPr>
        <p:spPr>
          <a:xfrm>
            <a:off x="534390" y="166256"/>
            <a:ext cx="10819410" cy="665018"/>
          </a:xfrm>
        </p:spPr>
        <p:txBody>
          <a:bodyPr>
            <a:normAutofit fontScale="90000"/>
          </a:bodyPr>
          <a:lstStyle/>
          <a:p>
            <a:pPr algn="ctr"/>
            <a:r>
              <a:rPr lang="en-GB" dirty="0"/>
              <a:t>Investigations required as per BCSH guidelines</a:t>
            </a:r>
          </a:p>
        </p:txBody>
      </p:sp>
      <p:sp>
        <p:nvSpPr>
          <p:cNvPr id="3" name="Content Placeholder 2">
            <a:extLst>
              <a:ext uri="{FF2B5EF4-FFF2-40B4-BE49-F238E27FC236}">
                <a16:creationId xmlns:a16="http://schemas.microsoft.com/office/drawing/2014/main" id="{BFF8E0C5-9EA3-163C-686C-70D9CE32D8A1}"/>
              </a:ext>
            </a:extLst>
          </p:cNvPr>
          <p:cNvSpPr>
            <a:spLocks noGrp="1"/>
          </p:cNvSpPr>
          <p:nvPr>
            <p:ph idx="1"/>
          </p:nvPr>
        </p:nvSpPr>
        <p:spPr>
          <a:xfrm>
            <a:off x="0" y="985118"/>
            <a:ext cx="11120535" cy="5887616"/>
          </a:xfrm>
        </p:spPr>
        <p:txBody>
          <a:bodyPr>
            <a:normAutofit fontScale="70000" lnSpcReduction="20000"/>
          </a:bodyPr>
          <a:lstStyle/>
          <a:p>
            <a:r>
              <a:rPr lang="en-GB" dirty="0"/>
              <a:t>Bloods: </a:t>
            </a:r>
          </a:p>
          <a:p>
            <a:pPr lvl="1"/>
            <a:r>
              <a:rPr lang="en-GB" dirty="0"/>
              <a:t>FBC, reticulocyte count, blood film, haematinics, LFT’s</a:t>
            </a:r>
            <a:endParaRPr lang="en-GB" b="1" dirty="0">
              <a:solidFill>
                <a:srgbClr val="7030A0"/>
              </a:solidFill>
            </a:endParaRPr>
          </a:p>
          <a:p>
            <a:pPr lvl="1"/>
            <a:r>
              <a:rPr lang="en-GB" dirty="0"/>
              <a:t>Virology: Hepatitis A/B/C, HIV, EBV, CMV and parvovirus  </a:t>
            </a:r>
          </a:p>
          <a:p>
            <a:pPr lvl="1"/>
            <a:r>
              <a:rPr lang="en-GB" dirty="0"/>
              <a:t>AI screen: ANA and DS DNA </a:t>
            </a:r>
          </a:p>
          <a:p>
            <a:pPr lvl="1"/>
            <a:r>
              <a:rPr lang="en-GB" dirty="0"/>
              <a:t>PNH screen </a:t>
            </a:r>
          </a:p>
          <a:p>
            <a:pPr lvl="1"/>
            <a:r>
              <a:rPr lang="en-GB" dirty="0"/>
              <a:t>Chromosome breakage: Fanconi </a:t>
            </a:r>
            <a:r>
              <a:rPr lang="en-GB" dirty="0" err="1"/>
              <a:t>anemia</a:t>
            </a:r>
            <a:r>
              <a:rPr lang="en-GB" dirty="0"/>
              <a:t> &lt;50 years </a:t>
            </a:r>
          </a:p>
          <a:p>
            <a:pPr lvl="1"/>
            <a:r>
              <a:rPr lang="en-GB" dirty="0"/>
              <a:t>Inherited bone marrow failure screen </a:t>
            </a:r>
          </a:p>
          <a:p>
            <a:pPr lvl="1"/>
            <a:r>
              <a:rPr lang="en-GB" dirty="0"/>
              <a:t>HLA DR</a:t>
            </a:r>
            <a:endParaRPr lang="en-GB" b="1" dirty="0">
              <a:solidFill>
                <a:srgbClr val="7030A0"/>
              </a:solidFill>
            </a:endParaRPr>
          </a:p>
          <a:p>
            <a:pPr lvl="1"/>
            <a:endParaRPr lang="en-GB" dirty="0"/>
          </a:p>
          <a:p>
            <a:r>
              <a:rPr lang="en-GB" dirty="0"/>
              <a:t>Radiology: </a:t>
            </a:r>
          </a:p>
          <a:p>
            <a:pPr lvl="1"/>
            <a:r>
              <a:rPr lang="en-GB" dirty="0"/>
              <a:t>CXR baseline; hands, forearms and feet if inherited BMF anticipated </a:t>
            </a:r>
          </a:p>
          <a:p>
            <a:pPr lvl="1"/>
            <a:r>
              <a:rPr lang="en-GB" dirty="0"/>
              <a:t>HRCT if concerns about Dyskeratosis </a:t>
            </a:r>
          </a:p>
          <a:p>
            <a:pPr lvl="1"/>
            <a:r>
              <a:rPr lang="en-GB" dirty="0"/>
              <a:t>AUSS: splenomegaly - ? Alternative diagnosis; abnormal kidneys – Fanconi </a:t>
            </a:r>
            <a:r>
              <a:rPr lang="en-GB" dirty="0" err="1"/>
              <a:t>anemia</a:t>
            </a:r>
            <a:r>
              <a:rPr lang="en-GB" dirty="0"/>
              <a:t> - normal</a:t>
            </a:r>
          </a:p>
          <a:p>
            <a:endParaRPr lang="en-GB" dirty="0"/>
          </a:p>
          <a:p>
            <a:r>
              <a:rPr lang="en-GB" dirty="0"/>
              <a:t>Bone marrow:</a:t>
            </a:r>
          </a:p>
          <a:p>
            <a:pPr lvl="1"/>
            <a:r>
              <a:rPr lang="en-GB" dirty="0"/>
              <a:t>Aspirate, trephine, </a:t>
            </a:r>
            <a:r>
              <a:rPr lang="en-GB" dirty="0" err="1"/>
              <a:t>cytogenetics</a:t>
            </a:r>
            <a:endParaRPr lang="en-GB" dirty="0"/>
          </a:p>
          <a:p>
            <a:pPr lvl="1"/>
            <a:r>
              <a:rPr lang="en-GB" dirty="0"/>
              <a:t>FISH: chromosomes 5, 7, 8 and 13 </a:t>
            </a:r>
          </a:p>
          <a:p>
            <a:pPr lvl="1"/>
            <a:r>
              <a:rPr lang="en-GB" dirty="0"/>
              <a:t>Myeloid panel </a:t>
            </a:r>
          </a:p>
          <a:p>
            <a:pPr lvl="1"/>
            <a:endParaRPr lang="en-GB" dirty="0"/>
          </a:p>
          <a:p>
            <a:r>
              <a:rPr lang="en-GB" dirty="0"/>
              <a:t>Young patients</a:t>
            </a:r>
          </a:p>
          <a:p>
            <a:pPr lvl="1"/>
            <a:r>
              <a:rPr lang="en-GB" dirty="0"/>
              <a:t>Telomeres </a:t>
            </a:r>
            <a:endParaRPr lang="en-GB" dirty="0">
              <a:solidFill>
                <a:srgbClr val="7030A0"/>
              </a:solidFill>
            </a:endParaRPr>
          </a:p>
          <a:p>
            <a:pPr lvl="1"/>
            <a:r>
              <a:rPr lang="en-GB" dirty="0"/>
              <a:t>Whole genome sequencing </a:t>
            </a:r>
          </a:p>
        </p:txBody>
      </p:sp>
      <p:pic>
        <p:nvPicPr>
          <p:cNvPr id="5" name="Picture 4">
            <a:extLst>
              <a:ext uri="{FF2B5EF4-FFF2-40B4-BE49-F238E27FC236}">
                <a16:creationId xmlns:a16="http://schemas.microsoft.com/office/drawing/2014/main" id="{38EEF659-995F-4084-38CB-7092926E4928}"/>
              </a:ext>
            </a:extLst>
          </p:cNvPr>
          <p:cNvPicPr>
            <a:picLocks noChangeAspect="1"/>
          </p:cNvPicPr>
          <p:nvPr/>
        </p:nvPicPr>
        <p:blipFill>
          <a:blip r:embed="rId3"/>
          <a:stretch>
            <a:fillRect/>
          </a:stretch>
        </p:blipFill>
        <p:spPr>
          <a:xfrm>
            <a:off x="666268" y="867842"/>
            <a:ext cx="11126164" cy="54869"/>
          </a:xfrm>
          <a:prstGeom prst="rect">
            <a:avLst/>
          </a:prstGeom>
        </p:spPr>
      </p:pic>
      <p:sp>
        <p:nvSpPr>
          <p:cNvPr id="7" name="Text Placeholder 7">
            <a:extLst>
              <a:ext uri="{FF2B5EF4-FFF2-40B4-BE49-F238E27FC236}">
                <a16:creationId xmlns:a16="http://schemas.microsoft.com/office/drawing/2014/main" id="{D8B16AC7-DAB7-26B6-B014-51D2F1FBB02D}"/>
              </a:ext>
            </a:extLst>
          </p:cNvPr>
          <p:cNvSpPr txBox="1">
            <a:spLocks/>
          </p:cNvSpPr>
          <p:nvPr/>
        </p:nvSpPr>
        <p:spPr bwMode="gray">
          <a:xfrm>
            <a:off x="2923417" y="6393180"/>
            <a:ext cx="8981168" cy="415981"/>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da-DK" sz="900" b="0" i="0" u="none" strike="noStrike" kern="1200" cap="none" spc="0" normalizeH="0" baseline="0" noProof="0" dirty="0">
                <a:ln>
                  <a:noFill/>
                </a:ln>
                <a:solidFill>
                  <a:srgbClr val="000000"/>
                </a:solidFill>
                <a:effectLst/>
                <a:uLnTx/>
                <a:uFillTx/>
                <a:latin typeface="Arial"/>
                <a:ea typeface="+mn-ea"/>
                <a:cs typeface="+mn-cs"/>
              </a:rPr>
              <a:t>Kulasekararaj A, </a:t>
            </a:r>
            <a:r>
              <a:rPr kumimoji="0" lang="da-DK" sz="900" b="0" i="1" u="none" strike="noStrike" kern="1200" cap="none" spc="0" normalizeH="0" baseline="0" noProof="0" dirty="0">
                <a:ln>
                  <a:noFill/>
                </a:ln>
                <a:solidFill>
                  <a:srgbClr val="000000"/>
                </a:solidFill>
                <a:effectLst/>
                <a:uLnTx/>
                <a:uFillTx/>
                <a:latin typeface="Arial"/>
                <a:ea typeface="+mn-ea"/>
                <a:cs typeface="+mn-cs"/>
              </a:rPr>
              <a:t>et al. Br J Haematol. </a:t>
            </a:r>
            <a:r>
              <a:rPr kumimoji="0" lang="da-DK" sz="900" b="0" i="0" u="none" strike="noStrike" kern="1200" cap="none" spc="0" normalizeH="0" baseline="0" noProof="0" dirty="0">
                <a:ln>
                  <a:noFill/>
                </a:ln>
                <a:solidFill>
                  <a:srgbClr val="000000"/>
                </a:solidFill>
                <a:effectLst/>
                <a:uLnTx/>
                <a:uFillTx/>
                <a:latin typeface="Arial"/>
                <a:ea typeface="+mn-ea"/>
                <a:cs typeface="+mn-cs"/>
              </a:rPr>
              <a:t>2024</a:t>
            </a:r>
            <a:r>
              <a:rPr kumimoji="0" lang="en-GB" sz="900" b="0" i="0" u="none" strike="noStrike" kern="1200" cap="none" spc="0" normalizeH="0" baseline="0" noProof="0" dirty="0">
                <a:ln>
                  <a:noFill/>
                </a:ln>
                <a:solidFill>
                  <a:srgbClr val="000000"/>
                </a:solidFill>
                <a:effectLst/>
                <a:uLnTx/>
                <a:uFillTx/>
                <a:latin typeface="Arial"/>
                <a:ea typeface="+mn-ea"/>
                <a:cs typeface="+mn-cs"/>
              </a:rPr>
              <a:t>.</a:t>
            </a:r>
          </a:p>
        </p:txBody>
      </p:sp>
    </p:spTree>
    <p:extLst>
      <p:ext uri="{BB962C8B-B14F-4D97-AF65-F5344CB8AC3E}">
        <p14:creationId xmlns:p14="http://schemas.microsoft.com/office/powerpoint/2010/main" val="22047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79539B-3413-7CE5-8F20-D43837B989D7}"/>
              </a:ext>
            </a:extLst>
          </p:cNvPr>
          <p:cNvSpPr>
            <a:spLocks noGrp="1"/>
          </p:cNvSpPr>
          <p:nvPr>
            <p:ph type="title"/>
          </p:nvPr>
        </p:nvSpPr>
        <p:spPr>
          <a:xfrm>
            <a:off x="446915" y="152605"/>
            <a:ext cx="11294655" cy="850392"/>
          </a:xfrm>
        </p:spPr>
        <p:txBody>
          <a:bodyPr>
            <a:normAutofit fontScale="90000"/>
          </a:bodyPr>
          <a:lstStyle/>
          <a:p>
            <a:pPr algn="ctr"/>
            <a:r>
              <a:rPr lang="de-CH" sz="4900" dirty="0"/>
              <a:t>Aplastic anemia differential diagnosis</a:t>
            </a:r>
            <a:br>
              <a:rPr lang="de-CH" sz="3200" dirty="0"/>
            </a:br>
            <a:endParaRPr lang="en-GB" sz="3200" dirty="0"/>
          </a:p>
        </p:txBody>
      </p:sp>
      <p:sp>
        <p:nvSpPr>
          <p:cNvPr id="10" name="Text Placeholder 9">
            <a:extLst>
              <a:ext uri="{FF2B5EF4-FFF2-40B4-BE49-F238E27FC236}">
                <a16:creationId xmlns:a16="http://schemas.microsoft.com/office/drawing/2014/main" id="{35CFAF81-B497-3A8B-AE38-22D971143DA7}"/>
              </a:ext>
            </a:extLst>
          </p:cNvPr>
          <p:cNvSpPr>
            <a:spLocks noGrp="1"/>
          </p:cNvSpPr>
          <p:nvPr>
            <p:ph type="body" sz="quarter" idx="11"/>
          </p:nvPr>
        </p:nvSpPr>
        <p:spPr>
          <a:xfrm>
            <a:off x="446915" y="6375776"/>
            <a:ext cx="11659360" cy="406024"/>
          </a:xfrm>
        </p:spPr>
        <p:txBody>
          <a:bodyPr>
            <a:normAutofit fontScale="92500"/>
          </a:bodyPr>
          <a:lstStyle/>
          <a:p>
            <a:pPr algn="r">
              <a:lnSpc>
                <a:spcPct val="100000"/>
              </a:lnSpc>
              <a:spcBef>
                <a:spcPts val="0"/>
              </a:spcBef>
            </a:pPr>
            <a:r>
              <a:rPr lang="en-GB" sz="900" i="0" dirty="0">
                <a:latin typeface="+mn-lt"/>
              </a:rPr>
              <a:t>AA, aplastic </a:t>
            </a:r>
            <a:r>
              <a:rPr lang="en-GB" sz="900" i="0" dirty="0" err="1">
                <a:latin typeface="+mn-lt"/>
              </a:rPr>
              <a:t>anemia</a:t>
            </a:r>
            <a:r>
              <a:rPr lang="en-GB" sz="900" i="0" dirty="0">
                <a:latin typeface="+mn-lt"/>
              </a:rPr>
              <a:t>; AML, acute myeloid leukaemia; DKC, dyskeratosis congenital; LGL, large granular lymphocytosis; MDS, myelodysplastic syndromes; PNH, paroxysmal nocturnal </a:t>
            </a:r>
            <a:r>
              <a:rPr lang="en-GB" sz="900" i="0" dirty="0" err="1">
                <a:latin typeface="+mn-lt"/>
              </a:rPr>
              <a:t>hemoglobinuria</a:t>
            </a:r>
            <a:r>
              <a:rPr lang="en-GB" sz="900" i="0" dirty="0">
                <a:latin typeface="+mn-lt"/>
              </a:rPr>
              <a:t>; SDS, Schwachman-Diamond syndrome.</a:t>
            </a:r>
            <a:br>
              <a:rPr lang="en-GB" sz="900" i="0" dirty="0">
                <a:latin typeface="+mn-lt"/>
              </a:rPr>
            </a:br>
            <a:r>
              <a:rPr lang="en-GB" sz="900" i="0" dirty="0">
                <a:latin typeface="+mn-lt"/>
              </a:rPr>
              <a:t>Young N</a:t>
            </a:r>
            <a:r>
              <a:rPr lang="en-GB" dirty="0"/>
              <a:t>. A</a:t>
            </a:r>
            <a:r>
              <a:rPr lang="en-GB" sz="900" i="0" dirty="0">
                <a:latin typeface="+mn-lt"/>
              </a:rPr>
              <a:t>plastic </a:t>
            </a:r>
            <a:r>
              <a:rPr lang="en-GB" sz="900" i="0" dirty="0" err="1">
                <a:latin typeface="+mn-lt"/>
              </a:rPr>
              <a:t>anemia</a:t>
            </a:r>
            <a:r>
              <a:rPr lang="en-GB" sz="900" i="0" dirty="0">
                <a:latin typeface="+mn-lt"/>
              </a:rPr>
              <a:t>.</a:t>
            </a:r>
            <a:r>
              <a:rPr lang="en-GB" sz="900" i="1" dirty="0">
                <a:latin typeface="+mn-lt"/>
              </a:rPr>
              <a:t> N </a:t>
            </a:r>
            <a:r>
              <a:rPr lang="en-GB" sz="900" i="1" dirty="0" err="1">
                <a:latin typeface="+mn-lt"/>
              </a:rPr>
              <a:t>Engl</a:t>
            </a:r>
            <a:r>
              <a:rPr lang="en-GB" sz="900" i="1" dirty="0">
                <a:latin typeface="+mn-lt"/>
              </a:rPr>
              <a:t> J Med. 2018 October 25; 379(17): 1643–1656. doi:10.1056/NEJMra1413485.</a:t>
            </a:r>
            <a:endParaRPr lang="en-GB" sz="900" i="0" dirty="0">
              <a:latin typeface="+mn-lt"/>
            </a:endParaRPr>
          </a:p>
        </p:txBody>
      </p:sp>
      <p:sp>
        <p:nvSpPr>
          <p:cNvPr id="12" name="Rechteck 3">
            <a:extLst>
              <a:ext uri="{FF2B5EF4-FFF2-40B4-BE49-F238E27FC236}">
                <a16:creationId xmlns:a16="http://schemas.microsoft.com/office/drawing/2014/main" id="{12818053-1A00-41D4-C45C-20FA9C76D8BD}"/>
              </a:ext>
            </a:extLst>
          </p:cNvPr>
          <p:cNvSpPr/>
          <p:nvPr/>
        </p:nvSpPr>
        <p:spPr>
          <a:xfrm>
            <a:off x="194793" y="802940"/>
            <a:ext cx="612077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de-DE" sz="2000" b="0" i="0" u="none" strike="noStrike" kern="0" cap="none" spc="0" normalizeH="0" baseline="0" noProof="0" dirty="0">
                <a:ln>
                  <a:noFill/>
                </a:ln>
                <a:solidFill>
                  <a:srgbClr val="000000"/>
                </a:solidFill>
                <a:effectLst/>
                <a:uLnTx/>
                <a:uFillTx/>
                <a:latin typeface="Arial" charset="0"/>
                <a:ea typeface="ＭＳ Ｐゴシック" pitchFamily="1" charset="-128"/>
                <a:cs typeface="+mn-cs"/>
              </a:rPr>
              <a:t>Can be difficult due to overlapping with other entities</a:t>
            </a:r>
          </a:p>
        </p:txBody>
      </p:sp>
      <p:pic>
        <p:nvPicPr>
          <p:cNvPr id="5" name="Picture 4">
            <a:extLst>
              <a:ext uri="{FF2B5EF4-FFF2-40B4-BE49-F238E27FC236}">
                <a16:creationId xmlns:a16="http://schemas.microsoft.com/office/drawing/2014/main" id="{C7907A07-7725-F8CF-ABF7-61F6226BCE72}"/>
              </a:ext>
            </a:extLst>
          </p:cNvPr>
          <p:cNvPicPr>
            <a:picLocks noChangeAspect="1"/>
          </p:cNvPicPr>
          <p:nvPr/>
        </p:nvPicPr>
        <p:blipFill>
          <a:blip r:embed="rId4"/>
          <a:srcRect t="1" b="-2393"/>
          <a:stretch/>
        </p:blipFill>
        <p:spPr>
          <a:xfrm>
            <a:off x="358079" y="1310924"/>
            <a:ext cx="6749298" cy="4981234"/>
          </a:xfrm>
          <a:prstGeom prst="rect">
            <a:avLst/>
          </a:prstGeom>
        </p:spPr>
      </p:pic>
      <p:pic>
        <p:nvPicPr>
          <p:cNvPr id="6" name="Picture 5">
            <a:extLst>
              <a:ext uri="{FF2B5EF4-FFF2-40B4-BE49-F238E27FC236}">
                <a16:creationId xmlns:a16="http://schemas.microsoft.com/office/drawing/2014/main" id="{97CCE0CF-4888-1C8F-3C98-E6CF044577B7}"/>
              </a:ext>
            </a:extLst>
          </p:cNvPr>
          <p:cNvPicPr>
            <a:picLocks noChangeAspect="1"/>
          </p:cNvPicPr>
          <p:nvPr/>
        </p:nvPicPr>
        <p:blipFill>
          <a:blip r:embed="rId5"/>
          <a:stretch>
            <a:fillRect/>
          </a:stretch>
        </p:blipFill>
        <p:spPr>
          <a:xfrm>
            <a:off x="531160" y="775505"/>
            <a:ext cx="11126164" cy="54869"/>
          </a:xfrm>
          <a:prstGeom prst="rect">
            <a:avLst/>
          </a:prstGeom>
        </p:spPr>
      </p:pic>
      <p:sp>
        <p:nvSpPr>
          <p:cNvPr id="2" name="TextBox 1">
            <a:extLst>
              <a:ext uri="{FF2B5EF4-FFF2-40B4-BE49-F238E27FC236}">
                <a16:creationId xmlns:a16="http://schemas.microsoft.com/office/drawing/2014/main" id="{B256D513-3A8D-793B-5662-B3B766DF7E71}"/>
              </a:ext>
            </a:extLst>
          </p:cNvPr>
          <p:cNvSpPr txBox="1"/>
          <p:nvPr/>
        </p:nvSpPr>
        <p:spPr>
          <a:xfrm>
            <a:off x="7640496" y="2782669"/>
            <a:ext cx="4016828" cy="646331"/>
          </a:xfrm>
          <a:prstGeom prst="rect">
            <a:avLst/>
          </a:prstGeom>
          <a:noFill/>
        </p:spPr>
        <p:txBody>
          <a:bodyPr wrap="square" rtlCol="0">
            <a:spAutoFit/>
          </a:bodyPr>
          <a:lstStyle/>
          <a:p>
            <a:r>
              <a:rPr lang="en-GB" dirty="0"/>
              <a:t>All results and patient case should be discussed with an experienced centre</a:t>
            </a:r>
          </a:p>
        </p:txBody>
      </p:sp>
    </p:spTree>
    <p:extLst>
      <p:ext uri="{BB962C8B-B14F-4D97-AF65-F5344CB8AC3E}">
        <p14:creationId xmlns:p14="http://schemas.microsoft.com/office/powerpoint/2010/main" val="2814387586"/>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28AEB8-34C7-6FF1-5E55-B87E03F02552}"/>
              </a:ext>
            </a:extLst>
          </p:cNvPr>
          <p:cNvSpPr>
            <a:spLocks noGrp="1"/>
          </p:cNvSpPr>
          <p:nvPr>
            <p:ph type="title"/>
          </p:nvPr>
        </p:nvSpPr>
        <p:spPr>
          <a:xfrm>
            <a:off x="446916" y="165370"/>
            <a:ext cx="11294655" cy="1167246"/>
          </a:xfrm>
        </p:spPr>
        <p:txBody>
          <a:bodyPr>
            <a:normAutofit/>
          </a:bodyPr>
          <a:lstStyle/>
          <a:p>
            <a:pPr algn="ctr"/>
            <a:r>
              <a:rPr lang="de-CH" sz="4400" dirty="0"/>
              <a:t>Aplastic anemia pathogenic mechanisms </a:t>
            </a:r>
            <a:br>
              <a:rPr lang="de-CH" dirty="0"/>
            </a:br>
            <a:endParaRPr lang="en-GB" dirty="0"/>
          </a:p>
        </p:txBody>
      </p:sp>
      <p:graphicFrame>
        <p:nvGraphicFramePr>
          <p:cNvPr id="2" name="Tabelle 1"/>
          <p:cNvGraphicFramePr>
            <a:graphicFrameLocks noGrp="1"/>
          </p:cNvGraphicFramePr>
          <p:nvPr>
            <p:extLst>
              <p:ext uri="{D42A27DB-BD31-4B8C-83A1-F6EECF244321}">
                <p14:modId xmlns:p14="http://schemas.microsoft.com/office/powerpoint/2010/main" val="722535313"/>
              </p:ext>
            </p:extLst>
          </p:nvPr>
        </p:nvGraphicFramePr>
        <p:xfrm>
          <a:off x="446916" y="1187737"/>
          <a:ext cx="11158246" cy="4433699"/>
        </p:xfrm>
        <a:graphic>
          <a:graphicData uri="http://schemas.openxmlformats.org/drawingml/2006/table">
            <a:tbl>
              <a:tblPr firstRow="1" bandRow="1">
                <a:tableStyleId>{5C22544A-7EE6-4342-B048-85BDC9FD1C3A}</a:tableStyleId>
              </a:tblPr>
              <a:tblGrid>
                <a:gridCol w="3611900">
                  <a:extLst>
                    <a:ext uri="{9D8B030D-6E8A-4147-A177-3AD203B41FA5}">
                      <a16:colId xmlns:a16="http://schemas.microsoft.com/office/drawing/2014/main" val="621942217"/>
                    </a:ext>
                  </a:extLst>
                </a:gridCol>
                <a:gridCol w="3341092">
                  <a:extLst>
                    <a:ext uri="{9D8B030D-6E8A-4147-A177-3AD203B41FA5}">
                      <a16:colId xmlns:a16="http://schemas.microsoft.com/office/drawing/2014/main" val="1900588451"/>
                    </a:ext>
                  </a:extLst>
                </a:gridCol>
                <a:gridCol w="4205254">
                  <a:extLst>
                    <a:ext uri="{9D8B030D-6E8A-4147-A177-3AD203B41FA5}">
                      <a16:colId xmlns:a16="http://schemas.microsoft.com/office/drawing/2014/main" val="1646016318"/>
                    </a:ext>
                  </a:extLst>
                </a:gridCol>
              </a:tblGrid>
              <a:tr h="557938">
                <a:tc>
                  <a:txBody>
                    <a:bodyPr/>
                    <a:lstStyle/>
                    <a:p>
                      <a:pPr algn="l"/>
                      <a:r>
                        <a:rPr lang="en-GB" sz="2000" b="0" noProof="0" dirty="0">
                          <a:solidFill>
                            <a:schemeClr val="tx1"/>
                          </a:solidFill>
                          <a:effectLst>
                            <a:outerShdw blurRad="38100" dist="38100" dir="2700000" algn="tl">
                              <a:srgbClr val="000000">
                                <a:alpha val="43137"/>
                              </a:srgbClr>
                            </a:outerShdw>
                          </a:effectLst>
                          <a:latin typeface="+mn-lt"/>
                        </a:rPr>
                        <a:t>Pathogenic</a:t>
                      </a:r>
                      <a:r>
                        <a:rPr lang="en-GB" sz="2000" b="0" baseline="0" noProof="0" dirty="0">
                          <a:solidFill>
                            <a:schemeClr val="tx1"/>
                          </a:solidFill>
                          <a:effectLst>
                            <a:outerShdw blurRad="38100" dist="38100" dir="2700000" algn="tl">
                              <a:srgbClr val="000000">
                                <a:alpha val="43137"/>
                              </a:srgbClr>
                            </a:outerShdw>
                          </a:effectLst>
                          <a:latin typeface="+mn-lt"/>
                        </a:rPr>
                        <a:t> mechanisms</a:t>
                      </a:r>
                      <a:endParaRPr lang="en-GB" sz="2000" b="0" noProof="0" dirty="0">
                        <a:solidFill>
                          <a:schemeClr val="tx1"/>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2000" b="0" noProof="0">
                          <a:solidFill>
                            <a:schemeClr val="tx1"/>
                          </a:solidFill>
                          <a:effectLst>
                            <a:outerShdw blurRad="38100" dist="38100" dir="2700000" algn="tl">
                              <a:srgbClr val="000000">
                                <a:alpha val="43137"/>
                              </a:srgbClr>
                            </a:outerShdw>
                          </a:effectLst>
                          <a:latin typeface="+mn-lt"/>
                        </a:rPr>
                        <a:t>Causes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2000" b="0" noProof="0">
                          <a:solidFill>
                            <a:schemeClr val="tx1"/>
                          </a:solidFill>
                          <a:effectLst>
                            <a:outerShdw blurRad="38100" dist="38100" dir="2700000" algn="tl">
                              <a:srgbClr val="000000">
                                <a:alpha val="43137"/>
                              </a:srgbClr>
                            </a:outerShdw>
                          </a:effectLst>
                          <a:latin typeface="+mn-lt"/>
                        </a:rPr>
                        <a:t>Treatments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5364010"/>
                  </a:ext>
                </a:extLst>
              </a:tr>
              <a:tr h="1287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de-DE" b="0" noProof="0" dirty="0">
                          <a:latin typeface="+mn-lt"/>
                          <a:ea typeface="+mn-ea"/>
                        </a:rPr>
                        <a:t>Autoimmune mechanism</a:t>
                      </a:r>
                      <a:r>
                        <a:rPr lang="en-GB" altLang="de-DE" baseline="30000" dirty="0">
                          <a:latin typeface="+mn-lt"/>
                        </a:rPr>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noProof="0" dirty="0">
                          <a:latin typeface="+mn-lt"/>
                        </a:rPr>
                        <a:t>Autoimmune dysfunction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Immunosuppressive therapy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HSCT</a:t>
                      </a:r>
                    </a:p>
                    <a:p>
                      <a:pPr marL="285750" indent="-285750" algn="l">
                        <a:buFont typeface="Arial" panose="020B0604020202020204" pitchFamily="34" charset="0"/>
                        <a:buChar char="•"/>
                      </a:pPr>
                      <a:r>
                        <a:rPr lang="en-GB" noProof="0" dirty="0">
                          <a:latin typeface="+mn-lt"/>
                        </a:rPr>
                        <a:t>TPO-agonists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737643"/>
                  </a:ext>
                </a:extLst>
              </a:tr>
              <a:tr h="901284">
                <a:tc>
                  <a:txBody>
                    <a:bodyPr/>
                    <a:lstStyle/>
                    <a:p>
                      <a:pPr algn="l"/>
                      <a:r>
                        <a:rPr lang="en-GB" altLang="de-DE" b="0" noProof="0" dirty="0">
                          <a:latin typeface="+mn-lt"/>
                          <a:ea typeface="+mn-ea"/>
                        </a:rPr>
                        <a:t>Direct injury of the hematopoietic stem cell</a:t>
                      </a:r>
                      <a:r>
                        <a:rPr lang="en-GB" altLang="de-DE" sz="1800" kern="1200" baseline="30000" noProof="0" dirty="0">
                          <a:solidFill>
                            <a:schemeClr val="dk1"/>
                          </a:solidFill>
                          <a:latin typeface="+mn-lt"/>
                          <a:ea typeface="+mn-ea"/>
                          <a:cs typeface="+mn-cs"/>
                        </a:rPr>
                        <a:t>2,3 </a:t>
                      </a:r>
                      <a:endParaRPr lang="en-GB" sz="1800" kern="1200" baseline="30000" noProof="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noProof="0" dirty="0">
                          <a:latin typeface="+mn-lt"/>
                        </a:rPr>
                        <a:t>Chemicals, irradiation, drugs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GB" noProof="0" dirty="0">
                          <a:latin typeface="+mn-lt"/>
                        </a:rPr>
                        <a:t>Hematopoietic growth factors</a:t>
                      </a:r>
                    </a:p>
                    <a:p>
                      <a:pPr marL="285750" indent="-285750" algn="l">
                        <a:buFont typeface="Arial" panose="020B0604020202020204" pitchFamily="34" charset="0"/>
                        <a:buChar char="•"/>
                      </a:pPr>
                      <a:r>
                        <a:rPr lang="en-GB" noProof="0" dirty="0">
                          <a:latin typeface="+mn-lt"/>
                        </a:rPr>
                        <a:t>Remove the chemical/drug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HSCT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4303723"/>
                  </a:ext>
                </a:extLst>
              </a:tr>
              <a:tr h="1673813">
                <a:tc>
                  <a:txBody>
                    <a:bodyPr/>
                    <a:lstStyle/>
                    <a:p>
                      <a:pPr algn="l"/>
                      <a:r>
                        <a:rPr lang="en-GB" noProof="0" dirty="0">
                          <a:latin typeface="+mn-lt"/>
                        </a:rPr>
                        <a:t>Constitutional genetic defects</a:t>
                      </a:r>
                      <a:r>
                        <a:rPr lang="en-GB" sz="1800" kern="1200" baseline="30000" noProof="0" dirty="0">
                          <a:solidFill>
                            <a:schemeClr val="dk1"/>
                          </a:solidFill>
                          <a:latin typeface="+mn-lt"/>
                          <a:ea typeface="+mn-ea"/>
                          <a:cs typeface="+mn-cs"/>
                        </a:rPr>
                        <a:t>4,5</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noProof="0" dirty="0">
                          <a:latin typeface="+mn-lt"/>
                        </a:rPr>
                        <a:t>Fanconi </a:t>
                      </a:r>
                      <a:r>
                        <a:rPr lang="en-GB" noProof="0" dirty="0" err="1">
                          <a:latin typeface="+mn-lt"/>
                        </a:rPr>
                        <a:t>anemia</a:t>
                      </a:r>
                      <a:r>
                        <a:rPr lang="en-GB" noProof="0" dirty="0">
                          <a:latin typeface="+mn-lt"/>
                        </a:rPr>
                        <a:t>,</a:t>
                      </a:r>
                      <a:r>
                        <a:rPr lang="en-GB" baseline="0" noProof="0" dirty="0">
                          <a:latin typeface="+mn-lt"/>
                        </a:rPr>
                        <a:t> </a:t>
                      </a:r>
                      <a:r>
                        <a:rPr lang="en-GB" baseline="0" noProof="0" dirty="0" err="1">
                          <a:latin typeface="+mn-lt"/>
                        </a:rPr>
                        <a:t>telomeropathies</a:t>
                      </a:r>
                      <a:r>
                        <a:rPr lang="en-GB" baseline="0" noProof="0" dirty="0">
                          <a:latin typeface="+mn-lt"/>
                        </a:rPr>
                        <a:t>, </a:t>
                      </a:r>
                      <a:br>
                        <a:rPr lang="en-GB" baseline="0" noProof="0" dirty="0">
                          <a:latin typeface="+mn-lt"/>
                        </a:rPr>
                      </a:br>
                      <a:r>
                        <a:rPr lang="en-GB" baseline="0" noProof="0" dirty="0">
                          <a:latin typeface="+mn-lt"/>
                        </a:rPr>
                        <a:t>germline gene mutations</a:t>
                      </a:r>
                      <a:endParaRPr lang="en-GB" noProof="0" dirty="0">
                        <a:latin typeface="+mn-lt"/>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HSCT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Androgens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Corticosteroids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latin typeface="+mn-lt"/>
                        </a:rPr>
                        <a:t>TPO-agonists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3222627"/>
                  </a:ext>
                </a:extLst>
              </a:tr>
            </a:tbl>
          </a:graphicData>
        </a:graphic>
      </p:graphicFrame>
      <p:sp>
        <p:nvSpPr>
          <p:cNvPr id="3" name="Text Placeholder 12">
            <a:extLst>
              <a:ext uri="{FF2B5EF4-FFF2-40B4-BE49-F238E27FC236}">
                <a16:creationId xmlns:a16="http://schemas.microsoft.com/office/drawing/2014/main" id="{281C1146-95CD-494E-A3F0-1156846D7CA7}"/>
              </a:ext>
            </a:extLst>
          </p:cNvPr>
          <p:cNvSpPr txBox="1">
            <a:spLocks/>
          </p:cNvSpPr>
          <p:nvPr/>
        </p:nvSpPr>
        <p:spPr bwMode="gray">
          <a:xfrm>
            <a:off x="446916" y="6375776"/>
            <a:ext cx="11630784" cy="406024"/>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GB" sz="900" b="0" i="0" u="none" strike="noStrike" kern="1200" cap="none" spc="0" normalizeH="0" baseline="0" noProof="0" dirty="0">
                <a:ln>
                  <a:noFill/>
                </a:ln>
                <a:solidFill>
                  <a:srgbClr val="000000"/>
                </a:solidFill>
                <a:effectLst/>
                <a:uLnTx/>
                <a:uFillTx/>
                <a:latin typeface="Arial"/>
                <a:ea typeface="+mn-ea"/>
                <a:cs typeface="+mn-cs"/>
              </a:rPr>
              <a:t>.  </a:t>
            </a:r>
            <a:br>
              <a:rPr kumimoji="0" lang="de-CH" sz="900" b="0" i="0" u="none" strike="noStrike" kern="1200" cap="none" spc="0" normalizeH="0" baseline="0" noProof="0" dirty="0">
                <a:ln>
                  <a:noFill/>
                </a:ln>
                <a:solidFill>
                  <a:srgbClr val="000000"/>
                </a:solidFill>
                <a:effectLst/>
                <a:uLnTx/>
                <a:uFillTx/>
                <a:latin typeface="Arial"/>
                <a:ea typeface="+mn-ea"/>
                <a:cs typeface="+mn-cs"/>
              </a:rPr>
            </a:br>
            <a:r>
              <a:rPr kumimoji="0" lang="de-CH" sz="900" b="0" i="0" u="none" strike="noStrike" kern="1200" cap="none" spc="0" normalizeH="0" baseline="0" noProof="0" dirty="0">
                <a:ln>
                  <a:noFill/>
                </a:ln>
                <a:solidFill>
                  <a:srgbClr val="000000"/>
                </a:solidFill>
                <a:effectLst/>
                <a:uLnTx/>
                <a:uFillTx/>
                <a:latin typeface="Arial"/>
                <a:ea typeface="+mn-ea"/>
                <a:cs typeface="+mn-cs"/>
              </a:rPr>
              <a:t>Kulasekararaj A, </a:t>
            </a:r>
            <a:r>
              <a:rPr kumimoji="0" lang="de-CH" sz="900" b="0" i="1" u="none" strike="noStrike" kern="1200" cap="none" spc="0" normalizeH="0" baseline="0" noProof="0" dirty="0">
                <a:ln>
                  <a:noFill/>
                </a:ln>
                <a:solidFill>
                  <a:srgbClr val="000000"/>
                </a:solidFill>
                <a:effectLst/>
                <a:uLnTx/>
                <a:uFillTx/>
                <a:latin typeface="Arial"/>
                <a:ea typeface="+mn-ea"/>
                <a:cs typeface="+mn-cs"/>
              </a:rPr>
              <a:t>et al. Br J Haematol. </a:t>
            </a:r>
            <a:r>
              <a:rPr kumimoji="0" lang="de-CH" sz="900" b="0" i="0" u="none" strike="noStrike" kern="1200" cap="none" spc="0" normalizeH="0" baseline="0" noProof="0" dirty="0">
                <a:ln>
                  <a:noFill/>
                </a:ln>
                <a:solidFill>
                  <a:srgbClr val="000000"/>
                </a:solidFill>
                <a:effectLst/>
                <a:uLnTx/>
                <a:uFillTx/>
                <a:latin typeface="Arial"/>
                <a:ea typeface="+mn-ea"/>
                <a:cs typeface="+mn-cs"/>
              </a:rPr>
              <a:t>2024;204(3):784–804; </a:t>
            </a:r>
            <a:r>
              <a:rPr kumimoji="0" lang="en-GB" sz="900" b="0" i="0" u="none" strike="noStrike" kern="1200" cap="none" spc="0" normalizeH="0" baseline="0" noProof="0" dirty="0" err="1">
                <a:ln>
                  <a:noFill/>
                </a:ln>
                <a:solidFill>
                  <a:srgbClr val="000000"/>
                </a:solidFill>
                <a:effectLst/>
                <a:uLnTx/>
                <a:uFillTx/>
                <a:latin typeface="Arial"/>
                <a:ea typeface="+mn-ea"/>
                <a:cs typeface="+mn-cs"/>
              </a:rPr>
              <a:t>Uss</a:t>
            </a:r>
            <a:r>
              <a:rPr kumimoji="0" lang="en-GB" sz="900" b="0" i="0" u="none" strike="noStrike" kern="1200" cap="none" spc="0" normalizeH="0" baseline="0" noProof="0" dirty="0">
                <a:ln>
                  <a:noFill/>
                </a:ln>
                <a:solidFill>
                  <a:srgbClr val="000000"/>
                </a:solidFill>
                <a:effectLst/>
                <a:uLnTx/>
                <a:uFillTx/>
                <a:latin typeface="Arial"/>
                <a:ea typeface="+mn-ea"/>
                <a:cs typeface="+mn-cs"/>
              </a:rPr>
              <a:t> AL, </a:t>
            </a:r>
            <a:r>
              <a:rPr kumimoji="0" lang="en-GB" sz="900" b="0" i="1" u="none" strike="noStrike" kern="1200" cap="none" spc="0" normalizeH="0" baseline="0" noProof="0" dirty="0">
                <a:ln>
                  <a:noFill/>
                </a:ln>
                <a:solidFill>
                  <a:srgbClr val="000000"/>
                </a:solidFill>
                <a:effectLst/>
                <a:uLnTx/>
                <a:uFillTx/>
                <a:latin typeface="Arial"/>
                <a:ea typeface="+mn-ea"/>
                <a:cs typeface="+mn-cs"/>
              </a:rPr>
              <a:t>et al. Stem Cells. </a:t>
            </a:r>
            <a:r>
              <a:rPr kumimoji="0" lang="en-GB" sz="900" b="0" i="0" u="none" strike="noStrike" kern="1200" cap="none" spc="0" normalizeH="0" baseline="0" noProof="0" dirty="0">
                <a:ln>
                  <a:noFill/>
                </a:ln>
                <a:solidFill>
                  <a:srgbClr val="000000"/>
                </a:solidFill>
                <a:effectLst/>
                <a:uLnTx/>
                <a:uFillTx/>
                <a:latin typeface="Arial"/>
                <a:ea typeface="+mn-ea"/>
                <a:cs typeface="+mn-cs"/>
              </a:rPr>
              <a:t>1997;15(Suppl. 2):299</a:t>
            </a:r>
            <a:r>
              <a:rPr kumimoji="0" lang="de-CH" sz="900" b="0" i="0" u="none" strike="noStrike" kern="1200" cap="none" spc="0" normalizeH="0" baseline="0" noProof="0" dirty="0">
                <a:ln>
                  <a:noFill/>
                </a:ln>
                <a:solidFill>
                  <a:srgbClr val="000000"/>
                </a:solidFill>
                <a:effectLst/>
                <a:uLnTx/>
                <a:uFillTx/>
                <a:latin typeface="Arial"/>
                <a:ea typeface="+mn-ea"/>
                <a:cs typeface="+mn-cs"/>
              </a:rPr>
              <a:t>–</a:t>
            </a:r>
            <a:r>
              <a:rPr kumimoji="0" lang="en-GB" sz="900" b="0" i="0" u="none" strike="noStrike" kern="1200" cap="none" spc="0" normalizeH="0" baseline="0" noProof="0" dirty="0">
                <a:ln>
                  <a:noFill/>
                </a:ln>
                <a:solidFill>
                  <a:srgbClr val="000000"/>
                </a:solidFill>
                <a:effectLst/>
                <a:uLnTx/>
                <a:uFillTx/>
                <a:latin typeface="Arial"/>
                <a:ea typeface="+mn-ea"/>
                <a:cs typeface="+mn-cs"/>
              </a:rPr>
              <a:t>303;</a:t>
            </a:r>
            <a:r>
              <a:rPr kumimoji="0" lang="de-CH" sz="900" b="0" i="0" u="none" strike="noStrike" kern="1200" cap="none" spc="0" normalizeH="0" baseline="0" noProof="0" dirty="0">
                <a:ln>
                  <a:noFill/>
                </a:ln>
                <a:solidFill>
                  <a:srgbClr val="000000"/>
                </a:solidFill>
                <a:effectLst/>
                <a:uLnTx/>
                <a:uFillTx/>
                <a:latin typeface="Arial"/>
                <a:ea typeface="+mn-ea"/>
                <a:cs typeface="+mn-cs"/>
              </a:rPr>
              <a:t> Cheng Y, </a:t>
            </a:r>
            <a:r>
              <a:rPr kumimoji="0" lang="de-CH" sz="900" b="0" i="1" u="none" strike="noStrike" kern="1200" cap="none" spc="0" normalizeH="0" baseline="0" noProof="0" dirty="0">
                <a:ln>
                  <a:noFill/>
                </a:ln>
                <a:solidFill>
                  <a:srgbClr val="000000"/>
                </a:solidFill>
                <a:effectLst/>
                <a:uLnTx/>
                <a:uFillTx/>
                <a:latin typeface="Arial"/>
                <a:ea typeface="+mn-ea"/>
                <a:cs typeface="+mn-cs"/>
              </a:rPr>
              <a:t>et al. Front Endocrinol (Lausanne). </a:t>
            </a:r>
            <a:r>
              <a:rPr kumimoji="0" lang="de-CH" sz="900" b="0" i="0" u="none" strike="noStrike" kern="1200" cap="none" spc="0" normalizeH="0" baseline="0" noProof="0" dirty="0">
                <a:ln>
                  <a:noFill/>
                </a:ln>
                <a:solidFill>
                  <a:srgbClr val="000000"/>
                </a:solidFill>
                <a:effectLst/>
                <a:uLnTx/>
                <a:uFillTx/>
                <a:latin typeface="Arial"/>
                <a:ea typeface="+mn-ea"/>
                <a:cs typeface="+mn-cs"/>
              </a:rPr>
              <a:t>2023;14:1064723;. Calado RT and Clé DV. </a:t>
            </a:r>
            <a:r>
              <a:rPr kumimoji="0" lang="de-CH" sz="900" b="0" i="1" u="none" strike="noStrike" kern="1200" cap="none" spc="0" normalizeH="0" baseline="0" noProof="0" dirty="0">
                <a:ln>
                  <a:noFill/>
                </a:ln>
                <a:solidFill>
                  <a:srgbClr val="000000"/>
                </a:solidFill>
                <a:effectLst/>
                <a:uLnTx/>
                <a:uFillTx/>
                <a:latin typeface="Arial"/>
                <a:ea typeface="+mn-ea"/>
                <a:cs typeface="+mn-cs"/>
              </a:rPr>
              <a:t>Hematology Am Soc Hematol Educ Program. </a:t>
            </a:r>
            <a:r>
              <a:rPr kumimoji="0" lang="de-CH" sz="900" b="0" i="0" u="none" strike="noStrike" kern="1200" cap="none" spc="0" normalizeH="0" baseline="0" noProof="0" dirty="0">
                <a:ln>
                  <a:noFill/>
                </a:ln>
                <a:solidFill>
                  <a:srgbClr val="000000"/>
                </a:solidFill>
                <a:effectLst/>
                <a:uLnTx/>
                <a:uFillTx/>
                <a:latin typeface="Arial"/>
                <a:ea typeface="+mn-ea"/>
                <a:cs typeface="+mn-cs"/>
              </a:rPr>
              <a:t>2017;(1):96–101; </a:t>
            </a:r>
            <a:r>
              <a:rPr kumimoji="0" lang="en-GB" sz="900" b="0" i="0" u="none" strike="noStrike" kern="1200" cap="none" spc="0" normalizeH="0" baseline="0" noProof="0" dirty="0">
                <a:ln>
                  <a:noFill/>
                </a:ln>
                <a:solidFill>
                  <a:srgbClr val="000000"/>
                </a:solidFill>
                <a:effectLst/>
                <a:uLnTx/>
                <a:uFillTx/>
                <a:latin typeface="Arial"/>
                <a:ea typeface="+mn-ea"/>
                <a:cs typeface="+mn-cs"/>
              </a:rPr>
              <a:t>Liu Y and Karlsson S. </a:t>
            </a:r>
            <a:r>
              <a:rPr kumimoji="0" lang="en-GB" sz="900" b="0" i="1" u="none" strike="noStrike" kern="1200" cap="none" spc="0" normalizeH="0" baseline="0" noProof="0" dirty="0" err="1">
                <a:ln>
                  <a:noFill/>
                </a:ln>
                <a:solidFill>
                  <a:srgbClr val="000000"/>
                </a:solidFill>
                <a:effectLst/>
                <a:uLnTx/>
                <a:uFillTx/>
                <a:latin typeface="Arial"/>
                <a:ea typeface="+mn-ea"/>
                <a:cs typeface="+mn-cs"/>
              </a:rPr>
              <a:t>Leukemia</a:t>
            </a:r>
            <a:r>
              <a:rPr kumimoji="0" lang="en-GB" sz="900" b="0" i="1" u="none" strike="noStrike" kern="1200" cap="none" spc="0" normalizeH="0" baseline="0" noProof="0" dirty="0">
                <a:ln>
                  <a:noFill/>
                </a:ln>
                <a:solidFill>
                  <a:srgbClr val="000000"/>
                </a:solidFill>
                <a:effectLst/>
                <a:uLnTx/>
                <a:uFillTx/>
                <a:latin typeface="Arial"/>
                <a:ea typeface="+mn-ea"/>
                <a:cs typeface="+mn-cs"/>
              </a:rPr>
              <a:t>.</a:t>
            </a:r>
            <a:r>
              <a:rPr kumimoji="0" lang="en-GB" sz="900" b="0" i="0" u="none" strike="noStrike" kern="1200" cap="none" spc="0" normalizeH="0" baseline="0" noProof="0" dirty="0">
                <a:ln>
                  <a:noFill/>
                </a:ln>
                <a:solidFill>
                  <a:srgbClr val="000000"/>
                </a:solidFill>
                <a:effectLst/>
                <a:uLnTx/>
                <a:uFillTx/>
                <a:latin typeface="Arial"/>
                <a:ea typeface="+mn-ea"/>
                <a:cs typeface="+mn-cs"/>
              </a:rPr>
              <a:t> 2024;38(1):1</a:t>
            </a:r>
            <a:r>
              <a:rPr kumimoji="0" lang="de-CH" sz="900" b="0" i="0" u="none" strike="noStrike" kern="1200" cap="none" spc="0" normalizeH="0" baseline="0" noProof="0" dirty="0">
                <a:ln>
                  <a:noFill/>
                </a:ln>
                <a:solidFill>
                  <a:srgbClr val="000000"/>
                </a:solidFill>
                <a:effectLst/>
                <a:uLnTx/>
                <a:uFillTx/>
                <a:latin typeface="Arial"/>
                <a:ea typeface="+mn-ea"/>
                <a:cs typeface="+mn-cs"/>
              </a:rPr>
              <a:t>–</a:t>
            </a:r>
            <a:r>
              <a:rPr kumimoji="0" lang="en-GB" sz="900" b="0" i="0" u="none" strike="noStrike" kern="1200" cap="none" spc="0" normalizeH="0" baseline="0" noProof="0" dirty="0">
                <a:ln>
                  <a:noFill/>
                </a:ln>
                <a:solidFill>
                  <a:srgbClr val="000000"/>
                </a:solidFill>
                <a:effectLst/>
                <a:uLnTx/>
                <a:uFillTx/>
                <a:latin typeface="Arial"/>
                <a:ea typeface="+mn-ea"/>
                <a:cs typeface="+mn-cs"/>
              </a:rPr>
              <a:t>9. Erratum in: </a:t>
            </a:r>
            <a:r>
              <a:rPr kumimoji="0" lang="en-GB" sz="900" b="0" i="1" u="none" strike="noStrike" kern="1200" cap="none" spc="0" normalizeH="0" baseline="0" noProof="0" dirty="0" err="1">
                <a:ln>
                  <a:noFill/>
                </a:ln>
                <a:solidFill>
                  <a:srgbClr val="000000"/>
                </a:solidFill>
                <a:effectLst/>
                <a:uLnTx/>
                <a:uFillTx/>
                <a:latin typeface="Arial"/>
                <a:ea typeface="+mn-ea"/>
                <a:cs typeface="+mn-cs"/>
              </a:rPr>
              <a:t>Leukemia</a:t>
            </a:r>
            <a:r>
              <a:rPr kumimoji="0" lang="en-GB" sz="900" b="0" i="0" u="none" strike="noStrike" kern="1200" cap="none" spc="0" normalizeH="0" baseline="0" noProof="0" dirty="0">
                <a:ln>
                  <a:noFill/>
                </a:ln>
                <a:solidFill>
                  <a:srgbClr val="000000"/>
                </a:solidFill>
                <a:effectLst/>
                <a:uLnTx/>
                <a:uFillTx/>
                <a:latin typeface="Arial"/>
                <a:ea typeface="+mn-ea"/>
                <a:cs typeface="+mn-cs"/>
              </a:rPr>
              <a:t>. 2024;38(1):228.</a:t>
            </a:r>
            <a:endParaRPr kumimoji="0" lang="de-CH" sz="9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594C178E-2DF7-229A-E69D-F450EBDB64EF}"/>
              </a:ext>
            </a:extLst>
          </p:cNvPr>
          <p:cNvPicPr>
            <a:picLocks noChangeAspect="1"/>
          </p:cNvPicPr>
          <p:nvPr/>
        </p:nvPicPr>
        <p:blipFill>
          <a:blip r:embed="rId3"/>
          <a:stretch>
            <a:fillRect/>
          </a:stretch>
        </p:blipFill>
        <p:spPr>
          <a:xfrm>
            <a:off x="446916" y="858390"/>
            <a:ext cx="11126164" cy="54869"/>
          </a:xfrm>
          <a:prstGeom prst="rect">
            <a:avLst/>
          </a:prstGeom>
        </p:spPr>
      </p:pic>
    </p:spTree>
    <p:extLst>
      <p:ext uri="{BB962C8B-B14F-4D97-AF65-F5344CB8AC3E}">
        <p14:creationId xmlns:p14="http://schemas.microsoft.com/office/powerpoint/2010/main" val="149602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40" y="1"/>
            <a:ext cx="11619015" cy="965446"/>
          </a:xfrm>
        </p:spPr>
        <p:txBody>
          <a:bodyPr/>
          <a:lstStyle/>
          <a:p>
            <a:pPr algn="ctr"/>
            <a:r>
              <a:rPr lang="en-GB" dirty="0"/>
              <a:t>MDT and diagnostic driven approach</a:t>
            </a:r>
          </a:p>
        </p:txBody>
      </p:sp>
      <p:sp>
        <p:nvSpPr>
          <p:cNvPr id="3" name="Content Placeholder 2"/>
          <p:cNvSpPr>
            <a:spLocks noGrp="1"/>
          </p:cNvSpPr>
          <p:nvPr>
            <p:ph idx="1"/>
          </p:nvPr>
        </p:nvSpPr>
        <p:spPr>
          <a:xfrm>
            <a:off x="1" y="1279360"/>
            <a:ext cx="12192000" cy="4351338"/>
          </a:xfrm>
        </p:spPr>
        <p:txBody>
          <a:bodyPr>
            <a:normAutofit fontScale="70000" lnSpcReduction="20000"/>
          </a:bodyPr>
          <a:lstStyle/>
          <a:p>
            <a:r>
              <a:rPr lang="en-GB" dirty="0"/>
              <a:t>Aplastic </a:t>
            </a:r>
            <a:r>
              <a:rPr lang="en-GB" dirty="0" err="1"/>
              <a:t>anemia</a:t>
            </a:r>
            <a:r>
              <a:rPr lang="en-GB" dirty="0"/>
              <a:t> is a rare disease</a:t>
            </a:r>
          </a:p>
          <a:p>
            <a:pPr lvl="1"/>
            <a:r>
              <a:rPr lang="en-GB" dirty="0"/>
              <a:t>Patients should be treated in an experienced centre</a:t>
            </a:r>
          </a:p>
          <a:p>
            <a:pPr lvl="1"/>
            <a:r>
              <a:rPr lang="en-GB" dirty="0"/>
              <a:t>Early diagnosis enables a treatment plan to be determined and reduce complications risks</a:t>
            </a:r>
          </a:p>
          <a:p>
            <a:endParaRPr lang="en-GB" dirty="0"/>
          </a:p>
          <a:p>
            <a:r>
              <a:rPr lang="en-GB" dirty="0"/>
              <a:t>MDT approach is recommended to collate results and develop a treatment plan</a:t>
            </a:r>
          </a:p>
          <a:p>
            <a:pPr lvl="1"/>
            <a:r>
              <a:rPr lang="en-GB" dirty="0"/>
              <a:t>Histopathology review – good bone marrow samples required</a:t>
            </a:r>
          </a:p>
          <a:p>
            <a:pPr lvl="1"/>
            <a:r>
              <a:rPr lang="en-GB" dirty="0"/>
              <a:t>Treatment plan determined by clinicians familiar with managing aplastic </a:t>
            </a:r>
            <a:r>
              <a:rPr lang="en-GB" dirty="0" err="1"/>
              <a:t>anemia</a:t>
            </a:r>
            <a:endParaRPr lang="en-GB" dirty="0"/>
          </a:p>
          <a:p>
            <a:pPr lvl="1"/>
            <a:endParaRPr lang="en-GB" dirty="0"/>
          </a:p>
          <a:p>
            <a:r>
              <a:rPr lang="en-GB" dirty="0"/>
              <a:t>Expert advice on the diagnosis and management of patients where there is uncertainty, or when an inherited bone marrow failure syndrome is considered </a:t>
            </a:r>
          </a:p>
          <a:p>
            <a:endParaRPr lang="en-GB" dirty="0"/>
          </a:p>
          <a:p>
            <a:r>
              <a:rPr lang="en-GB" dirty="0"/>
              <a:t>Psychology support advised</a:t>
            </a:r>
          </a:p>
          <a:p>
            <a:endParaRPr lang="en-GB" b="1" dirty="0">
              <a:solidFill>
                <a:srgbClr val="C00000"/>
              </a:solidFill>
            </a:endParaRPr>
          </a:p>
          <a:p>
            <a:r>
              <a:rPr lang="en-GB" b="1" dirty="0"/>
              <a:t>Patient support group: https://www.theaat.org.uk/</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162" y="4530150"/>
            <a:ext cx="2934793" cy="22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FCC4559F-81DE-8660-6C77-334E489C19E5}"/>
              </a:ext>
            </a:extLst>
          </p:cNvPr>
          <p:cNvPicPr>
            <a:picLocks noChangeAspect="1"/>
          </p:cNvPicPr>
          <p:nvPr/>
        </p:nvPicPr>
        <p:blipFill>
          <a:blip r:embed="rId4"/>
          <a:stretch>
            <a:fillRect/>
          </a:stretch>
        </p:blipFill>
        <p:spPr>
          <a:xfrm>
            <a:off x="481940" y="1020315"/>
            <a:ext cx="11126164" cy="54869"/>
          </a:xfrm>
          <a:prstGeom prst="rect">
            <a:avLst/>
          </a:prstGeom>
        </p:spPr>
      </p:pic>
      <p:sp>
        <p:nvSpPr>
          <p:cNvPr id="5" name="TextBox 4">
            <a:extLst>
              <a:ext uri="{FF2B5EF4-FFF2-40B4-BE49-F238E27FC236}">
                <a16:creationId xmlns:a16="http://schemas.microsoft.com/office/drawing/2014/main" id="{FB630F7D-1E3C-9813-90E8-C9E1C5DCE03F}"/>
              </a:ext>
            </a:extLst>
          </p:cNvPr>
          <p:cNvSpPr txBox="1"/>
          <p:nvPr/>
        </p:nvSpPr>
        <p:spPr>
          <a:xfrm>
            <a:off x="5072743" y="6487886"/>
            <a:ext cx="4332514" cy="215444"/>
          </a:xfrm>
          <a:prstGeom prst="rect">
            <a:avLst/>
          </a:prstGeom>
          <a:noFill/>
        </p:spPr>
        <p:txBody>
          <a:bodyPr wrap="square" rtlCol="0">
            <a:spAutoFit/>
          </a:bodyPr>
          <a:lstStyle/>
          <a:p>
            <a:r>
              <a:rPr lang="en-GB" sz="800" dirty="0" err="1"/>
              <a:t>Kulasekararaj</a:t>
            </a:r>
            <a:r>
              <a:rPr lang="en-GB" sz="800" dirty="0"/>
              <a:t> A, et al. Br J </a:t>
            </a:r>
            <a:r>
              <a:rPr lang="en-GB" sz="800" dirty="0" err="1"/>
              <a:t>Haematol</a:t>
            </a:r>
            <a:r>
              <a:rPr lang="en-GB" sz="800" dirty="0"/>
              <a:t>. 2024;204(3):784–804</a:t>
            </a:r>
          </a:p>
        </p:txBody>
      </p:sp>
    </p:spTree>
    <p:extLst>
      <p:ext uri="{BB962C8B-B14F-4D97-AF65-F5344CB8AC3E}">
        <p14:creationId xmlns:p14="http://schemas.microsoft.com/office/powerpoint/2010/main" val="150623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7226"/>
          </a:xfrm>
        </p:spPr>
        <p:txBody>
          <a:bodyPr/>
          <a:lstStyle/>
          <a:p>
            <a:pPr algn="ctr"/>
            <a:r>
              <a:rPr lang="en-GB" dirty="0"/>
              <a:t>Aplastic </a:t>
            </a:r>
            <a:r>
              <a:rPr lang="en-GB" dirty="0" err="1"/>
              <a:t>anemia</a:t>
            </a:r>
            <a:r>
              <a:rPr lang="en-GB" dirty="0"/>
              <a:t> diagnostic criteria</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27072" y="3498374"/>
            <a:ext cx="1537855" cy="1005840"/>
          </a:xfrm>
        </p:spPr>
      </p:pic>
      <p:graphicFrame>
        <p:nvGraphicFramePr>
          <p:cNvPr id="4" name="Content Placeholder 5"/>
          <p:cNvGraphicFramePr>
            <a:graphicFrameLocks/>
          </p:cNvGraphicFramePr>
          <p:nvPr>
            <p:extLst>
              <p:ext uri="{D42A27DB-BD31-4B8C-83A1-F6EECF244321}">
                <p14:modId xmlns:p14="http://schemas.microsoft.com/office/powerpoint/2010/main" val="3932549983"/>
              </p:ext>
            </p:extLst>
          </p:nvPr>
        </p:nvGraphicFramePr>
        <p:xfrm>
          <a:off x="628200" y="1416165"/>
          <a:ext cx="10725600" cy="4619976"/>
        </p:xfrm>
        <a:graphic>
          <a:graphicData uri="http://schemas.openxmlformats.org/drawingml/2006/table">
            <a:tbl>
              <a:tblPr>
                <a:tableStyleId>{F5AB1C69-6EDB-4FF4-983F-18BD219EF322}</a:tableStyleId>
              </a:tblPr>
              <a:tblGrid>
                <a:gridCol w="4290241">
                  <a:extLst>
                    <a:ext uri="{9D8B030D-6E8A-4147-A177-3AD203B41FA5}">
                      <a16:colId xmlns:a16="http://schemas.microsoft.com/office/drawing/2014/main" val="20000"/>
                    </a:ext>
                  </a:extLst>
                </a:gridCol>
                <a:gridCol w="6435359">
                  <a:extLst>
                    <a:ext uri="{9D8B030D-6E8A-4147-A177-3AD203B41FA5}">
                      <a16:colId xmlns:a16="http://schemas.microsoft.com/office/drawing/2014/main" val="20001"/>
                    </a:ext>
                  </a:extLst>
                </a:gridCol>
              </a:tblGrid>
              <a:tr h="871176">
                <a:tc>
                  <a:txBody>
                    <a:bodyPr/>
                    <a:lstStyle/>
                    <a:p>
                      <a:pPr algn="just">
                        <a:lnSpc>
                          <a:spcPct val="150000"/>
                        </a:lnSpc>
                        <a:spcAft>
                          <a:spcPts val="0"/>
                        </a:spcAft>
                      </a:pPr>
                      <a:r>
                        <a:rPr lang="en-GB" sz="2000" dirty="0">
                          <a:effectLst/>
                        </a:rPr>
                        <a:t>Non-severe AA</a:t>
                      </a:r>
                      <a:endParaRPr lang="en-GB" sz="2000" b="1" dirty="0">
                        <a:effectLst/>
                        <a:latin typeface="Arial" panose="020B0604020202020204" pitchFamily="34" charset="0"/>
                        <a:ea typeface="Times New Roman"/>
                        <a:cs typeface="Arial" panose="020B0604020202020204" pitchFamily="34" charset="0"/>
                      </a:endParaRPr>
                    </a:p>
                  </a:txBody>
                  <a:tcPr marL="68577" marR="68577" marT="0" marB="0"/>
                </a:tc>
                <a:tc>
                  <a:txBody>
                    <a:bodyPr/>
                    <a:lstStyle/>
                    <a:p>
                      <a:pPr algn="just">
                        <a:lnSpc>
                          <a:spcPct val="150000"/>
                        </a:lnSpc>
                        <a:spcAft>
                          <a:spcPts val="0"/>
                        </a:spcAft>
                      </a:pPr>
                      <a:r>
                        <a:rPr lang="en-GB" sz="1800" dirty="0">
                          <a:effectLst/>
                        </a:rPr>
                        <a:t>Patients not fulfilling the criteria for severe or very severe aplastic </a:t>
                      </a:r>
                      <a:r>
                        <a:rPr lang="en-GB" sz="1800" dirty="0" err="1">
                          <a:effectLst/>
                        </a:rPr>
                        <a:t>anemia</a:t>
                      </a:r>
                      <a:endParaRPr lang="en-GB" sz="1800" dirty="0">
                        <a:effectLst/>
                        <a:latin typeface="Arial" panose="020B0604020202020204" pitchFamily="34" charset="0"/>
                        <a:cs typeface="Arial" panose="020B0604020202020204" pitchFamily="34" charset="0"/>
                      </a:endParaRPr>
                    </a:p>
                  </a:txBody>
                  <a:tcPr marL="68577" marR="68577" marT="0" marB="0"/>
                </a:tc>
                <a:extLst>
                  <a:ext uri="{0D108BD9-81ED-4DB2-BD59-A6C34878D82A}">
                    <a16:rowId xmlns:a16="http://schemas.microsoft.com/office/drawing/2014/main" val="10000"/>
                  </a:ext>
                </a:extLst>
              </a:tr>
              <a:tr h="2468722">
                <a:tc>
                  <a:txBody>
                    <a:bodyPr/>
                    <a:lstStyle/>
                    <a:p>
                      <a:pPr algn="just">
                        <a:lnSpc>
                          <a:spcPct val="150000"/>
                        </a:lnSpc>
                        <a:spcAft>
                          <a:spcPts val="0"/>
                        </a:spcAft>
                      </a:pPr>
                      <a:r>
                        <a:rPr lang="it-IT" sz="2000" dirty="0">
                          <a:effectLst/>
                        </a:rPr>
                        <a:t>Severe AA </a:t>
                      </a:r>
                      <a:endParaRPr lang="it-IT" sz="2000" b="1" dirty="0">
                        <a:effectLst/>
                        <a:latin typeface="Arial" panose="020B0604020202020204" pitchFamily="34" charset="0"/>
                        <a:cs typeface="Arial" panose="020B0604020202020204" pitchFamily="34" charset="0"/>
                      </a:endParaRPr>
                    </a:p>
                  </a:txBody>
                  <a:tcPr marL="68577" marR="68577" marT="0" marB="0"/>
                </a:tc>
                <a:tc>
                  <a:txBody>
                    <a:bodyPr/>
                    <a:lstStyle/>
                    <a:p>
                      <a:pPr marL="342900" lvl="0" indent="-342900" algn="just">
                        <a:lnSpc>
                          <a:spcPct val="150000"/>
                        </a:lnSpc>
                        <a:spcAft>
                          <a:spcPts val="0"/>
                        </a:spcAft>
                        <a:buFont typeface="Symbol"/>
                        <a:buChar char=""/>
                        <a:tabLst>
                          <a:tab pos="228600" algn="l"/>
                        </a:tabLst>
                      </a:pPr>
                      <a:r>
                        <a:rPr lang="en-GB" sz="1800" dirty="0">
                          <a:effectLst/>
                        </a:rPr>
                        <a:t>BM cellularity &lt;25%, or 25-50% with &lt;30% residual hemopoietic cells </a:t>
                      </a:r>
                    </a:p>
                    <a:p>
                      <a:pPr marL="342900" lvl="0" indent="-342900" algn="just">
                        <a:lnSpc>
                          <a:spcPct val="150000"/>
                        </a:lnSpc>
                        <a:spcAft>
                          <a:spcPts val="0"/>
                        </a:spcAft>
                        <a:buFont typeface="Symbol"/>
                        <a:buChar char=""/>
                        <a:tabLst>
                          <a:tab pos="228600" algn="l"/>
                        </a:tabLst>
                      </a:pPr>
                      <a:r>
                        <a:rPr lang="en-GB" sz="1800" dirty="0">
                          <a:effectLst/>
                        </a:rPr>
                        <a:t>2/3 of the following:</a:t>
                      </a:r>
                    </a:p>
                    <a:p>
                      <a:pPr marL="800100" lvl="1" indent="-342900" algn="l">
                        <a:lnSpc>
                          <a:spcPct val="150000"/>
                        </a:lnSpc>
                        <a:spcAft>
                          <a:spcPts val="0"/>
                        </a:spcAft>
                        <a:buFont typeface="+mj-lt"/>
                        <a:buAutoNum type="arabicPeriod"/>
                        <a:tabLst>
                          <a:tab pos="228600" algn="l"/>
                        </a:tabLst>
                      </a:pPr>
                      <a:r>
                        <a:rPr lang="en-GB" sz="1800" dirty="0">
                          <a:effectLst/>
                        </a:rPr>
                        <a:t>neutrophils &lt;0.5 x 10</a:t>
                      </a:r>
                      <a:r>
                        <a:rPr lang="en-GB" sz="1800" baseline="30000" dirty="0">
                          <a:effectLst/>
                        </a:rPr>
                        <a:t>9</a:t>
                      </a:r>
                      <a:r>
                        <a:rPr lang="en-GB" sz="1800" dirty="0">
                          <a:effectLst/>
                        </a:rPr>
                        <a:t>/l</a:t>
                      </a:r>
                    </a:p>
                    <a:p>
                      <a:pPr marL="800100" lvl="1" indent="-342900" algn="l">
                        <a:lnSpc>
                          <a:spcPct val="150000"/>
                        </a:lnSpc>
                        <a:spcAft>
                          <a:spcPts val="0"/>
                        </a:spcAft>
                        <a:buFont typeface="+mj-lt"/>
                        <a:buAutoNum type="arabicPeriod"/>
                        <a:tabLst>
                          <a:tab pos="228600" algn="l"/>
                        </a:tabLst>
                      </a:pPr>
                      <a:r>
                        <a:rPr lang="en-GB" sz="1800" dirty="0">
                          <a:effectLst/>
                        </a:rPr>
                        <a:t>platelets &lt; 20 x 10</a:t>
                      </a:r>
                      <a:r>
                        <a:rPr lang="en-GB" sz="1800" baseline="30000" dirty="0">
                          <a:effectLst/>
                        </a:rPr>
                        <a:t>9</a:t>
                      </a:r>
                      <a:r>
                        <a:rPr lang="en-GB" sz="1800" dirty="0">
                          <a:effectLst/>
                        </a:rPr>
                        <a:t>/l</a:t>
                      </a:r>
                    </a:p>
                    <a:p>
                      <a:pPr marL="800100" lvl="1" indent="-342900" algn="l">
                        <a:lnSpc>
                          <a:spcPct val="150000"/>
                        </a:lnSpc>
                        <a:spcAft>
                          <a:spcPts val="0"/>
                        </a:spcAft>
                        <a:buFont typeface="+mj-lt"/>
                        <a:buAutoNum type="arabicPeriod"/>
                        <a:tabLst>
                          <a:tab pos="228600" algn="l"/>
                        </a:tabLst>
                      </a:pPr>
                      <a:r>
                        <a:rPr lang="en-GB" sz="1800" dirty="0">
                          <a:effectLst/>
                        </a:rPr>
                        <a:t>reticulocytes &lt;60 x 10</a:t>
                      </a:r>
                      <a:r>
                        <a:rPr lang="en-GB" sz="1800" baseline="30000" dirty="0">
                          <a:effectLst/>
                        </a:rPr>
                        <a:t>9</a:t>
                      </a:r>
                      <a:r>
                        <a:rPr lang="en-GB" sz="1800" dirty="0">
                          <a:effectLst/>
                        </a:rPr>
                        <a:t>/l </a:t>
                      </a:r>
                      <a:endParaRPr lang="en-GB" sz="1800" dirty="0">
                        <a:effectLst/>
                        <a:latin typeface="Arial" panose="020B0604020202020204" pitchFamily="34" charset="0"/>
                        <a:ea typeface="Times New Roman"/>
                        <a:cs typeface="Arial" panose="020B0604020202020204" pitchFamily="34" charset="0"/>
                      </a:endParaRPr>
                    </a:p>
                  </a:txBody>
                  <a:tcPr marL="68577" marR="68577" marT="0" marB="0"/>
                </a:tc>
                <a:extLst>
                  <a:ext uri="{0D108BD9-81ED-4DB2-BD59-A6C34878D82A}">
                    <a16:rowId xmlns:a16="http://schemas.microsoft.com/office/drawing/2014/main" val="10001"/>
                  </a:ext>
                </a:extLst>
              </a:tr>
              <a:tr h="1280078">
                <a:tc>
                  <a:txBody>
                    <a:bodyPr/>
                    <a:lstStyle/>
                    <a:p>
                      <a:pPr algn="just">
                        <a:lnSpc>
                          <a:spcPct val="150000"/>
                        </a:lnSpc>
                        <a:spcAft>
                          <a:spcPts val="0"/>
                        </a:spcAft>
                      </a:pPr>
                      <a:r>
                        <a:rPr lang="en-GB" sz="2000" dirty="0">
                          <a:effectLst/>
                        </a:rPr>
                        <a:t>Very severe AA </a:t>
                      </a:r>
                      <a:endParaRPr lang="en-GB" sz="2000" b="1" dirty="0">
                        <a:effectLst/>
                        <a:latin typeface="Arial" panose="020B0604020202020204" pitchFamily="34" charset="0"/>
                        <a:cs typeface="Arial" panose="020B0604020202020204" pitchFamily="34" charset="0"/>
                      </a:endParaRPr>
                    </a:p>
                  </a:txBody>
                  <a:tcPr marL="68577" marR="68577" marT="0" marB="0"/>
                </a:tc>
                <a:tc>
                  <a:txBody>
                    <a:bodyPr/>
                    <a:lstStyle/>
                    <a:p>
                      <a:pPr algn="just">
                        <a:lnSpc>
                          <a:spcPct val="150000"/>
                        </a:lnSpc>
                        <a:spcAft>
                          <a:spcPts val="0"/>
                        </a:spcAft>
                      </a:pPr>
                      <a:r>
                        <a:rPr lang="en-GB" sz="1800" dirty="0">
                          <a:effectLst/>
                        </a:rPr>
                        <a:t>As for severe AA but neutrophils </a:t>
                      </a:r>
                    </a:p>
                    <a:p>
                      <a:pPr algn="just">
                        <a:lnSpc>
                          <a:spcPct val="150000"/>
                        </a:lnSpc>
                        <a:spcAft>
                          <a:spcPts val="0"/>
                        </a:spcAft>
                      </a:pPr>
                      <a:r>
                        <a:rPr lang="en-GB" sz="1800" dirty="0">
                          <a:effectLst/>
                        </a:rPr>
                        <a:t>      &lt;0.2 x 10</a:t>
                      </a:r>
                      <a:r>
                        <a:rPr lang="en-GB" sz="1800" baseline="30000" dirty="0">
                          <a:effectLst/>
                        </a:rPr>
                        <a:t>9</a:t>
                      </a:r>
                      <a:r>
                        <a:rPr lang="en-GB" sz="1800" dirty="0">
                          <a:effectLst/>
                        </a:rPr>
                        <a:t>/l</a:t>
                      </a:r>
                      <a:endParaRPr lang="en-GB" sz="1800" dirty="0">
                        <a:solidFill>
                          <a:srgbClr val="FF0000"/>
                        </a:solidFill>
                        <a:effectLst/>
                        <a:latin typeface="Arial" panose="020B0604020202020204" pitchFamily="34" charset="0"/>
                        <a:ea typeface="Times New Roman"/>
                        <a:cs typeface="Arial" panose="020B0604020202020204" pitchFamily="34" charset="0"/>
                      </a:endParaRPr>
                    </a:p>
                  </a:txBody>
                  <a:tcPr marL="68577" marR="68577" marT="0" marB="0"/>
                </a:tc>
                <a:extLst>
                  <a:ext uri="{0D108BD9-81ED-4DB2-BD59-A6C34878D82A}">
                    <a16:rowId xmlns:a16="http://schemas.microsoft.com/office/drawing/2014/main" val="10002"/>
                  </a:ext>
                </a:extLst>
              </a:tr>
            </a:tbl>
          </a:graphicData>
        </a:graphic>
      </p:graphicFrame>
      <p:sp>
        <p:nvSpPr>
          <p:cNvPr id="5" name="Text Placeholder 8">
            <a:extLst>
              <a:ext uri="{FF2B5EF4-FFF2-40B4-BE49-F238E27FC236}">
                <a16:creationId xmlns:a16="http://schemas.microsoft.com/office/drawing/2014/main" id="{DC64D5B6-A555-5D70-0B21-2598833D4909}"/>
              </a:ext>
            </a:extLst>
          </p:cNvPr>
          <p:cNvSpPr txBox="1">
            <a:spLocks/>
          </p:cNvSpPr>
          <p:nvPr/>
        </p:nvSpPr>
        <p:spPr>
          <a:xfrm>
            <a:off x="5920934" y="6342520"/>
            <a:ext cx="9010618" cy="40602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a:t>.</a:t>
            </a:r>
            <a:br>
              <a:rPr lang="en-GB" sz="900" dirty="0"/>
            </a:br>
            <a:r>
              <a:rPr lang="en-GB" sz="900" dirty="0" err="1"/>
              <a:t>Kulasekararaj</a:t>
            </a:r>
            <a:r>
              <a:rPr lang="en-GB" sz="900" dirty="0"/>
              <a:t> A, </a:t>
            </a:r>
            <a:r>
              <a:rPr lang="en-GB" sz="900" i="1" dirty="0"/>
              <a:t>et al. Br J </a:t>
            </a:r>
            <a:r>
              <a:rPr lang="en-GB" sz="900" i="1" dirty="0" err="1"/>
              <a:t>Haematol</a:t>
            </a:r>
            <a:r>
              <a:rPr lang="en-GB" sz="900" dirty="0"/>
              <a:t>. 2024;204(3):784–804; </a:t>
            </a:r>
          </a:p>
        </p:txBody>
      </p:sp>
      <p:pic>
        <p:nvPicPr>
          <p:cNvPr id="3" name="Picture 2">
            <a:extLst>
              <a:ext uri="{FF2B5EF4-FFF2-40B4-BE49-F238E27FC236}">
                <a16:creationId xmlns:a16="http://schemas.microsoft.com/office/drawing/2014/main" id="{ABC08FAD-74C3-960B-E434-8C22B34EA515}"/>
              </a:ext>
            </a:extLst>
          </p:cNvPr>
          <p:cNvPicPr>
            <a:picLocks noChangeAspect="1"/>
          </p:cNvPicPr>
          <p:nvPr/>
        </p:nvPicPr>
        <p:blipFill>
          <a:blip r:embed="rId4"/>
          <a:stretch>
            <a:fillRect/>
          </a:stretch>
        </p:blipFill>
        <p:spPr>
          <a:xfrm>
            <a:off x="532917" y="1054917"/>
            <a:ext cx="11126164" cy="54869"/>
          </a:xfrm>
          <a:prstGeom prst="rect">
            <a:avLst/>
          </a:prstGeom>
        </p:spPr>
      </p:pic>
    </p:spTree>
    <p:extLst>
      <p:ext uri="{BB962C8B-B14F-4D97-AF65-F5344CB8AC3E}">
        <p14:creationId xmlns:p14="http://schemas.microsoft.com/office/powerpoint/2010/main" val="299009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B3D6-575E-5AC5-C002-B5338426B22B}"/>
              </a:ext>
            </a:extLst>
          </p:cNvPr>
          <p:cNvSpPr>
            <a:spLocks noGrp="1"/>
          </p:cNvSpPr>
          <p:nvPr>
            <p:ph type="title"/>
          </p:nvPr>
        </p:nvSpPr>
        <p:spPr>
          <a:xfrm>
            <a:off x="838200" y="0"/>
            <a:ext cx="10515600" cy="814161"/>
          </a:xfrm>
        </p:spPr>
        <p:txBody>
          <a:bodyPr>
            <a:normAutofit/>
          </a:bodyPr>
          <a:lstStyle/>
          <a:p>
            <a:pPr algn="ctr"/>
            <a:r>
              <a:rPr lang="en-GB" sz="4000" dirty="0"/>
              <a:t>Supportive medications </a:t>
            </a:r>
          </a:p>
        </p:txBody>
      </p:sp>
      <p:sp>
        <p:nvSpPr>
          <p:cNvPr id="3" name="Content Placeholder 2">
            <a:extLst>
              <a:ext uri="{FF2B5EF4-FFF2-40B4-BE49-F238E27FC236}">
                <a16:creationId xmlns:a16="http://schemas.microsoft.com/office/drawing/2014/main" id="{4E16C355-3C5A-43F5-3218-A4F70C17B581}"/>
              </a:ext>
            </a:extLst>
          </p:cNvPr>
          <p:cNvSpPr>
            <a:spLocks noGrp="1"/>
          </p:cNvSpPr>
          <p:nvPr>
            <p:ph idx="1"/>
          </p:nvPr>
        </p:nvSpPr>
        <p:spPr>
          <a:xfrm>
            <a:off x="282102" y="828675"/>
            <a:ext cx="11460592" cy="6029325"/>
          </a:xfrm>
        </p:spPr>
        <p:txBody>
          <a:bodyPr>
            <a:noAutofit/>
          </a:bodyPr>
          <a:lstStyle/>
          <a:p>
            <a:pPr>
              <a:lnSpc>
                <a:spcPct val="120000"/>
              </a:lnSpc>
              <a:spcBef>
                <a:spcPts val="0"/>
              </a:spcBef>
              <a:spcAft>
                <a:spcPts val="300"/>
              </a:spcAft>
              <a:buClr>
                <a:schemeClr val="tx1"/>
              </a:buClr>
            </a:pPr>
            <a:r>
              <a:rPr lang="en-GB" sz="2000" dirty="0"/>
              <a:t>Should be commenced whilst diagnosis is being determined</a:t>
            </a:r>
          </a:p>
          <a:p>
            <a:pPr>
              <a:lnSpc>
                <a:spcPct val="120000"/>
              </a:lnSpc>
              <a:spcBef>
                <a:spcPts val="0"/>
              </a:spcBef>
              <a:spcAft>
                <a:spcPts val="300"/>
              </a:spcAft>
              <a:buClr>
                <a:schemeClr val="tx1"/>
              </a:buClr>
            </a:pPr>
            <a:r>
              <a:rPr lang="en-GB" sz="2000" dirty="0"/>
              <a:t>Prophylactic antiviral, antibiotic and antifungal drugs – if neutrophils &lt;0.5x10*9/l</a:t>
            </a:r>
          </a:p>
          <a:p>
            <a:pPr>
              <a:lnSpc>
                <a:spcPct val="120000"/>
              </a:lnSpc>
              <a:spcBef>
                <a:spcPts val="0"/>
              </a:spcBef>
              <a:spcAft>
                <a:spcPts val="300"/>
              </a:spcAft>
              <a:buClr>
                <a:schemeClr val="tx1"/>
              </a:buClr>
            </a:pPr>
            <a:r>
              <a:rPr lang="en-GB" sz="2000" dirty="0"/>
              <a:t>Transfusions</a:t>
            </a:r>
          </a:p>
          <a:p>
            <a:pPr lvl="1">
              <a:lnSpc>
                <a:spcPct val="120000"/>
              </a:lnSpc>
              <a:spcBef>
                <a:spcPts val="0"/>
              </a:spcBef>
              <a:spcAft>
                <a:spcPts val="300"/>
              </a:spcAft>
              <a:buClr>
                <a:schemeClr val="tx1"/>
              </a:buClr>
            </a:pPr>
            <a:r>
              <a:rPr lang="en-GB" sz="1600" dirty="0"/>
              <a:t>Should be irradiated for patients having ATG and HSCT</a:t>
            </a:r>
          </a:p>
          <a:p>
            <a:pPr lvl="1">
              <a:lnSpc>
                <a:spcPct val="120000"/>
              </a:lnSpc>
              <a:spcBef>
                <a:spcPts val="0"/>
              </a:spcBef>
              <a:spcAft>
                <a:spcPts val="300"/>
              </a:spcAft>
              <a:buClr>
                <a:schemeClr val="tx1"/>
              </a:buClr>
            </a:pPr>
            <a:r>
              <a:rPr lang="en-GB" sz="1600" dirty="0"/>
              <a:t>Management of iron overload </a:t>
            </a:r>
          </a:p>
          <a:p>
            <a:pPr>
              <a:lnSpc>
                <a:spcPct val="120000"/>
              </a:lnSpc>
              <a:spcBef>
                <a:spcPts val="1000"/>
              </a:spcBef>
              <a:spcAft>
                <a:spcPts val="300"/>
              </a:spcAft>
              <a:buClr>
                <a:schemeClr val="tx1"/>
              </a:buClr>
            </a:pPr>
            <a:r>
              <a:rPr lang="en-GB" sz="2000" dirty="0"/>
              <a:t>Vaccinations in AA</a:t>
            </a:r>
          </a:p>
          <a:p>
            <a:pPr lvl="1">
              <a:lnSpc>
                <a:spcPct val="120000"/>
              </a:lnSpc>
              <a:spcBef>
                <a:spcPts val="0"/>
              </a:spcBef>
              <a:spcAft>
                <a:spcPts val="300"/>
              </a:spcAft>
              <a:buClr>
                <a:schemeClr val="tx1"/>
              </a:buClr>
            </a:pPr>
            <a:r>
              <a:rPr lang="en-GB" sz="1600" dirty="0"/>
              <a:t>Avoid live vaccines</a:t>
            </a:r>
          </a:p>
          <a:p>
            <a:pPr lvl="1">
              <a:lnSpc>
                <a:spcPct val="120000"/>
              </a:lnSpc>
              <a:spcBef>
                <a:spcPts val="0"/>
              </a:spcBef>
              <a:spcAft>
                <a:spcPts val="300"/>
              </a:spcAft>
              <a:buClr>
                <a:schemeClr val="tx1"/>
              </a:buClr>
            </a:pPr>
            <a:r>
              <a:rPr lang="en-GB" sz="1600" dirty="0"/>
              <a:t>Inactive vaccinations may be given after thoroughly considering and balancing risk versus benefit</a:t>
            </a:r>
            <a:endParaRPr lang="en-GB" sz="1600" dirty="0">
              <a:solidFill>
                <a:srgbClr val="C00000"/>
              </a:solidFill>
            </a:endParaRPr>
          </a:p>
          <a:p>
            <a:pPr lvl="1">
              <a:lnSpc>
                <a:spcPct val="120000"/>
              </a:lnSpc>
              <a:spcBef>
                <a:spcPts val="0"/>
              </a:spcBef>
              <a:spcAft>
                <a:spcPts val="300"/>
              </a:spcAft>
              <a:buClr>
                <a:schemeClr val="tx1"/>
              </a:buClr>
            </a:pPr>
            <a:r>
              <a:rPr lang="en-GB" sz="1600" dirty="0"/>
              <a:t>Post-transplantation AA patients should follow standard post-transplantation guidelines for vaccine administration</a:t>
            </a:r>
          </a:p>
        </p:txBody>
      </p:sp>
      <p:sp>
        <p:nvSpPr>
          <p:cNvPr id="5" name="Text Placeholder 7">
            <a:extLst>
              <a:ext uri="{FF2B5EF4-FFF2-40B4-BE49-F238E27FC236}">
                <a16:creationId xmlns:a16="http://schemas.microsoft.com/office/drawing/2014/main" id="{EBEB6C11-3320-97CD-741B-B7991180B3F5}"/>
              </a:ext>
            </a:extLst>
          </p:cNvPr>
          <p:cNvSpPr txBox="1">
            <a:spLocks/>
          </p:cNvSpPr>
          <p:nvPr/>
        </p:nvSpPr>
        <p:spPr bwMode="gray">
          <a:xfrm>
            <a:off x="9289468" y="6295389"/>
            <a:ext cx="6130346" cy="406024"/>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da-DK" sz="900" b="0" i="0" u="none" strike="noStrike" kern="1200" cap="none" spc="0" normalizeH="0" baseline="0" noProof="0" dirty="0">
                <a:ln>
                  <a:noFill/>
                </a:ln>
                <a:solidFill>
                  <a:srgbClr val="000000"/>
                </a:solidFill>
                <a:effectLst/>
                <a:uLnTx/>
                <a:uFillTx/>
                <a:latin typeface="Arial"/>
                <a:ea typeface="+mn-ea"/>
                <a:cs typeface="+mn-cs"/>
              </a:rPr>
              <a:t>1. Kulasekararaj A, </a:t>
            </a:r>
            <a:r>
              <a:rPr kumimoji="0" lang="da-DK" sz="900" b="0" i="1" u="none" strike="noStrike" kern="1200" cap="none" spc="0" normalizeH="0" baseline="0" noProof="0" dirty="0">
                <a:ln>
                  <a:noFill/>
                </a:ln>
                <a:solidFill>
                  <a:srgbClr val="000000"/>
                </a:solidFill>
                <a:effectLst/>
                <a:uLnTx/>
                <a:uFillTx/>
                <a:latin typeface="Arial"/>
                <a:ea typeface="+mn-ea"/>
                <a:cs typeface="+mn-cs"/>
              </a:rPr>
              <a:t>et al. Br J Haematol. </a:t>
            </a:r>
            <a:r>
              <a:rPr kumimoji="0" lang="da-DK" sz="900" b="0" i="0" u="none" strike="noStrike" kern="1200" cap="none" spc="0" normalizeH="0" baseline="0" noProof="0" dirty="0">
                <a:ln>
                  <a:noFill/>
                </a:ln>
                <a:solidFill>
                  <a:srgbClr val="000000"/>
                </a:solidFill>
                <a:effectLst/>
                <a:uLnTx/>
                <a:uFillTx/>
                <a:latin typeface="Arial"/>
                <a:ea typeface="+mn-ea"/>
                <a:cs typeface="+mn-cs"/>
              </a:rPr>
              <a:t>2024. </a:t>
            </a:r>
            <a:endParaRPr kumimoji="0" lang="en-GB" sz="9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DA569E4D-BFE7-7726-17D2-57031A4D6287}"/>
              </a:ext>
            </a:extLst>
          </p:cNvPr>
          <p:cNvPicPr>
            <a:picLocks noChangeAspect="1"/>
          </p:cNvPicPr>
          <p:nvPr/>
        </p:nvPicPr>
        <p:blipFill>
          <a:blip r:embed="rId4"/>
          <a:stretch>
            <a:fillRect/>
          </a:stretch>
        </p:blipFill>
        <p:spPr>
          <a:xfrm>
            <a:off x="449316" y="828675"/>
            <a:ext cx="11126164" cy="54869"/>
          </a:xfrm>
          <a:prstGeom prst="rect">
            <a:avLst/>
          </a:prstGeom>
        </p:spPr>
      </p:pic>
    </p:spTree>
    <p:extLst>
      <p:ext uri="{BB962C8B-B14F-4D97-AF65-F5344CB8AC3E}">
        <p14:creationId xmlns:p14="http://schemas.microsoft.com/office/powerpoint/2010/main" val="6999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0169-12A8-4A6B-424A-6EAEFCA32E91}"/>
              </a:ext>
            </a:extLst>
          </p:cNvPr>
          <p:cNvSpPr>
            <a:spLocks noGrp="1"/>
          </p:cNvSpPr>
          <p:nvPr>
            <p:ph type="title"/>
          </p:nvPr>
        </p:nvSpPr>
        <p:spPr/>
        <p:txBody>
          <a:bodyPr/>
          <a:lstStyle/>
          <a:p>
            <a:r>
              <a:rPr lang="en-GB" dirty="0"/>
              <a:t>How is the rugby player?</a:t>
            </a:r>
          </a:p>
        </p:txBody>
      </p:sp>
      <p:sp>
        <p:nvSpPr>
          <p:cNvPr id="3" name="Content Placeholder 2">
            <a:extLst>
              <a:ext uri="{FF2B5EF4-FFF2-40B4-BE49-F238E27FC236}">
                <a16:creationId xmlns:a16="http://schemas.microsoft.com/office/drawing/2014/main" id="{04ED0200-8DCA-A120-8D00-67ADCE7709D5}"/>
              </a:ext>
            </a:extLst>
          </p:cNvPr>
          <p:cNvSpPr>
            <a:spLocks noGrp="1"/>
          </p:cNvSpPr>
          <p:nvPr>
            <p:ph idx="1"/>
          </p:nvPr>
        </p:nvSpPr>
        <p:spPr>
          <a:xfrm>
            <a:off x="185057" y="1825625"/>
            <a:ext cx="11168743" cy="4351338"/>
          </a:xfrm>
        </p:spPr>
        <p:txBody>
          <a:bodyPr>
            <a:normAutofit fontScale="92500"/>
          </a:bodyPr>
          <a:lstStyle/>
          <a:p>
            <a:r>
              <a:rPr lang="en-GB" dirty="0"/>
              <a:t>Diagnosis: Very severe aplastic </a:t>
            </a:r>
            <a:r>
              <a:rPr lang="en-GB" dirty="0" err="1"/>
              <a:t>anemia</a:t>
            </a:r>
            <a:endParaRPr lang="en-GB" dirty="0"/>
          </a:p>
          <a:p>
            <a:pPr lvl="1"/>
            <a:r>
              <a:rPr lang="en-GB" dirty="0"/>
              <a:t> Hb 60g/l, WCC 1x10*9/l, neutrophils 0.2x10*9/l, </a:t>
            </a:r>
            <a:r>
              <a:rPr lang="en-GB" dirty="0" err="1"/>
              <a:t>plt</a:t>
            </a:r>
            <a:r>
              <a:rPr lang="en-GB" dirty="0"/>
              <a:t> 20x10*9/l</a:t>
            </a:r>
          </a:p>
          <a:p>
            <a:r>
              <a:rPr lang="en-GB" dirty="0"/>
              <a:t>Medications: Supportive commenced: Antifungal, antiviral and antibiotics</a:t>
            </a:r>
          </a:p>
          <a:p>
            <a:r>
              <a:rPr lang="en-GB" dirty="0"/>
              <a:t>Blood products: irradiated blood and platelets</a:t>
            </a:r>
          </a:p>
          <a:p>
            <a:r>
              <a:rPr lang="en-GB" dirty="0"/>
              <a:t>Psychological: Unable to compete; professional career break]</a:t>
            </a:r>
          </a:p>
          <a:p>
            <a:pPr lvl="1"/>
            <a:r>
              <a:rPr lang="en-GB" dirty="0"/>
              <a:t>Counselling from work package </a:t>
            </a:r>
          </a:p>
          <a:p>
            <a:pPr lvl="1"/>
            <a:r>
              <a:rPr lang="en-GB" dirty="0"/>
              <a:t>Holiday to South America cancelled</a:t>
            </a:r>
          </a:p>
          <a:p>
            <a:pPr lvl="1"/>
            <a:r>
              <a:rPr lang="en-GB" dirty="0"/>
              <a:t>Family psychological support required </a:t>
            </a:r>
          </a:p>
          <a:p>
            <a:r>
              <a:rPr lang="en-GB" dirty="0"/>
              <a:t>Benefits: PIP claim, critical illness cover activated </a:t>
            </a:r>
          </a:p>
          <a:p>
            <a:r>
              <a:rPr lang="en-GB" dirty="0"/>
              <a:t>Treatment plan: No siblings </a:t>
            </a:r>
          </a:p>
        </p:txBody>
      </p:sp>
    </p:spTree>
    <p:extLst>
      <p:ext uri="{BB962C8B-B14F-4D97-AF65-F5344CB8AC3E}">
        <p14:creationId xmlns:p14="http://schemas.microsoft.com/office/powerpoint/2010/main" val="400425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EB29-ADD7-283C-38D5-F6C4C6E27DAA}"/>
              </a:ext>
            </a:extLst>
          </p:cNvPr>
          <p:cNvSpPr>
            <a:spLocks noGrp="1"/>
          </p:cNvSpPr>
          <p:nvPr>
            <p:ph type="title"/>
          </p:nvPr>
        </p:nvSpPr>
        <p:spPr/>
        <p:txBody>
          <a:bodyPr/>
          <a:lstStyle/>
          <a:p>
            <a:r>
              <a:rPr lang="en-US" dirty="0"/>
              <a:t>Author disclosures </a:t>
            </a:r>
          </a:p>
        </p:txBody>
      </p:sp>
      <p:sp>
        <p:nvSpPr>
          <p:cNvPr id="3" name="Content Placeholder 2">
            <a:extLst>
              <a:ext uri="{FF2B5EF4-FFF2-40B4-BE49-F238E27FC236}">
                <a16:creationId xmlns:a16="http://schemas.microsoft.com/office/drawing/2014/main" id="{701DE029-5805-C29E-9452-1E252BE106FD}"/>
              </a:ext>
            </a:extLst>
          </p:cNvPr>
          <p:cNvSpPr>
            <a:spLocks noGrp="1"/>
          </p:cNvSpPr>
          <p:nvPr>
            <p:ph idx="1"/>
          </p:nvPr>
        </p:nvSpPr>
        <p:spPr/>
        <p:txBody>
          <a:bodyPr/>
          <a:lstStyle/>
          <a:p>
            <a:r>
              <a:rPr lang="en-GB" dirty="0"/>
              <a:t>Advisory board: Pfizer, Novartis, Alexion </a:t>
            </a:r>
            <a:r>
              <a:rPr lang="en-GB" dirty="0" err="1"/>
              <a:t>Astrazenica</a:t>
            </a:r>
            <a:r>
              <a:rPr lang="en-GB" dirty="0"/>
              <a:t>, </a:t>
            </a:r>
            <a:r>
              <a:rPr lang="en-GB" dirty="0" err="1"/>
              <a:t>Omeros</a:t>
            </a:r>
            <a:r>
              <a:rPr lang="en-GB" dirty="0"/>
              <a:t>, </a:t>
            </a:r>
            <a:r>
              <a:rPr lang="en-GB" dirty="0" err="1"/>
              <a:t>Sobi</a:t>
            </a:r>
            <a:endParaRPr lang="en-GB" dirty="0"/>
          </a:p>
          <a:p>
            <a:r>
              <a:rPr lang="en-GB" dirty="0"/>
              <a:t>Lecture fees/travel support: Pfizer, Alexion, AstraZeneca, </a:t>
            </a:r>
            <a:r>
              <a:rPr lang="en-GB" dirty="0" err="1"/>
              <a:t>Sobi</a:t>
            </a:r>
            <a:r>
              <a:rPr lang="en-GB" dirty="0"/>
              <a:t>, Novartis, Amgen</a:t>
            </a:r>
          </a:p>
        </p:txBody>
      </p:sp>
    </p:spTree>
    <p:extLst>
      <p:ext uri="{BB962C8B-B14F-4D97-AF65-F5344CB8AC3E}">
        <p14:creationId xmlns:p14="http://schemas.microsoft.com/office/powerpoint/2010/main" val="259446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E8E301AE-5ED2-1CC8-568B-71C3ACFF438B}"/>
              </a:ext>
            </a:extLst>
          </p:cNvPr>
          <p:cNvSpPr/>
          <p:nvPr/>
        </p:nvSpPr>
        <p:spPr bwMode="gray">
          <a:xfrm>
            <a:off x="8454571" y="4992914"/>
            <a:ext cx="1589315" cy="674914"/>
          </a:xfrm>
          <a:prstGeom prst="roundRect">
            <a:avLst/>
          </a:prstGeom>
          <a:solidFill>
            <a:schemeClr val="bg1"/>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marL="0" marR="0" lvl="0" indent="0" algn="ctr" defTabSz="914400" rtl="0" eaLnBrk="1" fontAlgn="base" latinLnBrk="0" hangingPunct="1">
              <a:lnSpc>
                <a:spcPct val="90000"/>
              </a:lnSpc>
              <a:spcBef>
                <a:spcPts val="0"/>
              </a:spcBef>
              <a:spcAft>
                <a:spcPct val="0"/>
              </a:spcAft>
              <a:buClr>
                <a:srgbClr val="0095FF"/>
              </a:buClr>
              <a:buSzPct val="90000"/>
              <a:buFontTx/>
              <a:buNone/>
              <a:tabLst/>
              <a:defRPr/>
            </a:pPr>
            <a:endParaRPr kumimoji="0" lang="en-GB" sz="1800" b="1" i="0" u="none" strike="noStrike" kern="1200" cap="none" spc="0" normalizeH="0" baseline="0" noProof="0">
              <a:ln>
                <a:noFill/>
              </a:ln>
              <a:solidFill>
                <a:srgbClr val="0000C9"/>
              </a:solidFill>
              <a:effectLst/>
              <a:uLnTx/>
              <a:uFillTx/>
              <a:latin typeface="Arial"/>
              <a:ea typeface="+mn-ea"/>
              <a:cs typeface="+mn-cs"/>
            </a:endParaRPr>
          </a:p>
        </p:txBody>
      </p:sp>
      <p:sp>
        <p:nvSpPr>
          <p:cNvPr id="15" name="Rectangle: Rounded Corners 14">
            <a:extLst>
              <a:ext uri="{FF2B5EF4-FFF2-40B4-BE49-F238E27FC236}">
                <a16:creationId xmlns:a16="http://schemas.microsoft.com/office/drawing/2014/main" id="{0B767BA6-4C64-80D7-0121-0E78A631FC14}"/>
              </a:ext>
            </a:extLst>
          </p:cNvPr>
          <p:cNvSpPr/>
          <p:nvPr/>
        </p:nvSpPr>
        <p:spPr bwMode="gray">
          <a:xfrm>
            <a:off x="6096000" y="4992914"/>
            <a:ext cx="1792515" cy="674914"/>
          </a:xfrm>
          <a:prstGeom prst="roundRect">
            <a:avLst/>
          </a:prstGeom>
          <a:solidFill>
            <a:schemeClr val="bg1"/>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marL="0" marR="0" lvl="0" indent="0" algn="ctr" defTabSz="914400" rtl="0" eaLnBrk="1" fontAlgn="base" latinLnBrk="0" hangingPunct="1">
              <a:lnSpc>
                <a:spcPct val="90000"/>
              </a:lnSpc>
              <a:spcBef>
                <a:spcPts val="0"/>
              </a:spcBef>
              <a:spcAft>
                <a:spcPct val="0"/>
              </a:spcAft>
              <a:buClr>
                <a:srgbClr val="0095FF"/>
              </a:buClr>
              <a:buSzPct val="90000"/>
              <a:buFontTx/>
              <a:buNone/>
              <a:tabLst/>
              <a:defRPr/>
            </a:pPr>
            <a:endParaRPr kumimoji="0" lang="en-GB" sz="1800" b="1" i="0" u="none" strike="noStrike" kern="1200" cap="none" spc="0" normalizeH="0" baseline="0" noProof="0">
              <a:ln>
                <a:noFill/>
              </a:ln>
              <a:solidFill>
                <a:srgbClr val="0000C9"/>
              </a:solidFill>
              <a:effectLst/>
              <a:uLnTx/>
              <a:uFillTx/>
              <a:latin typeface="Arial"/>
              <a:ea typeface="+mn-ea"/>
              <a:cs typeface="+mn-cs"/>
            </a:endParaRPr>
          </a:p>
        </p:txBody>
      </p:sp>
      <p:sp>
        <p:nvSpPr>
          <p:cNvPr id="4" name="Title 3">
            <a:extLst>
              <a:ext uri="{FF2B5EF4-FFF2-40B4-BE49-F238E27FC236}">
                <a16:creationId xmlns:a16="http://schemas.microsoft.com/office/drawing/2014/main" id="{33643740-9580-067E-9C73-9B8A123DD38A}"/>
              </a:ext>
            </a:extLst>
          </p:cNvPr>
          <p:cNvSpPr>
            <a:spLocks noGrp="1"/>
          </p:cNvSpPr>
          <p:nvPr>
            <p:ph type="title"/>
          </p:nvPr>
        </p:nvSpPr>
        <p:spPr>
          <a:xfrm>
            <a:off x="530087" y="0"/>
            <a:ext cx="10515600" cy="1325563"/>
          </a:xfrm>
        </p:spPr>
        <p:txBody>
          <a:bodyPr>
            <a:normAutofit/>
          </a:bodyPr>
          <a:lstStyle/>
          <a:p>
            <a:pPr algn="ctr"/>
            <a:r>
              <a:rPr lang="en-GB" sz="4000" dirty="0"/>
              <a:t>BSH treatment guidelines – acquired SAA </a:t>
            </a:r>
          </a:p>
        </p:txBody>
      </p:sp>
      <p:pic>
        <p:nvPicPr>
          <p:cNvPr id="9" name="Picture 8">
            <a:extLst>
              <a:ext uri="{FF2B5EF4-FFF2-40B4-BE49-F238E27FC236}">
                <a16:creationId xmlns:a16="http://schemas.microsoft.com/office/drawing/2014/main" id="{0714594B-F398-75C8-D38D-4E1B297A0DFE}"/>
              </a:ext>
            </a:extLst>
          </p:cNvPr>
          <p:cNvPicPr>
            <a:picLocks noChangeAspect="1"/>
          </p:cNvPicPr>
          <p:nvPr/>
        </p:nvPicPr>
        <p:blipFill>
          <a:blip r:embed="rId4"/>
          <a:stretch>
            <a:fillRect/>
          </a:stretch>
        </p:blipFill>
        <p:spPr>
          <a:xfrm>
            <a:off x="1137009" y="1325563"/>
            <a:ext cx="9537866" cy="4649624"/>
          </a:xfrm>
          <a:prstGeom prst="rect">
            <a:avLst/>
          </a:prstGeom>
        </p:spPr>
      </p:pic>
      <p:sp>
        <p:nvSpPr>
          <p:cNvPr id="11" name="Text Placeholder 7">
            <a:extLst>
              <a:ext uri="{FF2B5EF4-FFF2-40B4-BE49-F238E27FC236}">
                <a16:creationId xmlns:a16="http://schemas.microsoft.com/office/drawing/2014/main" id="{E24AD2E6-6D60-8383-A1D1-ED6D97E8799E}"/>
              </a:ext>
            </a:extLst>
          </p:cNvPr>
          <p:cNvSpPr txBox="1">
            <a:spLocks/>
          </p:cNvSpPr>
          <p:nvPr/>
        </p:nvSpPr>
        <p:spPr bwMode="gray">
          <a:xfrm>
            <a:off x="2923417" y="6393180"/>
            <a:ext cx="8981168" cy="415981"/>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da-DK" sz="900" b="0" i="0" u="none" strike="noStrike" kern="1200" cap="none" spc="0" normalizeH="0" baseline="0" noProof="0" dirty="0">
                <a:ln>
                  <a:noFill/>
                </a:ln>
                <a:solidFill>
                  <a:srgbClr val="000000"/>
                </a:solidFill>
                <a:effectLst/>
                <a:uLnTx/>
                <a:uFillTx/>
                <a:latin typeface="Arial"/>
                <a:ea typeface="+mn-ea"/>
                <a:cs typeface="+mn-cs"/>
              </a:rPr>
              <a:t>Kulasekararaj A, </a:t>
            </a:r>
            <a:r>
              <a:rPr kumimoji="0" lang="da-DK" sz="900" b="0" i="1" u="none" strike="noStrike" kern="1200" cap="none" spc="0" normalizeH="0" baseline="0" noProof="0" dirty="0">
                <a:ln>
                  <a:noFill/>
                </a:ln>
                <a:solidFill>
                  <a:srgbClr val="000000"/>
                </a:solidFill>
                <a:effectLst/>
                <a:uLnTx/>
                <a:uFillTx/>
                <a:latin typeface="Arial"/>
                <a:ea typeface="+mn-ea"/>
                <a:cs typeface="+mn-cs"/>
              </a:rPr>
              <a:t>et al. Br J Haematol. </a:t>
            </a:r>
            <a:r>
              <a:rPr kumimoji="0" lang="da-DK" sz="900" b="0" i="0" u="none" strike="noStrike" kern="1200" cap="none" spc="0" normalizeH="0" baseline="0" noProof="0" dirty="0">
                <a:ln>
                  <a:noFill/>
                </a:ln>
                <a:solidFill>
                  <a:srgbClr val="000000"/>
                </a:solidFill>
                <a:effectLst/>
                <a:uLnTx/>
                <a:uFillTx/>
                <a:latin typeface="Arial"/>
                <a:ea typeface="+mn-ea"/>
                <a:cs typeface="+mn-cs"/>
              </a:rPr>
              <a:t>2024</a:t>
            </a:r>
            <a:r>
              <a:rPr kumimoji="0" lang="en-GB" sz="900" b="0" i="0" u="none" strike="noStrike" kern="1200" cap="none" spc="0" normalizeH="0" baseline="0" noProof="0" dirty="0">
                <a:ln>
                  <a:noFill/>
                </a:ln>
                <a:solidFill>
                  <a:srgbClr val="000000"/>
                </a:solidFill>
                <a:effectLst/>
                <a:uLnTx/>
                <a:uFillTx/>
                <a:latin typeface="Arial"/>
                <a:ea typeface="+mn-ea"/>
                <a:cs typeface="+mn-cs"/>
              </a:rPr>
              <a:t>.</a:t>
            </a:r>
          </a:p>
        </p:txBody>
      </p:sp>
      <p:sp>
        <p:nvSpPr>
          <p:cNvPr id="2" name="Text Placeholder 7">
            <a:extLst>
              <a:ext uri="{FF2B5EF4-FFF2-40B4-BE49-F238E27FC236}">
                <a16:creationId xmlns:a16="http://schemas.microsoft.com/office/drawing/2014/main" id="{E88CFC6F-3953-DFFE-FC7D-CD241DBB7BBB}"/>
              </a:ext>
            </a:extLst>
          </p:cNvPr>
          <p:cNvSpPr txBox="1">
            <a:spLocks/>
          </p:cNvSpPr>
          <p:nvPr/>
        </p:nvSpPr>
        <p:spPr bwMode="gray">
          <a:xfrm>
            <a:off x="9951867" y="6004560"/>
            <a:ext cx="2068497" cy="777240"/>
          </a:xfrm>
          <a:prstGeom prst="rect">
            <a:avLst/>
          </a:prstGeom>
        </p:spPr>
        <p:txBody>
          <a:bodyPr vert="horz" lIns="45720" tIns="45720" rIns="45720" bIns="45720" rtlCol="0" anchor="b">
            <a:noAutofit/>
          </a:bodyPr>
          <a:lstStyle>
            <a:lvl1pPr marL="0" indent="0" algn="l" defTabSz="914400" rtl="0" eaLnBrk="1" latinLnBrk="0" hangingPunct="1">
              <a:lnSpc>
                <a:spcPct val="90000"/>
              </a:lnSpc>
              <a:spcBef>
                <a:spcPts val="2000"/>
              </a:spcBef>
              <a:buClrTx/>
              <a:buSzPct val="100000"/>
              <a:buFont typeface="Arial" panose="020B0604020202020204" pitchFamily="34" charset="0"/>
              <a:buNone/>
              <a:defRPr lang="en-US" sz="900" kern="120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9"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0" lang="en-GB" sz="9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B373D52B-6D3F-B9DC-93C2-8BEFF1641DF7}"/>
              </a:ext>
            </a:extLst>
          </p:cNvPr>
          <p:cNvPicPr>
            <a:picLocks noChangeAspect="1"/>
          </p:cNvPicPr>
          <p:nvPr/>
        </p:nvPicPr>
        <p:blipFill>
          <a:blip r:embed="rId5"/>
          <a:stretch>
            <a:fillRect/>
          </a:stretch>
        </p:blipFill>
        <p:spPr>
          <a:xfrm>
            <a:off x="535749" y="1036037"/>
            <a:ext cx="11126164" cy="54869"/>
          </a:xfrm>
          <a:prstGeom prst="rect">
            <a:avLst/>
          </a:prstGeom>
        </p:spPr>
      </p:pic>
    </p:spTree>
    <p:extLst>
      <p:ext uri="{BB962C8B-B14F-4D97-AF65-F5344CB8AC3E}">
        <p14:creationId xmlns:p14="http://schemas.microsoft.com/office/powerpoint/2010/main" val="3738941947"/>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D22-926D-B713-17D1-BFCE5A054DA0}"/>
              </a:ext>
            </a:extLst>
          </p:cNvPr>
          <p:cNvSpPr>
            <a:spLocks noGrp="1"/>
          </p:cNvSpPr>
          <p:nvPr>
            <p:ph type="title"/>
          </p:nvPr>
        </p:nvSpPr>
        <p:spPr/>
        <p:txBody>
          <a:bodyPr>
            <a:normAutofit/>
          </a:bodyPr>
          <a:lstStyle/>
          <a:p>
            <a:r>
              <a:rPr lang="en-US" sz="3200" dirty="0"/>
              <a:t>Summary</a:t>
            </a:r>
          </a:p>
        </p:txBody>
      </p:sp>
      <p:sp>
        <p:nvSpPr>
          <p:cNvPr id="3" name="Content Placeholder 2">
            <a:extLst>
              <a:ext uri="{FF2B5EF4-FFF2-40B4-BE49-F238E27FC236}">
                <a16:creationId xmlns:a16="http://schemas.microsoft.com/office/drawing/2014/main" id="{D0A48CE4-3A51-849B-9B67-E57442B9D1AA}"/>
              </a:ext>
            </a:extLst>
          </p:cNvPr>
          <p:cNvSpPr>
            <a:spLocks noGrp="1"/>
          </p:cNvSpPr>
          <p:nvPr>
            <p:ph idx="1"/>
          </p:nvPr>
        </p:nvSpPr>
        <p:spPr>
          <a:xfrm>
            <a:off x="457200" y="1825625"/>
            <a:ext cx="10896600" cy="4351338"/>
          </a:xfrm>
        </p:spPr>
        <p:txBody>
          <a:bodyPr/>
          <a:lstStyle/>
          <a:p>
            <a:r>
              <a:rPr lang="en-GB" dirty="0"/>
              <a:t>Aplastic </a:t>
            </a:r>
            <a:r>
              <a:rPr lang="en-GB" dirty="0" err="1"/>
              <a:t>anemia</a:t>
            </a:r>
            <a:r>
              <a:rPr lang="en-GB" dirty="0"/>
              <a:t> is a rare disease</a:t>
            </a:r>
          </a:p>
          <a:p>
            <a:r>
              <a:rPr lang="en-GB" dirty="0"/>
              <a:t>Whilst there is a biphasic peak, it is increasingly common in the elderly</a:t>
            </a:r>
          </a:p>
          <a:p>
            <a:r>
              <a:rPr lang="en-GB" dirty="0"/>
              <a:t>Patients should be treated in an experienced centre</a:t>
            </a:r>
          </a:p>
          <a:p>
            <a:r>
              <a:rPr lang="en-GB" dirty="0"/>
              <a:t>Early diagnosis of patients enables early treatment commencement</a:t>
            </a:r>
          </a:p>
          <a:p>
            <a:r>
              <a:rPr lang="en-GB" dirty="0"/>
              <a:t>Signposting to patient support groups and psychological support is essential</a:t>
            </a:r>
          </a:p>
          <a:p>
            <a:endParaRPr lang="en-GB" dirty="0"/>
          </a:p>
        </p:txBody>
      </p:sp>
    </p:spTree>
    <p:extLst>
      <p:ext uri="{BB962C8B-B14F-4D97-AF65-F5344CB8AC3E}">
        <p14:creationId xmlns:p14="http://schemas.microsoft.com/office/powerpoint/2010/main" val="339645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CB1F-CD31-A832-1A20-EFE3DDA3A1B9}"/>
              </a:ext>
            </a:extLst>
          </p:cNvPr>
          <p:cNvSpPr>
            <a:spLocks noGrp="1"/>
          </p:cNvSpPr>
          <p:nvPr>
            <p:ph type="title"/>
          </p:nvPr>
        </p:nvSpPr>
        <p:spPr/>
        <p:txBody>
          <a:bodyPr/>
          <a:lstStyle/>
          <a:p>
            <a:r>
              <a:rPr lang="en-GB" dirty="0"/>
              <a:t>Aplastic </a:t>
            </a:r>
            <a:r>
              <a:rPr lang="en-GB" dirty="0" err="1"/>
              <a:t>anemia</a:t>
            </a:r>
            <a:r>
              <a:rPr lang="en-GB" dirty="0"/>
              <a:t> facts </a:t>
            </a:r>
          </a:p>
        </p:txBody>
      </p:sp>
      <p:sp>
        <p:nvSpPr>
          <p:cNvPr id="3" name="Content Placeholder 2">
            <a:extLst>
              <a:ext uri="{FF2B5EF4-FFF2-40B4-BE49-F238E27FC236}">
                <a16:creationId xmlns:a16="http://schemas.microsoft.com/office/drawing/2014/main" id="{DB7CC290-1856-F04C-302C-DC7F73B705FE}"/>
              </a:ext>
            </a:extLst>
          </p:cNvPr>
          <p:cNvSpPr>
            <a:spLocks noGrp="1"/>
          </p:cNvSpPr>
          <p:nvPr>
            <p:ph idx="1"/>
          </p:nvPr>
        </p:nvSpPr>
        <p:spPr>
          <a:xfrm>
            <a:off x="149225" y="2098675"/>
            <a:ext cx="8243661" cy="4351338"/>
          </a:xfrm>
        </p:spPr>
        <p:txBody>
          <a:bodyPr/>
          <a:lstStyle/>
          <a:p>
            <a:r>
              <a:rPr lang="en-GB" dirty="0"/>
              <a:t>Overall incidence of 2.35 (95% CI: 2.06–2.64) cases per million inhabitants per year</a:t>
            </a:r>
          </a:p>
          <a:p>
            <a:r>
              <a:rPr lang="en-GB" dirty="0"/>
              <a:t>AA is more common in the Far east </a:t>
            </a:r>
          </a:p>
          <a:p>
            <a:r>
              <a:rPr lang="en-GB" dirty="0"/>
              <a:t>Biphasic peak 15–25 and over 60 years of age</a:t>
            </a:r>
          </a:p>
          <a:p>
            <a:r>
              <a:rPr lang="en-GB" dirty="0"/>
              <a:t>Categorised as per </a:t>
            </a:r>
            <a:r>
              <a:rPr lang="en-GB" dirty="0" err="1"/>
              <a:t>camitta</a:t>
            </a:r>
            <a:r>
              <a:rPr lang="en-GB" dirty="0"/>
              <a:t> criteria</a:t>
            </a:r>
          </a:p>
          <a:p>
            <a:r>
              <a:rPr lang="en-GB" dirty="0"/>
              <a:t>Inherited causes – more common in children </a:t>
            </a:r>
          </a:p>
          <a:p>
            <a:r>
              <a:rPr lang="en-GB" dirty="0"/>
              <a:t>Most common clonal change in AA is the presence and progression of a PNH clone (40–60% patients)</a:t>
            </a:r>
          </a:p>
        </p:txBody>
      </p:sp>
      <p:pic>
        <p:nvPicPr>
          <p:cNvPr id="4" name="Picture 3">
            <a:extLst>
              <a:ext uri="{FF2B5EF4-FFF2-40B4-BE49-F238E27FC236}">
                <a16:creationId xmlns:a16="http://schemas.microsoft.com/office/drawing/2014/main" id="{F3CDF2D9-0251-8D98-6505-E57F4F8624F4}"/>
              </a:ext>
            </a:extLst>
          </p:cNvPr>
          <p:cNvPicPr>
            <a:picLocks noChangeAspect="1"/>
          </p:cNvPicPr>
          <p:nvPr/>
        </p:nvPicPr>
        <p:blipFill>
          <a:blip r:embed="rId4"/>
          <a:stretch>
            <a:fillRect/>
          </a:stretch>
        </p:blipFill>
        <p:spPr>
          <a:xfrm>
            <a:off x="9191625" y="365125"/>
            <a:ext cx="2647950" cy="1733550"/>
          </a:xfrm>
          <a:prstGeom prst="rect">
            <a:avLst/>
          </a:prstGeom>
        </p:spPr>
      </p:pic>
      <p:pic>
        <p:nvPicPr>
          <p:cNvPr id="5" name="Picture 4">
            <a:extLst>
              <a:ext uri="{FF2B5EF4-FFF2-40B4-BE49-F238E27FC236}">
                <a16:creationId xmlns:a16="http://schemas.microsoft.com/office/drawing/2014/main" id="{F803B394-40BE-1829-D50E-696A78EDE728}"/>
              </a:ext>
            </a:extLst>
          </p:cNvPr>
          <p:cNvPicPr>
            <a:picLocks noChangeAspect="1"/>
          </p:cNvPicPr>
          <p:nvPr/>
        </p:nvPicPr>
        <p:blipFill>
          <a:blip r:embed="rId5"/>
          <a:stretch>
            <a:fillRect/>
          </a:stretch>
        </p:blipFill>
        <p:spPr>
          <a:xfrm>
            <a:off x="7943400" y="3803029"/>
            <a:ext cx="4248600" cy="1325563"/>
          </a:xfrm>
          <a:prstGeom prst="rect">
            <a:avLst/>
          </a:prstGeom>
        </p:spPr>
      </p:pic>
    </p:spTree>
    <p:extLst>
      <p:ext uri="{BB962C8B-B14F-4D97-AF65-F5344CB8AC3E}">
        <p14:creationId xmlns:p14="http://schemas.microsoft.com/office/powerpoint/2010/main" val="3966296239"/>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691C-BCC8-5F8E-EDAF-B0167E2E9281}"/>
              </a:ext>
            </a:extLst>
          </p:cNvPr>
          <p:cNvSpPr>
            <a:spLocks noGrp="1"/>
          </p:cNvSpPr>
          <p:nvPr>
            <p:ph type="title"/>
          </p:nvPr>
        </p:nvSpPr>
        <p:spPr/>
        <p:txBody>
          <a:bodyPr/>
          <a:lstStyle/>
          <a:p>
            <a:r>
              <a:rPr lang="en-GB" dirty="0"/>
              <a:t>Patient approach and Common symptoms</a:t>
            </a:r>
          </a:p>
        </p:txBody>
      </p:sp>
      <p:sp>
        <p:nvSpPr>
          <p:cNvPr id="3" name="Content Placeholder 2">
            <a:extLst>
              <a:ext uri="{FF2B5EF4-FFF2-40B4-BE49-F238E27FC236}">
                <a16:creationId xmlns:a16="http://schemas.microsoft.com/office/drawing/2014/main" id="{105AAA5B-B51E-5807-6312-C4F9AF9DCD8E}"/>
              </a:ext>
            </a:extLst>
          </p:cNvPr>
          <p:cNvSpPr>
            <a:spLocks noGrp="1"/>
          </p:cNvSpPr>
          <p:nvPr>
            <p:ph idx="1"/>
          </p:nvPr>
        </p:nvSpPr>
        <p:spPr>
          <a:xfrm>
            <a:off x="480767" y="1404483"/>
            <a:ext cx="10873033" cy="5088392"/>
          </a:xfrm>
        </p:spPr>
        <p:txBody>
          <a:bodyPr>
            <a:normAutofit fontScale="77500" lnSpcReduction="20000"/>
          </a:bodyPr>
          <a:lstStyle/>
          <a:p>
            <a:r>
              <a:rPr lang="en-GB" dirty="0"/>
              <a:t>History </a:t>
            </a:r>
          </a:p>
          <a:p>
            <a:pPr lvl="1"/>
            <a:r>
              <a:rPr lang="en-GB" dirty="0"/>
              <a:t>Importance of preceding vaccinations </a:t>
            </a:r>
          </a:p>
          <a:p>
            <a:pPr lvl="1"/>
            <a:r>
              <a:rPr lang="en-GB" dirty="0"/>
              <a:t>Occupational history</a:t>
            </a:r>
          </a:p>
          <a:p>
            <a:pPr lvl="1"/>
            <a:r>
              <a:rPr lang="en-GB" dirty="0"/>
              <a:t>New medications</a:t>
            </a:r>
          </a:p>
          <a:p>
            <a:pPr lvl="1"/>
            <a:r>
              <a:rPr lang="en-GB" dirty="0"/>
              <a:t>Concurrent disease – including AI diseases</a:t>
            </a:r>
          </a:p>
          <a:p>
            <a:pPr lvl="2"/>
            <a:r>
              <a:rPr lang="en-GB" dirty="0"/>
              <a:t>Secondary Aplastic </a:t>
            </a:r>
            <a:r>
              <a:rPr lang="en-GB" dirty="0" err="1"/>
              <a:t>anemia</a:t>
            </a:r>
            <a:r>
              <a:rPr lang="en-GB" dirty="0"/>
              <a:t> requires treatment of the underlying disease</a:t>
            </a:r>
          </a:p>
          <a:p>
            <a:pPr lvl="1"/>
            <a:r>
              <a:rPr lang="en-GB" dirty="0"/>
              <a:t>Family history of early death, haematology disorders or malignancy  </a:t>
            </a:r>
          </a:p>
          <a:p>
            <a:pPr lvl="2"/>
            <a:r>
              <a:rPr lang="en-GB" dirty="0"/>
              <a:t>May indicate inherited disorder</a:t>
            </a:r>
          </a:p>
          <a:p>
            <a:r>
              <a:rPr lang="en-GB" dirty="0"/>
              <a:t>Good clinical examination </a:t>
            </a:r>
          </a:p>
          <a:p>
            <a:pPr lvl="1"/>
            <a:r>
              <a:rPr lang="en-GB" dirty="0"/>
              <a:t>Dysmorphia  - short stature; hypoplastic thumbs, early grey hair</a:t>
            </a:r>
          </a:p>
          <a:p>
            <a:pPr lvl="1"/>
            <a:r>
              <a:rPr lang="en-GB" dirty="0"/>
              <a:t>Potential for inherited disorders</a:t>
            </a:r>
          </a:p>
          <a:p>
            <a:pPr lvl="1"/>
            <a:endParaRPr lang="en-GB" dirty="0"/>
          </a:p>
          <a:p>
            <a:r>
              <a:rPr lang="en-GB" dirty="0"/>
              <a:t>Symptoms</a:t>
            </a:r>
          </a:p>
          <a:p>
            <a:pPr lvl="1"/>
            <a:r>
              <a:rPr lang="en-GB" dirty="0"/>
              <a:t>Bleeding and </a:t>
            </a:r>
            <a:r>
              <a:rPr lang="en-GB" dirty="0" err="1"/>
              <a:t>petichae</a:t>
            </a:r>
            <a:r>
              <a:rPr lang="en-GB" dirty="0"/>
              <a:t> – due to low platelets</a:t>
            </a:r>
          </a:p>
          <a:p>
            <a:pPr lvl="1"/>
            <a:r>
              <a:rPr lang="en-GB" dirty="0"/>
              <a:t>Low energy – due to </a:t>
            </a:r>
            <a:r>
              <a:rPr lang="en-GB" dirty="0" err="1"/>
              <a:t>anemia</a:t>
            </a:r>
            <a:r>
              <a:rPr lang="en-GB" dirty="0"/>
              <a:t> – may be a gradual progression younger patients tolerate low Hb </a:t>
            </a:r>
          </a:p>
          <a:p>
            <a:pPr lvl="1"/>
            <a:r>
              <a:rPr lang="en-GB" dirty="0"/>
              <a:t>Recurrent infections – due to neutropoenia</a:t>
            </a:r>
          </a:p>
          <a:p>
            <a:pPr lvl="1"/>
            <a:r>
              <a:rPr lang="en-GB" dirty="0"/>
              <a:t>Jaundice – if associated with hepatitis </a:t>
            </a:r>
          </a:p>
          <a:p>
            <a:pPr lvl="1"/>
            <a:endParaRPr lang="en-GB" dirty="0"/>
          </a:p>
        </p:txBody>
      </p:sp>
    </p:spTree>
    <p:extLst>
      <p:ext uri="{BB962C8B-B14F-4D97-AF65-F5344CB8AC3E}">
        <p14:creationId xmlns:p14="http://schemas.microsoft.com/office/powerpoint/2010/main" val="180809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177"/>
            <a:ext cx="10515600" cy="463549"/>
          </a:xfrm>
        </p:spPr>
        <p:txBody>
          <a:bodyPr>
            <a:normAutofit fontScale="90000"/>
          </a:bodyPr>
          <a:lstStyle/>
          <a:p>
            <a:pPr algn="ctr"/>
            <a:r>
              <a:rPr lang="en-GB" dirty="0"/>
              <a:t>Inherited bone marrow failure</a:t>
            </a:r>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82316728"/>
              </p:ext>
            </p:extLst>
          </p:nvPr>
        </p:nvGraphicFramePr>
        <p:xfrm>
          <a:off x="201385" y="914506"/>
          <a:ext cx="11789230" cy="5826051"/>
        </p:xfrm>
        <a:graphic>
          <a:graphicData uri="http://schemas.openxmlformats.org/drawingml/2006/table">
            <a:tbl>
              <a:tblPr firstRow="1" bandRow="1">
                <a:tableStyleId>{5C22544A-7EE6-4342-B048-85BDC9FD1C3A}</a:tableStyleId>
              </a:tblPr>
              <a:tblGrid>
                <a:gridCol w="2357846">
                  <a:extLst>
                    <a:ext uri="{9D8B030D-6E8A-4147-A177-3AD203B41FA5}">
                      <a16:colId xmlns:a16="http://schemas.microsoft.com/office/drawing/2014/main" val="719553462"/>
                    </a:ext>
                  </a:extLst>
                </a:gridCol>
                <a:gridCol w="2357846">
                  <a:extLst>
                    <a:ext uri="{9D8B030D-6E8A-4147-A177-3AD203B41FA5}">
                      <a16:colId xmlns:a16="http://schemas.microsoft.com/office/drawing/2014/main" val="1504224798"/>
                    </a:ext>
                  </a:extLst>
                </a:gridCol>
                <a:gridCol w="2357846">
                  <a:extLst>
                    <a:ext uri="{9D8B030D-6E8A-4147-A177-3AD203B41FA5}">
                      <a16:colId xmlns:a16="http://schemas.microsoft.com/office/drawing/2014/main" val="818630490"/>
                    </a:ext>
                  </a:extLst>
                </a:gridCol>
                <a:gridCol w="2357846">
                  <a:extLst>
                    <a:ext uri="{9D8B030D-6E8A-4147-A177-3AD203B41FA5}">
                      <a16:colId xmlns:a16="http://schemas.microsoft.com/office/drawing/2014/main" val="1548556010"/>
                    </a:ext>
                  </a:extLst>
                </a:gridCol>
                <a:gridCol w="2357846">
                  <a:extLst>
                    <a:ext uri="{9D8B030D-6E8A-4147-A177-3AD203B41FA5}">
                      <a16:colId xmlns:a16="http://schemas.microsoft.com/office/drawing/2014/main" val="20004"/>
                    </a:ext>
                  </a:extLst>
                </a:gridCol>
              </a:tblGrid>
              <a:tr h="522531">
                <a:tc>
                  <a:txBody>
                    <a:bodyPr/>
                    <a:lstStyle/>
                    <a:p>
                      <a:endParaRPr lang="en-GB" dirty="0"/>
                    </a:p>
                  </a:txBody>
                  <a:tcPr/>
                </a:tc>
                <a:tc>
                  <a:txBody>
                    <a:bodyPr/>
                    <a:lstStyle/>
                    <a:p>
                      <a:r>
                        <a:rPr lang="en-GB" dirty="0"/>
                        <a:t>Inheritance pattern</a:t>
                      </a:r>
                    </a:p>
                  </a:txBody>
                  <a:tcPr/>
                </a:tc>
                <a:tc>
                  <a:txBody>
                    <a:bodyPr/>
                    <a:lstStyle/>
                    <a:p>
                      <a:r>
                        <a:rPr lang="en-GB" dirty="0"/>
                        <a:t>Bone marrow failure</a:t>
                      </a:r>
                    </a:p>
                  </a:txBody>
                  <a:tcPr/>
                </a:tc>
                <a:tc>
                  <a:txBody>
                    <a:bodyPr/>
                    <a:lstStyle/>
                    <a:p>
                      <a:r>
                        <a:rPr lang="en-GB" dirty="0"/>
                        <a:t>Short telomeres?</a:t>
                      </a:r>
                    </a:p>
                  </a:txBody>
                  <a:tcPr/>
                </a:tc>
                <a:tc>
                  <a:txBody>
                    <a:bodyPr/>
                    <a:lstStyle/>
                    <a:p>
                      <a:r>
                        <a:rPr lang="en-GB" dirty="0"/>
                        <a:t>Phenotypic features</a:t>
                      </a:r>
                    </a:p>
                  </a:txBody>
                  <a:tcPr/>
                </a:tc>
                <a:extLst>
                  <a:ext uri="{0D108BD9-81ED-4DB2-BD59-A6C34878D82A}">
                    <a16:rowId xmlns:a16="http://schemas.microsoft.com/office/drawing/2014/main" val="1979954358"/>
                  </a:ext>
                </a:extLst>
              </a:tr>
              <a:tr h="866739">
                <a:tc>
                  <a:txBody>
                    <a:bodyPr/>
                    <a:lstStyle/>
                    <a:p>
                      <a:r>
                        <a:rPr lang="en-GB" dirty="0"/>
                        <a:t>Fanconi </a:t>
                      </a:r>
                      <a:r>
                        <a:rPr lang="en-GB" dirty="0" err="1"/>
                        <a:t>anemia</a:t>
                      </a:r>
                      <a:endParaRPr lang="en-GB" dirty="0"/>
                    </a:p>
                  </a:txBody>
                  <a:tcPr/>
                </a:tc>
                <a:tc>
                  <a:txBody>
                    <a:bodyPr/>
                    <a:lstStyle/>
                    <a:p>
                      <a:r>
                        <a:rPr lang="en-GB" dirty="0"/>
                        <a:t>AR, XLR, AD</a:t>
                      </a:r>
                    </a:p>
                  </a:txBody>
                  <a:tcPr/>
                </a:tc>
                <a:tc>
                  <a:txBody>
                    <a:bodyPr/>
                    <a:lstStyle/>
                    <a:p>
                      <a:r>
                        <a:rPr lang="en-GB" dirty="0"/>
                        <a:t>&gt;90%</a:t>
                      </a:r>
                    </a:p>
                  </a:txBody>
                  <a:tcPr/>
                </a:tc>
                <a:tc>
                  <a:txBody>
                    <a:bodyPr/>
                    <a:lstStyle/>
                    <a:p>
                      <a:r>
                        <a:rPr lang="en-GB" dirty="0"/>
                        <a:t>Yes</a:t>
                      </a:r>
                    </a:p>
                  </a:txBody>
                  <a:tcPr/>
                </a:tc>
                <a:tc>
                  <a:txBody>
                    <a:bodyPr/>
                    <a:lstStyle/>
                    <a:p>
                      <a:r>
                        <a:rPr lang="en-GB" dirty="0"/>
                        <a:t>Café au </a:t>
                      </a:r>
                      <a:r>
                        <a:rPr lang="en-GB" dirty="0" err="1"/>
                        <a:t>lait</a:t>
                      </a:r>
                      <a:r>
                        <a:rPr lang="en-GB" dirty="0"/>
                        <a:t> spots </a:t>
                      </a:r>
                    </a:p>
                    <a:p>
                      <a:r>
                        <a:rPr lang="en-GB" dirty="0"/>
                        <a:t>Short</a:t>
                      </a:r>
                      <a:r>
                        <a:rPr lang="en-GB" baseline="0" dirty="0"/>
                        <a:t> stature </a:t>
                      </a:r>
                    </a:p>
                    <a:p>
                      <a:r>
                        <a:rPr lang="en-GB" baseline="0" dirty="0"/>
                        <a:t>Thumb abnormalities</a:t>
                      </a:r>
                      <a:endParaRPr lang="en-GB" dirty="0"/>
                    </a:p>
                  </a:txBody>
                  <a:tcPr/>
                </a:tc>
                <a:extLst>
                  <a:ext uri="{0D108BD9-81ED-4DB2-BD59-A6C34878D82A}">
                    <a16:rowId xmlns:a16="http://schemas.microsoft.com/office/drawing/2014/main" val="783999008"/>
                  </a:ext>
                </a:extLst>
              </a:tr>
              <a:tr h="1386783">
                <a:tc>
                  <a:txBody>
                    <a:bodyPr/>
                    <a:lstStyle/>
                    <a:p>
                      <a:r>
                        <a:rPr lang="en-GB" dirty="0" err="1"/>
                        <a:t>Dyskeratosis</a:t>
                      </a:r>
                      <a:r>
                        <a:rPr lang="en-GB" dirty="0"/>
                        <a:t> </a:t>
                      </a:r>
                      <a:r>
                        <a:rPr lang="en-GB" dirty="0" err="1"/>
                        <a:t>Congenita</a:t>
                      </a:r>
                      <a:endParaRPr lang="en-GB" dirty="0"/>
                    </a:p>
                  </a:txBody>
                  <a:tcPr/>
                </a:tc>
                <a:tc>
                  <a:txBody>
                    <a:bodyPr/>
                    <a:lstStyle/>
                    <a:p>
                      <a:r>
                        <a:rPr lang="en-GB" dirty="0"/>
                        <a:t>XLR, AR</a:t>
                      </a:r>
                    </a:p>
                  </a:txBody>
                  <a:tcPr/>
                </a:tc>
                <a:tc>
                  <a:txBody>
                    <a:bodyPr/>
                    <a:lstStyle/>
                    <a:p>
                      <a:r>
                        <a:rPr lang="en-GB" dirty="0"/>
                        <a:t>80%</a:t>
                      </a:r>
                    </a:p>
                  </a:txBody>
                  <a:tcPr/>
                </a:tc>
                <a:tc>
                  <a:txBody>
                    <a:bodyPr/>
                    <a:lstStyle/>
                    <a:p>
                      <a:r>
                        <a:rPr lang="en-GB" dirty="0"/>
                        <a:t>Yes</a:t>
                      </a:r>
                    </a:p>
                  </a:txBody>
                  <a:tcPr/>
                </a:tc>
                <a:tc>
                  <a:txBody>
                    <a:bodyPr/>
                    <a:lstStyle/>
                    <a:p>
                      <a:r>
                        <a:rPr lang="en-GB" dirty="0"/>
                        <a:t>Skin pigmentation</a:t>
                      </a:r>
                    </a:p>
                    <a:p>
                      <a:r>
                        <a:rPr lang="en-GB" dirty="0"/>
                        <a:t>Oral leukoplasia</a:t>
                      </a:r>
                    </a:p>
                    <a:p>
                      <a:r>
                        <a:rPr lang="en-GB" dirty="0"/>
                        <a:t>Nail</a:t>
                      </a:r>
                      <a:r>
                        <a:rPr lang="en-GB" baseline="0" dirty="0"/>
                        <a:t> dystrophy</a:t>
                      </a:r>
                    </a:p>
                    <a:p>
                      <a:r>
                        <a:rPr lang="en-GB" baseline="0" dirty="0"/>
                        <a:t>Premature grey hair</a:t>
                      </a:r>
                    </a:p>
                    <a:p>
                      <a:r>
                        <a:rPr lang="en-GB" baseline="0" dirty="0"/>
                        <a:t>Lung and liver fibrosis</a:t>
                      </a:r>
                      <a:endParaRPr lang="en-GB" dirty="0"/>
                    </a:p>
                  </a:txBody>
                  <a:tcPr/>
                </a:tc>
                <a:extLst>
                  <a:ext uri="{0D108BD9-81ED-4DB2-BD59-A6C34878D82A}">
                    <a16:rowId xmlns:a16="http://schemas.microsoft.com/office/drawing/2014/main" val="1856826544"/>
                  </a:ext>
                </a:extLst>
              </a:tr>
              <a:tr h="1646805">
                <a:tc>
                  <a:txBody>
                    <a:bodyPr/>
                    <a:lstStyle/>
                    <a:p>
                      <a:r>
                        <a:rPr lang="en-GB" dirty="0" err="1"/>
                        <a:t>Shwachman</a:t>
                      </a:r>
                      <a:r>
                        <a:rPr lang="en-GB" dirty="0"/>
                        <a:t>-Diamond</a:t>
                      </a:r>
                    </a:p>
                  </a:txBody>
                  <a:tcPr/>
                </a:tc>
                <a:tc>
                  <a:txBody>
                    <a:bodyPr/>
                    <a:lstStyle/>
                    <a:p>
                      <a:r>
                        <a:rPr lang="en-GB" dirty="0"/>
                        <a:t>AR</a:t>
                      </a:r>
                    </a:p>
                  </a:txBody>
                  <a:tcPr/>
                </a:tc>
                <a:tc>
                  <a:txBody>
                    <a:bodyPr/>
                    <a:lstStyle/>
                    <a:p>
                      <a:r>
                        <a:rPr lang="en-GB" dirty="0"/>
                        <a:t>20%</a:t>
                      </a:r>
                    </a:p>
                  </a:txBody>
                  <a:tcPr/>
                </a:tc>
                <a:tc>
                  <a:txBody>
                    <a:bodyPr/>
                    <a:lstStyle/>
                    <a:p>
                      <a:r>
                        <a:rPr lang="en-GB" dirty="0"/>
                        <a:t>Yes</a:t>
                      </a:r>
                    </a:p>
                  </a:txBody>
                  <a:tcPr/>
                </a:tc>
                <a:tc>
                  <a:txBody>
                    <a:bodyPr/>
                    <a:lstStyle/>
                    <a:p>
                      <a:r>
                        <a:rPr lang="en-GB" dirty="0"/>
                        <a:t>Pancreatic</a:t>
                      </a:r>
                      <a:r>
                        <a:rPr lang="en-GB" baseline="0" dirty="0"/>
                        <a:t> insufficiency</a:t>
                      </a:r>
                    </a:p>
                    <a:p>
                      <a:r>
                        <a:rPr lang="en-GB" baseline="0" dirty="0"/>
                        <a:t>Short stature </a:t>
                      </a:r>
                    </a:p>
                    <a:p>
                      <a:r>
                        <a:rPr lang="en-GB" baseline="0" dirty="0"/>
                        <a:t>Thoracic abnormalities</a:t>
                      </a:r>
                    </a:p>
                    <a:p>
                      <a:endParaRPr lang="en-GB" dirty="0"/>
                    </a:p>
                  </a:txBody>
                  <a:tcPr/>
                </a:tc>
                <a:extLst>
                  <a:ext uri="{0D108BD9-81ED-4DB2-BD59-A6C34878D82A}">
                    <a16:rowId xmlns:a16="http://schemas.microsoft.com/office/drawing/2014/main" val="3269802892"/>
                  </a:ext>
                </a:extLst>
              </a:tr>
              <a:tr h="1126761">
                <a:tc>
                  <a:txBody>
                    <a:bodyPr/>
                    <a:lstStyle/>
                    <a:p>
                      <a:r>
                        <a:rPr lang="en-GB" dirty="0"/>
                        <a:t>Diamond </a:t>
                      </a:r>
                      <a:r>
                        <a:rPr lang="en-GB" dirty="0" err="1"/>
                        <a:t>Blackfan</a:t>
                      </a:r>
                      <a:r>
                        <a:rPr lang="en-GB" dirty="0"/>
                        <a:t> </a:t>
                      </a:r>
                      <a:r>
                        <a:rPr lang="en-GB" dirty="0" err="1"/>
                        <a:t>anemia</a:t>
                      </a:r>
                      <a:endParaRPr lang="en-GB" dirty="0"/>
                    </a:p>
                  </a:txBody>
                  <a:tcPr/>
                </a:tc>
                <a:tc>
                  <a:txBody>
                    <a:bodyPr/>
                    <a:lstStyle/>
                    <a:p>
                      <a:r>
                        <a:rPr lang="en-GB" dirty="0"/>
                        <a:t>AD, AR</a:t>
                      </a:r>
                    </a:p>
                  </a:txBody>
                  <a:tcPr/>
                </a:tc>
                <a:tc>
                  <a:txBody>
                    <a:bodyPr/>
                    <a:lstStyle/>
                    <a:p>
                      <a:r>
                        <a:rPr lang="en-GB" dirty="0"/>
                        <a:t>Red cells aplasia, BM rare</a:t>
                      </a:r>
                    </a:p>
                  </a:txBody>
                  <a:tcPr/>
                </a:tc>
                <a:tc>
                  <a:txBody>
                    <a:bodyPr/>
                    <a:lstStyle/>
                    <a:p>
                      <a:r>
                        <a:rPr lang="en-GB" dirty="0"/>
                        <a:t>Yes</a:t>
                      </a:r>
                    </a:p>
                  </a:txBody>
                  <a:tcPr/>
                </a:tc>
                <a:tc>
                  <a:txBody>
                    <a:bodyPr/>
                    <a:lstStyle/>
                    <a:p>
                      <a:r>
                        <a:rPr lang="en-GB" dirty="0"/>
                        <a:t>Cleft palate</a:t>
                      </a:r>
                    </a:p>
                    <a:p>
                      <a:r>
                        <a:rPr lang="en-GB" dirty="0"/>
                        <a:t>Microcephaly</a:t>
                      </a:r>
                    </a:p>
                    <a:p>
                      <a:r>
                        <a:rPr lang="en-GB" dirty="0"/>
                        <a:t>Low hair line</a:t>
                      </a:r>
                    </a:p>
                    <a:p>
                      <a:r>
                        <a:rPr lang="en-GB" dirty="0"/>
                        <a:t>Absent thumbs</a:t>
                      </a:r>
                    </a:p>
                  </a:txBody>
                  <a:tcPr/>
                </a:tc>
                <a:extLst>
                  <a:ext uri="{0D108BD9-81ED-4DB2-BD59-A6C34878D82A}">
                    <a16:rowId xmlns:a16="http://schemas.microsoft.com/office/drawing/2014/main" val="1783439668"/>
                  </a:ext>
                </a:extLst>
              </a:tr>
            </a:tbl>
          </a:graphicData>
        </a:graphic>
      </p:graphicFrame>
      <p:cxnSp>
        <p:nvCxnSpPr>
          <p:cNvPr id="5" name="Straight Connector 4">
            <a:extLst>
              <a:ext uri="{FF2B5EF4-FFF2-40B4-BE49-F238E27FC236}">
                <a16:creationId xmlns:a16="http://schemas.microsoft.com/office/drawing/2014/main" id="{00CD0679-8246-D62A-7EB4-9CB47C49AF8D}"/>
              </a:ext>
            </a:extLst>
          </p:cNvPr>
          <p:cNvCxnSpPr/>
          <p:nvPr/>
        </p:nvCxnSpPr>
        <p:spPr>
          <a:xfrm>
            <a:off x="549792" y="912412"/>
            <a:ext cx="1109241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30079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FE853E-1ACA-BD4C-DCBB-874BA658F4A2}"/>
              </a:ext>
            </a:extLst>
          </p:cNvPr>
          <p:cNvSpPr>
            <a:spLocks noGrp="1"/>
          </p:cNvSpPr>
          <p:nvPr>
            <p:ph idx="1"/>
          </p:nvPr>
        </p:nvSpPr>
        <p:spPr>
          <a:xfrm>
            <a:off x="0" y="1328053"/>
            <a:ext cx="5147733" cy="1325563"/>
          </a:xfrm>
        </p:spPr>
        <p:txBody>
          <a:bodyPr>
            <a:normAutofit/>
          </a:bodyPr>
          <a:lstStyle/>
          <a:p>
            <a:pPr marL="0" indent="0" algn="ctr">
              <a:buNone/>
            </a:pPr>
            <a:r>
              <a:rPr lang="en-GB" sz="1600" dirty="0">
                <a:effectLst/>
              </a:rPr>
              <a:t>Increased incidence of aplastic </a:t>
            </a:r>
            <a:r>
              <a:rPr lang="en-GB" sz="1600" dirty="0" err="1">
                <a:effectLst/>
              </a:rPr>
              <a:t>anemia</a:t>
            </a:r>
            <a:r>
              <a:rPr lang="en-GB" sz="1600" dirty="0">
                <a:effectLst/>
              </a:rPr>
              <a:t> in female patients and in those with older age (</a:t>
            </a:r>
            <a:r>
              <a:rPr lang="en-GB" sz="1600" dirty="0">
                <a:effectLst/>
                <a:ea typeface="Calibri" panose="020F0502020204030204" pitchFamily="34" charset="0"/>
                <a:cs typeface="Arial" panose="020B0604020202020204" pitchFamily="34" charset="0"/>
              </a:rPr>
              <a:t>≥</a:t>
            </a:r>
            <a:r>
              <a:rPr lang="en-GB" sz="1600" dirty="0">
                <a:effectLst/>
              </a:rPr>
              <a:t>65 </a:t>
            </a:r>
            <a:r>
              <a:rPr lang="en-GB" sz="1600" dirty="0"/>
              <a:t>years</a:t>
            </a:r>
            <a:r>
              <a:rPr lang="en-GB" sz="1600" dirty="0">
                <a:effectLst/>
              </a:rPr>
              <a:t>)</a:t>
            </a:r>
          </a:p>
        </p:txBody>
      </p:sp>
      <p:sp>
        <p:nvSpPr>
          <p:cNvPr id="3" name="Text Placeholder 2">
            <a:extLst>
              <a:ext uri="{FF2B5EF4-FFF2-40B4-BE49-F238E27FC236}">
                <a16:creationId xmlns:a16="http://schemas.microsoft.com/office/drawing/2014/main" id="{3DA4E512-ED3D-A7A6-482A-642C57CEC71F}"/>
              </a:ext>
            </a:extLst>
          </p:cNvPr>
          <p:cNvSpPr>
            <a:spLocks noGrp="1"/>
          </p:cNvSpPr>
          <p:nvPr>
            <p:ph type="body" sz="quarter" idx="16"/>
          </p:nvPr>
        </p:nvSpPr>
        <p:spPr>
          <a:xfrm>
            <a:off x="188290" y="6280431"/>
            <a:ext cx="12108913" cy="347472"/>
          </a:xfrm>
        </p:spPr>
        <p:txBody>
          <a:bodyPr/>
          <a:lstStyle/>
          <a:p>
            <a:r>
              <a:rPr lang="en-GB" dirty="0"/>
              <a:t>Scheinberg P, et al. Analysis of Real-World Data to Identify Predictors for Earlier Diagnosis of Aplastic </a:t>
            </a:r>
            <a:r>
              <a:rPr lang="en-GB" dirty="0" err="1"/>
              <a:t>Anemia</a:t>
            </a:r>
            <a:r>
              <a:rPr lang="en-GB" dirty="0"/>
              <a:t>. Abstract presented at EHA 2024; Madrid, Spain; June 13–16, 2024. Abstract PB2674 (publication only) ; Famokunwa B, Gupta A, Thomas S, Griffin M, </a:t>
            </a:r>
            <a:r>
              <a:rPr lang="en-GB" dirty="0" err="1"/>
              <a:t>Kulasekararaj</a:t>
            </a:r>
            <a:r>
              <a:rPr lang="en-GB" dirty="0"/>
              <a:t> A. Mapping aplastic anaemia hospital activity in England. </a:t>
            </a:r>
            <a:r>
              <a:rPr lang="en-GB" dirty="0" err="1"/>
              <a:t>EJHaem</a:t>
            </a:r>
            <a:r>
              <a:rPr lang="en-GB" dirty="0"/>
              <a:t>. 2024 Mar 22;5(2):414–417; </a:t>
            </a:r>
          </a:p>
        </p:txBody>
      </p:sp>
      <p:sp>
        <p:nvSpPr>
          <p:cNvPr id="5" name="Title 4">
            <a:extLst>
              <a:ext uri="{FF2B5EF4-FFF2-40B4-BE49-F238E27FC236}">
                <a16:creationId xmlns:a16="http://schemas.microsoft.com/office/drawing/2014/main" id="{CCCB48D4-EC6E-9749-3809-3CD78DA213E5}"/>
              </a:ext>
            </a:extLst>
          </p:cNvPr>
          <p:cNvSpPr>
            <a:spLocks noGrp="1"/>
          </p:cNvSpPr>
          <p:nvPr>
            <p:ph type="title"/>
          </p:nvPr>
        </p:nvSpPr>
        <p:spPr>
          <a:xfrm>
            <a:off x="188290" y="-114267"/>
            <a:ext cx="11190579" cy="1325563"/>
          </a:xfrm>
        </p:spPr>
        <p:txBody>
          <a:bodyPr>
            <a:normAutofit fontScale="90000"/>
          </a:bodyPr>
          <a:lstStyle/>
          <a:p>
            <a:r>
              <a:rPr lang="en-GB" dirty="0"/>
              <a:t>Analysis of Real-World Data to Identify Predictors for Earlier Diagnosis of Aplastic </a:t>
            </a:r>
            <a:r>
              <a:rPr lang="en-GB" dirty="0" err="1"/>
              <a:t>Anemia</a:t>
            </a:r>
            <a:endParaRPr lang="en-GB" dirty="0"/>
          </a:p>
        </p:txBody>
      </p:sp>
      <p:pic>
        <p:nvPicPr>
          <p:cNvPr id="10" name="Picture 9">
            <a:extLst>
              <a:ext uri="{FF2B5EF4-FFF2-40B4-BE49-F238E27FC236}">
                <a16:creationId xmlns:a16="http://schemas.microsoft.com/office/drawing/2014/main" id="{8E5D7BE9-6B92-401F-B355-1455BF5B0ED0}"/>
              </a:ext>
            </a:extLst>
          </p:cNvPr>
          <p:cNvPicPr>
            <a:picLocks noChangeAspect="1"/>
          </p:cNvPicPr>
          <p:nvPr/>
        </p:nvPicPr>
        <p:blipFill>
          <a:blip r:embed="rId4"/>
          <a:stretch>
            <a:fillRect/>
          </a:stretch>
        </p:blipFill>
        <p:spPr>
          <a:xfrm>
            <a:off x="469816" y="2081502"/>
            <a:ext cx="4130280" cy="3941312"/>
          </a:xfrm>
          <a:prstGeom prst="rect">
            <a:avLst/>
          </a:prstGeom>
        </p:spPr>
      </p:pic>
      <p:pic>
        <p:nvPicPr>
          <p:cNvPr id="6" name="Picture 5">
            <a:extLst>
              <a:ext uri="{FF2B5EF4-FFF2-40B4-BE49-F238E27FC236}">
                <a16:creationId xmlns:a16="http://schemas.microsoft.com/office/drawing/2014/main" id="{BAF73A9E-E4D9-1454-E144-CC1091C8F160}"/>
              </a:ext>
            </a:extLst>
          </p:cNvPr>
          <p:cNvPicPr>
            <a:picLocks noChangeAspect="1"/>
          </p:cNvPicPr>
          <p:nvPr/>
        </p:nvPicPr>
        <p:blipFill>
          <a:blip r:embed="rId5"/>
          <a:stretch>
            <a:fillRect/>
          </a:stretch>
        </p:blipFill>
        <p:spPr>
          <a:xfrm>
            <a:off x="6096000" y="2483672"/>
            <a:ext cx="5718544" cy="3103133"/>
          </a:xfrm>
          <a:prstGeom prst="rect">
            <a:avLst/>
          </a:prstGeom>
        </p:spPr>
      </p:pic>
      <p:sp>
        <p:nvSpPr>
          <p:cNvPr id="7" name="Content Placeholder 2">
            <a:extLst>
              <a:ext uri="{FF2B5EF4-FFF2-40B4-BE49-F238E27FC236}">
                <a16:creationId xmlns:a16="http://schemas.microsoft.com/office/drawing/2014/main" id="{F9136252-0C59-9ACE-1F9B-19DB827F9A57}"/>
              </a:ext>
            </a:extLst>
          </p:cNvPr>
          <p:cNvSpPr txBox="1">
            <a:spLocks/>
          </p:cNvSpPr>
          <p:nvPr/>
        </p:nvSpPr>
        <p:spPr bwMode="gray">
          <a:xfrm>
            <a:off x="6554972" y="1374402"/>
            <a:ext cx="4800600" cy="790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dirty="0"/>
              <a:t>UK HES data: First hospitalisation with patients with aplastic anaemia</a:t>
            </a:r>
          </a:p>
        </p:txBody>
      </p:sp>
    </p:spTree>
    <p:extLst>
      <p:ext uri="{BB962C8B-B14F-4D97-AF65-F5344CB8AC3E}">
        <p14:creationId xmlns:p14="http://schemas.microsoft.com/office/powerpoint/2010/main" val="5983139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1128-12C9-80C7-B606-AB739AE939F2}"/>
              </a:ext>
            </a:extLst>
          </p:cNvPr>
          <p:cNvSpPr>
            <a:spLocks noGrp="1"/>
          </p:cNvSpPr>
          <p:nvPr>
            <p:ph type="title"/>
          </p:nvPr>
        </p:nvSpPr>
        <p:spPr/>
        <p:txBody>
          <a:bodyPr/>
          <a:lstStyle/>
          <a:p>
            <a:pPr algn="ctr"/>
            <a:r>
              <a:rPr lang="en-GB" dirty="0"/>
              <a:t>Age at diagnosis</a:t>
            </a:r>
          </a:p>
        </p:txBody>
      </p:sp>
      <p:pic>
        <p:nvPicPr>
          <p:cNvPr id="4" name="Picture 3">
            <a:extLst>
              <a:ext uri="{FF2B5EF4-FFF2-40B4-BE49-F238E27FC236}">
                <a16:creationId xmlns:a16="http://schemas.microsoft.com/office/drawing/2014/main" id="{1B58FEEC-462B-80FC-F9DF-581F8B754989}"/>
              </a:ext>
            </a:extLst>
          </p:cNvPr>
          <p:cNvPicPr>
            <a:picLocks noChangeAspect="1"/>
          </p:cNvPicPr>
          <p:nvPr/>
        </p:nvPicPr>
        <p:blipFill>
          <a:blip r:embed="rId3"/>
          <a:stretch>
            <a:fillRect/>
          </a:stretch>
        </p:blipFill>
        <p:spPr>
          <a:xfrm>
            <a:off x="6917268" y="1863724"/>
            <a:ext cx="4980864" cy="4011516"/>
          </a:xfrm>
          <a:prstGeom prst="rect">
            <a:avLst/>
          </a:prstGeom>
        </p:spPr>
      </p:pic>
      <p:sp>
        <p:nvSpPr>
          <p:cNvPr id="5" name="Content Placeholder 4">
            <a:extLst>
              <a:ext uri="{FF2B5EF4-FFF2-40B4-BE49-F238E27FC236}">
                <a16:creationId xmlns:a16="http://schemas.microsoft.com/office/drawing/2014/main" id="{EB53910B-0DB9-E223-7BA8-3BDE0F18C959}"/>
              </a:ext>
            </a:extLst>
          </p:cNvPr>
          <p:cNvSpPr txBox="1">
            <a:spLocks noGrp="1"/>
          </p:cNvSpPr>
          <p:nvPr>
            <p:ph idx="1"/>
          </p:nvPr>
        </p:nvSpPr>
        <p:spPr>
          <a:xfrm>
            <a:off x="143933" y="1825625"/>
            <a:ext cx="6637867" cy="2675604"/>
          </a:xfrm>
          <a:prstGeom prst="rect">
            <a:avLst/>
          </a:prstGeom>
          <a:noFill/>
        </p:spPr>
        <p:txBody>
          <a:bodyPr wrap="square" rtlCol="0">
            <a:spAutoFit/>
          </a:bodyPr>
          <a:lstStyle/>
          <a:p>
            <a:r>
              <a:rPr lang="en-GB" dirty="0"/>
              <a:t>Clinical trial data usually presents with a younger age cohort</a:t>
            </a:r>
          </a:p>
          <a:p>
            <a:r>
              <a:rPr lang="en-GB" dirty="0"/>
              <a:t>USA: Most patients are ≥50 years, with a higher incidence in those aged ≥65 years, </a:t>
            </a:r>
          </a:p>
          <a:p>
            <a:r>
              <a:rPr lang="en-GB" dirty="0"/>
              <a:t>UK data: HES data: increased diagnosis in the &gt;60’s</a:t>
            </a:r>
          </a:p>
        </p:txBody>
      </p:sp>
      <p:sp>
        <p:nvSpPr>
          <p:cNvPr id="6" name="TextBox 5">
            <a:extLst>
              <a:ext uri="{FF2B5EF4-FFF2-40B4-BE49-F238E27FC236}">
                <a16:creationId xmlns:a16="http://schemas.microsoft.com/office/drawing/2014/main" id="{365A61D0-0FF5-0155-14B1-AFAC3FE99C67}"/>
              </a:ext>
            </a:extLst>
          </p:cNvPr>
          <p:cNvSpPr txBox="1"/>
          <p:nvPr/>
        </p:nvSpPr>
        <p:spPr>
          <a:xfrm>
            <a:off x="220135" y="5630333"/>
            <a:ext cx="6697133" cy="923330"/>
          </a:xfrm>
          <a:prstGeom prst="rect">
            <a:avLst/>
          </a:prstGeom>
          <a:noFill/>
          <a:ln w="28575">
            <a:solidFill>
              <a:srgbClr val="FFC000"/>
            </a:solidFill>
          </a:ln>
        </p:spPr>
        <p:txBody>
          <a:bodyPr wrap="square" rtlCol="0">
            <a:spAutoFit/>
          </a:bodyPr>
          <a:lstStyle/>
          <a:p>
            <a:pPr algn="ctr"/>
            <a:r>
              <a:rPr lang="en-GB" dirty="0"/>
              <a:t>Potential care gap in older patients with aplastic </a:t>
            </a:r>
            <a:r>
              <a:rPr lang="en-GB" dirty="0" err="1"/>
              <a:t>anemia</a:t>
            </a:r>
            <a:r>
              <a:rPr lang="en-GB" dirty="0"/>
              <a:t>, necessitating earlier referral and diagnosis, followed by appropriate treatment</a:t>
            </a:r>
          </a:p>
        </p:txBody>
      </p:sp>
      <p:sp>
        <p:nvSpPr>
          <p:cNvPr id="8" name="TextBox 7">
            <a:extLst>
              <a:ext uri="{FF2B5EF4-FFF2-40B4-BE49-F238E27FC236}">
                <a16:creationId xmlns:a16="http://schemas.microsoft.com/office/drawing/2014/main" id="{D37339EA-6FCC-B4AF-B378-9A930F3DBE59}"/>
              </a:ext>
            </a:extLst>
          </p:cNvPr>
          <p:cNvSpPr txBox="1"/>
          <p:nvPr/>
        </p:nvSpPr>
        <p:spPr>
          <a:xfrm>
            <a:off x="8415867" y="1472618"/>
            <a:ext cx="1938866" cy="461665"/>
          </a:xfrm>
          <a:prstGeom prst="rect">
            <a:avLst/>
          </a:prstGeom>
          <a:noFill/>
        </p:spPr>
        <p:txBody>
          <a:bodyPr wrap="square" rtlCol="0">
            <a:spAutoFit/>
          </a:bodyPr>
          <a:lstStyle/>
          <a:p>
            <a:r>
              <a:rPr lang="en-GB" sz="2400" dirty="0">
                <a:solidFill>
                  <a:schemeClr val="accent1"/>
                </a:solidFill>
              </a:rPr>
              <a:t>Swiss data</a:t>
            </a:r>
          </a:p>
        </p:txBody>
      </p:sp>
      <p:sp>
        <p:nvSpPr>
          <p:cNvPr id="3" name="TextBox 2">
            <a:extLst>
              <a:ext uri="{FF2B5EF4-FFF2-40B4-BE49-F238E27FC236}">
                <a16:creationId xmlns:a16="http://schemas.microsoft.com/office/drawing/2014/main" id="{32F064CC-1237-573D-04FF-4B926B4EEABD}"/>
              </a:ext>
            </a:extLst>
          </p:cNvPr>
          <p:cNvSpPr txBox="1"/>
          <p:nvPr/>
        </p:nvSpPr>
        <p:spPr>
          <a:xfrm>
            <a:off x="8634953" y="6353608"/>
            <a:ext cx="4741506" cy="246221"/>
          </a:xfrm>
          <a:prstGeom prst="rect">
            <a:avLst/>
          </a:prstGeom>
          <a:noFill/>
        </p:spPr>
        <p:txBody>
          <a:bodyPr wrap="square" rtlCol="0">
            <a:spAutoFit/>
          </a:bodyPr>
          <a:lstStyle/>
          <a:p>
            <a:r>
              <a:rPr lang="en-GB" sz="1000" dirty="0" err="1"/>
              <a:t>Vaht</a:t>
            </a:r>
            <a:r>
              <a:rPr lang="en-GB" sz="1000" dirty="0"/>
              <a:t> K et al. </a:t>
            </a:r>
            <a:r>
              <a:rPr lang="en-GB" sz="1000" dirty="0" err="1"/>
              <a:t>Haematologica</a:t>
            </a:r>
            <a:r>
              <a:rPr lang="en-GB" sz="1000" dirty="0"/>
              <a:t>. 2017 Oct;102(10):1683–1690.</a:t>
            </a:r>
          </a:p>
        </p:txBody>
      </p:sp>
    </p:spTree>
    <p:extLst>
      <p:ext uri="{BB962C8B-B14F-4D97-AF65-F5344CB8AC3E}">
        <p14:creationId xmlns:p14="http://schemas.microsoft.com/office/powerpoint/2010/main" val="49218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238539"/>
            <a:ext cx="12097732" cy="1434415"/>
          </a:xfrm>
        </p:spPr>
        <p:txBody>
          <a:bodyPr anchor="b">
            <a:normAutofit fontScale="90000"/>
          </a:bodyPr>
          <a:lstStyle/>
          <a:p>
            <a:r>
              <a:rPr lang="en-GB" sz="5400" dirty="0"/>
              <a:t>Patient 1: 30-year-old professional rugby player </a:t>
            </a:r>
          </a:p>
        </p:txBody>
      </p:sp>
      <p:sp>
        <p:nvSpPr>
          <p:cNvPr id="3" name="Content Placeholder 2"/>
          <p:cNvSpPr>
            <a:spLocks noGrp="1"/>
          </p:cNvSpPr>
          <p:nvPr>
            <p:ph idx="1"/>
          </p:nvPr>
        </p:nvSpPr>
        <p:spPr>
          <a:xfrm>
            <a:off x="572493" y="2071315"/>
            <a:ext cx="10975342" cy="4548145"/>
          </a:xfrm>
        </p:spPr>
        <p:txBody>
          <a:bodyPr anchor="t">
            <a:normAutofit/>
          </a:bodyPr>
          <a:lstStyle/>
          <a:p>
            <a:r>
              <a:rPr lang="en-GB" sz="2000" dirty="0"/>
              <a:t>Noticed reduction in training abilities</a:t>
            </a:r>
          </a:p>
          <a:p>
            <a:r>
              <a:rPr lang="en-GB" sz="2000" dirty="0"/>
              <a:t>Moderate alcohol intake; vegan</a:t>
            </a:r>
          </a:p>
          <a:p>
            <a:r>
              <a:rPr lang="en-GB" sz="2000" dirty="0"/>
              <a:t>Attended GP: FBC – Hb 60g/l, WCC 1x10*9/l, neutrophils 0.2x10*9/l, </a:t>
            </a:r>
            <a:r>
              <a:rPr lang="en-GB" sz="2000" dirty="0" err="1"/>
              <a:t>plt</a:t>
            </a:r>
            <a:r>
              <a:rPr lang="en-GB" sz="2000" dirty="0"/>
              <a:t> 20x10*9/l, MCV 105 (NR 80-100)</a:t>
            </a:r>
          </a:p>
          <a:p>
            <a:r>
              <a:rPr lang="en-GB" sz="2000" dirty="0"/>
              <a:t>Next tests?</a:t>
            </a:r>
          </a:p>
          <a:p>
            <a:r>
              <a:rPr lang="en-GB" sz="2000" dirty="0"/>
              <a:t>Differential diagnosis?</a:t>
            </a:r>
          </a:p>
        </p:txBody>
      </p:sp>
    </p:spTree>
    <p:extLst>
      <p:ext uri="{BB962C8B-B14F-4D97-AF65-F5344CB8AC3E}">
        <p14:creationId xmlns:p14="http://schemas.microsoft.com/office/powerpoint/2010/main" val="201729072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3D-FAAC-9346-B47E-3129794B1277}"/>
              </a:ext>
            </a:extLst>
          </p:cNvPr>
          <p:cNvSpPr>
            <a:spLocks noGrp="1"/>
          </p:cNvSpPr>
          <p:nvPr>
            <p:ph type="title"/>
          </p:nvPr>
        </p:nvSpPr>
        <p:spPr/>
        <p:txBody>
          <a:bodyPr>
            <a:normAutofit/>
          </a:bodyPr>
          <a:lstStyle/>
          <a:p>
            <a:r>
              <a:rPr lang="en-US" sz="3600" dirty="0"/>
              <a:t>Assessment question 1 </a:t>
            </a:r>
          </a:p>
        </p:txBody>
      </p:sp>
      <p:graphicFrame>
        <p:nvGraphicFramePr>
          <p:cNvPr id="4" name="Table 3">
            <a:extLst>
              <a:ext uri="{FF2B5EF4-FFF2-40B4-BE49-F238E27FC236}">
                <a16:creationId xmlns:a16="http://schemas.microsoft.com/office/drawing/2014/main" id="{D26B31A4-3765-8C4A-D075-04012AEE384A}"/>
              </a:ext>
            </a:extLst>
          </p:cNvPr>
          <p:cNvGraphicFramePr>
            <a:graphicFrameLocks noGrp="1"/>
          </p:cNvGraphicFramePr>
          <p:nvPr>
            <p:extLst>
              <p:ext uri="{D42A27DB-BD31-4B8C-83A1-F6EECF244321}">
                <p14:modId xmlns:p14="http://schemas.microsoft.com/office/powerpoint/2010/main" val="2131068003"/>
              </p:ext>
            </p:extLst>
          </p:nvPr>
        </p:nvGraphicFramePr>
        <p:xfrm>
          <a:off x="856974" y="1633496"/>
          <a:ext cx="10757688" cy="3901064"/>
        </p:xfrm>
        <a:graphic>
          <a:graphicData uri="http://schemas.openxmlformats.org/drawingml/2006/table">
            <a:tbl>
              <a:tblPr firstRow="1" bandRow="1">
                <a:tableStyleId>{5C22544A-7EE6-4342-B048-85BDC9FD1C3A}</a:tableStyleId>
              </a:tblPr>
              <a:tblGrid>
                <a:gridCol w="3585896">
                  <a:extLst>
                    <a:ext uri="{9D8B030D-6E8A-4147-A177-3AD203B41FA5}">
                      <a16:colId xmlns:a16="http://schemas.microsoft.com/office/drawing/2014/main" val="2600945906"/>
                    </a:ext>
                  </a:extLst>
                </a:gridCol>
                <a:gridCol w="3585896">
                  <a:extLst>
                    <a:ext uri="{9D8B030D-6E8A-4147-A177-3AD203B41FA5}">
                      <a16:colId xmlns:a16="http://schemas.microsoft.com/office/drawing/2014/main" val="3128337749"/>
                    </a:ext>
                  </a:extLst>
                </a:gridCol>
                <a:gridCol w="3585896">
                  <a:extLst>
                    <a:ext uri="{9D8B030D-6E8A-4147-A177-3AD203B41FA5}">
                      <a16:colId xmlns:a16="http://schemas.microsoft.com/office/drawing/2014/main" val="363495325"/>
                    </a:ext>
                  </a:extLst>
                </a:gridCol>
              </a:tblGrid>
              <a:tr h="380270">
                <a:tc gridSpan="3">
                  <a:txBody>
                    <a:bodyPr/>
                    <a:lstStyle/>
                    <a:p>
                      <a:r>
                        <a:rPr lang="en-US" sz="1600" dirty="0"/>
                        <a:t>Question: Please rank the tests in order you would do them</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08596054"/>
                  </a:ext>
                </a:extLst>
              </a:tr>
              <a:tr h="665472">
                <a:tc>
                  <a:txBody>
                    <a:bodyPr/>
                    <a:lstStyle/>
                    <a:p>
                      <a:r>
                        <a:rPr lang="en-US" sz="1600" dirty="0"/>
                        <a:t>Answers: </a:t>
                      </a:r>
                    </a:p>
                  </a:txBody>
                  <a:tcPr/>
                </a:tc>
                <a:tc>
                  <a:txBody>
                    <a:bodyPr/>
                    <a:lstStyle/>
                    <a:p>
                      <a:r>
                        <a:rPr lang="en-US" sz="1600" dirty="0"/>
                        <a:t>Positive feedback (fill in for correct answer)</a:t>
                      </a:r>
                    </a:p>
                  </a:txBody>
                  <a:tcPr/>
                </a:tc>
                <a:tc>
                  <a:txBody>
                    <a:bodyPr/>
                    <a:lstStyle/>
                    <a:p>
                      <a:r>
                        <a:rPr lang="en-US" sz="1600" dirty="0"/>
                        <a:t>Negative feedback (fill in for incorrect answers</a:t>
                      </a:r>
                    </a:p>
                  </a:txBody>
                  <a:tcPr/>
                </a:tc>
                <a:extLst>
                  <a:ext uri="{0D108BD9-81ED-4DB2-BD59-A6C34878D82A}">
                    <a16:rowId xmlns:a16="http://schemas.microsoft.com/office/drawing/2014/main" val="287264939"/>
                  </a:ext>
                </a:extLst>
              </a:tr>
              <a:tr h="484414">
                <a:tc>
                  <a:txBody>
                    <a:bodyPr/>
                    <a:lstStyle/>
                    <a:p>
                      <a:r>
                        <a:rPr lang="en-US" sz="1600" dirty="0"/>
                        <a:t>Option 1</a:t>
                      </a:r>
                    </a:p>
                  </a:txBody>
                  <a:tcPr/>
                </a:tc>
                <a:tc>
                  <a:txBody>
                    <a:bodyPr/>
                    <a:lstStyle/>
                    <a:p>
                      <a:r>
                        <a:rPr lang="en-US" sz="1600" dirty="0"/>
                        <a:t>Additional bloods – reticulocyte count; Renal and liver function, LDH, blood film; </a:t>
                      </a:r>
                      <a:r>
                        <a:rPr lang="en-US" sz="1600" dirty="0" err="1"/>
                        <a:t>hematinics</a:t>
                      </a:r>
                      <a:r>
                        <a:rPr lang="en-US" sz="1600" dirty="0"/>
                        <a:t>, parvovirus</a:t>
                      </a:r>
                    </a:p>
                  </a:txBody>
                  <a:tcPr/>
                </a:tc>
                <a:tc>
                  <a:txBody>
                    <a:bodyPr/>
                    <a:lstStyle/>
                    <a:p>
                      <a:endParaRPr lang="en-US" sz="1600"/>
                    </a:p>
                  </a:txBody>
                  <a:tcPr/>
                </a:tc>
                <a:extLst>
                  <a:ext uri="{0D108BD9-81ED-4DB2-BD59-A6C34878D82A}">
                    <a16:rowId xmlns:a16="http://schemas.microsoft.com/office/drawing/2014/main" val="518815515"/>
                  </a:ext>
                </a:extLst>
              </a:tr>
              <a:tr h="484414">
                <a:tc>
                  <a:txBody>
                    <a:bodyPr/>
                    <a:lstStyle/>
                    <a:p>
                      <a:r>
                        <a:rPr lang="en-US" sz="1600" dirty="0"/>
                        <a:t>Option 2</a:t>
                      </a:r>
                    </a:p>
                  </a:txBody>
                  <a:tcPr/>
                </a:tc>
                <a:tc>
                  <a:txBody>
                    <a:bodyPr/>
                    <a:lstStyle/>
                    <a:p>
                      <a:r>
                        <a:rPr lang="en-US" sz="1600" dirty="0"/>
                        <a:t>PNH screen</a:t>
                      </a:r>
                    </a:p>
                  </a:txBody>
                  <a:tcPr/>
                </a:tc>
                <a:tc>
                  <a:txBody>
                    <a:bodyPr/>
                    <a:lstStyle/>
                    <a:p>
                      <a:endParaRPr lang="en-US" sz="1600"/>
                    </a:p>
                  </a:txBody>
                  <a:tcPr/>
                </a:tc>
                <a:extLst>
                  <a:ext uri="{0D108BD9-81ED-4DB2-BD59-A6C34878D82A}">
                    <a16:rowId xmlns:a16="http://schemas.microsoft.com/office/drawing/2014/main" val="1199525976"/>
                  </a:ext>
                </a:extLst>
              </a:tr>
              <a:tr h="484414">
                <a:tc>
                  <a:txBody>
                    <a:bodyPr/>
                    <a:lstStyle/>
                    <a:p>
                      <a:r>
                        <a:rPr lang="en-US" sz="1600" dirty="0"/>
                        <a:t>Option 3</a:t>
                      </a:r>
                    </a:p>
                  </a:txBody>
                  <a:tcPr/>
                </a:tc>
                <a:tc>
                  <a:txBody>
                    <a:bodyPr/>
                    <a:lstStyle/>
                    <a:p>
                      <a:r>
                        <a:rPr lang="en-US" sz="1600" dirty="0"/>
                        <a:t>Bone marrow </a:t>
                      </a:r>
                    </a:p>
                  </a:txBody>
                  <a:tcPr/>
                </a:tc>
                <a:tc>
                  <a:txBody>
                    <a:bodyPr/>
                    <a:lstStyle/>
                    <a:p>
                      <a:endParaRPr lang="en-US" sz="1600"/>
                    </a:p>
                  </a:txBody>
                  <a:tcPr/>
                </a:tc>
                <a:extLst>
                  <a:ext uri="{0D108BD9-81ED-4DB2-BD59-A6C34878D82A}">
                    <a16:rowId xmlns:a16="http://schemas.microsoft.com/office/drawing/2014/main" val="3368163469"/>
                  </a:ext>
                </a:extLst>
              </a:tr>
              <a:tr h="484414">
                <a:tc gridSpan="3">
                  <a:txBody>
                    <a:bodyPr/>
                    <a:lstStyle/>
                    <a:p>
                      <a:r>
                        <a:rPr lang="en-US" sz="1600" dirty="0"/>
                        <a:t>Solution: Aplastic anemia is a rare disease - dietary deficiencies, alcohol, MDS/leukemia are more common.  Its important to approach a case logically and step wise.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03715515"/>
                  </a:ext>
                </a:extLst>
              </a:tr>
              <a:tr h="484414">
                <a:tc gridSpan="3">
                  <a:txBody>
                    <a:bodyPr/>
                    <a:lstStyle/>
                    <a:p>
                      <a:r>
                        <a:rPr lang="en-US" sz="1600" dirty="0"/>
                        <a:t>References: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9172626"/>
                  </a:ext>
                </a:extLst>
              </a:tr>
            </a:tbl>
          </a:graphicData>
        </a:graphic>
      </p:graphicFrame>
      <p:sp>
        <p:nvSpPr>
          <p:cNvPr id="5" name="TextBox 4">
            <a:extLst>
              <a:ext uri="{FF2B5EF4-FFF2-40B4-BE49-F238E27FC236}">
                <a16:creationId xmlns:a16="http://schemas.microsoft.com/office/drawing/2014/main" id="{67D237B0-4CD7-CE5E-B32C-B9DD6E90C6DE}"/>
              </a:ext>
            </a:extLst>
          </p:cNvPr>
          <p:cNvSpPr txBox="1"/>
          <p:nvPr/>
        </p:nvSpPr>
        <p:spPr>
          <a:xfrm>
            <a:off x="6455443" y="228767"/>
            <a:ext cx="5493919" cy="1384995"/>
          </a:xfrm>
          <a:prstGeom prst="rect">
            <a:avLst/>
          </a:prstGeom>
          <a:solidFill>
            <a:schemeClr val="tx2">
              <a:lumMod val="10000"/>
              <a:lumOff val="90000"/>
            </a:schemeClr>
          </a:solidFill>
        </p:spPr>
        <p:txBody>
          <a:bodyPr wrap="square" rtlCol="0">
            <a:spAutoFit/>
          </a:bodyPr>
          <a:lstStyle/>
          <a:p>
            <a:r>
              <a:rPr lang="en-US" sz="1400" b="1" i="1" dirty="0"/>
              <a:t>Notes for author: </a:t>
            </a:r>
            <a:r>
              <a:rPr lang="en-US" sz="1400" i="1" dirty="0"/>
              <a:t>please create an assessment question with at least 3 multiple choice options. </a:t>
            </a:r>
          </a:p>
          <a:p>
            <a:r>
              <a:rPr lang="en-US" sz="1400" i="1" dirty="0"/>
              <a:t>This </a:t>
            </a:r>
            <a:r>
              <a:rPr lang="en-GB" sz="1400" i="1" dirty="0"/>
              <a:t>can either test the user on a point about to be covered or, for example, asking how they might manage one of your case examples (prior to explaining how you did) </a:t>
            </a:r>
          </a:p>
          <a:p>
            <a:r>
              <a:rPr lang="en-GB" sz="1400" b="1" i="1" dirty="0"/>
              <a:t>There is an example question in the briefing document</a:t>
            </a:r>
            <a:endParaRPr lang="en-US" sz="1400" b="1" i="1" dirty="0"/>
          </a:p>
        </p:txBody>
      </p:sp>
    </p:spTree>
    <p:extLst>
      <p:ext uri="{BB962C8B-B14F-4D97-AF65-F5344CB8AC3E}">
        <p14:creationId xmlns:p14="http://schemas.microsoft.com/office/powerpoint/2010/main" val="1947302443"/>
      </p:ext>
    </p:extLst>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DA2A46ADE78D4DB83E5B15DBFD9C3D" ma:contentTypeVersion="10" ma:contentTypeDescription="Create a new document." ma:contentTypeScope="" ma:versionID="0c21d504d6cb923cd1293ee018d24387">
  <xsd:schema xmlns:xsd="http://www.w3.org/2001/XMLSchema" xmlns:xs="http://www.w3.org/2001/XMLSchema" xmlns:p="http://schemas.microsoft.com/office/2006/metadata/properties" xmlns:ns2="fff15ac5-0a1d-409c-9a33-e9ab887bc9c0" targetNamespace="http://schemas.microsoft.com/office/2006/metadata/properties" ma:root="true" ma:fieldsID="bed2e11c25628d073f5a0edcc009af7b" ns2:_="">
    <xsd:import namespace="fff15ac5-0a1d-409c-9a33-e9ab887bc9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15ac5-0a1d-409c-9a33-e9ab887bc9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02464C-55EE-42F1-B512-9717D4C5824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1FB541-F867-4D87-BCD9-751726D044D9}"/>
</file>

<file path=customXml/itemProps3.xml><?xml version="1.0" encoding="utf-8"?>
<ds:datastoreItem xmlns:ds="http://schemas.openxmlformats.org/officeDocument/2006/customXml" ds:itemID="{7FA33888-BE5D-4634-AB62-7F1928B289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11369</TotalTime>
  <Words>3235</Words>
  <Application>Microsoft Office PowerPoint</Application>
  <PresentationFormat>Widescreen</PresentationFormat>
  <Paragraphs>360</Paragraphs>
  <Slides>21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Aptos Display</vt:lpstr>
      <vt:lpstr>Arial</vt:lpstr>
      <vt:lpstr>Arial Narrow</vt:lpstr>
      <vt:lpstr>BlinkMacSystemFont</vt:lpstr>
      <vt:lpstr>Calibri</vt:lpstr>
      <vt:lpstr>Century Gothic</vt:lpstr>
      <vt:lpstr>Roboto Mono Web</vt:lpstr>
      <vt:lpstr>Symbol</vt:lpstr>
      <vt:lpstr>Office Theme</vt:lpstr>
      <vt:lpstr>Module 1 AA: The importance of early diagnosis and referrals to specialized centers of care</vt:lpstr>
      <vt:lpstr>Author disclosures </vt:lpstr>
      <vt:lpstr>Aplastic anemia facts </vt:lpstr>
      <vt:lpstr>Patient approach and Common symptoms</vt:lpstr>
      <vt:lpstr>Inherited bone marrow failure</vt:lpstr>
      <vt:lpstr>Analysis of Real-World Data to Identify Predictors for Earlier Diagnosis of Aplastic Anemia</vt:lpstr>
      <vt:lpstr>Age at diagnosis</vt:lpstr>
      <vt:lpstr>Patient 1: 30-year-old professional rugby player </vt:lpstr>
      <vt:lpstr>Assessment question 1 </vt:lpstr>
      <vt:lpstr>Results of your investigations</vt:lpstr>
      <vt:lpstr>Assessment question 2 </vt:lpstr>
      <vt:lpstr>Investigations required as per BCSH guidelines</vt:lpstr>
      <vt:lpstr>Investigations required as per BCSH guidelines</vt:lpstr>
      <vt:lpstr>Aplastic anemia differential diagnosis </vt:lpstr>
      <vt:lpstr>Aplastic anemia pathogenic mechanisms  </vt:lpstr>
      <vt:lpstr>MDT and diagnostic driven approach</vt:lpstr>
      <vt:lpstr>Aplastic anemia diagnostic criteria</vt:lpstr>
      <vt:lpstr>Supportive medications </vt:lpstr>
      <vt:lpstr>How is the rugby player?</vt:lpstr>
      <vt:lpstr>BSH treatment guidelines – acquired SAA </vt:lpstr>
      <vt:lpstr>Summary</vt:lpstr>
    </vt:vector>
  </TitlesOfParts>
  <Company>Springer Nature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AA: The importance of early diagnosis and referrals to specialized centers of care</dc:title>
  <dc:creator>Leah Bundy</dc:creator>
  <cp:lastModifiedBy>Jack Diamond</cp:lastModifiedBy>
  <cp:revision>30</cp:revision>
  <dcterms:created xsi:type="dcterms:W3CDTF">2024-09-25T08:17:48Z</dcterms:created>
  <dcterms:modified xsi:type="dcterms:W3CDTF">2025-01-08T10:13:55Z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0x01010009DA2A46ADE78D4DB83E5B15DBFD9C3D</vt:lpwstr>
  </property>
</Properties>
</file>