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modernComment_565D1CF8_A6796D9A.xml" ContentType="application/vnd.ms-powerpoint.comments+xml"/>
  <Override PartName="/ppt/comments/modernComment_18B_9EDC9E5D.xml" ContentType="application/vnd.ms-powerpoint.comments+xml"/>
  <Override PartName="/ppt/comments/modernComment_565D1CD0_AB98212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666" r:id="rId5"/>
    <p:sldMasterId id="2147483668" r:id="rId6"/>
    <p:sldMasterId id="2147483670" r:id="rId7"/>
    <p:sldMasterId id="2147483724" r:id="rId8"/>
  </p:sldMasterIdLst>
  <p:notesMasterIdLst>
    <p:notesMasterId r:id="rId40"/>
  </p:notesMasterIdLst>
  <p:sldIdLst>
    <p:sldId id="276" r:id="rId9"/>
    <p:sldId id="484" r:id="rId10"/>
    <p:sldId id="1448942794" r:id="rId11"/>
    <p:sldId id="1448942843" r:id="rId12"/>
    <p:sldId id="1448942840" r:id="rId13"/>
    <p:sldId id="1448942845" r:id="rId14"/>
    <p:sldId id="1448942795" r:id="rId15"/>
    <p:sldId id="497" r:id="rId16"/>
    <p:sldId id="394" r:id="rId17"/>
    <p:sldId id="395" r:id="rId18"/>
    <p:sldId id="1448942796" r:id="rId19"/>
    <p:sldId id="1448942798" r:id="rId20"/>
    <p:sldId id="506" r:id="rId21"/>
    <p:sldId id="1448942800" r:id="rId22"/>
    <p:sldId id="1448942801" r:id="rId23"/>
    <p:sldId id="1297" r:id="rId24"/>
    <p:sldId id="1298" r:id="rId25"/>
    <p:sldId id="1267" r:id="rId26"/>
    <p:sldId id="1448942804" r:id="rId27"/>
    <p:sldId id="1448942810" r:id="rId28"/>
    <p:sldId id="1448942811" r:id="rId29"/>
    <p:sldId id="1448942835" r:id="rId30"/>
    <p:sldId id="1448942812" r:id="rId31"/>
    <p:sldId id="1448942803" r:id="rId32"/>
    <p:sldId id="1448942802" r:id="rId33"/>
    <p:sldId id="1448942844" r:id="rId34"/>
    <p:sldId id="1448942821" r:id="rId35"/>
    <p:sldId id="460" r:id="rId36"/>
    <p:sldId id="464" r:id="rId37"/>
    <p:sldId id="1448942773" r:id="rId38"/>
    <p:sldId id="1448942788" r:id="rId39"/>
  </p:sldIdLst>
  <p:sldSz cx="9144000" cy="5143500" type="screen16x9"/>
  <p:notesSz cx="6797675" cy="9928225"/>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417896-D4EB-47B2-D302-29B7F4A54EA5}" name="Jack Diamond" initials="JD" userId="S::jdv5330@springernature.com::4b4916b7-7728-4885-8c09-e9bd03d10d6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A5A"/>
    <a:srgbClr val="308E4C"/>
    <a:srgbClr val="3A9FD1"/>
    <a:srgbClr val="E57373"/>
    <a:srgbClr val="FFCB42"/>
    <a:srgbClr val="262A34"/>
    <a:srgbClr val="DC4962"/>
    <a:srgbClr val="EFE9E5"/>
    <a:srgbClr val="03212E"/>
    <a:srgbClr val="A3B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0DE36-4192-40B4-89BD-60E3FDC7150F}" v="59" dt="2025-01-16T10:27:52.593"/>
  </p1510:revLst>
</p1510:revInfo>
</file>

<file path=ppt/tableStyles.xml><?xml version="1.0" encoding="utf-8"?>
<a:tblStyleLst xmlns:a="http://schemas.openxmlformats.org/drawingml/2006/main" def="{5C22544A-7EE6-4342-B048-85BDC9FD1C3A}">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404" autoAdjust="0"/>
  </p:normalViewPr>
  <p:slideViewPr>
    <p:cSldViewPr snapToGrid="0">
      <p:cViewPr varScale="1">
        <p:scale>
          <a:sx n="158" d="100"/>
          <a:sy n="158" d="100"/>
        </p:scale>
        <p:origin x="588" y="132"/>
      </p:cViewPr>
      <p:guideLst>
        <p:guide orient="horz" pos="395"/>
        <p:guide pos="2880"/>
      </p:guideLst>
    </p:cSldViewPr>
  </p:slideViewPr>
  <p:notesTextViewPr>
    <p:cViewPr>
      <p:scale>
        <a:sx n="1" d="1"/>
        <a:sy n="1" d="1"/>
      </p:scale>
      <p:origin x="0" y="0"/>
    </p:cViewPr>
  </p:notesTextViewPr>
  <p:sorterViewPr>
    <p:cViewPr varScale="1">
      <p:scale>
        <a:sx n="100" d="100"/>
        <a:sy n="100" d="100"/>
      </p:scale>
      <p:origin x="0" y="-3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Diamond" userId="4b4916b7-7728-4885-8c09-e9bd03d10d68" providerId="ADAL" clId="{DB50DE36-4192-40B4-89BD-60E3FDC7150F}"/>
    <pc:docChg chg="undo custSel addSld modSld">
      <pc:chgData name="Jack Diamond" userId="4b4916b7-7728-4885-8c09-e9bd03d10d68" providerId="ADAL" clId="{DB50DE36-4192-40B4-89BD-60E3FDC7150F}" dt="2025-02-03T10:08:16.151" v="343" actId="20577"/>
      <pc:docMkLst>
        <pc:docMk/>
      </pc:docMkLst>
      <pc:sldChg chg="modSp mod">
        <pc:chgData name="Jack Diamond" userId="4b4916b7-7728-4885-8c09-e9bd03d10d68" providerId="ADAL" clId="{DB50DE36-4192-40B4-89BD-60E3FDC7150F}" dt="2025-01-15T15:24:53.670" v="286" actId="1076"/>
        <pc:sldMkLst>
          <pc:docMk/>
          <pc:sldMk cId="1494735175" sldId="464"/>
        </pc:sldMkLst>
        <pc:spChg chg="mod">
          <ac:chgData name="Jack Diamond" userId="4b4916b7-7728-4885-8c09-e9bd03d10d68" providerId="ADAL" clId="{DB50DE36-4192-40B4-89BD-60E3FDC7150F}" dt="2025-01-15T15:24:53.670" v="286" actId="1076"/>
          <ac:spMkLst>
            <pc:docMk/>
            <pc:sldMk cId="1494735175" sldId="464"/>
            <ac:spMk id="7" creationId="{4A8F7C46-22B3-8E49-A23E-392A7B96633A}"/>
          </ac:spMkLst>
        </pc:spChg>
      </pc:sldChg>
      <pc:sldChg chg="addSp delSp modSp mod">
        <pc:chgData name="Jack Diamond" userId="4b4916b7-7728-4885-8c09-e9bd03d10d68" providerId="ADAL" clId="{DB50DE36-4192-40B4-89BD-60E3FDC7150F}" dt="2025-01-16T14:56:26.863" v="324" actId="478"/>
        <pc:sldMkLst>
          <pc:docMk/>
          <pc:sldMk cId="2300708703" sldId="497"/>
        </pc:sldMkLst>
        <pc:spChg chg="mod">
          <ac:chgData name="Jack Diamond" userId="4b4916b7-7728-4885-8c09-e9bd03d10d68" providerId="ADAL" clId="{DB50DE36-4192-40B4-89BD-60E3FDC7150F}" dt="2025-01-09T10:13:26.894" v="278" actId="207"/>
          <ac:spMkLst>
            <pc:docMk/>
            <pc:sldMk cId="2300708703" sldId="497"/>
            <ac:spMk id="4" creationId="{00000000-0000-0000-0000-000000000000}"/>
          </ac:spMkLst>
        </pc:spChg>
        <pc:picChg chg="mod">
          <ac:chgData name="Jack Diamond" userId="4b4916b7-7728-4885-8c09-e9bd03d10d68" providerId="ADAL" clId="{DB50DE36-4192-40B4-89BD-60E3FDC7150F}" dt="2025-01-16T10:33:47.484" v="322" actId="1076"/>
          <ac:picMkLst>
            <pc:docMk/>
            <pc:sldMk cId="2300708703" sldId="497"/>
            <ac:picMk id="31" creationId="{9E86EFA4-B119-D44E-801C-9AD57072E87F}"/>
          </ac:picMkLst>
        </pc:picChg>
      </pc:sldChg>
      <pc:sldChg chg="modSp mod">
        <pc:chgData name="Jack Diamond" userId="4b4916b7-7728-4885-8c09-e9bd03d10d68" providerId="ADAL" clId="{DB50DE36-4192-40B4-89BD-60E3FDC7150F}" dt="2025-01-10T15:41:03.329" v="283" actId="1076"/>
        <pc:sldMkLst>
          <pc:docMk/>
          <pc:sldMk cId="2957562915" sldId="506"/>
        </pc:sldMkLst>
        <pc:spChg chg="mod">
          <ac:chgData name="Jack Diamond" userId="4b4916b7-7728-4885-8c09-e9bd03d10d68" providerId="ADAL" clId="{DB50DE36-4192-40B4-89BD-60E3FDC7150F}" dt="2025-01-10T15:41:03.329" v="283" actId="1076"/>
          <ac:spMkLst>
            <pc:docMk/>
            <pc:sldMk cId="2957562915" sldId="506"/>
            <ac:spMk id="11" creationId="{DD54A929-7BE3-114F-9099-F7BDEF085148}"/>
          </ac:spMkLst>
        </pc:spChg>
      </pc:sldChg>
      <pc:sldChg chg="addSp delSp modSp mod">
        <pc:chgData name="Jack Diamond" userId="4b4916b7-7728-4885-8c09-e9bd03d10d68" providerId="ADAL" clId="{DB50DE36-4192-40B4-89BD-60E3FDC7150F}" dt="2025-01-08T11:44:52.782" v="19"/>
        <pc:sldMkLst>
          <pc:docMk/>
          <pc:sldMk cId="2132234614" sldId="1448942794"/>
        </pc:sldMkLst>
        <pc:picChg chg="add mod">
          <ac:chgData name="Jack Diamond" userId="4b4916b7-7728-4885-8c09-e9bd03d10d68" providerId="ADAL" clId="{DB50DE36-4192-40B4-89BD-60E3FDC7150F}" dt="2025-01-08T10:46:32.492" v="7" actId="208"/>
          <ac:picMkLst>
            <pc:docMk/>
            <pc:sldMk cId="2132234614" sldId="1448942794"/>
            <ac:picMk id="9" creationId="{54284AB6-1080-B0DE-1ED4-6E8A6F5A5AB4}"/>
          </ac:picMkLst>
        </pc:picChg>
      </pc:sldChg>
      <pc:sldChg chg="modSp mod">
        <pc:chgData name="Jack Diamond" userId="4b4916b7-7728-4885-8c09-e9bd03d10d68" providerId="ADAL" clId="{DB50DE36-4192-40B4-89BD-60E3FDC7150F}" dt="2025-01-15T09:45:33.358" v="285" actId="207"/>
        <pc:sldMkLst>
          <pc:docMk/>
          <pc:sldMk cId="1986095031" sldId="1448942811"/>
        </pc:sldMkLst>
        <pc:spChg chg="mod">
          <ac:chgData name="Jack Diamond" userId="4b4916b7-7728-4885-8c09-e9bd03d10d68" providerId="ADAL" clId="{DB50DE36-4192-40B4-89BD-60E3FDC7150F}" dt="2025-01-15T09:45:33.358" v="285" actId="207"/>
          <ac:spMkLst>
            <pc:docMk/>
            <pc:sldMk cId="1986095031" sldId="1448942811"/>
            <ac:spMk id="3" creationId="{76583A95-A9A9-B74F-B5F7-1CE503CD98DC}"/>
          </ac:spMkLst>
        </pc:spChg>
      </pc:sldChg>
      <pc:sldChg chg="modSp mod modCm">
        <pc:chgData name="Jack Diamond" userId="4b4916b7-7728-4885-8c09-e9bd03d10d68" providerId="ADAL" clId="{DB50DE36-4192-40B4-89BD-60E3FDC7150F}" dt="2025-01-08T15:21:29.599" v="24" actId="20577"/>
        <pc:sldMkLst>
          <pc:docMk/>
          <pc:sldMk cId="2792975770" sldId="1448942840"/>
        </pc:sldMkLst>
        <pc:spChg chg="mod">
          <ac:chgData name="Jack Diamond" userId="4b4916b7-7728-4885-8c09-e9bd03d10d68" providerId="ADAL" clId="{DB50DE36-4192-40B4-89BD-60E3FDC7150F}" dt="2025-01-08T15:21:29.599" v="24" actId="20577"/>
          <ac:spMkLst>
            <pc:docMk/>
            <pc:sldMk cId="2792975770" sldId="1448942840"/>
            <ac:spMk id="8" creationId="{00000000-0000-0000-0000-000000000000}"/>
          </ac:spMkLst>
        </pc:spChg>
        <pc:extLst>
          <p:ext xmlns:p="http://schemas.openxmlformats.org/presentationml/2006/main" uri="{D6D511B9-2390-475A-947B-AFAB55BFBCF1}">
            <pc226:cmChg xmlns:pc226="http://schemas.microsoft.com/office/powerpoint/2022/06/main/command" chg="mod">
              <pc226:chgData name="Jack Diamond" userId="4b4916b7-7728-4885-8c09-e9bd03d10d68" providerId="ADAL" clId="{DB50DE36-4192-40B4-89BD-60E3FDC7150F}" dt="2025-01-08T15:21:29.599" v="24" actId="20577"/>
              <pc2:cmMkLst xmlns:pc2="http://schemas.microsoft.com/office/powerpoint/2019/9/main/command">
                <pc:docMk/>
                <pc:sldMk cId="2792975770" sldId="1448942840"/>
                <pc2:cmMk id="{F09DEC92-D905-4EEC-83AF-8D6313868FA4}"/>
              </pc2:cmMkLst>
            </pc226:cmChg>
          </p:ext>
        </pc:extLst>
      </pc:sldChg>
      <pc:sldChg chg="modSp mod">
        <pc:chgData name="Jack Diamond" userId="4b4916b7-7728-4885-8c09-e9bd03d10d68" providerId="ADAL" clId="{DB50DE36-4192-40B4-89BD-60E3FDC7150F}" dt="2025-02-03T10:08:16.151" v="343" actId="20577"/>
        <pc:sldMkLst>
          <pc:docMk/>
          <pc:sldMk cId="2338105771" sldId="1448942843"/>
        </pc:sldMkLst>
        <pc:spChg chg="mod">
          <ac:chgData name="Jack Diamond" userId="4b4916b7-7728-4885-8c09-e9bd03d10d68" providerId="ADAL" clId="{DB50DE36-4192-40B4-89BD-60E3FDC7150F}" dt="2025-02-03T10:08:16.151" v="343" actId="20577"/>
          <ac:spMkLst>
            <pc:docMk/>
            <pc:sldMk cId="2338105771" sldId="1448942843"/>
            <ac:spMk id="25" creationId="{F36DB382-D15E-5F45-A0CD-C2429E4603E3}"/>
          </ac:spMkLst>
        </pc:spChg>
      </pc:sldChg>
      <pc:sldChg chg="addSp modSp add mod">
        <pc:chgData name="Jack Diamond" userId="4b4916b7-7728-4885-8c09-e9bd03d10d68" providerId="ADAL" clId="{DB50DE36-4192-40B4-89BD-60E3FDC7150F}" dt="2025-01-09T09:47:22.006" v="276" actId="20577"/>
        <pc:sldMkLst>
          <pc:docMk/>
          <pc:sldMk cId="1487080542" sldId="1448942845"/>
        </pc:sldMkLst>
        <pc:spChg chg="add mod">
          <ac:chgData name="Jack Diamond" userId="4b4916b7-7728-4885-8c09-e9bd03d10d68" providerId="ADAL" clId="{DB50DE36-4192-40B4-89BD-60E3FDC7150F}" dt="2025-01-09T09:44:32.542" v="196" actId="14100"/>
          <ac:spMkLst>
            <pc:docMk/>
            <pc:sldMk cId="1487080542" sldId="1448942845"/>
            <ac:spMk id="2" creationId="{CEEBF0F5-6142-0BAC-984F-DA4FDE2F7DA8}"/>
          </ac:spMkLst>
        </pc:spChg>
        <pc:spChg chg="mod ord">
          <ac:chgData name="Jack Diamond" userId="4b4916b7-7728-4885-8c09-e9bd03d10d68" providerId="ADAL" clId="{DB50DE36-4192-40B4-89BD-60E3FDC7150F}" dt="2025-01-09T09:43:25.156" v="176" actId="166"/>
          <ac:spMkLst>
            <pc:docMk/>
            <pc:sldMk cId="1487080542" sldId="1448942845"/>
            <ac:spMk id="8" creationId="{A1243D42-DB62-6DC4-0A36-EE543C3ACD0B}"/>
          </ac:spMkLst>
        </pc:spChg>
        <pc:spChg chg="mod ord">
          <ac:chgData name="Jack Diamond" userId="4b4916b7-7728-4885-8c09-e9bd03d10d68" providerId="ADAL" clId="{DB50DE36-4192-40B4-89BD-60E3FDC7150F}" dt="2025-01-09T09:47:22.006" v="276" actId="20577"/>
          <ac:spMkLst>
            <pc:docMk/>
            <pc:sldMk cId="1487080542" sldId="1448942845"/>
            <ac:spMk id="9" creationId="{47E1292D-E9CB-5806-00ED-49D94BF4B3F7}"/>
          </ac:spMkLst>
        </pc:spChg>
        <pc:spChg chg="mod ord">
          <ac:chgData name="Jack Diamond" userId="4b4916b7-7728-4885-8c09-e9bd03d10d68" providerId="ADAL" clId="{DB50DE36-4192-40B4-89BD-60E3FDC7150F}" dt="2025-01-09T09:44:27.367" v="195" actId="166"/>
          <ac:spMkLst>
            <pc:docMk/>
            <pc:sldMk cId="1487080542" sldId="1448942845"/>
            <ac:spMk id="10" creationId="{AC975337-4A4E-57A2-8F27-24DFA4738780}"/>
          </ac:spMkLst>
        </pc:spChg>
        <pc:spChg chg="mod ord">
          <ac:chgData name="Jack Diamond" userId="4b4916b7-7728-4885-8c09-e9bd03d10d68" providerId="ADAL" clId="{DB50DE36-4192-40B4-89BD-60E3FDC7150F}" dt="2025-01-09T09:45:03.532" v="205" actId="166"/>
          <ac:spMkLst>
            <pc:docMk/>
            <pc:sldMk cId="1487080542" sldId="1448942845"/>
            <ac:spMk id="11" creationId="{5CB4964B-F1E1-E87B-D91B-BECDD3697542}"/>
          </ac:spMkLst>
        </pc:spChg>
        <pc:spChg chg="mod ord">
          <ac:chgData name="Jack Diamond" userId="4b4916b7-7728-4885-8c09-e9bd03d10d68" providerId="ADAL" clId="{DB50DE36-4192-40B4-89BD-60E3FDC7150F}" dt="2025-01-09T09:45:03.532" v="205" actId="166"/>
          <ac:spMkLst>
            <pc:docMk/>
            <pc:sldMk cId="1487080542" sldId="1448942845"/>
            <ac:spMk id="12" creationId="{DF65A753-DC12-6A3C-F31C-473D330E318E}"/>
          </ac:spMkLst>
        </pc:spChg>
        <pc:spChg chg="mod">
          <ac:chgData name="Jack Diamond" userId="4b4916b7-7728-4885-8c09-e9bd03d10d68" providerId="ADAL" clId="{DB50DE36-4192-40B4-89BD-60E3FDC7150F}" dt="2025-01-09T09:46:13.204" v="219" actId="14100"/>
          <ac:spMkLst>
            <pc:docMk/>
            <pc:sldMk cId="1487080542" sldId="1448942845"/>
            <ac:spMk id="13" creationId="{B84F3C89-9FEB-9556-1BFF-E2496724E0C8}"/>
          </ac:spMkLst>
        </pc:spChg>
        <pc:spChg chg="mod">
          <ac:chgData name="Jack Diamond" userId="4b4916b7-7728-4885-8c09-e9bd03d10d68" providerId="ADAL" clId="{DB50DE36-4192-40B4-89BD-60E3FDC7150F}" dt="2025-01-09T09:44:03.686" v="187" actId="14100"/>
          <ac:spMkLst>
            <pc:docMk/>
            <pc:sldMk cId="1487080542" sldId="1448942845"/>
            <ac:spMk id="14" creationId="{DE9D8645-A4C1-4C9C-EB6B-22B6A371A524}"/>
          </ac:spMkLst>
        </pc:spChg>
        <pc:spChg chg="mod">
          <ac:chgData name="Jack Diamond" userId="4b4916b7-7728-4885-8c09-e9bd03d10d68" providerId="ADAL" clId="{DB50DE36-4192-40B4-89BD-60E3FDC7150F}" dt="2025-01-09T09:44:15.029" v="191"/>
          <ac:spMkLst>
            <pc:docMk/>
            <pc:sldMk cId="1487080542" sldId="1448942845"/>
            <ac:spMk id="17" creationId="{8E853DDC-229B-E234-55DC-96754E990838}"/>
          </ac:spMkLst>
        </pc:spChg>
        <pc:spChg chg="mod">
          <ac:chgData name="Jack Diamond" userId="4b4916b7-7728-4885-8c09-e9bd03d10d68" providerId="ADAL" clId="{DB50DE36-4192-40B4-89BD-60E3FDC7150F}" dt="2025-01-09T09:47:03.855" v="265" actId="1038"/>
          <ac:spMkLst>
            <pc:docMk/>
            <pc:sldMk cId="1487080542" sldId="1448942845"/>
            <ac:spMk id="18" creationId="{A7E59075-4499-3500-02EB-DF8D7BB17868}"/>
          </ac:spMkLst>
        </pc:spChg>
        <pc:spChg chg="mod">
          <ac:chgData name="Jack Diamond" userId="4b4916b7-7728-4885-8c09-e9bd03d10d68" providerId="ADAL" clId="{DB50DE36-4192-40B4-89BD-60E3FDC7150F}" dt="2025-01-09T09:45:40.660" v="212" actId="14100"/>
          <ac:spMkLst>
            <pc:docMk/>
            <pc:sldMk cId="1487080542" sldId="1448942845"/>
            <ac:spMk id="19" creationId="{2F92305A-0F09-AE44-5743-56CA81011F4D}"/>
          </ac:spMkLst>
        </pc:spChg>
        <pc:spChg chg="mod">
          <ac:chgData name="Jack Diamond" userId="4b4916b7-7728-4885-8c09-e9bd03d10d68" providerId="ADAL" clId="{DB50DE36-4192-40B4-89BD-60E3FDC7150F}" dt="2025-01-09T09:45:31.476" v="210" actId="14100"/>
          <ac:spMkLst>
            <pc:docMk/>
            <pc:sldMk cId="1487080542" sldId="1448942845"/>
            <ac:spMk id="20" creationId="{27FADFB4-944B-BFAF-C696-47225FBABCE1}"/>
          </ac:spMkLst>
        </pc:spChg>
        <pc:spChg chg="mod">
          <ac:chgData name="Jack Diamond" userId="4b4916b7-7728-4885-8c09-e9bd03d10d68" providerId="ADAL" clId="{DB50DE36-4192-40B4-89BD-60E3FDC7150F}" dt="2025-01-09T09:45:24.782" v="208" actId="14100"/>
          <ac:spMkLst>
            <pc:docMk/>
            <pc:sldMk cId="1487080542" sldId="1448942845"/>
            <ac:spMk id="21" creationId="{AE8C7004-41E0-8B29-4048-AFAFD6806D80}"/>
          </ac:spMkLst>
        </pc:spChg>
        <pc:grpChg chg="mod">
          <ac:chgData name="Jack Diamond" userId="4b4916b7-7728-4885-8c09-e9bd03d10d68" providerId="ADAL" clId="{DB50DE36-4192-40B4-89BD-60E3FDC7150F}" dt="2025-01-09T09:43:54.902" v="184" actId="1076"/>
          <ac:grpSpMkLst>
            <pc:docMk/>
            <pc:sldMk cId="1487080542" sldId="1448942845"/>
            <ac:grpSpMk id="4" creationId="{D4371066-2FB5-EE52-A67F-5F3C30D5A187}"/>
          </ac:grpSpMkLst>
        </pc:grpChg>
      </pc:sldChg>
    </pc:docChg>
  </pc:docChgLst>
  <pc:docChgLst>
    <pc:chgData name="Jack Diamond" userId="4b4916b7-7728-4885-8c09-e9bd03d10d68" providerId="ADAL" clId="{63EB6CE5-499E-499E-A4BE-36027C3CF314}"/>
    <pc:docChg chg="custSel modSld">
      <pc:chgData name="Jack Diamond" userId="4b4916b7-7728-4885-8c09-e9bd03d10d68" providerId="ADAL" clId="{63EB6CE5-499E-499E-A4BE-36027C3CF314}" dt="2024-12-16T12:41:43.645" v="3" actId="20577"/>
      <pc:docMkLst>
        <pc:docMk/>
      </pc:docMkLst>
      <pc:sldChg chg="delSp mod">
        <pc:chgData name="Jack Diamond" userId="4b4916b7-7728-4885-8c09-e9bd03d10d68" providerId="ADAL" clId="{63EB6CE5-499E-499E-A4BE-36027C3CF314}" dt="2024-12-16T09:47:30.626" v="0" actId="478"/>
        <pc:sldMkLst>
          <pc:docMk/>
          <pc:sldMk cId="708061855" sldId="276"/>
        </pc:sldMkLst>
      </pc:sldChg>
      <pc:sldChg chg="modNotesTx">
        <pc:chgData name="Jack Diamond" userId="4b4916b7-7728-4885-8c09-e9bd03d10d68" providerId="ADAL" clId="{63EB6CE5-499E-499E-A4BE-36027C3CF314}" dt="2024-12-16T12:41:43.645" v="3" actId="20577"/>
        <pc:sldMkLst>
          <pc:docMk/>
          <pc:sldMk cId="1357094891" sldId="484"/>
        </pc:sldMkLst>
      </pc:sldChg>
      <pc:sldChg chg="modSp mod">
        <pc:chgData name="Jack Diamond" userId="4b4916b7-7728-4885-8c09-e9bd03d10d68" providerId="ADAL" clId="{63EB6CE5-499E-499E-A4BE-36027C3CF314}" dt="2024-12-16T10:58:23.119" v="2" actId="20577"/>
        <pc:sldMkLst>
          <pc:docMk/>
          <pc:sldMk cId="232150473" sldId="1297"/>
        </pc:sldMkLst>
        <pc:spChg chg="mod">
          <ac:chgData name="Jack Diamond" userId="4b4916b7-7728-4885-8c09-e9bd03d10d68" providerId="ADAL" clId="{63EB6CE5-499E-499E-A4BE-36027C3CF314}" dt="2024-12-16T10:58:23.119" v="2" actId="20577"/>
          <ac:spMkLst>
            <pc:docMk/>
            <pc:sldMk cId="232150473" sldId="1297"/>
            <ac:spMk id="60" creationId="{A870D02A-3DB9-C64C-85B3-884B46DB9F70}"/>
          </ac:spMkLst>
        </pc:spChg>
      </pc:sldChg>
      <pc:sldChg chg="delSp mod">
        <pc:chgData name="Jack Diamond" userId="4b4916b7-7728-4885-8c09-e9bd03d10d68" providerId="ADAL" clId="{63EB6CE5-499E-499E-A4BE-36027C3CF314}" dt="2024-12-16T09:51:24.663" v="1" actId="478"/>
        <pc:sldMkLst>
          <pc:docMk/>
          <pc:sldMk cId="2792975770" sldId="144894284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vf-d4-home\d4home$\srterwel\MyDocs\RACE\Publication\graph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nl-NL" b="1">
                <a:latin typeface="Times New Roman" panose="02020603050405020304" pitchFamily="18" charset="0"/>
                <a:cs typeface="Times New Roman" panose="02020603050405020304" pitchFamily="18" charset="0"/>
              </a:rPr>
              <a:t>Haematological response </a:t>
            </a:r>
          </a:p>
        </c:rich>
      </c:tx>
      <c:layout>
        <c:manualLayout>
          <c:xMode val="edge"/>
          <c:yMode val="edge"/>
          <c:x val="0.23426032744824968"/>
          <c:y val="4.214559386973180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997569776442197"/>
          <c:y val="0.14106163453706216"/>
          <c:w val="0.68223176478623138"/>
          <c:h val="0.67423205719974655"/>
        </c:manualLayout>
      </c:layout>
      <c:barChart>
        <c:barDir val="col"/>
        <c:grouping val="percentStacked"/>
        <c:varyColors val="0"/>
        <c:ser>
          <c:idx val="2"/>
          <c:order val="0"/>
          <c:tx>
            <c:strRef>
              <c:f>Sheet1!$E$32</c:f>
              <c:strCache>
                <c:ptCount val="1"/>
                <c:pt idx="0">
                  <c:v>CR</c:v>
                </c:pt>
              </c:strCache>
            </c:strRef>
          </c:tx>
          <c:spPr>
            <a:solidFill>
              <a:srgbClr val="0070C0"/>
            </a:solidFill>
            <a:ln>
              <a:solidFill>
                <a:srgbClr val="0070C0"/>
              </a:solidFill>
            </a:ln>
            <a:effectLst/>
          </c:spPr>
          <c:invertIfNegative val="0"/>
          <c:dLbls>
            <c:dLbl>
              <c:idx val="0"/>
              <c:tx>
                <c:rich>
                  <a:bodyPr/>
                  <a:lstStyle/>
                  <a:p>
                    <a:fld id="{7345808A-FE81-43C1-A309-68844A14083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1C48-498A-BD2C-A279BA724449}"/>
                </c:ext>
              </c:extLst>
            </c:dLbl>
            <c:dLbl>
              <c:idx val="1"/>
              <c:tx>
                <c:rich>
                  <a:bodyPr/>
                  <a:lstStyle/>
                  <a:p>
                    <a:fld id="{4855DAD1-82BB-40A9-984B-8D83EB431EC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1C48-498A-BD2C-A279BA724449}"/>
                </c:ext>
              </c:extLst>
            </c:dLbl>
            <c:dLbl>
              <c:idx val="2"/>
              <c:tx>
                <c:rich>
                  <a:bodyPr/>
                  <a:lstStyle/>
                  <a:p>
                    <a:endParaRPr lang="en-US"/>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C48-498A-BD2C-A279BA724449}"/>
                </c:ext>
              </c:extLst>
            </c:dLbl>
            <c:dLbl>
              <c:idx val="3"/>
              <c:tx>
                <c:rich>
                  <a:bodyPr/>
                  <a:lstStyle/>
                  <a:p>
                    <a:fld id="{B9E1D91E-84F6-4FB8-B9FD-7390626C2B0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C48-498A-BD2C-A279BA724449}"/>
                </c:ext>
              </c:extLst>
            </c:dLbl>
            <c:dLbl>
              <c:idx val="4"/>
              <c:tx>
                <c:rich>
                  <a:bodyPr/>
                  <a:lstStyle/>
                  <a:p>
                    <a:fld id="{4D7DF4C0-E6CF-4824-81C5-AE018D5F807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1C48-498A-BD2C-A279BA72444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multiLvlStrRef>
              <c:f>Sheet1!$A$33:$B$37</c:f>
              <c:multiLvlStrCache>
                <c:ptCount val="5"/>
                <c:lvl>
                  <c:pt idx="0">
                    <c:v>A</c:v>
                  </c:pt>
                  <c:pt idx="1">
                    <c:v>B</c:v>
                  </c:pt>
                  <c:pt idx="3">
                    <c:v>A</c:v>
                  </c:pt>
                  <c:pt idx="4">
                    <c:v>B</c:v>
                  </c:pt>
                </c:lvl>
                <c:lvl>
                  <c:pt idx="0">
                    <c:v>3 months</c:v>
                  </c:pt>
                  <c:pt idx="2">
                    <c:v>.</c:v>
                  </c:pt>
                  <c:pt idx="3">
                    <c:v>6 months</c:v>
                  </c:pt>
                </c:lvl>
              </c:multiLvlStrCache>
            </c:multiLvlStrRef>
          </c:cat>
          <c:val>
            <c:numRef>
              <c:f>Sheet1!$E$33:$E$37</c:f>
              <c:numCache>
                <c:formatCode>General</c:formatCode>
                <c:ptCount val="5"/>
                <c:pt idx="0">
                  <c:v>10</c:v>
                </c:pt>
                <c:pt idx="1">
                  <c:v>21</c:v>
                </c:pt>
                <c:pt idx="3">
                  <c:v>20</c:v>
                </c:pt>
                <c:pt idx="4">
                  <c:v>32</c:v>
                </c:pt>
              </c:numCache>
            </c:numRef>
          </c:val>
          <c:extLst>
            <c:ext xmlns:c15="http://schemas.microsoft.com/office/drawing/2012/chart" uri="{02D57815-91ED-43cb-92C2-25804820EDAC}">
              <c15:datalabelsRange>
                <c15:f>Sheet1!$J$33:$J$37</c15:f>
                <c15:dlblRangeCache>
                  <c:ptCount val="5"/>
                  <c:pt idx="0">
                    <c:v>9.9%</c:v>
                  </c:pt>
                  <c:pt idx="1">
                    <c:v>21.9%</c:v>
                  </c:pt>
                  <c:pt idx="3">
                    <c:v>20.8%</c:v>
                  </c:pt>
                  <c:pt idx="4">
                    <c:v>37.6%</c:v>
                  </c:pt>
                </c15:dlblRangeCache>
              </c15:datalabelsRange>
            </c:ext>
            <c:ext xmlns:c16="http://schemas.microsoft.com/office/drawing/2014/chart" uri="{C3380CC4-5D6E-409C-BE32-E72D297353CC}">
              <c16:uniqueId val="{00000005-1C48-498A-BD2C-A279BA724449}"/>
            </c:ext>
          </c:extLst>
        </c:ser>
        <c:ser>
          <c:idx val="1"/>
          <c:order val="1"/>
          <c:tx>
            <c:strRef>
              <c:f>Sheet1!$D$32</c:f>
              <c:strCache>
                <c:ptCount val="1"/>
                <c:pt idx="0">
                  <c:v>PR</c:v>
                </c:pt>
              </c:strCache>
            </c:strRef>
          </c:tx>
          <c:spPr>
            <a:solidFill>
              <a:srgbClr val="EE0000"/>
            </a:solidFill>
            <a:ln>
              <a:solidFill>
                <a:srgbClr val="EE0000"/>
              </a:solidFill>
            </a:ln>
            <a:effectLst/>
          </c:spPr>
          <c:invertIfNegative val="0"/>
          <c:dLbls>
            <c:dLbl>
              <c:idx val="0"/>
              <c:tx>
                <c:rich>
                  <a:bodyPr/>
                  <a:lstStyle/>
                  <a:p>
                    <a:fld id="{646467A7-4BA7-45DA-A60C-31C2C7DC4D4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1C48-498A-BD2C-A279BA724449}"/>
                </c:ext>
              </c:extLst>
            </c:dLbl>
            <c:dLbl>
              <c:idx val="1"/>
              <c:tx>
                <c:rich>
                  <a:bodyPr/>
                  <a:lstStyle/>
                  <a:p>
                    <a:fld id="{76929F5B-C745-41A2-A215-BCD6F983EA5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C48-498A-BD2C-A279BA724449}"/>
                </c:ext>
              </c:extLst>
            </c:dLbl>
            <c:dLbl>
              <c:idx val="2"/>
              <c:tx>
                <c:rich>
                  <a:bodyPr/>
                  <a:lstStyle/>
                  <a:p>
                    <a:endParaRPr lang="en-US"/>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C48-498A-BD2C-A279BA724449}"/>
                </c:ext>
              </c:extLst>
            </c:dLbl>
            <c:dLbl>
              <c:idx val="3"/>
              <c:tx>
                <c:rich>
                  <a:bodyPr/>
                  <a:lstStyle/>
                  <a:p>
                    <a:fld id="{CD23593D-E324-4A2C-90DA-ACB33ADC1F1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C48-498A-BD2C-A279BA724449}"/>
                </c:ext>
              </c:extLst>
            </c:dLbl>
            <c:dLbl>
              <c:idx val="4"/>
              <c:tx>
                <c:rich>
                  <a:bodyPr/>
                  <a:lstStyle/>
                  <a:p>
                    <a:fld id="{6230060B-8274-4A8D-965D-F10BC515552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1C48-498A-BD2C-A279BA724449}"/>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multiLvlStrRef>
              <c:f>Sheet1!$A$33:$B$37</c:f>
              <c:multiLvlStrCache>
                <c:ptCount val="5"/>
                <c:lvl>
                  <c:pt idx="0">
                    <c:v>A</c:v>
                  </c:pt>
                  <c:pt idx="1">
                    <c:v>B</c:v>
                  </c:pt>
                  <c:pt idx="3">
                    <c:v>A</c:v>
                  </c:pt>
                  <c:pt idx="4">
                    <c:v>B</c:v>
                  </c:pt>
                </c:lvl>
                <c:lvl>
                  <c:pt idx="0">
                    <c:v>3 months</c:v>
                  </c:pt>
                  <c:pt idx="2">
                    <c:v>.</c:v>
                  </c:pt>
                  <c:pt idx="3">
                    <c:v>6 months</c:v>
                  </c:pt>
                </c:lvl>
              </c:multiLvlStrCache>
            </c:multiLvlStrRef>
          </c:cat>
          <c:val>
            <c:numRef>
              <c:f>Sheet1!$D$33:$D$37</c:f>
              <c:numCache>
                <c:formatCode>General</c:formatCode>
                <c:ptCount val="5"/>
                <c:pt idx="0">
                  <c:v>22</c:v>
                </c:pt>
                <c:pt idx="1">
                  <c:v>36</c:v>
                </c:pt>
                <c:pt idx="3">
                  <c:v>23</c:v>
                </c:pt>
                <c:pt idx="4">
                  <c:v>29</c:v>
                </c:pt>
              </c:numCache>
            </c:numRef>
          </c:val>
          <c:extLst>
            <c:ext xmlns:c15="http://schemas.microsoft.com/office/drawing/2012/chart" uri="{02D57815-91ED-43cb-92C2-25804820EDAC}">
              <c15:datalabelsRange>
                <c15:f>Sheet1!$I$33:$I$37</c15:f>
                <c15:dlblRangeCache>
                  <c:ptCount val="5"/>
                  <c:pt idx="0">
                    <c:v>21.8%</c:v>
                  </c:pt>
                  <c:pt idx="1">
                    <c:v>37.5%</c:v>
                  </c:pt>
                  <c:pt idx="3">
                    <c:v>24.0%</c:v>
                  </c:pt>
                  <c:pt idx="4">
                    <c:v>34.1%</c:v>
                  </c:pt>
                </c15:dlblRangeCache>
              </c15:datalabelsRange>
            </c:ext>
            <c:ext xmlns:c16="http://schemas.microsoft.com/office/drawing/2014/chart" uri="{C3380CC4-5D6E-409C-BE32-E72D297353CC}">
              <c16:uniqueId val="{0000000B-1C48-498A-BD2C-A279BA724449}"/>
            </c:ext>
          </c:extLst>
        </c:ser>
        <c:ser>
          <c:idx val="0"/>
          <c:order val="2"/>
          <c:tx>
            <c:strRef>
              <c:f>Sheet1!$C$32</c:f>
              <c:strCache>
                <c:ptCount val="1"/>
              </c:strCache>
            </c:strRef>
          </c:tx>
          <c:spPr>
            <a:noFill/>
            <a:ln w="0">
              <a:noFill/>
            </a:ln>
            <a:effectLst/>
          </c:spPr>
          <c:invertIfNegative val="0"/>
          <c:cat>
            <c:multiLvlStrRef>
              <c:f>Sheet1!$A$33:$B$37</c:f>
              <c:multiLvlStrCache>
                <c:ptCount val="5"/>
                <c:lvl>
                  <c:pt idx="0">
                    <c:v>A</c:v>
                  </c:pt>
                  <c:pt idx="1">
                    <c:v>B</c:v>
                  </c:pt>
                  <c:pt idx="3">
                    <c:v>A</c:v>
                  </c:pt>
                  <c:pt idx="4">
                    <c:v>B</c:v>
                  </c:pt>
                </c:lvl>
                <c:lvl>
                  <c:pt idx="0">
                    <c:v>3 months</c:v>
                  </c:pt>
                  <c:pt idx="2">
                    <c:v>.</c:v>
                  </c:pt>
                  <c:pt idx="3">
                    <c:v>6 months</c:v>
                  </c:pt>
                </c:lvl>
              </c:multiLvlStrCache>
            </c:multiLvlStrRef>
          </c:cat>
          <c:val>
            <c:numRef>
              <c:f>Sheet1!$C$33:$C$37</c:f>
              <c:numCache>
                <c:formatCode>General</c:formatCode>
                <c:ptCount val="5"/>
                <c:pt idx="0">
                  <c:v>69</c:v>
                </c:pt>
                <c:pt idx="1">
                  <c:v>39</c:v>
                </c:pt>
                <c:pt idx="3">
                  <c:v>53</c:v>
                </c:pt>
                <c:pt idx="4">
                  <c:v>24</c:v>
                </c:pt>
              </c:numCache>
            </c:numRef>
          </c:val>
          <c:extLst>
            <c:ext xmlns:c16="http://schemas.microsoft.com/office/drawing/2014/chart" uri="{C3380CC4-5D6E-409C-BE32-E72D297353CC}">
              <c16:uniqueId val="{0000000C-1C48-498A-BD2C-A279BA724449}"/>
            </c:ext>
          </c:extLst>
        </c:ser>
        <c:ser>
          <c:idx val="3"/>
          <c:order val="3"/>
          <c:tx>
            <c:strRef>
              <c:f>Sheet1!$F$32</c:f>
              <c:strCache>
                <c:ptCount val="1"/>
              </c:strCache>
            </c:strRef>
          </c:tx>
          <c:spPr>
            <a:noFill/>
            <a:ln>
              <a:noFill/>
            </a:ln>
            <a:effectLst/>
          </c:spPr>
          <c:invertIfNegative val="0"/>
          <c:cat>
            <c:multiLvlStrRef>
              <c:f>Sheet1!$A$33:$B$37</c:f>
              <c:multiLvlStrCache>
                <c:ptCount val="5"/>
                <c:lvl>
                  <c:pt idx="0">
                    <c:v>A</c:v>
                  </c:pt>
                  <c:pt idx="1">
                    <c:v>B</c:v>
                  </c:pt>
                  <c:pt idx="3">
                    <c:v>A</c:v>
                  </c:pt>
                  <c:pt idx="4">
                    <c:v>B</c:v>
                  </c:pt>
                </c:lvl>
                <c:lvl>
                  <c:pt idx="0">
                    <c:v>3 months</c:v>
                  </c:pt>
                  <c:pt idx="2">
                    <c:v>.</c:v>
                  </c:pt>
                  <c:pt idx="3">
                    <c:v>6 months</c:v>
                  </c:pt>
                </c:lvl>
              </c:multiLvlStrCache>
            </c:multiLvlStrRef>
          </c:cat>
          <c:val>
            <c:numRef>
              <c:f>Sheet1!$F$33:$F$37</c:f>
              <c:numCache>
                <c:formatCode>General</c:formatCode>
                <c:ptCount val="5"/>
                <c:pt idx="2">
                  <c:v>69</c:v>
                </c:pt>
              </c:numCache>
            </c:numRef>
          </c:val>
          <c:extLst>
            <c:ext xmlns:c16="http://schemas.microsoft.com/office/drawing/2014/chart" uri="{C3380CC4-5D6E-409C-BE32-E72D297353CC}">
              <c16:uniqueId val="{0000000D-1C48-498A-BD2C-A279BA724449}"/>
            </c:ext>
          </c:extLst>
        </c:ser>
        <c:dLbls>
          <c:showLegendKey val="0"/>
          <c:showVal val="0"/>
          <c:showCatName val="0"/>
          <c:showSerName val="0"/>
          <c:showPercent val="0"/>
          <c:showBubbleSize val="0"/>
        </c:dLbls>
        <c:gapWidth val="20"/>
        <c:overlap val="100"/>
        <c:axId val="924972176"/>
        <c:axId val="924972504"/>
      </c:barChart>
      <c:catAx>
        <c:axId val="92497217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4972504"/>
        <c:crosses val="autoZero"/>
        <c:auto val="1"/>
        <c:lblAlgn val="ctr"/>
        <c:lblOffset val="100"/>
        <c:noMultiLvlLbl val="0"/>
      </c:catAx>
      <c:valAx>
        <c:axId val="924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4972176"/>
        <c:crosses val="autoZero"/>
        <c:crossBetween val="between"/>
      </c:valAx>
      <c:spPr>
        <a:noFill/>
        <a:ln>
          <a:noFill/>
        </a:ln>
        <a:effectLst/>
      </c:spPr>
    </c:plotArea>
    <c:legend>
      <c:legendPos val="r"/>
      <c:layout>
        <c:manualLayout>
          <c:xMode val="edge"/>
          <c:yMode val="edge"/>
          <c:x val="0.84131458777152757"/>
          <c:y val="0.57547741877092962"/>
          <c:w val="0.10523183747458958"/>
          <c:h val="0.2418626120010860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8B_9EDC9E5D.xml><?xml version="1.0" encoding="utf-8"?>
<p188:cmLst xmlns:a="http://schemas.openxmlformats.org/drawingml/2006/main" xmlns:r="http://schemas.openxmlformats.org/officeDocument/2006/relationships" xmlns:p188="http://schemas.microsoft.com/office/powerpoint/2018/8/main">
  <p188:cm id="{39A25861-5F64-4F9A-8AC4-E0779D08F341}" authorId="{7C417896-D4EB-47B2-D302-29B7F4A54EA5}" created="2024-12-16T12:31:38.797">
    <pc:sldMkLst xmlns:pc="http://schemas.microsoft.com/office/powerpoint/2013/main/command">
      <pc:docMk/>
      <pc:sldMk cId="2665258589" sldId="395"/>
    </pc:sldMkLst>
    <p188:txBody>
      <a:bodyPr/>
      <a:lstStyle/>
      <a:p>
        <a:r>
          <a:rPr lang="en-US"/>
          <a:t>We will need to acquire permissions for both of these images</a:t>
        </a:r>
      </a:p>
    </p188:txBody>
  </p188:cm>
</p188:cmLst>
</file>

<file path=ppt/comments/modernComment_565D1CD0_AB98212C.xml><?xml version="1.0" encoding="utf-8"?>
<p188:cmLst xmlns:a="http://schemas.openxmlformats.org/drawingml/2006/main" xmlns:r="http://schemas.openxmlformats.org/officeDocument/2006/relationships" xmlns:p188="http://schemas.microsoft.com/office/powerpoint/2018/8/main">
  <p188:cm id="{ACF1A772-56C8-4846-BF31-D2C73F9F0028}" authorId="{7C417896-D4EB-47B2-D302-29B7F4A54EA5}" created="2024-12-16T10:56:01.953">
    <ac:txMkLst xmlns:ac="http://schemas.microsoft.com/office/drawing/2013/main/command">
      <pc:docMk xmlns:pc="http://schemas.microsoft.com/office/powerpoint/2013/main/command"/>
      <pc:sldMk xmlns:pc="http://schemas.microsoft.com/office/powerpoint/2013/main/command" cId="2878873900" sldId="1448942800"/>
      <ac:spMk id="3" creationId="{0154EA57-8CB8-3E42-8E20-6E2EB95D87B4}"/>
      <ac:txMk cp="31" len="2">
        <ac:context len="49" hash="2691028737"/>
      </ac:txMk>
    </ac:txMkLst>
    <p188:pos x="1721038" y="777240"/>
    <p188:txBody>
      <a:bodyPr/>
      <a:lstStyle/>
      <a:p>
        <a:r>
          <a:rPr lang="en-US"/>
          <a:t>@RDL: CB = cord blood transplant?</a:t>
        </a:r>
      </a:p>
    </p188:txBody>
  </p188:cm>
</p188:cmLst>
</file>

<file path=ppt/comments/modernComment_565D1CF8_A6796D9A.xml><?xml version="1.0" encoding="utf-8"?>
<p188:cmLst xmlns:a="http://schemas.openxmlformats.org/drawingml/2006/main" xmlns:r="http://schemas.openxmlformats.org/officeDocument/2006/relationships" xmlns:p188="http://schemas.microsoft.com/office/powerpoint/2018/8/main">
  <p188:cm id="{F09DEC92-D905-4EEC-83AF-8D6313868FA4}" authorId="{7C417896-D4EB-47B2-D302-29B7F4A54EA5}" created="2024-12-16T09:55:53.500">
    <ac:txMkLst xmlns:ac="http://schemas.microsoft.com/office/drawing/2013/main/command">
      <pc:docMk xmlns:pc="http://schemas.microsoft.com/office/powerpoint/2013/main/command"/>
      <pc:sldMk xmlns:pc="http://schemas.microsoft.com/office/powerpoint/2013/main/command" cId="2792975770" sldId="1448942840"/>
      <ac:spMk id="8" creationId="{00000000-0000-0000-0000-000000000000}"/>
      <ac:txMk cp="117">
        <ac:context len="140" hash="2210888285"/>
      </ac:txMk>
    </ac:txMkLst>
    <p188:pos x="536420" y="958929"/>
    <p188:txBody>
      <a:bodyPr/>
      <a:lstStyle/>
      <a:p>
        <a:r>
          <a:rPr lang="en-US"/>
          <a:t>@RDL: Is ‘PNN’ here ‘Polynucléaires Neutrophiles’, in English: polymorphonuclear neutrophils (PMNs)?</a:t>
        </a:r>
      </a:p>
    </p188:txBody>
  </p188:cm>
</p188:cmLst>
</file>

<file path=ppt/drawings/drawing1.xml><?xml version="1.0" encoding="utf-8"?>
<c:userShapes xmlns:c="http://schemas.openxmlformats.org/drawingml/2006/chart">
  <cdr:relSizeAnchor xmlns:cdr="http://schemas.openxmlformats.org/drawingml/2006/chartDrawing">
    <cdr:from>
      <cdr:x>0.10816</cdr:x>
      <cdr:y>0.21361</cdr:y>
    </cdr:from>
    <cdr:to>
      <cdr:x>0.41692</cdr:x>
      <cdr:y>0.33753</cdr:y>
    </cdr:to>
    <cdr:sp macro="" textlink="">
      <cdr:nvSpPr>
        <cdr:cNvPr id="14" name="TextBox 22">
          <a:extLst xmlns:a="http://schemas.openxmlformats.org/drawingml/2006/main">
            <a:ext uri="{FF2B5EF4-FFF2-40B4-BE49-F238E27FC236}">
              <a16:creationId xmlns:a16="http://schemas.microsoft.com/office/drawing/2014/main" id="{43E8D5C6-D261-4E2F-B3F1-11F5224120A1}"/>
            </a:ext>
          </a:extLst>
        </cdr:cNvPr>
        <cdr:cNvSpPr txBox="1"/>
      </cdr:nvSpPr>
      <cdr:spPr>
        <a:xfrm xmlns:a="http://schemas.openxmlformats.org/drawingml/2006/main">
          <a:off x="380079" y="708041"/>
          <a:ext cx="1084998" cy="410757"/>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ct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nl-NL" sz="1000">
              <a:latin typeface="Times New Roman" panose="02020603050405020304" pitchFamily="18" charset="0"/>
              <a:cs typeface="Times New Roman" panose="02020603050405020304" pitchFamily="18" charset="0"/>
            </a:rPr>
            <a:t>CR Odds Ratio: 3.2 p=0.012</a:t>
          </a:r>
          <a:endParaRPr lang="nl-NL" sz="1050">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atin typeface="Arial" panose="020B0604020202020204" pitchFamily="34" charset="0"/>
              </a:defRPr>
            </a:lvl1pPr>
          </a:lstStyle>
          <a:p>
            <a:fld id="{49DD19E5-80B3-4345-8C9E-5C06A67A3E1C}" type="datetimeFigureOut">
              <a:rPr lang="en-US" smtClean="0"/>
              <a:pPr/>
              <a:t>3/4/2025</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atin typeface="Arial" panose="020B0604020202020204" pitchFamily="34" charset="0"/>
              </a:defRPr>
            </a:lvl1pPr>
          </a:lstStyle>
          <a:p>
            <a:fld id="{536B49DC-7ECB-49BA-A321-AED5F54B8A08}" type="slidenum">
              <a:rPr lang="en-US" smtClean="0"/>
              <a:pPr/>
              <a:t>‹#›</a:t>
            </a:fld>
            <a:endParaRPr lang="en-US" dirty="0"/>
          </a:p>
        </p:txBody>
      </p:sp>
    </p:spTree>
    <p:extLst>
      <p:ext uri="{BB962C8B-B14F-4D97-AF65-F5344CB8AC3E}">
        <p14:creationId xmlns:p14="http://schemas.microsoft.com/office/powerpoint/2010/main" val="2080550630"/>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Arial" panose="020B0604020202020204" pitchFamily="34" charset="0"/>
        <a:ea typeface="+mn-ea"/>
        <a:cs typeface="+mn-cs"/>
      </a:defRPr>
    </a:lvl1pPr>
    <a:lvl2pPr marL="457189" algn="l" defTabSz="914378" rtl="0" eaLnBrk="1" latinLnBrk="0" hangingPunct="1">
      <a:defRPr sz="1200" kern="1200">
        <a:solidFill>
          <a:schemeClr val="tx1"/>
        </a:solidFill>
        <a:latin typeface="Arial" panose="020B0604020202020204" pitchFamily="34" charset="0"/>
        <a:ea typeface="+mn-ea"/>
        <a:cs typeface="+mn-cs"/>
      </a:defRPr>
    </a:lvl2pPr>
    <a:lvl3pPr marL="914378" algn="l" defTabSz="914378" rtl="0" eaLnBrk="1" latinLnBrk="0" hangingPunct="1">
      <a:defRPr sz="1200" kern="1200">
        <a:solidFill>
          <a:schemeClr val="tx1"/>
        </a:solidFill>
        <a:latin typeface="Arial" panose="020B0604020202020204" pitchFamily="34" charset="0"/>
        <a:ea typeface="+mn-ea"/>
        <a:cs typeface="+mn-cs"/>
      </a:defRPr>
    </a:lvl3pPr>
    <a:lvl4pPr marL="1371566" algn="l" defTabSz="914378" rtl="0" eaLnBrk="1" latinLnBrk="0" hangingPunct="1">
      <a:defRPr sz="1200" kern="1200">
        <a:solidFill>
          <a:schemeClr val="tx1"/>
        </a:solidFill>
        <a:latin typeface="Arial" panose="020B0604020202020204" pitchFamily="34" charset="0"/>
        <a:ea typeface="+mn-ea"/>
        <a:cs typeface="+mn-cs"/>
      </a:defRPr>
    </a:lvl4pPr>
    <a:lvl5pPr marL="1828754" algn="l" defTabSz="914378" rtl="0" eaLnBrk="1" latinLnBrk="0" hangingPunct="1">
      <a:defRPr sz="1200" kern="1200">
        <a:solidFill>
          <a:schemeClr val="tx1"/>
        </a:solidFill>
        <a:latin typeface="Arial" panose="020B0604020202020204"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defTabSz="464270" eaLnBrk="0" fontAlgn="base" hangingPunct="0">
              <a:spcBef>
                <a:spcPct val="0"/>
              </a:spcBef>
              <a:spcAft>
                <a:spcPct val="0"/>
              </a:spcAft>
              <a:defRPr sz="2400">
                <a:solidFill>
                  <a:schemeClr val="tx1"/>
                </a:solidFill>
                <a:latin typeface="Arial" charset="0"/>
                <a:ea typeface="ＭＳ Ｐゴシック" charset="0"/>
              </a:defRPr>
            </a:lvl6pPr>
            <a:lvl7pPr marL="3028264" indent="-232943" defTabSz="464270" eaLnBrk="0" fontAlgn="base" hangingPunct="0">
              <a:spcBef>
                <a:spcPct val="0"/>
              </a:spcBef>
              <a:spcAft>
                <a:spcPct val="0"/>
              </a:spcAft>
              <a:defRPr sz="2400">
                <a:solidFill>
                  <a:schemeClr val="tx1"/>
                </a:solidFill>
                <a:latin typeface="Arial" charset="0"/>
                <a:ea typeface="ＭＳ Ｐゴシック" charset="0"/>
              </a:defRPr>
            </a:lvl7pPr>
            <a:lvl8pPr marL="3494151" indent="-232943" defTabSz="464270" eaLnBrk="0" fontAlgn="base" hangingPunct="0">
              <a:spcBef>
                <a:spcPct val="0"/>
              </a:spcBef>
              <a:spcAft>
                <a:spcPct val="0"/>
              </a:spcAft>
              <a:defRPr sz="2400">
                <a:solidFill>
                  <a:schemeClr val="tx1"/>
                </a:solidFill>
                <a:latin typeface="Arial" charset="0"/>
                <a:ea typeface="ＭＳ Ｐゴシック" charset="0"/>
              </a:defRPr>
            </a:lvl8pPr>
            <a:lvl9pPr marL="3960038" indent="-232943" defTabSz="46427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7D3FA0B-04BD-1B42-AE64-5B58AD89965C}" type="slidenum">
              <a:rPr kumimoji="0" 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charset="0"/>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endParaRPr>
          </a:p>
        </p:txBody>
      </p:sp>
      <p:sp>
        <p:nvSpPr>
          <p:cNvPr id="184322" name="Rectangle 2"/>
          <p:cNvSpPr>
            <a:spLocks noGrp="1" noRot="1" noChangeAspect="1" noChangeArrowheads="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xmlns:mv="urn:schemas-microsoft-com:mac:vml" xmlns:mc="http://schemas.openxmlformats.org/markup-compatibility/2006" val="1"/>
            </a:ext>
          </a:extLst>
        </p:spPr>
      </p:sp>
      <p:sp>
        <p:nvSpPr>
          <p:cNvPr id="1843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a:latin typeface="Arial" charset="0"/>
              </a:rPr>
              <a:t>Aplastic anemia is currently viewed as an autoimmune disease where auto-reactive lymphocytes recognize and destroy primitive elements of the hematopoietic compartment resulting in </a:t>
            </a:r>
            <a:r>
              <a:rPr lang="en-US" sz="1800" dirty="0" err="1">
                <a:latin typeface="Arial" charset="0"/>
              </a:rPr>
              <a:t>pancytopenia</a:t>
            </a:r>
            <a:r>
              <a:rPr lang="en-US" sz="1800" dirty="0">
                <a:latin typeface="Arial" charset="0"/>
              </a:rPr>
              <a:t>. This view is supported by evidence both in the clinic and in the laboratory. Anti-</a:t>
            </a:r>
            <a:r>
              <a:rPr lang="en-US" sz="1800" dirty="0" err="1">
                <a:latin typeface="Arial" charset="0"/>
              </a:rPr>
              <a:t>thymocyte</a:t>
            </a:r>
            <a:r>
              <a:rPr lang="en-US" sz="1800" dirty="0">
                <a:latin typeface="Arial" charset="0"/>
              </a:rPr>
              <a:t> globulin and cyclosporine is effective in most patients with severe aplastic anemia where improvement in blood counts is achieved months following </a:t>
            </a:r>
            <a:r>
              <a:rPr lang="en-US" sz="1800" dirty="0" err="1">
                <a:latin typeface="Arial" charset="0"/>
              </a:rPr>
              <a:t>immunosuppression</a:t>
            </a:r>
            <a:r>
              <a:rPr lang="en-US" sz="1800" dirty="0">
                <a:latin typeface="Arial" charset="0"/>
              </a:rPr>
              <a:t>. </a:t>
            </a:r>
            <a:r>
              <a:rPr lang="en-US" sz="1800" dirty="0" err="1">
                <a:latin typeface="Arial" charset="0"/>
              </a:rPr>
              <a:t>Oligoclonal</a:t>
            </a:r>
            <a:r>
              <a:rPr lang="en-US" sz="1800" dirty="0">
                <a:latin typeface="Arial" charset="0"/>
              </a:rPr>
              <a:t> T-cells that correlate with disease activity have been identified in patients with severe aplastic anemia suggesting an antigen driven expansion. In vitro, destruction of bone marrow progenitor cells has been shown to be induced by </a:t>
            </a:r>
            <a:r>
              <a:rPr lang="en-US" sz="1800" dirty="0" err="1">
                <a:latin typeface="Arial" charset="0"/>
              </a:rPr>
              <a:t>cytotoxic</a:t>
            </a:r>
            <a:r>
              <a:rPr lang="en-US" sz="1800" dirty="0">
                <a:latin typeface="Arial" charset="0"/>
              </a:rPr>
              <a:t> cells, mediated by TH1 related molecules, and dependent on </a:t>
            </a:r>
            <a:r>
              <a:rPr lang="en-US" sz="1800" dirty="0" err="1">
                <a:latin typeface="Arial" charset="0"/>
              </a:rPr>
              <a:t>Fas-Fas</a:t>
            </a:r>
            <a:r>
              <a:rPr lang="en-US" sz="1800" dirty="0">
                <a:latin typeface="Arial" charset="0"/>
              </a:rPr>
              <a:t> </a:t>
            </a:r>
            <a:r>
              <a:rPr lang="en-US" sz="1800" dirty="0" err="1">
                <a:latin typeface="Arial" charset="0"/>
              </a:rPr>
              <a:t>ligand</a:t>
            </a:r>
            <a:r>
              <a:rPr lang="en-US" sz="1800" dirty="0">
                <a:latin typeface="Arial" charset="0"/>
              </a:rPr>
              <a:t>. Regulatory T cells are decreased and Th17 cells increased in severe aplastic anemia patients at presentation. These observations have been confirmed in vivo </a:t>
            </a:r>
            <a:r>
              <a:rPr lang="en-US" sz="1800">
                <a:latin typeface="Arial" charset="0"/>
              </a:rPr>
              <a:t>in a </a:t>
            </a:r>
            <a:r>
              <a:rPr lang="en-US" sz="1800" dirty="0">
                <a:latin typeface="Arial" charset="0"/>
              </a:rPr>
              <a:t>marrow failure mouse model.  </a:t>
            </a:r>
          </a:p>
          <a:p>
            <a:pPr eaLnBrk="1" hangingPunct="1">
              <a:spcBef>
                <a:spcPct val="0"/>
              </a:spcBef>
            </a:pPr>
            <a:endParaRPr lang="en-US" sz="1800" dirty="0">
              <a:latin typeface="Arial" charset="0"/>
            </a:endParaRPr>
          </a:p>
        </p:txBody>
      </p:sp>
    </p:spTree>
    <p:extLst>
      <p:ext uri="{BB962C8B-B14F-4D97-AF65-F5344CB8AC3E}">
        <p14:creationId xmlns:p14="http://schemas.microsoft.com/office/powerpoint/2010/main" val="338196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B8B99-A71E-F046-BD3A-7FFA92C7A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017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B8B99-A71E-F046-BD3A-7FFA92C7A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049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libri" panose="020F0502020204030204" pitchFamily="34" charset="0"/>
                <a:cs typeface="Calibri" panose="020F0502020204030204" pitchFamily="34" charset="0"/>
              </a:rPr>
              <a:t>To elaborate more why endpoint is selected for CR at 3M in RACE study. </a:t>
            </a:r>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B8B99-A71E-F046-BD3A-7FFA92C7A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110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B8B99-A71E-F046-BD3A-7FFA92C7A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781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B8B99-A71E-F046-BD3A-7FFA92C7A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614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5.xml"/><Relationship Id="rId5" Type="http://schemas.openxmlformats.org/officeDocument/2006/relationships/image" Target="../media/image2.emf"/><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2800"/>
            </a:lvl1pPr>
            <a:lvl2pPr marL="342892" indent="0" algn="ctr">
              <a:buNone/>
              <a:defRPr sz="1500"/>
            </a:lvl2pPr>
            <a:lvl3pPr marL="685783" indent="0" algn="ctr">
              <a:buNone/>
              <a:defRPr sz="140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98180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_Cover">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gradFill flip="none" rotWithShape="1">
            <a:gsLst>
              <a:gs pos="20000">
                <a:srgbClr val="1F3B75">
                  <a:alpha val="80000"/>
                </a:srgbClr>
              </a:gs>
              <a:gs pos="100000">
                <a:srgbClr val="2C99B6">
                  <a:alpha val="4000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descr="atomo_degradado_blanco.png"/>
          <p:cNvPicPr>
            <a:picLocks noChangeAspect="1"/>
          </p:cNvPicPr>
          <p:nvPr userDrawn="1"/>
        </p:nvPicPr>
        <p:blipFill>
          <a:blip r:embed="rId3" cstate="email">
            <a:alphaModFix amt="20000"/>
            <a:extLst>
              <a:ext uri="{28A0092B-C50C-407E-A947-70E740481C1C}">
                <a14:useLocalDpi xmlns:a14="http://schemas.microsoft.com/office/drawing/2010/main" val="0"/>
              </a:ext>
            </a:extLst>
          </a:blip>
          <a:stretch>
            <a:fillRect/>
          </a:stretch>
        </p:blipFill>
        <p:spPr>
          <a:xfrm>
            <a:off x="0" y="1993392"/>
            <a:ext cx="9144000" cy="3150108"/>
          </a:xfrm>
          <a:prstGeom prst="rect">
            <a:avLst/>
          </a:prstGeom>
        </p:spPr>
      </p:pic>
      <p:pic>
        <p:nvPicPr>
          <p:cNvPr id="8" name="Picture 7" descr="atomo_degradado_color.png"/>
          <p:cNvPicPr>
            <a:picLocks noChangeAspect="1"/>
          </p:cNvPicPr>
          <p:nvPr userDrawn="1"/>
        </p:nvPicPr>
        <p:blipFill>
          <a:blip r:embed="rId4" cstate="email">
            <a:alphaModFix amt="20000"/>
            <a:extLst>
              <a:ext uri="{28A0092B-C50C-407E-A947-70E740481C1C}">
                <a14:useLocalDpi xmlns:a14="http://schemas.microsoft.com/office/drawing/2010/main" val="0"/>
              </a:ext>
            </a:extLst>
          </a:blip>
          <a:stretch>
            <a:fillRect/>
          </a:stretch>
        </p:blipFill>
        <p:spPr>
          <a:xfrm>
            <a:off x="0" y="1993392"/>
            <a:ext cx="9144000" cy="3150108"/>
          </a:xfrm>
          <a:prstGeom prst="rect">
            <a:avLst/>
          </a:prstGeom>
        </p:spPr>
      </p:pic>
      <p:sp>
        <p:nvSpPr>
          <p:cNvPr id="2" name="Title 1"/>
          <p:cNvSpPr>
            <a:spLocks noGrp="1"/>
          </p:cNvSpPr>
          <p:nvPr>
            <p:ph type="ctrTitle" hasCustomPrompt="1"/>
          </p:nvPr>
        </p:nvSpPr>
        <p:spPr>
          <a:xfrm>
            <a:off x="685800" y="1391524"/>
            <a:ext cx="7772400" cy="2521578"/>
          </a:xfrm>
          <a:prstGeom prst="rect">
            <a:avLst/>
          </a:prstGeom>
        </p:spPr>
        <p:txBody>
          <a:bodyPr/>
          <a:lstStyle>
            <a:lvl1pPr>
              <a:defRPr>
                <a:solidFill>
                  <a:schemeClr val="tx1"/>
                </a:solidFill>
              </a:defRPr>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pic>
        <p:nvPicPr>
          <p:cNvPr id="7" name="Picture 6" descr="EBMT_logo_color.eps"/>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92000" y="360000"/>
            <a:ext cx="2893395" cy="648000"/>
          </a:xfrm>
          <a:prstGeom prst="rect">
            <a:avLst/>
          </a:prstGeom>
        </p:spPr>
      </p:pic>
      <p:sp>
        <p:nvSpPr>
          <p:cNvPr id="14"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chemeClr val="tx1"/>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11" name="Marcador de posición de contenido 2">
            <a:extLst>
              <a:ext uri="{FF2B5EF4-FFF2-40B4-BE49-F238E27FC236}">
                <a16:creationId xmlns:a16="http://schemas.microsoft.com/office/drawing/2014/main" id="{5D3760F4-54FA-D740-B594-F822C6E3FE35}"/>
              </a:ext>
            </a:extLst>
          </p:cNvPr>
          <p:cNvSpPr>
            <a:spLocks noGrp="1"/>
          </p:cNvSpPr>
          <p:nvPr>
            <p:ph idx="10" hasCustomPrompt="1"/>
          </p:nvPr>
        </p:nvSpPr>
        <p:spPr>
          <a:xfrm>
            <a:off x="685801" y="4090508"/>
            <a:ext cx="7772400" cy="676755"/>
          </a:xfrm>
        </p:spPr>
        <p:txBody>
          <a:bodyPr lIns="90000" tIns="0" rIns="90000" bIns="0" rtlCol="0">
            <a:normAutofit/>
          </a:bodyPr>
          <a:lstStyle>
            <a:lvl1pPr marL="0" indent="0">
              <a:lnSpc>
                <a:spcPct val="100000"/>
              </a:lnSpc>
              <a:spcBef>
                <a:spcPts val="500"/>
              </a:spcBef>
              <a:spcAft>
                <a:spcPts val="1000"/>
              </a:spcAft>
              <a:buNone/>
              <a:defRPr sz="1800" baseline="0">
                <a:solidFill>
                  <a:schemeClr val="tx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subtitle</a:t>
            </a:r>
            <a:endParaRPr lang="es-ES" noProof="0" dirty="0"/>
          </a:p>
        </p:txBody>
      </p:sp>
    </p:spTree>
    <p:extLst>
      <p:ext uri="{BB962C8B-B14F-4D97-AF65-F5344CB8AC3E}">
        <p14:creationId xmlns:p14="http://schemas.microsoft.com/office/powerpoint/2010/main" val="31304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_1">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85800" y="2810582"/>
            <a:ext cx="7772400" cy="1102519"/>
          </a:xfrm>
          <a:prstGeom prst="rect">
            <a:avLst/>
          </a:prstGeom>
        </p:spPr>
        <p:txBody>
          <a:body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5"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defRPr>
            </a:lvl1pPr>
          </a:lstStyle>
          <a:p>
            <a:fld id="{0054C0CC-28D5-2D45-8A57-DFBB9A64E88B}" type="slidenum">
              <a:rPr lang="en-US" smtClean="0"/>
              <a:pPr/>
              <a:t>‹#›</a:t>
            </a:fld>
            <a:endParaRPr lang="en-US" dirty="0"/>
          </a:p>
        </p:txBody>
      </p:sp>
    </p:spTree>
    <p:extLst>
      <p:ext uri="{BB962C8B-B14F-4D97-AF65-F5344CB8AC3E}">
        <p14:creationId xmlns:p14="http://schemas.microsoft.com/office/powerpoint/2010/main" val="1869718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85800" y="2810582"/>
            <a:ext cx="7772400" cy="1102519"/>
          </a:xfrm>
          <a:prstGeom prst="rect">
            <a:avLst/>
          </a:prstGeom>
        </p:spPr>
        <p:txBody>
          <a:body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5"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6" name="Marcador de posición de contenido 2">
            <a:extLst>
              <a:ext uri="{FF2B5EF4-FFF2-40B4-BE49-F238E27FC236}">
                <a16:creationId xmlns:a16="http://schemas.microsoft.com/office/drawing/2014/main" id="{BEE7FA28-4D7B-A94A-BE02-909968B3688F}"/>
              </a:ext>
            </a:extLst>
          </p:cNvPr>
          <p:cNvSpPr>
            <a:spLocks noGrp="1"/>
          </p:cNvSpPr>
          <p:nvPr>
            <p:ph idx="10" hasCustomPrompt="1"/>
          </p:nvPr>
        </p:nvSpPr>
        <p:spPr>
          <a:xfrm>
            <a:off x="685801" y="4090508"/>
            <a:ext cx="7772400" cy="676755"/>
          </a:xfrm>
        </p:spPr>
        <p:txBody>
          <a:bodyPr lIns="90000" tIns="0" rIns="90000" bIns="0" rtlCol="0">
            <a:normAutofit/>
          </a:bodyPr>
          <a:lstStyle>
            <a:lvl1pPr marL="0" indent="0">
              <a:lnSpc>
                <a:spcPct val="100000"/>
              </a:lnSpc>
              <a:spcBef>
                <a:spcPts val="500"/>
              </a:spcBef>
              <a:spcAft>
                <a:spcPts val="1000"/>
              </a:spcAft>
              <a:buNone/>
              <a:defRPr sz="18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subtitle</a:t>
            </a:r>
            <a:endParaRPr lang="es-ES" noProof="0" dirty="0"/>
          </a:p>
        </p:txBody>
      </p:sp>
    </p:spTree>
    <p:extLst>
      <p:ext uri="{BB962C8B-B14F-4D97-AF65-F5344CB8AC3E}">
        <p14:creationId xmlns:p14="http://schemas.microsoft.com/office/powerpoint/2010/main" val="4234782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Shape 20"/>
          <p:cNvSpPr/>
          <p:nvPr userDrawn="1"/>
        </p:nvSpPr>
        <p:spPr>
          <a:xfrm>
            <a:off x="755576" y="854775"/>
            <a:ext cx="565108" cy="445200"/>
          </a:xfrm>
          <a:prstGeom prst="rect">
            <a:avLst/>
          </a:prstGeom>
        </p:spPr>
        <p:txBody>
          <a:bodyPr>
            <a:prstTxWarp prst="textPlain">
              <a:avLst/>
            </a:prstTxWarp>
          </a:bodyPr>
          <a:lstStyle/>
          <a:p>
            <a:pPr lvl="0" algn="ctr"/>
            <a:r>
              <a:rPr b="1" i="0" dirty="0">
                <a:ln>
                  <a:noFill/>
                </a:ln>
                <a:solidFill>
                  <a:srgbClr val="3A4F92"/>
                </a:solidFill>
                <a:latin typeface="Arial"/>
              </a:rPr>
              <a:t>“</a:t>
            </a:r>
          </a:p>
        </p:txBody>
      </p:sp>
      <p:sp>
        <p:nvSpPr>
          <p:cNvPr id="9" name="Shape 18"/>
          <p:cNvSpPr txBox="1">
            <a:spLocks noGrp="1"/>
          </p:cNvSpPr>
          <p:nvPr>
            <p:ph type="body" idx="1"/>
          </p:nvPr>
        </p:nvSpPr>
        <p:spPr>
          <a:xfrm>
            <a:off x="1820111" y="854775"/>
            <a:ext cx="5503779" cy="3505200"/>
          </a:xfrm>
          <a:prstGeom prst="rect">
            <a:avLst/>
          </a:prstGeom>
        </p:spPr>
        <p:txBody>
          <a:bodyPr spcFirstLastPara="1" wrap="square" lIns="91425" tIns="91425" rIns="91425" bIns="91425" anchor="t" anchorCtr="0"/>
          <a:lstStyle>
            <a:lvl1pPr marL="25400" lvl="0" indent="0" rtl="0">
              <a:lnSpc>
                <a:spcPct val="115000"/>
              </a:lnSpc>
              <a:spcBef>
                <a:spcPts val="600"/>
              </a:spcBef>
              <a:spcAft>
                <a:spcPts val="0"/>
              </a:spcAft>
              <a:buSzPts val="3200"/>
              <a:buNone/>
              <a:defRPr sz="3000" b="0" i="1">
                <a:latin typeface="Arial" panose="020B0604020202020204" pitchFamily="34" charset="0"/>
                <a:cs typeface="Arial" panose="020B0604020202020204" pitchFamily="34" charset="0"/>
              </a:defRPr>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dirty="0"/>
          </a:p>
        </p:txBody>
      </p:sp>
      <p:sp>
        <p:nvSpPr>
          <p:cNvPr id="5"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11" name="Shape 20"/>
          <p:cNvSpPr/>
          <p:nvPr userDrawn="1"/>
        </p:nvSpPr>
        <p:spPr>
          <a:xfrm rot="10800000">
            <a:off x="7755848" y="3915273"/>
            <a:ext cx="565108" cy="445200"/>
          </a:xfrm>
          <a:prstGeom prst="rect">
            <a:avLst/>
          </a:prstGeom>
        </p:spPr>
        <p:txBody>
          <a:bodyPr>
            <a:prstTxWarp prst="textPlain">
              <a:avLst/>
            </a:prstTxWarp>
          </a:bodyPr>
          <a:lstStyle/>
          <a:p>
            <a:pPr lvl="0" algn="ctr"/>
            <a:r>
              <a:rPr b="1" i="0" dirty="0">
                <a:ln>
                  <a:noFill/>
                </a:ln>
                <a:solidFill>
                  <a:srgbClr val="3A4F92"/>
                </a:solidFill>
                <a:latin typeface="Arial"/>
              </a:rPr>
              <a:t>“</a:t>
            </a:r>
          </a:p>
        </p:txBody>
      </p:sp>
    </p:spTree>
    <p:extLst>
      <p:ext uri="{BB962C8B-B14F-4D97-AF65-F5344CB8AC3E}">
        <p14:creationId xmlns:p14="http://schemas.microsoft.com/office/powerpoint/2010/main" val="3029660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 Title + 1 column">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85800" y="1007999"/>
            <a:ext cx="7772400" cy="995239"/>
          </a:xfrm>
          <a:prstGeom prst="rect">
            <a:avLst/>
          </a:prstGeom>
        </p:spPr>
        <p:txBody>
          <a:bodyPr anchor="ct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6"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pic>
        <p:nvPicPr>
          <p:cNvPr id="7" name="Picture 6" descr="EBMT_logo_color.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92000" y="360000"/>
            <a:ext cx="2893395" cy="648000"/>
          </a:xfrm>
          <a:prstGeom prst="rect">
            <a:avLst/>
          </a:prstGeom>
        </p:spPr>
      </p:pic>
      <p:sp>
        <p:nvSpPr>
          <p:cNvPr id="8" name="Marcador de posición de contenido 2">
            <a:extLst>
              <a:ext uri="{FF2B5EF4-FFF2-40B4-BE49-F238E27FC236}">
                <a16:creationId xmlns:a16="http://schemas.microsoft.com/office/drawing/2014/main" id="{387A34A0-BE60-D04E-9283-3B8EF71CC22C}"/>
              </a:ext>
            </a:extLst>
          </p:cNvPr>
          <p:cNvSpPr>
            <a:spLocks noGrp="1"/>
          </p:cNvSpPr>
          <p:nvPr>
            <p:ph idx="10" hasCustomPrompt="1"/>
          </p:nvPr>
        </p:nvSpPr>
        <p:spPr>
          <a:xfrm>
            <a:off x="685800" y="2177244"/>
            <a:ext cx="7772400" cy="2590019"/>
          </a:xfrm>
        </p:spPr>
        <p:txBody>
          <a:bodyPr lIns="90000" tIns="0" rIns="90000" bIns="0" rtlCol="0">
            <a:normAutofit/>
          </a:bodyPr>
          <a:lstStyle>
            <a:lvl1pPr marL="0" indent="0">
              <a:lnSpc>
                <a:spcPct val="100000"/>
              </a:lnSpc>
              <a:spcBef>
                <a:spcPts val="500"/>
              </a:spcBef>
              <a:spcAft>
                <a:spcPts val="1000"/>
              </a:spcAft>
              <a:buNone/>
              <a:defRPr sz="18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Tree>
    <p:extLst>
      <p:ext uri="{BB962C8B-B14F-4D97-AF65-F5344CB8AC3E}">
        <p14:creationId xmlns:p14="http://schemas.microsoft.com/office/powerpoint/2010/main" val="434604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85800" y="1007999"/>
            <a:ext cx="7772400" cy="995239"/>
          </a:xfrm>
          <a:prstGeom prst="rect">
            <a:avLst/>
          </a:prstGeom>
        </p:spPr>
        <p:txBody>
          <a:bodyP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6"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5" name="Marcador de posición de contenido 2">
            <a:extLst>
              <a:ext uri="{FF2B5EF4-FFF2-40B4-BE49-F238E27FC236}">
                <a16:creationId xmlns:a16="http://schemas.microsoft.com/office/drawing/2014/main" id="{70E2C822-ACCE-EA47-8A67-CEFCCA5EAF32}"/>
              </a:ext>
            </a:extLst>
          </p:cNvPr>
          <p:cNvSpPr>
            <a:spLocks noGrp="1"/>
          </p:cNvSpPr>
          <p:nvPr>
            <p:ph idx="10" hasCustomPrompt="1"/>
          </p:nvPr>
        </p:nvSpPr>
        <p:spPr>
          <a:xfrm>
            <a:off x="685800" y="2177244"/>
            <a:ext cx="7772400" cy="2590019"/>
          </a:xfrm>
        </p:spPr>
        <p:txBody>
          <a:bodyPr lIns="90000" tIns="0" rIns="90000" bIns="0" rtlCol="0">
            <a:normAutofit/>
          </a:bodyPr>
          <a:lstStyle>
            <a:lvl1pPr marL="0" indent="0">
              <a:lnSpc>
                <a:spcPct val="100000"/>
              </a:lnSpc>
              <a:spcBef>
                <a:spcPts val="500"/>
              </a:spcBef>
              <a:spcAft>
                <a:spcPts val="1000"/>
              </a:spcAft>
              <a:buNone/>
              <a:defRPr sz="18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Tree>
    <p:extLst>
      <p:ext uri="{BB962C8B-B14F-4D97-AF65-F5344CB8AC3E}">
        <p14:creationId xmlns:p14="http://schemas.microsoft.com/office/powerpoint/2010/main" val="76743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85800" y="420171"/>
            <a:ext cx="7772400" cy="1583068"/>
          </a:xfrm>
          <a:prstGeom prst="rect">
            <a:avLst/>
          </a:prstGeom>
        </p:spPr>
        <p:txBody>
          <a:bodyP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8"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9" name="Marcador de posición de contenido 2">
            <a:extLst>
              <a:ext uri="{FF2B5EF4-FFF2-40B4-BE49-F238E27FC236}">
                <a16:creationId xmlns:a16="http://schemas.microsoft.com/office/drawing/2014/main" id="{CC7A43C8-4840-CD4C-8DFA-913C748F9682}"/>
              </a:ext>
            </a:extLst>
          </p:cNvPr>
          <p:cNvSpPr>
            <a:spLocks noGrp="1"/>
          </p:cNvSpPr>
          <p:nvPr>
            <p:ph idx="10" hasCustomPrompt="1"/>
          </p:nvPr>
        </p:nvSpPr>
        <p:spPr>
          <a:xfrm>
            <a:off x="685800" y="2177244"/>
            <a:ext cx="3777950" cy="2590019"/>
          </a:xfrm>
        </p:spPr>
        <p:txBody>
          <a:bodyPr lIns="90000" tIns="0" rIns="90000" bIns="0" rtlCol="0">
            <a:normAutofit/>
          </a:bodyPr>
          <a:lstStyle>
            <a:lvl1pPr marL="0" indent="0">
              <a:lnSpc>
                <a:spcPct val="100000"/>
              </a:lnSpc>
              <a:spcBef>
                <a:spcPts val="500"/>
              </a:spcBef>
              <a:spcAft>
                <a:spcPts val="1000"/>
              </a:spcAft>
              <a:buNone/>
              <a:defRPr sz="14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
        <p:nvSpPr>
          <p:cNvPr id="10" name="Marcador de posición de contenido 2">
            <a:extLst>
              <a:ext uri="{FF2B5EF4-FFF2-40B4-BE49-F238E27FC236}">
                <a16:creationId xmlns:a16="http://schemas.microsoft.com/office/drawing/2014/main" id="{A836B1D5-0E00-4C40-ADCA-92ED675AEC90}"/>
              </a:ext>
            </a:extLst>
          </p:cNvPr>
          <p:cNvSpPr>
            <a:spLocks noGrp="1"/>
          </p:cNvSpPr>
          <p:nvPr>
            <p:ph idx="11" hasCustomPrompt="1"/>
          </p:nvPr>
        </p:nvSpPr>
        <p:spPr>
          <a:xfrm>
            <a:off x="4676613" y="2177244"/>
            <a:ext cx="3777950" cy="2590019"/>
          </a:xfrm>
        </p:spPr>
        <p:txBody>
          <a:bodyPr lIns="90000" tIns="0" rIns="90000" bIns="0" rtlCol="0">
            <a:normAutofit/>
          </a:bodyPr>
          <a:lstStyle>
            <a:lvl1pPr marL="0" indent="0">
              <a:lnSpc>
                <a:spcPct val="100000"/>
              </a:lnSpc>
              <a:spcBef>
                <a:spcPts val="500"/>
              </a:spcBef>
              <a:spcAft>
                <a:spcPts val="1000"/>
              </a:spcAft>
              <a:buNone/>
              <a:defRPr sz="14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Tree>
    <p:extLst>
      <p:ext uri="{BB962C8B-B14F-4D97-AF65-F5344CB8AC3E}">
        <p14:creationId xmlns:p14="http://schemas.microsoft.com/office/powerpoint/2010/main" val="163573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85800" y="420171"/>
            <a:ext cx="7772400" cy="1583068"/>
          </a:xfrm>
          <a:prstGeom prst="rect">
            <a:avLst/>
          </a:prstGeom>
        </p:spPr>
        <p:txBody>
          <a:bodyP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7"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8" name="Marcador de posición de contenido 2">
            <a:extLst>
              <a:ext uri="{FF2B5EF4-FFF2-40B4-BE49-F238E27FC236}">
                <a16:creationId xmlns:a16="http://schemas.microsoft.com/office/drawing/2014/main" id="{B69E10B5-FB7D-A844-9601-2878DD8031ED}"/>
              </a:ext>
            </a:extLst>
          </p:cNvPr>
          <p:cNvSpPr>
            <a:spLocks noGrp="1"/>
          </p:cNvSpPr>
          <p:nvPr>
            <p:ph idx="12" hasCustomPrompt="1"/>
          </p:nvPr>
        </p:nvSpPr>
        <p:spPr>
          <a:xfrm>
            <a:off x="685800" y="2177244"/>
            <a:ext cx="2534188" cy="2590019"/>
          </a:xfrm>
        </p:spPr>
        <p:txBody>
          <a:bodyPr lIns="90000" tIns="0" rIns="90000" bIns="0" rtlCol="0">
            <a:normAutofit/>
          </a:bodyPr>
          <a:lstStyle>
            <a:lvl1pPr marL="0" indent="0">
              <a:lnSpc>
                <a:spcPct val="100000"/>
              </a:lnSpc>
              <a:spcBef>
                <a:spcPts val="500"/>
              </a:spcBef>
              <a:spcAft>
                <a:spcPts val="1000"/>
              </a:spcAft>
              <a:buNone/>
              <a:defRPr sz="12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
        <p:nvSpPr>
          <p:cNvPr id="9" name="Marcador de posición de contenido 2">
            <a:extLst>
              <a:ext uri="{FF2B5EF4-FFF2-40B4-BE49-F238E27FC236}">
                <a16:creationId xmlns:a16="http://schemas.microsoft.com/office/drawing/2014/main" id="{98A93D2E-C161-784C-83FA-3C4E7C7623CF}"/>
              </a:ext>
            </a:extLst>
          </p:cNvPr>
          <p:cNvSpPr>
            <a:spLocks noGrp="1"/>
          </p:cNvSpPr>
          <p:nvPr>
            <p:ph idx="13" hasCustomPrompt="1"/>
          </p:nvPr>
        </p:nvSpPr>
        <p:spPr>
          <a:xfrm>
            <a:off x="3304906" y="2177242"/>
            <a:ext cx="2534188" cy="2590019"/>
          </a:xfrm>
        </p:spPr>
        <p:txBody>
          <a:bodyPr lIns="90000" tIns="0" rIns="90000" bIns="0" rtlCol="0">
            <a:normAutofit/>
          </a:bodyPr>
          <a:lstStyle>
            <a:lvl1pPr marL="0" indent="0">
              <a:lnSpc>
                <a:spcPct val="100000"/>
              </a:lnSpc>
              <a:spcBef>
                <a:spcPts val="500"/>
              </a:spcBef>
              <a:spcAft>
                <a:spcPts val="1000"/>
              </a:spcAft>
              <a:buNone/>
              <a:defRPr sz="12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
        <p:nvSpPr>
          <p:cNvPr id="10" name="Marcador de posición de contenido 2">
            <a:extLst>
              <a:ext uri="{FF2B5EF4-FFF2-40B4-BE49-F238E27FC236}">
                <a16:creationId xmlns:a16="http://schemas.microsoft.com/office/drawing/2014/main" id="{EA96C5DD-3618-6D41-84B1-92F48AB93472}"/>
              </a:ext>
            </a:extLst>
          </p:cNvPr>
          <p:cNvSpPr>
            <a:spLocks noGrp="1"/>
          </p:cNvSpPr>
          <p:nvPr>
            <p:ph idx="14" hasCustomPrompt="1"/>
          </p:nvPr>
        </p:nvSpPr>
        <p:spPr>
          <a:xfrm>
            <a:off x="5924012" y="2177242"/>
            <a:ext cx="2534188" cy="2590019"/>
          </a:xfrm>
        </p:spPr>
        <p:txBody>
          <a:bodyPr lIns="90000" tIns="0" rIns="90000" bIns="0" rtlCol="0">
            <a:normAutofit/>
          </a:bodyPr>
          <a:lstStyle>
            <a:lvl1pPr marL="0" indent="0">
              <a:lnSpc>
                <a:spcPct val="100000"/>
              </a:lnSpc>
              <a:spcBef>
                <a:spcPts val="500"/>
              </a:spcBef>
              <a:spcAft>
                <a:spcPts val="1000"/>
              </a:spcAft>
              <a:buNone/>
              <a:defRPr sz="12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Tree>
    <p:extLst>
      <p:ext uri="{BB962C8B-B14F-4D97-AF65-F5344CB8AC3E}">
        <p14:creationId xmlns:p14="http://schemas.microsoft.com/office/powerpoint/2010/main" val="184273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85800" y="420171"/>
            <a:ext cx="7772400" cy="1583068"/>
          </a:xfrm>
          <a:prstGeom prst="rect">
            <a:avLst/>
          </a:prstGeom>
        </p:spPr>
        <p:txBody>
          <a:bodyP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4"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Tree>
    <p:extLst>
      <p:ext uri="{BB962C8B-B14F-4D97-AF65-F5344CB8AC3E}">
        <p14:creationId xmlns:p14="http://schemas.microsoft.com/office/powerpoint/2010/main" val="367996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1 column + pictur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380075" y="459581"/>
            <a:ext cx="4078126" cy="4302742"/>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a:t>Drag picture to placeholder or click icon to add      </a:t>
            </a:r>
            <a:endParaRPr lang="en-US" dirty="0"/>
          </a:p>
        </p:txBody>
      </p:sp>
      <p:sp>
        <p:nvSpPr>
          <p:cNvPr id="12" name="Title 1"/>
          <p:cNvSpPr>
            <a:spLocks noGrp="1"/>
          </p:cNvSpPr>
          <p:nvPr>
            <p:ph type="ctrTitle" hasCustomPrompt="1"/>
          </p:nvPr>
        </p:nvSpPr>
        <p:spPr>
          <a:xfrm>
            <a:off x="716751" y="459582"/>
            <a:ext cx="3382144" cy="1345972"/>
          </a:xfrm>
          <a:prstGeom prst="rect">
            <a:avLst/>
          </a:prstGeom>
        </p:spPr>
        <p:txBody>
          <a:bodyPr lIns="0" rIns="0">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6"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7" name="Marcador de posición de contenido 2">
            <a:extLst>
              <a:ext uri="{FF2B5EF4-FFF2-40B4-BE49-F238E27FC236}">
                <a16:creationId xmlns:a16="http://schemas.microsoft.com/office/drawing/2014/main" id="{11BC5832-52EE-0048-90EB-68F2C13FED4F}"/>
              </a:ext>
            </a:extLst>
          </p:cNvPr>
          <p:cNvSpPr>
            <a:spLocks noGrp="1"/>
          </p:cNvSpPr>
          <p:nvPr>
            <p:ph idx="12" hasCustomPrompt="1"/>
          </p:nvPr>
        </p:nvSpPr>
        <p:spPr>
          <a:xfrm>
            <a:off x="732226" y="1937288"/>
            <a:ext cx="3351193" cy="2829975"/>
          </a:xfrm>
        </p:spPr>
        <p:txBody>
          <a:bodyPr lIns="90000" tIns="0" rIns="90000" bIns="0" rtlCol="0">
            <a:normAutofit/>
          </a:bodyPr>
          <a:lstStyle>
            <a:lvl1pPr marL="0" indent="0">
              <a:lnSpc>
                <a:spcPct val="100000"/>
              </a:lnSpc>
              <a:spcBef>
                <a:spcPts val="500"/>
              </a:spcBef>
              <a:spcAft>
                <a:spcPts val="1000"/>
              </a:spcAft>
              <a:buNone/>
              <a:defRPr sz="14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text</a:t>
            </a:r>
            <a:endParaRPr lang="es-ES" noProof="0" dirty="0"/>
          </a:p>
        </p:txBody>
      </p:sp>
    </p:spTree>
    <p:extLst>
      <p:ext uri="{BB962C8B-B14F-4D97-AF65-F5344CB8AC3E}">
        <p14:creationId xmlns:p14="http://schemas.microsoft.com/office/powerpoint/2010/main" val="5932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080001"/>
            <a:ext cx="7886700" cy="357201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a:extLst>
              <a:ext uri="{FF2B5EF4-FFF2-40B4-BE49-F238E27FC236}">
                <a16:creationId xmlns:a16="http://schemas.microsoft.com/office/drawing/2014/main" id="{C5A25F73-90A9-4CFD-8018-C40E56D2E852}"/>
              </a:ext>
            </a:extLst>
          </p:cNvPr>
          <p:cNvSpPr>
            <a:spLocks noGrp="1"/>
          </p:cNvSpPr>
          <p:nvPr>
            <p:ph type="body" sz="quarter" idx="10"/>
          </p:nvPr>
        </p:nvSpPr>
        <p:spPr>
          <a:xfrm>
            <a:off x="644" y="4922817"/>
            <a:ext cx="5760000" cy="219288"/>
          </a:xfrm>
          <a:noFill/>
          <a:ln>
            <a:noFill/>
          </a:ln>
        </p:spPr>
        <p:txBody>
          <a:bodyPr anchor="b">
            <a:spAutoFit/>
          </a:bodyPr>
          <a:lstStyle>
            <a:lvl1pPr marL="0" indent="0">
              <a:spcBef>
                <a:spcPts val="0"/>
              </a:spcBef>
              <a:spcAft>
                <a:spcPts val="0"/>
              </a:spcAft>
              <a:buNone/>
              <a:defRPr sz="800" spc="0" baseline="0">
                <a:solidFill>
                  <a:schemeClr val="tx1"/>
                </a:solidFill>
                <a:latin typeface="+mn-lt"/>
                <a:cs typeface="Arial" panose="020B0604020202020204" pitchFamily="34" charset="0"/>
              </a:defRPr>
            </a:lvl1pPr>
          </a:lstStyle>
          <a:p>
            <a:pPr lvl="0"/>
            <a:r>
              <a:rPr lang="en-US" dirty="0"/>
              <a:t>Edit Master text styles</a:t>
            </a:r>
          </a:p>
        </p:txBody>
      </p:sp>
      <p:sp>
        <p:nvSpPr>
          <p:cNvPr id="6" name="Text Placeholder 3">
            <a:extLst>
              <a:ext uri="{FF2B5EF4-FFF2-40B4-BE49-F238E27FC236}">
                <a16:creationId xmlns:a16="http://schemas.microsoft.com/office/drawing/2014/main" id="{38E96A81-4A46-4D43-99C0-4639535D1C1C}"/>
              </a:ext>
            </a:extLst>
          </p:cNvPr>
          <p:cNvSpPr>
            <a:spLocks noGrp="1"/>
          </p:cNvSpPr>
          <p:nvPr>
            <p:ph type="body" sz="quarter" idx="12"/>
          </p:nvPr>
        </p:nvSpPr>
        <p:spPr>
          <a:xfrm>
            <a:off x="628650" y="540000"/>
            <a:ext cx="7886700" cy="432000"/>
          </a:xfrm>
        </p:spPr>
        <p:txBody>
          <a:bodyPr>
            <a:normAutofit/>
          </a:bodyPr>
          <a:lstStyle>
            <a:lvl1pPr marL="0" indent="0" algn="ctr">
              <a:buNone/>
              <a:defRPr sz="2000"/>
            </a:lvl1pPr>
          </a:lstStyle>
          <a:p>
            <a:pPr lvl="0"/>
            <a:r>
              <a:rPr lang="en-US" dirty="0"/>
              <a:t>Edit Master text styles</a:t>
            </a:r>
          </a:p>
        </p:txBody>
      </p:sp>
    </p:spTree>
    <p:extLst>
      <p:ext uri="{BB962C8B-B14F-4D97-AF65-F5344CB8AC3E}">
        <p14:creationId xmlns:p14="http://schemas.microsoft.com/office/powerpoint/2010/main" val="1392117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5" name="Marcador de posición de contenido 2">
            <a:extLst>
              <a:ext uri="{FF2B5EF4-FFF2-40B4-BE49-F238E27FC236}">
                <a16:creationId xmlns:a16="http://schemas.microsoft.com/office/drawing/2014/main" id="{AA676B55-6744-B841-81F7-A2889BD1E511}"/>
              </a:ext>
            </a:extLst>
          </p:cNvPr>
          <p:cNvSpPr>
            <a:spLocks noGrp="1"/>
          </p:cNvSpPr>
          <p:nvPr>
            <p:ph idx="10" hasCustomPrompt="1"/>
          </p:nvPr>
        </p:nvSpPr>
        <p:spPr>
          <a:xfrm>
            <a:off x="685801" y="4090508"/>
            <a:ext cx="7772400" cy="676755"/>
          </a:xfrm>
        </p:spPr>
        <p:txBody>
          <a:bodyPr lIns="90000" tIns="0" rIns="90000" bIns="0" rtlCol="0">
            <a:normAutofit/>
          </a:bodyPr>
          <a:lstStyle>
            <a:lvl1pPr marL="0" indent="0">
              <a:lnSpc>
                <a:spcPct val="100000"/>
              </a:lnSpc>
              <a:spcBef>
                <a:spcPts val="500"/>
              </a:spcBef>
              <a:spcAft>
                <a:spcPts val="1000"/>
              </a:spcAft>
              <a:buNone/>
              <a:defRPr sz="18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subtitle</a:t>
            </a:r>
            <a:endParaRPr lang="es-ES" noProof="0" dirty="0"/>
          </a:p>
        </p:txBody>
      </p:sp>
    </p:spTree>
    <p:extLst>
      <p:ext uri="{BB962C8B-B14F-4D97-AF65-F5344CB8AC3E}">
        <p14:creationId xmlns:p14="http://schemas.microsoft.com/office/powerpoint/2010/main" val="594909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Tree>
    <p:extLst>
      <p:ext uri="{BB962C8B-B14F-4D97-AF65-F5344CB8AC3E}">
        <p14:creationId xmlns:p14="http://schemas.microsoft.com/office/powerpoint/2010/main" val="4000949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reverse">
    <p:bg>
      <p:bgPr>
        <a:solidFill>
          <a:srgbClr val="3A4F9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1214081"/>
            <a:ext cx="7772400" cy="789158"/>
          </a:xfrm>
          <a:prstGeom prst="rect">
            <a:avLst/>
          </a:prstGeom>
        </p:spPr>
        <p:txBody>
          <a:bodyPr anchor="t">
            <a:noAutofit/>
          </a:bodyPr>
          <a:lstStyle>
            <a:lvl1pPr>
              <a:lnSpc>
                <a:spcPct val="80000"/>
              </a:lnSpc>
              <a:defRPr sz="8000">
                <a:solidFill>
                  <a:srgbClr val="FFFFFF"/>
                </a:solidFill>
              </a:defRPr>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92000" y="360000"/>
            <a:ext cx="1823441" cy="647999"/>
          </a:xfrm>
          <a:prstGeom prst="rect">
            <a:avLst/>
          </a:prstGeom>
        </p:spPr>
      </p:pic>
      <p:sp>
        <p:nvSpPr>
          <p:cNvPr id="7"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FFFFFF"/>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
        <p:nvSpPr>
          <p:cNvPr id="6" name="Marcador de posición de contenido 2">
            <a:extLst>
              <a:ext uri="{FF2B5EF4-FFF2-40B4-BE49-F238E27FC236}">
                <a16:creationId xmlns:a16="http://schemas.microsoft.com/office/drawing/2014/main" id="{6AAEBDF7-6BF8-AC44-93B3-4EA7B9936487}"/>
              </a:ext>
            </a:extLst>
          </p:cNvPr>
          <p:cNvSpPr>
            <a:spLocks noGrp="1"/>
          </p:cNvSpPr>
          <p:nvPr>
            <p:ph idx="10" hasCustomPrompt="1"/>
          </p:nvPr>
        </p:nvSpPr>
        <p:spPr>
          <a:xfrm>
            <a:off x="685800" y="3198400"/>
            <a:ext cx="7772400" cy="1568863"/>
          </a:xfrm>
        </p:spPr>
        <p:txBody>
          <a:bodyPr lIns="90000" tIns="0" rIns="90000" bIns="0" rtlCol="0">
            <a:normAutofit/>
          </a:bodyPr>
          <a:lstStyle>
            <a:lvl1pPr marL="0" indent="0">
              <a:lnSpc>
                <a:spcPct val="100000"/>
              </a:lnSpc>
              <a:spcBef>
                <a:spcPts val="500"/>
              </a:spcBef>
              <a:spcAft>
                <a:spcPts val="1000"/>
              </a:spcAft>
              <a:buNone/>
              <a:defRPr sz="2800" baseline="0">
                <a:solidFill>
                  <a:schemeClr val="tx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subtitle</a:t>
            </a:r>
            <a:endParaRPr lang="es-ES" noProof="0" dirty="0"/>
          </a:p>
        </p:txBody>
      </p:sp>
    </p:spTree>
    <p:extLst>
      <p:ext uri="{BB962C8B-B14F-4D97-AF65-F5344CB8AC3E}">
        <p14:creationId xmlns:p14="http://schemas.microsoft.com/office/powerpoint/2010/main" val="3497423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reverse turquoise">
    <p:bg>
      <p:bgPr>
        <a:solidFill>
          <a:srgbClr val="2899B6"/>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420171"/>
            <a:ext cx="7772400" cy="1583068"/>
          </a:xfrm>
          <a:prstGeom prst="rect">
            <a:avLst/>
          </a:prstGeom>
        </p:spPr>
        <p:txBody>
          <a:bodyPr>
            <a:normAutofit/>
          </a:bodyPr>
          <a:lstStyle>
            <a:lvl1pPr>
              <a:defRPr sz="4000">
                <a:solidFill>
                  <a:srgbClr val="FFFFFF"/>
                </a:solidFill>
              </a:defRPr>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
        <p:nvSpPr>
          <p:cNvPr id="6"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FFFFFF"/>
                </a:solidFill>
                <a:latin typeface="Arial" panose="020B0604020202020204" pitchFamily="34" charset="0"/>
                <a:cs typeface="Arial" panose="020B0604020202020204" pitchFamily="34" charset="0"/>
              </a:defRPr>
            </a:lvl1pPr>
          </a:lstStyle>
          <a:p>
            <a:fld id="{0054C0CC-28D5-2D45-8A57-DFBB9A64E88B}" type="slidenum">
              <a:rPr lang="en-US" smtClean="0"/>
              <a:pPr/>
              <a:t>‹#›</a:t>
            </a:fld>
            <a:endParaRPr lang="en-US" dirty="0"/>
          </a:p>
        </p:txBody>
      </p:sp>
    </p:spTree>
    <p:extLst>
      <p:ext uri="{BB962C8B-B14F-4D97-AF65-F5344CB8AC3E}">
        <p14:creationId xmlns:p14="http://schemas.microsoft.com/office/powerpoint/2010/main" val="33890014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4" name="Picture Placeholder 4"/>
          <p:cNvSpPr>
            <a:spLocks noGrp="1"/>
          </p:cNvSpPr>
          <p:nvPr>
            <p:ph type="pic" sz="quarter" idx="11"/>
          </p:nvPr>
        </p:nvSpPr>
        <p:spPr>
          <a:xfrm>
            <a:off x="0" y="0"/>
            <a:ext cx="9144000" cy="5143500"/>
          </a:xfrm>
          <a:prstGeom prst="rect">
            <a:avLst/>
          </a:prstGeom>
        </p:spPr>
        <p:txBody>
          <a:bodyPr vert="horz">
            <a:normAutofit/>
          </a:bodyPr>
          <a:lstStyle>
            <a:lvl1pPr>
              <a:defRPr sz="1800">
                <a:latin typeface="Arial" panose="020B0604020202020204" pitchFamily="34" charset="0"/>
                <a:cs typeface="Arial" panose="020B0604020202020204" pitchFamily="34" charset="0"/>
              </a:defRPr>
            </a:lvl1pPr>
          </a:lstStyle>
          <a:p>
            <a:r>
              <a:rPr lang="en-US" dirty="0"/>
              <a:t>Drag picture to placeholder or click icon to add</a:t>
            </a:r>
          </a:p>
        </p:txBody>
      </p:sp>
    </p:spTree>
    <p:extLst>
      <p:ext uri="{BB962C8B-B14F-4D97-AF65-F5344CB8AC3E}">
        <p14:creationId xmlns:p14="http://schemas.microsoft.com/office/powerpoint/2010/main" val="212545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page image with pattern">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gradFill flip="none" rotWithShape="1">
            <a:gsLst>
              <a:gs pos="20000">
                <a:srgbClr val="1F3B75">
                  <a:alpha val="80000"/>
                </a:srgbClr>
              </a:gs>
              <a:gs pos="100000">
                <a:srgbClr val="2C99B6">
                  <a:alpha val="4000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685800" y="420170"/>
            <a:ext cx="7772400" cy="4370779"/>
          </a:xfrm>
          <a:prstGeom prst="rect">
            <a:avLst/>
          </a:prstGeom>
        </p:spPr>
        <p:txBody>
          <a:bodyPr anchor="ctr">
            <a:normAutofit/>
          </a:bodyPr>
          <a:lstStyle>
            <a:lvl1pPr algn="ctr">
              <a:defRPr sz="4000">
                <a:solidFill>
                  <a:schemeClr val="tx1"/>
                </a:solidFill>
              </a:defRPr>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pic>
        <p:nvPicPr>
          <p:cNvPr id="7" name="Picture 6" descr="atomo_degradado_color.png"/>
          <p:cNvPicPr>
            <a:picLocks noChangeAspect="1"/>
          </p:cNvPicPr>
          <p:nvPr userDrawn="1"/>
        </p:nvPicPr>
        <p:blipFill>
          <a:blip r:embed="rId2" cstate="email">
            <a:alphaModFix amt="20000"/>
            <a:extLst>
              <a:ext uri="{28A0092B-C50C-407E-A947-70E740481C1C}">
                <a14:useLocalDpi xmlns:a14="http://schemas.microsoft.com/office/drawing/2010/main" val="0"/>
              </a:ext>
            </a:extLst>
          </a:blip>
          <a:stretch>
            <a:fillRect/>
          </a:stretch>
        </p:blipFill>
        <p:spPr>
          <a:xfrm>
            <a:off x="0" y="1993392"/>
            <a:ext cx="9144000" cy="3150108"/>
          </a:xfrm>
          <a:prstGeom prst="rect">
            <a:avLst/>
          </a:prstGeom>
        </p:spPr>
      </p:pic>
    </p:spTree>
    <p:extLst>
      <p:ext uri="{BB962C8B-B14F-4D97-AF65-F5344CB8AC3E}">
        <p14:creationId xmlns:p14="http://schemas.microsoft.com/office/powerpoint/2010/main" val="1646054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descr="atomo_degradado_color.png"/>
          <p:cNvPicPr>
            <a:picLocks noChangeAspect="1"/>
          </p:cNvPicPr>
          <p:nvPr userDrawn="1"/>
        </p:nvPicPr>
        <p:blipFill>
          <a:blip r:embed="rId2" cstate="email">
            <a:alphaModFix amt="20000"/>
            <a:extLst>
              <a:ext uri="{28A0092B-C50C-407E-A947-70E740481C1C}">
                <a14:useLocalDpi xmlns:a14="http://schemas.microsoft.com/office/drawing/2010/main" val="0"/>
              </a:ext>
            </a:extLst>
          </a:blip>
          <a:stretch>
            <a:fillRect/>
          </a:stretch>
        </p:blipFill>
        <p:spPr>
          <a:xfrm>
            <a:off x="0" y="1993392"/>
            <a:ext cx="9144000" cy="3150108"/>
          </a:xfrm>
          <a:prstGeom prst="rect">
            <a:avLst/>
          </a:prstGeom>
        </p:spPr>
      </p:pic>
      <p:sp>
        <p:nvSpPr>
          <p:cNvPr id="10" name="Title 1"/>
          <p:cNvSpPr>
            <a:spLocks noGrp="1"/>
          </p:cNvSpPr>
          <p:nvPr>
            <p:ph type="ctrTitle" hasCustomPrompt="1"/>
          </p:nvPr>
        </p:nvSpPr>
        <p:spPr>
          <a:xfrm>
            <a:off x="685800" y="420171"/>
            <a:ext cx="7772400" cy="1583068"/>
          </a:xfrm>
          <a:prstGeom prst="rect">
            <a:avLst/>
          </a:prstGeom>
        </p:spPr>
        <p:txBody>
          <a:bodyPr>
            <a:normAutofit/>
          </a:bodyPr>
          <a:lstStyle>
            <a:lvl1pPr>
              <a:defRPr sz="4000"/>
            </a:lvl1p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spTree>
    <p:extLst>
      <p:ext uri="{BB962C8B-B14F-4D97-AF65-F5344CB8AC3E}">
        <p14:creationId xmlns:p14="http://schemas.microsoft.com/office/powerpoint/2010/main" val="251638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slide (with image)">
    <p:spTree>
      <p:nvGrpSpPr>
        <p:cNvPr id="1" name=""/>
        <p:cNvGrpSpPr/>
        <p:nvPr/>
      </p:nvGrpSpPr>
      <p:grpSpPr>
        <a:xfrm>
          <a:off x="0" y="0"/>
          <a:ext cx="0" cy="0"/>
          <a:chOff x="0" y="0"/>
          <a:chExt cx="0" cy="0"/>
        </a:xfrm>
      </p:grpSpPr>
      <p:pic>
        <p:nvPicPr>
          <p:cNvPr id="5" name="Imagen 1" descr="Portada4.jpg"/>
          <p:cNvPicPr>
            <a:picLocks/>
          </p:cNvPicPr>
          <p:nvPr userDrawn="1"/>
        </p:nvPicPr>
        <p:blipFill rotWithShape="1">
          <a:blip r:embed="rId2" cstate="print"/>
          <a:srcRect b="26667"/>
          <a:stretch/>
        </p:blipFill>
        <p:spPr bwMode="auto">
          <a:xfrm>
            <a:off x="0" y="0"/>
            <a:ext cx="9139238" cy="5148000"/>
          </a:xfrm>
          <a:prstGeom prst="rect">
            <a:avLst/>
          </a:prstGeom>
          <a:noFill/>
          <a:ln w="9525">
            <a:noFill/>
            <a:miter lim="800000"/>
            <a:headEnd/>
            <a:tailEnd/>
          </a:ln>
        </p:spPr>
      </p:pic>
      <p:sp>
        <p:nvSpPr>
          <p:cNvPr id="7" name="Rectangle 2"/>
          <p:cNvSpPr txBox="1">
            <a:spLocks noChangeArrowheads="1"/>
          </p:cNvSpPr>
          <p:nvPr userDrawn="1"/>
        </p:nvSpPr>
        <p:spPr bwMode="auto">
          <a:xfrm>
            <a:off x="0" y="4936126"/>
            <a:ext cx="9144000" cy="216000"/>
          </a:xfrm>
          <a:prstGeom prst="rect">
            <a:avLst/>
          </a:prstGeom>
          <a:solidFill>
            <a:srgbClr val="213D82"/>
          </a:solidFill>
          <a:ln>
            <a:noFill/>
          </a:ln>
        </p:spPr>
        <p:txBody>
          <a:bodyPr/>
          <a:lstStyle>
            <a:lvl1pPr marL="342900" indent="-342900"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20000"/>
              </a:spcBef>
              <a:defRPr/>
            </a:pPr>
            <a:endParaRPr lang="fr-FR" sz="1500" b="1">
              <a:solidFill>
                <a:schemeClr val="bg1"/>
              </a:solidFill>
              <a:latin typeface="Calibri" charset="0"/>
            </a:endParaRPr>
          </a:p>
          <a:p>
            <a:pPr algn="r" eaLnBrk="1" hangingPunct="1">
              <a:spcBef>
                <a:spcPct val="20000"/>
              </a:spcBef>
              <a:defRPr/>
            </a:pPr>
            <a:endParaRPr lang="fr-FR" sz="3500">
              <a:solidFill>
                <a:schemeClr val="bg1"/>
              </a:solidFill>
              <a:latin typeface="Calibri" charset="0"/>
            </a:endParaRPr>
          </a:p>
        </p:txBody>
      </p:sp>
      <p:sp>
        <p:nvSpPr>
          <p:cNvPr id="8" name="Espace réservé du numéro de diapositive 11"/>
          <p:cNvSpPr txBox="1">
            <a:spLocks/>
          </p:cNvSpPr>
          <p:nvPr userDrawn="1"/>
        </p:nvSpPr>
        <p:spPr>
          <a:xfrm>
            <a:off x="8345714" y="4927500"/>
            <a:ext cx="590324" cy="216000"/>
          </a:xfrm>
          <a:prstGeom prst="rect">
            <a:avLst/>
          </a:prstGeom>
        </p:spPr>
        <p:txBody>
          <a:bodyPr anchor="ctr"/>
          <a:lstStyle/>
          <a:p>
            <a:pPr algn="r"/>
            <a:fld id="{59F847F6-0520-4459-87FA-0C112120E2C1}" type="slidenum">
              <a:rPr lang="en-GB" sz="1000">
                <a:solidFill>
                  <a:schemeClr val="bg1"/>
                </a:solidFill>
                <a:cs typeface="Arial" pitchFamily="34" charset="0"/>
              </a:rPr>
              <a:pPr algn="r"/>
              <a:t>‹#›</a:t>
            </a:fld>
            <a:endParaRPr lang="en-GB" sz="1000" dirty="0">
              <a:solidFill>
                <a:schemeClr val="bg1"/>
              </a:solidFill>
              <a:cs typeface="Arial" pitchFamily="34" charset="0"/>
            </a:endParaRPr>
          </a:p>
        </p:txBody>
      </p:sp>
      <p:sp>
        <p:nvSpPr>
          <p:cNvPr id="20" name="Espace réservé du texte 19"/>
          <p:cNvSpPr>
            <a:spLocks noGrp="1"/>
          </p:cNvSpPr>
          <p:nvPr>
            <p:ph type="body" sz="quarter" idx="11"/>
          </p:nvPr>
        </p:nvSpPr>
        <p:spPr>
          <a:xfrm>
            <a:off x="217721" y="1014186"/>
            <a:ext cx="8743725" cy="4005093"/>
          </a:xfrm>
          <a:prstGeom prst="rect">
            <a:avLst/>
          </a:prstGeom>
        </p:spPr>
        <p:txBody>
          <a:bodyPr/>
          <a:lstStyle>
            <a:lvl1pPr>
              <a:buFont typeface="Arial" pitchFamily="34" charset="0"/>
              <a:buChar char="•"/>
              <a:defRPr sz="2000"/>
            </a:lvl1pPr>
            <a:lvl2pPr>
              <a:buSzPct val="60000"/>
              <a:defRPr sz="1800"/>
            </a:lvl2pPr>
            <a:lvl3pPr marL="1143000" indent="-228600">
              <a:buFont typeface="Courier New" pitchFamily="49" charset="0"/>
              <a:buChar char="o"/>
              <a:defRPr sz="1600"/>
            </a:lvl3pPr>
            <a:lvl4pPr>
              <a:defRPr sz="1000"/>
            </a:lvl4pPr>
            <a:lvl5pPr>
              <a:defRPr sz="1000"/>
            </a:lvl5pPr>
            <a:lvl6pPr>
              <a:defRPr sz="1000">
                <a:latin typeface="Arial" pitchFamily="34" charset="0"/>
                <a:cs typeface="Arial" pitchFamily="34" charset="0"/>
              </a:defRPr>
            </a:lvl6pPr>
          </a:lstStyle>
          <a:p>
            <a:pPr lvl="0"/>
            <a:endParaRPr lang="fr-FR" dirty="0"/>
          </a:p>
        </p:txBody>
      </p:sp>
      <p:sp>
        <p:nvSpPr>
          <p:cNvPr id="9" name="Marcador de texto 8"/>
          <p:cNvSpPr>
            <a:spLocks noGrp="1"/>
          </p:cNvSpPr>
          <p:nvPr>
            <p:ph type="body" sz="quarter" idx="12"/>
          </p:nvPr>
        </p:nvSpPr>
        <p:spPr>
          <a:xfrm>
            <a:off x="2033954" y="146538"/>
            <a:ext cx="6902084" cy="578299"/>
          </a:xfrm>
          <a:prstGeom prst="rect">
            <a:avLst/>
          </a:prstGeom>
        </p:spPr>
        <p:txBody>
          <a:bodyPr anchor="t"/>
          <a:lstStyle>
            <a:lvl1pPr marL="0" indent="0" algn="l">
              <a:buNone/>
              <a:defRPr sz="2800" b="1">
                <a:solidFill>
                  <a:srgbClr val="213D82"/>
                </a:solidFill>
              </a:defRPr>
            </a:lvl1pPr>
          </a:lstStyle>
          <a:p>
            <a:pPr lvl="0"/>
            <a:r>
              <a:rPr lang="es-ES_tradnl" dirty="0"/>
              <a:t>Haga clic para modificar el estilo de texto del patrón</a:t>
            </a:r>
          </a:p>
        </p:txBody>
      </p:sp>
      <p:sp>
        <p:nvSpPr>
          <p:cNvPr id="15" name="Marcador de texto 30"/>
          <p:cNvSpPr>
            <a:spLocks noGrp="1"/>
          </p:cNvSpPr>
          <p:nvPr>
            <p:ph type="body" sz="quarter" idx="13"/>
          </p:nvPr>
        </p:nvSpPr>
        <p:spPr>
          <a:xfrm>
            <a:off x="471098" y="4885165"/>
            <a:ext cx="7937096" cy="216000"/>
          </a:xfrm>
          <a:prstGeom prst="rect">
            <a:avLst/>
          </a:prstGeom>
        </p:spPr>
        <p:txBody>
          <a:bodyPr/>
          <a:lstStyle>
            <a:lvl1pPr marL="0" indent="0">
              <a:buNone/>
              <a:defRPr sz="1200" b="0" i="0">
                <a:solidFill>
                  <a:schemeClr val="bg1"/>
                </a:solidFill>
                <a:latin typeface="Arial"/>
                <a:cs typeface="Arial"/>
              </a:defRPr>
            </a:lvl1pPr>
          </a:lstStyle>
          <a:p>
            <a:pPr lvl="0"/>
            <a:r>
              <a:rPr lang="es-ES_tradnl" dirty="0"/>
              <a:t>Haga clic para modificar el estilo de texto del patrón</a:t>
            </a:r>
          </a:p>
        </p:txBody>
      </p:sp>
      <p:pic>
        <p:nvPicPr>
          <p:cNvPr id="11" name="Picture 10" descr="EBMT_simbolo_rgb.png"/>
          <p:cNvPicPr>
            <a:picLocks noChangeAspect="1"/>
          </p:cNvPicPr>
          <p:nvPr userDrawn="1"/>
        </p:nvPicPr>
        <p:blipFill>
          <a:blip r:embed="rId3" cstate="print"/>
          <a:stretch>
            <a:fillRect/>
          </a:stretch>
        </p:blipFill>
        <p:spPr>
          <a:xfrm>
            <a:off x="120908" y="218575"/>
            <a:ext cx="1528232" cy="540000"/>
          </a:xfrm>
          <a:prstGeom prst="rect">
            <a:avLst/>
          </a:prstGeom>
        </p:spPr>
      </p:pic>
    </p:spTree>
    <p:extLst>
      <p:ext uri="{BB962C8B-B14F-4D97-AF65-F5344CB8AC3E}">
        <p14:creationId xmlns:p14="http://schemas.microsoft.com/office/powerpoint/2010/main" val="376266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Tree>
    <p:extLst>
      <p:ext uri="{BB962C8B-B14F-4D97-AF65-F5344CB8AC3E}">
        <p14:creationId xmlns:p14="http://schemas.microsoft.com/office/powerpoint/2010/main" val="152043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a:extLst>
              <a:ext uri="{FF2B5EF4-FFF2-40B4-BE49-F238E27FC236}">
                <a16:creationId xmlns:a16="http://schemas.microsoft.com/office/drawing/2014/main" id="{4C915931-2319-47A7-A795-F2951D3B0F03}"/>
              </a:ext>
            </a:extLst>
          </p:cNvPr>
          <p:cNvSpPr>
            <a:spLocks noGrp="1"/>
          </p:cNvSpPr>
          <p:nvPr>
            <p:ph type="body" sz="quarter" idx="12"/>
          </p:nvPr>
        </p:nvSpPr>
        <p:spPr>
          <a:xfrm>
            <a:off x="628650" y="540000"/>
            <a:ext cx="7886700" cy="432000"/>
          </a:xfrm>
        </p:spPr>
        <p:txBody>
          <a:bodyPr>
            <a:normAutofit/>
          </a:bodyPr>
          <a:lstStyle>
            <a:lvl1pPr marL="0" indent="0" algn="ctr">
              <a:buNone/>
              <a:defRPr sz="2000"/>
            </a:lvl1pPr>
          </a:lstStyle>
          <a:p>
            <a:pPr lvl="0"/>
            <a:r>
              <a:rPr lang="en-US" dirty="0"/>
              <a:t>Edit Master text styles</a:t>
            </a:r>
          </a:p>
        </p:txBody>
      </p:sp>
      <p:sp>
        <p:nvSpPr>
          <p:cNvPr id="10" name="Text Placeholder 8">
            <a:extLst>
              <a:ext uri="{FF2B5EF4-FFF2-40B4-BE49-F238E27FC236}">
                <a16:creationId xmlns:a16="http://schemas.microsoft.com/office/drawing/2014/main" id="{232CC35D-EC8E-4A9A-869F-590F7D371213}"/>
              </a:ext>
            </a:extLst>
          </p:cNvPr>
          <p:cNvSpPr>
            <a:spLocks noGrp="1"/>
          </p:cNvSpPr>
          <p:nvPr>
            <p:ph type="body" sz="quarter" idx="10"/>
          </p:nvPr>
        </p:nvSpPr>
        <p:spPr>
          <a:xfrm>
            <a:off x="644" y="4922817"/>
            <a:ext cx="5760000" cy="219288"/>
          </a:xfrm>
          <a:noFill/>
          <a:ln>
            <a:noFill/>
          </a:ln>
        </p:spPr>
        <p:txBody>
          <a:bodyPr anchor="b">
            <a:spAutoFit/>
          </a:bodyPr>
          <a:lstStyle>
            <a:lvl1pPr marL="0" indent="0">
              <a:spcBef>
                <a:spcPts val="0"/>
              </a:spcBef>
              <a:spcAft>
                <a:spcPts val="0"/>
              </a:spcAft>
              <a:buNone/>
              <a:defRPr sz="800" spc="0" baseline="0">
                <a:solidFill>
                  <a:schemeClr val="tx1"/>
                </a:solidFill>
                <a:latin typeface="+mn-lt"/>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324989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a:extLst>
              <a:ext uri="{FF2B5EF4-FFF2-40B4-BE49-F238E27FC236}">
                <a16:creationId xmlns:a16="http://schemas.microsoft.com/office/drawing/2014/main" id="{CF4559A2-CBBB-4CDE-B01D-B6F257F0AD8F}"/>
              </a:ext>
            </a:extLst>
          </p:cNvPr>
          <p:cNvSpPr>
            <a:spLocks noGrp="1"/>
          </p:cNvSpPr>
          <p:nvPr>
            <p:ph type="body" sz="quarter" idx="12"/>
          </p:nvPr>
        </p:nvSpPr>
        <p:spPr>
          <a:xfrm>
            <a:off x="628650" y="540000"/>
            <a:ext cx="7886700" cy="432000"/>
          </a:xfrm>
        </p:spPr>
        <p:txBody>
          <a:bodyPr>
            <a:normAutofit/>
          </a:bodyPr>
          <a:lstStyle>
            <a:lvl1pPr marL="0" indent="0" algn="ctr">
              <a:buNone/>
              <a:defRPr sz="2000"/>
            </a:lvl1pPr>
          </a:lstStyle>
          <a:p>
            <a:pPr lvl="0"/>
            <a:r>
              <a:rPr lang="en-US" dirty="0"/>
              <a:t>Edit Master text styles</a:t>
            </a:r>
          </a:p>
        </p:txBody>
      </p:sp>
      <p:sp>
        <p:nvSpPr>
          <p:cNvPr id="9" name="Text Placeholder 8">
            <a:extLst>
              <a:ext uri="{FF2B5EF4-FFF2-40B4-BE49-F238E27FC236}">
                <a16:creationId xmlns:a16="http://schemas.microsoft.com/office/drawing/2014/main" id="{1DE6ADE0-1218-4E7D-9F95-72FC5C9F889D}"/>
              </a:ext>
            </a:extLst>
          </p:cNvPr>
          <p:cNvSpPr>
            <a:spLocks noGrp="1"/>
          </p:cNvSpPr>
          <p:nvPr>
            <p:ph type="body" sz="quarter" idx="10"/>
          </p:nvPr>
        </p:nvSpPr>
        <p:spPr>
          <a:xfrm>
            <a:off x="644" y="4922817"/>
            <a:ext cx="5760000" cy="219288"/>
          </a:xfrm>
          <a:noFill/>
          <a:ln>
            <a:noFill/>
          </a:ln>
        </p:spPr>
        <p:txBody>
          <a:bodyPr anchor="b">
            <a:spAutoFit/>
          </a:bodyPr>
          <a:lstStyle>
            <a:lvl1pPr marL="0" indent="0">
              <a:spcBef>
                <a:spcPts val="0"/>
              </a:spcBef>
              <a:spcAft>
                <a:spcPts val="0"/>
              </a:spcAft>
              <a:buNone/>
              <a:defRPr sz="800" spc="0" baseline="0">
                <a:solidFill>
                  <a:schemeClr val="tx1"/>
                </a:solidFill>
                <a:latin typeface="+mn-lt"/>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275841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BBD4B94C-062D-4581-89E0-F1BC5526D5DA}"/>
              </a:ext>
            </a:extLst>
          </p:cNvPr>
          <p:cNvSpPr>
            <a:spLocks noGrp="1"/>
          </p:cNvSpPr>
          <p:nvPr>
            <p:ph type="body" sz="quarter" idx="10"/>
          </p:nvPr>
        </p:nvSpPr>
        <p:spPr>
          <a:xfrm>
            <a:off x="644" y="4922817"/>
            <a:ext cx="5760000" cy="219288"/>
          </a:xfrm>
          <a:noFill/>
          <a:ln>
            <a:noFill/>
          </a:ln>
        </p:spPr>
        <p:txBody>
          <a:bodyPr anchor="b">
            <a:spAutoFit/>
          </a:bodyPr>
          <a:lstStyle>
            <a:lvl1pPr marL="0" indent="0">
              <a:spcBef>
                <a:spcPts val="0"/>
              </a:spcBef>
              <a:spcAft>
                <a:spcPts val="0"/>
              </a:spcAft>
              <a:buNone/>
              <a:defRPr sz="800" spc="0" baseline="0">
                <a:solidFill>
                  <a:schemeClr val="tx1"/>
                </a:solidFill>
                <a:latin typeface="+mn-lt"/>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6447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0">
                <a:effectLst/>
              </a:defRPr>
            </a:lvl1pPr>
            <a:lvl2pPr>
              <a:defRPr b="0">
                <a:effectLst/>
              </a:defRPr>
            </a:lvl2pPr>
            <a:lvl3pPr>
              <a:defRPr b="0">
                <a:effectLst/>
              </a:defRPr>
            </a:lvl3pPr>
            <a:lvl4pPr>
              <a:defRPr b="0">
                <a:effectLst/>
              </a:defRPr>
            </a:lvl4pPr>
            <a:lvl5pPr>
              <a:defRPr b="0">
                <a:effectLst/>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2" name="Title 1"/>
          <p:cNvSpPr>
            <a:spLocks noGrp="1"/>
          </p:cNvSpPr>
          <p:nvPr>
            <p:ph type="title"/>
          </p:nvPr>
        </p:nvSpPr>
        <p:spPr>
          <a:noFill/>
          <a:ln w="9525">
            <a:noFill/>
            <a:miter lim="800000"/>
            <a:headEnd/>
            <a:tailEnd/>
          </a:ln>
          <a:effectLst/>
        </p:spPr>
        <p:txBody>
          <a:bodyPr/>
          <a:lstStyle>
            <a:lvl1pPr>
              <a:defRPr lang="en-US" sz="3200" b="0" dirty="0" smtClean="0">
                <a:solidFill>
                  <a:schemeClr val="tx2"/>
                </a:solidFill>
                <a:effectLst/>
                <a:latin typeface="Calibri" panose="020F0502020204030204" pitchFamily="34" charset="0"/>
                <a:ea typeface="+mj-ea"/>
                <a:cs typeface="+mj-cs"/>
              </a:defRPr>
            </a:lvl1pPr>
          </a:lstStyle>
          <a:p>
            <a:pPr lvl="0"/>
            <a:r>
              <a:rPr lang="en-US" dirty="0"/>
              <a:t>Click to edit Master title style</a:t>
            </a:r>
          </a:p>
        </p:txBody>
      </p:sp>
      <p:sp>
        <p:nvSpPr>
          <p:cNvPr id="9" name="Text Placeholder 8"/>
          <p:cNvSpPr>
            <a:spLocks noGrp="1"/>
          </p:cNvSpPr>
          <p:nvPr>
            <p:ph type="body" sz="quarter" idx="11"/>
          </p:nvPr>
        </p:nvSpPr>
        <p:spPr>
          <a:xfrm>
            <a:off x="0" y="4532709"/>
            <a:ext cx="8878888" cy="406004"/>
          </a:xfrm>
          <a:noFill/>
          <a:ln w="9525">
            <a:noFill/>
            <a:miter lim="800000"/>
            <a:headEnd/>
            <a:tailEnd/>
          </a:ln>
          <a:effectLst/>
        </p:spPr>
        <p:txBody>
          <a:bodyPr anchor="b" anchorCtr="0"/>
          <a:lstStyle>
            <a:lvl1pPr marL="0" indent="0" algn="r" rtl="0" eaLnBrk="1" fontAlgn="base" hangingPunct="1">
              <a:spcBef>
                <a:spcPts val="600"/>
              </a:spcBef>
              <a:spcAft>
                <a:spcPct val="0"/>
              </a:spcAft>
              <a:buClr>
                <a:schemeClr val="tx2"/>
              </a:buClr>
              <a:buNone/>
              <a:defRPr lang="en-US" sz="1000" smtClean="0">
                <a:solidFill>
                  <a:schemeClr val="tx1"/>
                </a:solidFill>
                <a:effectLst>
                  <a:outerShdw blurRad="38100" dist="38100" dir="2700000" algn="tl">
                    <a:srgbClr val="000000"/>
                  </a:outerShdw>
                </a:effectLst>
                <a:latin typeface="+mn-lt"/>
                <a:ea typeface="+mn-ea"/>
                <a:cs typeface="+mn-cs"/>
              </a:defRPr>
            </a:lvl1pPr>
            <a:lvl2pPr marL="0" indent="0" algn="l" rtl="0" eaLnBrk="1" fontAlgn="base" hangingPunct="1">
              <a:spcBef>
                <a:spcPts val="600"/>
              </a:spcBef>
              <a:spcAft>
                <a:spcPct val="0"/>
              </a:spcAft>
              <a:buClr>
                <a:schemeClr val="tx2"/>
              </a:buClr>
              <a:buNone/>
              <a:defRPr lang="en-US" sz="1000" smtClean="0">
                <a:solidFill>
                  <a:schemeClr val="tx1"/>
                </a:solidFill>
                <a:effectLst>
                  <a:outerShdw blurRad="38100" dist="38100" dir="2700000" algn="tl">
                    <a:srgbClr val="000000"/>
                  </a:outerShdw>
                </a:effectLst>
                <a:latin typeface="+mn-lt"/>
                <a:ea typeface="+mn-ea"/>
                <a:cs typeface="+mn-cs"/>
              </a:defRPr>
            </a:lvl2pPr>
            <a:lvl3pPr marL="0" indent="0" algn="l" rtl="0" eaLnBrk="1" fontAlgn="base" hangingPunct="1">
              <a:spcBef>
                <a:spcPts val="600"/>
              </a:spcBef>
              <a:spcAft>
                <a:spcPct val="0"/>
              </a:spcAft>
              <a:buClr>
                <a:schemeClr val="tx2"/>
              </a:buClr>
              <a:buNone/>
              <a:defRPr lang="en-US" sz="1600" smtClean="0">
                <a:solidFill>
                  <a:schemeClr val="tx1"/>
                </a:solidFill>
                <a:effectLst>
                  <a:outerShdw blurRad="38100" dist="38100" dir="2700000" algn="tl">
                    <a:srgbClr val="000000"/>
                  </a:outerShdw>
                </a:effectLst>
                <a:latin typeface="+mn-lt"/>
                <a:ea typeface="+mn-ea"/>
                <a:cs typeface="+mn-cs"/>
              </a:defRPr>
            </a:lvl3pPr>
            <a:lvl4pPr marL="0" indent="0" algn="l" rtl="0" eaLnBrk="1" fontAlgn="base" hangingPunct="1">
              <a:spcBef>
                <a:spcPts val="600"/>
              </a:spcBef>
              <a:spcAft>
                <a:spcPct val="0"/>
              </a:spcAft>
              <a:buClr>
                <a:schemeClr val="tx2"/>
              </a:buClr>
              <a:buNone/>
              <a:defRPr lang="en-US" sz="1600" smtClean="0">
                <a:solidFill>
                  <a:schemeClr val="tx1"/>
                </a:solidFill>
                <a:effectLst>
                  <a:outerShdw blurRad="38100" dist="38100" dir="2700000" algn="tl">
                    <a:srgbClr val="000000"/>
                  </a:outerShdw>
                </a:effectLst>
                <a:latin typeface="+mn-lt"/>
                <a:ea typeface="+mn-ea"/>
                <a:cs typeface="+mn-cs"/>
              </a:defRPr>
            </a:lvl4pPr>
            <a:lvl5pPr marL="0" indent="0" algn="l" rtl="0" eaLnBrk="1" fontAlgn="base" hangingPunct="1">
              <a:spcBef>
                <a:spcPts val="600"/>
              </a:spcBef>
              <a:spcAft>
                <a:spcPct val="0"/>
              </a:spcAft>
              <a:buClr>
                <a:schemeClr val="tx2"/>
              </a:buClr>
              <a:buNone/>
              <a:defRPr lang="en-US" sz="1600" dirty="0" smtClean="0">
                <a:solidFill>
                  <a:schemeClr val="tx1"/>
                </a:solidFill>
                <a:effectLst>
                  <a:outerShdw blurRad="38100" dist="38100" dir="2700000" algn="tl">
                    <a:srgbClr val="000000"/>
                  </a:outerShdw>
                </a:effectLst>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7102473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4767263"/>
            <a:ext cx="2133600" cy="273844"/>
          </a:xfrm>
          <a:prstGeom prst="rect">
            <a:avLst/>
          </a:prstGeom>
        </p:spPr>
        <p:txBody>
          <a:bodyPr/>
          <a:lstStyle/>
          <a:p>
            <a:fld id="{C36B7557-E7E1-4180-9E07-8263A68ED884}" type="datetime1">
              <a:rPr lang="fr-FR" smtClean="0"/>
              <a:pPr/>
              <a:t>04/03/2025</a:t>
            </a:fld>
            <a:endParaRPr lang="fr-FR"/>
          </a:p>
        </p:txBody>
      </p:sp>
      <p:sp>
        <p:nvSpPr>
          <p:cNvPr id="5" name="Espace réservé du pied de page 4"/>
          <p:cNvSpPr>
            <a:spLocks noGrp="1"/>
          </p:cNvSpPr>
          <p:nvPr>
            <p:ph type="ftr" sz="quarter" idx="11"/>
          </p:nvPr>
        </p:nvSpPr>
        <p:spPr>
          <a:xfrm>
            <a:off x="3124200" y="4767263"/>
            <a:ext cx="2895600" cy="273844"/>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553200" y="4767263"/>
            <a:ext cx="2133600" cy="273844"/>
          </a:xfrm>
          <a:prstGeom prst="rect">
            <a:avLst/>
          </a:prstGeom>
        </p:spPr>
        <p:txBody>
          <a:bodyPr/>
          <a:lstStyle/>
          <a:p>
            <a:fld id="{C25D0A01-48D3-3A44-90FC-F4005F653135}" type="slidenum">
              <a:rPr lang="fr-FR" smtClean="0"/>
              <a:pPr/>
              <a:t>‹#›</a:t>
            </a:fld>
            <a:endParaRPr lang="fr-FR"/>
          </a:p>
        </p:txBody>
      </p:sp>
    </p:spTree>
    <p:extLst>
      <p:ext uri="{BB962C8B-B14F-4D97-AF65-F5344CB8AC3E}">
        <p14:creationId xmlns:p14="http://schemas.microsoft.com/office/powerpoint/2010/main" val="24744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_Cover">
    <p:spTree>
      <p:nvGrpSpPr>
        <p:cNvPr id="1" name=""/>
        <p:cNvGrpSpPr/>
        <p:nvPr/>
      </p:nvGrpSpPr>
      <p:grpSpPr>
        <a:xfrm>
          <a:off x="0" y="0"/>
          <a:ext cx="0" cy="0"/>
          <a:chOff x="0" y="0"/>
          <a:chExt cx="0" cy="0"/>
        </a:xfrm>
      </p:grpSpPr>
      <p:pic>
        <p:nvPicPr>
          <p:cNvPr id="8" name="Picture 7" descr="atomo_degradado_color.png"/>
          <p:cNvPicPr>
            <a:picLocks noChangeAspect="1"/>
          </p:cNvPicPr>
          <p:nvPr userDrawn="1"/>
        </p:nvPicPr>
        <p:blipFill>
          <a:blip r:embed="rId2" cstate="email">
            <a:alphaModFix amt="20000"/>
            <a:extLst>
              <a:ext uri="{28A0092B-C50C-407E-A947-70E740481C1C}">
                <a14:useLocalDpi xmlns:a14="http://schemas.microsoft.com/office/drawing/2010/main" val="0"/>
              </a:ext>
            </a:extLst>
          </a:blip>
          <a:stretch>
            <a:fillRect/>
          </a:stretch>
        </p:blipFill>
        <p:spPr>
          <a:xfrm>
            <a:off x="0" y="1993392"/>
            <a:ext cx="9144000" cy="3150108"/>
          </a:xfrm>
          <a:prstGeom prst="rect">
            <a:avLst/>
          </a:prstGeom>
        </p:spPr>
      </p:pic>
      <p:sp>
        <p:nvSpPr>
          <p:cNvPr id="2" name="Title 1"/>
          <p:cNvSpPr>
            <a:spLocks noGrp="1"/>
          </p:cNvSpPr>
          <p:nvPr>
            <p:ph type="ctrTitle" hasCustomPrompt="1"/>
          </p:nvPr>
        </p:nvSpPr>
        <p:spPr>
          <a:xfrm>
            <a:off x="685800" y="1419542"/>
            <a:ext cx="7772400" cy="2493560"/>
          </a:xfrm>
          <a:prstGeom prst="rect">
            <a:avLst/>
          </a:prstGeom>
        </p:spPr>
        <p:txBody>
          <a:bodyPr/>
          <a:lstStyle/>
          <a:p>
            <a:r>
              <a:rPr lang="es-ES_tradnl" dirty="0" err="1"/>
              <a:t>Click</a:t>
            </a:r>
            <a:r>
              <a:rPr lang="es-ES_tradnl" dirty="0"/>
              <a:t> </a:t>
            </a:r>
            <a:r>
              <a:rPr lang="es-ES_tradnl" dirty="0" err="1"/>
              <a:t>to</a:t>
            </a:r>
            <a:r>
              <a:rPr lang="es-ES_tradnl" dirty="0"/>
              <a:t> </a:t>
            </a:r>
            <a:r>
              <a:rPr lang="es-ES_tradnl" dirty="0" err="1"/>
              <a:t>add</a:t>
            </a:r>
            <a:r>
              <a:rPr lang="es-ES_tradnl" dirty="0"/>
              <a:t> </a:t>
            </a:r>
            <a:r>
              <a:rPr lang="es-ES_tradnl" dirty="0" err="1"/>
              <a:t>title</a:t>
            </a:r>
            <a:endParaRPr lang="en-US" dirty="0"/>
          </a:p>
        </p:txBody>
      </p:sp>
      <p:pic>
        <p:nvPicPr>
          <p:cNvPr id="7" name="Picture 6" descr="EBMT_logo_color.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92000" y="360000"/>
            <a:ext cx="2893395" cy="648000"/>
          </a:xfrm>
          <a:prstGeom prst="rect">
            <a:avLst/>
          </a:prstGeom>
        </p:spPr>
      </p:pic>
      <p:sp>
        <p:nvSpPr>
          <p:cNvPr id="11"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rgbClr val="000000"/>
                </a:solidFill>
              </a:defRPr>
            </a:lvl1pPr>
          </a:lstStyle>
          <a:p>
            <a:fld id="{0054C0CC-28D5-2D45-8A57-DFBB9A64E88B}" type="slidenum">
              <a:rPr lang="en-US" smtClean="0"/>
              <a:pPr/>
              <a:t>‹#›</a:t>
            </a:fld>
            <a:endParaRPr lang="en-US" dirty="0"/>
          </a:p>
        </p:txBody>
      </p:sp>
      <p:sp>
        <p:nvSpPr>
          <p:cNvPr id="9" name="Marcador de posición de contenido 2">
            <a:extLst>
              <a:ext uri="{FF2B5EF4-FFF2-40B4-BE49-F238E27FC236}">
                <a16:creationId xmlns:a16="http://schemas.microsoft.com/office/drawing/2014/main" id="{7C832B09-B51C-5F43-9A6D-D19D67B702DD}"/>
              </a:ext>
            </a:extLst>
          </p:cNvPr>
          <p:cNvSpPr>
            <a:spLocks noGrp="1"/>
          </p:cNvSpPr>
          <p:nvPr>
            <p:ph idx="10" hasCustomPrompt="1"/>
          </p:nvPr>
        </p:nvSpPr>
        <p:spPr>
          <a:xfrm>
            <a:off x="685801" y="4090508"/>
            <a:ext cx="7772400" cy="676755"/>
          </a:xfrm>
        </p:spPr>
        <p:txBody>
          <a:bodyPr lIns="90000" tIns="0" rIns="90000" bIns="0" rtlCol="0">
            <a:normAutofit/>
          </a:bodyPr>
          <a:lstStyle>
            <a:lvl1pPr marL="0" indent="0">
              <a:lnSpc>
                <a:spcPct val="100000"/>
              </a:lnSpc>
              <a:spcBef>
                <a:spcPts val="500"/>
              </a:spcBef>
              <a:spcAft>
                <a:spcPts val="1000"/>
              </a:spcAft>
              <a:buNone/>
              <a:defRPr sz="1800" baseline="0">
                <a:solidFill>
                  <a:schemeClr val="bg1"/>
                </a:solidFill>
                <a:latin typeface="Arial" panose="020B0604020202020204" pitchFamily="34" charset="0"/>
              </a:defRPr>
            </a:lvl1pPr>
            <a:lvl2pPr marL="742950" marR="0" indent="-285750" algn="l" defTabSz="914400" rtl="0" eaLnBrk="1" fontAlgn="auto" latinLnBrk="0" hangingPunct="1">
              <a:lnSpc>
                <a:spcPct val="130000"/>
              </a:lnSpc>
              <a:spcBef>
                <a:spcPts val="500"/>
              </a:spcBef>
              <a:spcAft>
                <a:spcPts val="1000"/>
              </a:spcAft>
              <a:buClrTx/>
              <a:buSzTx/>
              <a:buFont typeface="Arial" pitchFamily="34" charset="0"/>
              <a:buChar char="–"/>
              <a:tabLst/>
              <a:defRPr sz="1800" baseline="0">
                <a:solidFill>
                  <a:schemeClr val="bg1"/>
                </a:solidFill>
                <a:latin typeface="Arial" panose="020B0604020202020204" pitchFamily="34" charset="0"/>
              </a:defRPr>
            </a:lvl2pPr>
            <a:lvl3pPr>
              <a:lnSpc>
                <a:spcPct val="130000"/>
              </a:lnSpc>
              <a:spcAft>
                <a:spcPts val="1000"/>
              </a:spcAft>
              <a:defRPr sz="1800" baseline="0">
                <a:solidFill>
                  <a:schemeClr val="bg1"/>
                </a:solidFill>
                <a:latin typeface="Arial" panose="020B0604020202020204" pitchFamily="34" charset="0"/>
              </a:defRPr>
            </a:lvl3pPr>
            <a:lvl4pPr>
              <a:lnSpc>
                <a:spcPct val="130000"/>
              </a:lnSpc>
              <a:spcAft>
                <a:spcPts val="1000"/>
              </a:spcAft>
              <a:defRPr sz="1800" baseline="0">
                <a:solidFill>
                  <a:schemeClr val="bg1"/>
                </a:solidFill>
                <a:latin typeface="Arial" panose="020B0604020202020204" pitchFamily="34" charset="0"/>
              </a:defRPr>
            </a:lvl4pPr>
            <a:lvl5pPr>
              <a:lnSpc>
                <a:spcPct val="130000"/>
              </a:lnSpc>
              <a:spcAft>
                <a:spcPts val="1000"/>
              </a:spcAft>
              <a:defRPr sz="1800" baseline="0">
                <a:solidFill>
                  <a:schemeClr val="bg1"/>
                </a:solidFill>
                <a:latin typeface="Arial" panose="020B0604020202020204" pitchFamily="34" charset="0"/>
              </a:defRPr>
            </a:lvl5pPr>
          </a:lstStyle>
          <a:p>
            <a:pPr lvl="0" rtl="0"/>
            <a:r>
              <a:rPr lang="es-ES" noProof="0" dirty="0" err="1"/>
              <a:t>Click</a:t>
            </a:r>
            <a:r>
              <a:rPr lang="es-ES" noProof="0" dirty="0"/>
              <a:t> to </a:t>
            </a:r>
            <a:r>
              <a:rPr lang="es-ES" noProof="0" dirty="0" err="1"/>
              <a:t>add</a:t>
            </a:r>
            <a:r>
              <a:rPr lang="es-ES" noProof="0" dirty="0"/>
              <a:t> </a:t>
            </a:r>
            <a:r>
              <a:rPr lang="es-ES" noProof="0" dirty="0" err="1"/>
              <a:t>subtitle</a:t>
            </a:r>
            <a:endParaRPr lang="es-ES" noProof="0" dirty="0"/>
          </a:p>
        </p:txBody>
      </p:sp>
    </p:spTree>
    <p:extLst>
      <p:ext uri="{BB962C8B-B14F-4D97-AF65-F5344CB8AC3E}">
        <p14:creationId xmlns:p14="http://schemas.microsoft.com/office/powerpoint/2010/main" val="27321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5.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0533"/>
            <a:ext cx="7886700" cy="485108"/>
          </a:xfrm>
          <a:prstGeom prst="rect">
            <a:avLst/>
          </a:prstGeom>
        </p:spPr>
        <p:txBody>
          <a:bodyPr vert="horz" lIns="91438" tIns="45719" rIns="91438" bIns="45719" rtlCol="0" anchor="b">
            <a:normAutofit/>
          </a:bodyPr>
          <a:lstStyle/>
          <a:p>
            <a:r>
              <a:rPr lang="en-US" dirty="0"/>
              <a:t>Click to edit Master title style</a:t>
            </a:r>
          </a:p>
        </p:txBody>
      </p:sp>
      <p:sp>
        <p:nvSpPr>
          <p:cNvPr id="3" name="Text Placeholder 2"/>
          <p:cNvSpPr>
            <a:spLocks noGrp="1"/>
          </p:cNvSpPr>
          <p:nvPr>
            <p:ph type="body" idx="1"/>
          </p:nvPr>
        </p:nvSpPr>
        <p:spPr>
          <a:xfrm>
            <a:off x="628650" y="1080001"/>
            <a:ext cx="7886700" cy="3572019"/>
          </a:xfrm>
          <a:prstGeom prst="rect">
            <a:avLst/>
          </a:prstGeom>
        </p:spPr>
        <p:txBody>
          <a:bodyPr vert="horz" lIns="91438" tIns="45719" rIns="91438" bIns="4571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946638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2" r:id="rId5"/>
    <p:sldLayoutId id="2147483663" r:id="rId6"/>
    <p:sldLayoutId id="2147483713" r:id="rId7"/>
    <p:sldLayoutId id="2147483714" r:id="rId8"/>
  </p:sldLayoutIdLst>
  <p:txStyles>
    <p:titleStyle>
      <a:lvl1pPr algn="ctr" defTabSz="685783"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171446" indent="-171446" algn="l" defTabSz="685783"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1pPr>
      <a:lvl2pPr marL="514337" indent="-171446" algn="l" defTabSz="685783"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2pPr>
      <a:lvl3pPr marL="857228" indent="-171446" algn="l" defTabSz="685783"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3pPr>
      <a:lvl4pPr marL="1200120" indent="-171446" algn="l" defTabSz="685783" rtl="0" eaLnBrk="1" latinLnBrk="0" hangingPunct="1">
        <a:lnSpc>
          <a:spcPct val="100000"/>
        </a:lnSpc>
        <a:spcBef>
          <a:spcPts val="400"/>
        </a:spcBef>
        <a:buFont typeface="Arial" panose="020B0604020202020204" pitchFamily="34" charset="0"/>
        <a:buChar char="•"/>
        <a:defRPr sz="1200" kern="1200">
          <a:solidFill>
            <a:schemeClr val="tx1"/>
          </a:solidFill>
          <a:latin typeface="+mn-lt"/>
          <a:ea typeface="+mn-ea"/>
          <a:cs typeface="+mn-cs"/>
        </a:defRPr>
      </a:lvl4pPr>
      <a:lvl5pPr marL="1543012" indent="-171446" algn="l" defTabSz="685783" rtl="0" eaLnBrk="1" latinLnBrk="0" hangingPunct="1">
        <a:lnSpc>
          <a:spcPct val="100000"/>
        </a:lnSpc>
        <a:spcBef>
          <a:spcPts val="400"/>
        </a:spcBef>
        <a:buFont typeface="Arial" panose="020B0604020202020204" pitchFamily="34" charset="0"/>
        <a:buChar char="•"/>
        <a:defRPr sz="12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6" y="113818"/>
            <a:ext cx="8569325" cy="675252"/>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04806" y="1028701"/>
            <a:ext cx="8569325" cy="36004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4"/>
          </p:nvPr>
        </p:nvSpPr>
        <p:spPr>
          <a:xfrm>
            <a:off x="4343400" y="4806900"/>
            <a:ext cx="476250" cy="273844"/>
          </a:xfrm>
          <a:prstGeom prst="rect">
            <a:avLst/>
          </a:prstGeom>
        </p:spPr>
        <p:txBody>
          <a:bodyPr vert="horz" lIns="68579" tIns="34289" rIns="68579" bIns="34289" rtlCol="0" anchor="ctr"/>
          <a:lstStyle>
            <a:lvl1pPr algn="ctr" defTabSz="685783">
              <a:defRPr sz="800" b="0">
                <a:solidFill>
                  <a:schemeClr val="tx2"/>
                </a:solidFill>
              </a:defRPr>
            </a:lvl1pPr>
          </a:lstStyle>
          <a:p>
            <a:fld id="{4F41DD68-B399-4AE7-8E9C-6C1FA84F7099}" type="slidenum">
              <a:rPr lang="en-GB" smtClean="0">
                <a:solidFill>
                  <a:srgbClr val="797778"/>
                </a:solidFill>
              </a:rPr>
              <a:pPr/>
              <a:t>‹#›</a:t>
            </a:fld>
            <a:endParaRPr lang="en-GB" dirty="0">
              <a:solidFill>
                <a:srgbClr val="797778"/>
              </a:solidFill>
            </a:endParaRPr>
          </a:p>
        </p:txBody>
      </p:sp>
      <p:sp>
        <p:nvSpPr>
          <p:cNvPr id="10" name="Rectangle 19"/>
          <p:cNvSpPr>
            <a:spLocks noChangeArrowheads="1"/>
          </p:cNvSpPr>
          <p:nvPr userDrawn="1"/>
        </p:nvSpPr>
        <p:spPr bwMode="gray">
          <a:xfrm>
            <a:off x="6" y="818995"/>
            <a:ext cx="9140825" cy="34289"/>
          </a:xfrm>
          <a:prstGeom prst="rect">
            <a:avLst/>
          </a:prstGeom>
          <a:solidFill>
            <a:schemeClr val="accent6"/>
          </a:solidFill>
          <a:ln w="12700">
            <a:noFill/>
            <a:miter lim="800000"/>
            <a:headEnd/>
            <a:tailEnd/>
          </a:ln>
          <a:effectLst/>
        </p:spPr>
        <p:txBody>
          <a:bodyPr wrap="none" lIns="68579" tIns="34289" rIns="68579" bIns="34289" anchor="ctr"/>
          <a:lstStyle/>
          <a:p>
            <a:pPr defTabSz="685783">
              <a:defRPr/>
            </a:pPr>
            <a:endParaRPr lang="en-US" kern="0" dirty="0">
              <a:solidFill>
                <a:srgbClr val="000000"/>
              </a:solidFill>
            </a:endParaRPr>
          </a:p>
        </p:txBody>
      </p:sp>
    </p:spTree>
    <p:extLst>
      <p:ext uri="{BB962C8B-B14F-4D97-AF65-F5344CB8AC3E}">
        <p14:creationId xmlns:p14="http://schemas.microsoft.com/office/powerpoint/2010/main" val="1736711023"/>
      </p:ext>
    </p:extLst>
  </p:cSld>
  <p:clrMap bg1="lt1" tx1="dk1" bg2="lt2" tx2="dk2" accent1="accent1" accent2="accent2" accent3="accent3" accent4="accent4" accent5="accent5" accent6="accent6" hlink="hlink" folHlink="folHlink"/>
  <p:txStyles>
    <p:titleStyle>
      <a:lvl1pPr algn="l" defTabSz="685783" rtl="0" eaLnBrk="1" latinLnBrk="0" hangingPunct="1">
        <a:lnSpc>
          <a:spcPct val="100000"/>
        </a:lnSpc>
        <a:spcBef>
          <a:spcPct val="0"/>
        </a:spcBef>
        <a:buNone/>
        <a:defRPr sz="2100" b="0" kern="1200">
          <a:solidFill>
            <a:schemeClr val="tx1"/>
          </a:solidFill>
          <a:latin typeface="Arial" pitchFamily="34" charset="0"/>
          <a:ea typeface="+mj-ea"/>
          <a:cs typeface="Arial" pitchFamily="34" charset="0"/>
        </a:defRPr>
      </a:lvl1pPr>
    </p:titleStyle>
    <p:bodyStyle>
      <a:lvl1pPr marL="136919" indent="-136919" algn="l" defTabSz="685783" rtl="0" eaLnBrk="1" latinLnBrk="0" hangingPunct="1">
        <a:lnSpc>
          <a:spcPct val="95000"/>
        </a:lnSpc>
        <a:spcBef>
          <a:spcPts val="0"/>
        </a:spcBef>
        <a:spcAft>
          <a:spcPts val="750"/>
        </a:spcAft>
        <a:buClr>
          <a:schemeClr val="accent1"/>
        </a:buClr>
        <a:buSzPct val="110000"/>
        <a:buFont typeface="Wingdings" panose="05000000000000000000" pitchFamily="2" charset="2"/>
        <a:buChar char="§"/>
        <a:defRPr sz="1500" b="0" kern="1200">
          <a:solidFill>
            <a:schemeClr val="tx1"/>
          </a:solidFill>
          <a:latin typeface="+mn-lt"/>
          <a:ea typeface="+mn-ea"/>
          <a:cs typeface="+mn-cs"/>
        </a:defRPr>
      </a:lvl1pPr>
      <a:lvl2pPr marL="267884" indent="-130966" algn="l" defTabSz="685783" rtl="0" eaLnBrk="1" latinLnBrk="0" hangingPunct="1">
        <a:lnSpc>
          <a:spcPct val="95000"/>
        </a:lnSpc>
        <a:spcBef>
          <a:spcPts val="0"/>
        </a:spcBef>
        <a:spcAft>
          <a:spcPts val="750"/>
        </a:spcAft>
        <a:buClr>
          <a:srgbClr val="797778"/>
        </a:buClr>
        <a:buFont typeface="Arial" pitchFamily="34" charset="0"/>
        <a:buChar char="•"/>
        <a:defRPr sz="1400" b="0" kern="1200">
          <a:solidFill>
            <a:schemeClr val="tx1"/>
          </a:solidFill>
          <a:latin typeface="+mn-lt"/>
          <a:ea typeface="+mn-ea"/>
          <a:cs typeface="+mn-cs"/>
        </a:defRPr>
      </a:lvl2pPr>
      <a:lvl3pPr marL="404803" indent="-136919" algn="l" defTabSz="694118" rtl="0" eaLnBrk="1" latinLnBrk="0" hangingPunct="1">
        <a:lnSpc>
          <a:spcPct val="95000"/>
        </a:lnSpc>
        <a:spcBef>
          <a:spcPts val="0"/>
        </a:spcBef>
        <a:spcAft>
          <a:spcPts val="750"/>
        </a:spcAft>
        <a:buClr>
          <a:srgbClr val="797778"/>
        </a:buClr>
        <a:buFont typeface="Arial" pitchFamily="34" charset="0"/>
        <a:buChar char="-"/>
        <a:defRPr sz="1200" b="0" kern="1200">
          <a:solidFill>
            <a:schemeClr val="tx1"/>
          </a:solidFill>
          <a:latin typeface="+mn-lt"/>
          <a:ea typeface="+mn-ea"/>
          <a:cs typeface="+mn-cs"/>
        </a:defRPr>
      </a:lvl3pPr>
      <a:lvl4pPr marL="535768" indent="-130966" algn="l" defTabSz="685783" rtl="0" eaLnBrk="1" latinLnBrk="0" hangingPunct="1">
        <a:lnSpc>
          <a:spcPct val="95000"/>
        </a:lnSpc>
        <a:spcBef>
          <a:spcPts val="0"/>
        </a:spcBef>
        <a:spcAft>
          <a:spcPts val="750"/>
        </a:spcAft>
        <a:buClr>
          <a:srgbClr val="797778"/>
        </a:buClr>
        <a:buFont typeface="Arial" pitchFamily="34" charset="0"/>
        <a:buChar char="•"/>
        <a:defRPr sz="1100" b="0" kern="1200">
          <a:solidFill>
            <a:schemeClr val="tx1"/>
          </a:solidFill>
          <a:latin typeface="+mn-lt"/>
          <a:ea typeface="+mn-ea"/>
          <a:cs typeface="+mn-cs"/>
        </a:defRPr>
      </a:lvl4pPr>
      <a:lvl5pPr marL="672687" indent="-136919" algn="l" defTabSz="685783" rtl="0" eaLnBrk="1" latinLnBrk="0" hangingPunct="1">
        <a:lnSpc>
          <a:spcPct val="95000"/>
        </a:lnSpc>
        <a:spcBef>
          <a:spcPts val="0"/>
        </a:spcBef>
        <a:spcAft>
          <a:spcPts val="750"/>
        </a:spcAft>
        <a:buClr>
          <a:srgbClr val="797778"/>
        </a:buClr>
        <a:buFont typeface="Arial" pitchFamily="34" charset="0"/>
        <a:buChar char="»"/>
        <a:defRPr sz="900" b="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453" userDrawn="1">
          <p15:clr>
            <a:srgbClr val="F26B43"/>
          </p15:clr>
        </p15:guide>
        <p15:guide id="3" pos="256" userDrawn="1">
          <p15:clr>
            <a:srgbClr val="F26B43"/>
          </p15:clr>
        </p15:guide>
        <p15:guide id="4" orient="horz" pos="4176" userDrawn="1">
          <p15:clr>
            <a:srgbClr val="F26B43"/>
          </p15:clr>
        </p15:guide>
        <p15:guide id="5" orient="horz" pos="61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6" y="113818"/>
            <a:ext cx="8569325" cy="675252"/>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04806" y="1028701"/>
            <a:ext cx="8569325" cy="36004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4"/>
          </p:nvPr>
        </p:nvSpPr>
        <p:spPr>
          <a:xfrm>
            <a:off x="4343400" y="4806900"/>
            <a:ext cx="476250" cy="273844"/>
          </a:xfrm>
          <a:prstGeom prst="rect">
            <a:avLst/>
          </a:prstGeom>
        </p:spPr>
        <p:txBody>
          <a:bodyPr vert="horz" lIns="68579" tIns="34289" rIns="68579" bIns="34289" rtlCol="0" anchor="ctr"/>
          <a:lstStyle>
            <a:lvl1pPr algn="ctr" defTabSz="685783">
              <a:defRPr sz="800" b="0">
                <a:solidFill>
                  <a:schemeClr val="tx2"/>
                </a:solidFill>
              </a:defRPr>
            </a:lvl1pPr>
          </a:lstStyle>
          <a:p>
            <a:fld id="{4F41DD68-B399-4AE7-8E9C-6C1FA84F7099}" type="slidenum">
              <a:rPr lang="en-GB" smtClean="0">
                <a:solidFill>
                  <a:srgbClr val="797778"/>
                </a:solidFill>
              </a:rPr>
              <a:pPr/>
              <a:t>‹#›</a:t>
            </a:fld>
            <a:endParaRPr lang="en-GB" dirty="0">
              <a:solidFill>
                <a:srgbClr val="797778"/>
              </a:solidFill>
            </a:endParaRPr>
          </a:p>
        </p:txBody>
      </p:sp>
      <p:sp>
        <p:nvSpPr>
          <p:cNvPr id="10" name="Rectangle 19"/>
          <p:cNvSpPr>
            <a:spLocks noChangeArrowheads="1"/>
          </p:cNvSpPr>
          <p:nvPr userDrawn="1"/>
        </p:nvSpPr>
        <p:spPr bwMode="gray">
          <a:xfrm>
            <a:off x="6" y="818995"/>
            <a:ext cx="9140825" cy="34289"/>
          </a:xfrm>
          <a:prstGeom prst="rect">
            <a:avLst/>
          </a:prstGeom>
          <a:solidFill>
            <a:schemeClr val="accent6"/>
          </a:solidFill>
          <a:ln w="12700">
            <a:noFill/>
            <a:miter lim="800000"/>
            <a:headEnd/>
            <a:tailEnd/>
          </a:ln>
          <a:effectLst/>
        </p:spPr>
        <p:txBody>
          <a:bodyPr wrap="none" lIns="68579" tIns="34289" rIns="68579" bIns="34289" anchor="ctr"/>
          <a:lstStyle/>
          <a:p>
            <a:pPr defTabSz="685783">
              <a:defRPr/>
            </a:pPr>
            <a:endParaRPr lang="en-US" kern="0" dirty="0">
              <a:solidFill>
                <a:srgbClr val="000000"/>
              </a:solidFill>
            </a:endParaRPr>
          </a:p>
        </p:txBody>
      </p:sp>
    </p:spTree>
    <p:extLst>
      <p:ext uri="{BB962C8B-B14F-4D97-AF65-F5344CB8AC3E}">
        <p14:creationId xmlns:p14="http://schemas.microsoft.com/office/powerpoint/2010/main" val="1736711023"/>
      </p:ext>
    </p:extLst>
  </p:cSld>
  <p:clrMap bg1="lt1" tx1="dk1" bg2="lt2" tx2="dk2" accent1="accent1" accent2="accent2" accent3="accent3" accent4="accent4" accent5="accent5" accent6="accent6" hlink="hlink" folHlink="folHlink"/>
  <p:txStyles>
    <p:titleStyle>
      <a:lvl1pPr algn="l" defTabSz="685783" rtl="0" eaLnBrk="1" latinLnBrk="0" hangingPunct="1">
        <a:lnSpc>
          <a:spcPct val="100000"/>
        </a:lnSpc>
        <a:spcBef>
          <a:spcPct val="0"/>
        </a:spcBef>
        <a:buNone/>
        <a:defRPr sz="2100" b="0" kern="1200">
          <a:solidFill>
            <a:schemeClr val="tx1"/>
          </a:solidFill>
          <a:latin typeface="Arial" pitchFamily="34" charset="0"/>
          <a:ea typeface="+mj-ea"/>
          <a:cs typeface="Arial" pitchFamily="34" charset="0"/>
        </a:defRPr>
      </a:lvl1pPr>
    </p:titleStyle>
    <p:bodyStyle>
      <a:lvl1pPr marL="136919" indent="-136919" algn="l" defTabSz="685783" rtl="0" eaLnBrk="1" latinLnBrk="0" hangingPunct="1">
        <a:lnSpc>
          <a:spcPct val="95000"/>
        </a:lnSpc>
        <a:spcBef>
          <a:spcPts val="0"/>
        </a:spcBef>
        <a:spcAft>
          <a:spcPts val="750"/>
        </a:spcAft>
        <a:buClr>
          <a:schemeClr val="accent1"/>
        </a:buClr>
        <a:buSzPct val="110000"/>
        <a:buFont typeface="Wingdings" panose="05000000000000000000" pitchFamily="2" charset="2"/>
        <a:buChar char="§"/>
        <a:defRPr sz="1500" b="0" kern="1200">
          <a:solidFill>
            <a:schemeClr val="tx1"/>
          </a:solidFill>
          <a:latin typeface="+mn-lt"/>
          <a:ea typeface="+mn-ea"/>
          <a:cs typeface="+mn-cs"/>
        </a:defRPr>
      </a:lvl1pPr>
      <a:lvl2pPr marL="267884" indent="-130966" algn="l" defTabSz="685783" rtl="0" eaLnBrk="1" latinLnBrk="0" hangingPunct="1">
        <a:lnSpc>
          <a:spcPct val="95000"/>
        </a:lnSpc>
        <a:spcBef>
          <a:spcPts val="0"/>
        </a:spcBef>
        <a:spcAft>
          <a:spcPts val="750"/>
        </a:spcAft>
        <a:buClr>
          <a:srgbClr val="797778"/>
        </a:buClr>
        <a:buFont typeface="Arial" pitchFamily="34" charset="0"/>
        <a:buChar char="•"/>
        <a:defRPr sz="1400" b="0" kern="1200">
          <a:solidFill>
            <a:schemeClr val="tx1"/>
          </a:solidFill>
          <a:latin typeface="+mn-lt"/>
          <a:ea typeface="+mn-ea"/>
          <a:cs typeface="+mn-cs"/>
        </a:defRPr>
      </a:lvl2pPr>
      <a:lvl3pPr marL="404803" indent="-136919" algn="l" defTabSz="694118" rtl="0" eaLnBrk="1" latinLnBrk="0" hangingPunct="1">
        <a:lnSpc>
          <a:spcPct val="95000"/>
        </a:lnSpc>
        <a:spcBef>
          <a:spcPts val="0"/>
        </a:spcBef>
        <a:spcAft>
          <a:spcPts val="750"/>
        </a:spcAft>
        <a:buClr>
          <a:srgbClr val="797778"/>
        </a:buClr>
        <a:buFont typeface="Arial" pitchFamily="34" charset="0"/>
        <a:buChar char="-"/>
        <a:defRPr sz="1200" b="0" kern="1200">
          <a:solidFill>
            <a:schemeClr val="tx1"/>
          </a:solidFill>
          <a:latin typeface="+mn-lt"/>
          <a:ea typeface="+mn-ea"/>
          <a:cs typeface="+mn-cs"/>
        </a:defRPr>
      </a:lvl3pPr>
      <a:lvl4pPr marL="535768" indent="-130966" algn="l" defTabSz="685783" rtl="0" eaLnBrk="1" latinLnBrk="0" hangingPunct="1">
        <a:lnSpc>
          <a:spcPct val="95000"/>
        </a:lnSpc>
        <a:spcBef>
          <a:spcPts val="0"/>
        </a:spcBef>
        <a:spcAft>
          <a:spcPts val="750"/>
        </a:spcAft>
        <a:buClr>
          <a:srgbClr val="797778"/>
        </a:buClr>
        <a:buFont typeface="Arial" pitchFamily="34" charset="0"/>
        <a:buChar char="•"/>
        <a:defRPr sz="1100" b="0" kern="1200">
          <a:solidFill>
            <a:schemeClr val="tx1"/>
          </a:solidFill>
          <a:latin typeface="+mn-lt"/>
          <a:ea typeface="+mn-ea"/>
          <a:cs typeface="+mn-cs"/>
        </a:defRPr>
      </a:lvl4pPr>
      <a:lvl5pPr marL="672687" indent="-136919" algn="l" defTabSz="685783" rtl="0" eaLnBrk="1" latinLnBrk="0" hangingPunct="1">
        <a:lnSpc>
          <a:spcPct val="95000"/>
        </a:lnSpc>
        <a:spcBef>
          <a:spcPts val="0"/>
        </a:spcBef>
        <a:spcAft>
          <a:spcPts val="750"/>
        </a:spcAft>
        <a:buClr>
          <a:srgbClr val="797778"/>
        </a:buClr>
        <a:buFont typeface="Arial" pitchFamily="34" charset="0"/>
        <a:buChar char="»"/>
        <a:defRPr sz="900" b="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453" userDrawn="1">
          <p15:clr>
            <a:srgbClr val="F26B43"/>
          </p15:clr>
        </p15:guide>
        <p15:guide id="3" pos="256" userDrawn="1">
          <p15:clr>
            <a:srgbClr val="F26B43"/>
          </p15:clr>
        </p15:guide>
        <p15:guide id="4" orient="horz" pos="4176" userDrawn="1">
          <p15:clr>
            <a:srgbClr val="F26B43"/>
          </p15:clr>
        </p15:guide>
        <p15:guide id="5" orient="horz" pos="613"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5" y="113818"/>
            <a:ext cx="8569325" cy="675252"/>
          </a:xfrm>
          <a:prstGeom prst="rect">
            <a:avLst/>
          </a:prstGeom>
        </p:spPr>
        <p:txBody>
          <a:bodyPr vert="horz" lIns="0" tIns="0" rIns="0" bIns="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04805" y="1028701"/>
            <a:ext cx="8569325" cy="36004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4"/>
          </p:nvPr>
        </p:nvSpPr>
        <p:spPr>
          <a:xfrm>
            <a:off x="4343400" y="4806899"/>
            <a:ext cx="476250" cy="273844"/>
          </a:xfrm>
          <a:prstGeom prst="rect">
            <a:avLst/>
          </a:prstGeom>
        </p:spPr>
        <p:txBody>
          <a:bodyPr vert="horz" lIns="68580" tIns="34290" rIns="68580" bIns="34290" rtlCol="0" anchor="ctr"/>
          <a:lstStyle>
            <a:lvl1pPr algn="ctr">
              <a:defRPr sz="800" b="0">
                <a:solidFill>
                  <a:schemeClr val="tx2"/>
                </a:solidFill>
              </a:defRPr>
            </a:lvl1pPr>
          </a:lstStyle>
          <a:p>
            <a:pPr defTabSz="685800"/>
            <a:fld id="{4F41DD68-B399-4AE7-8E9C-6C1FA84F7099}" type="slidenum">
              <a:rPr lang="en-GB" smtClean="0">
                <a:solidFill>
                  <a:srgbClr val="797778"/>
                </a:solidFill>
              </a:rPr>
              <a:pPr defTabSz="685800"/>
              <a:t>‹#›</a:t>
            </a:fld>
            <a:endParaRPr lang="en-GB" dirty="0">
              <a:solidFill>
                <a:srgbClr val="797778"/>
              </a:solidFill>
            </a:endParaRPr>
          </a:p>
        </p:txBody>
      </p:sp>
      <p:sp>
        <p:nvSpPr>
          <p:cNvPr id="10" name="Rectangle 19"/>
          <p:cNvSpPr>
            <a:spLocks noChangeArrowheads="1"/>
          </p:cNvSpPr>
          <p:nvPr userDrawn="1"/>
        </p:nvSpPr>
        <p:spPr bwMode="gray">
          <a:xfrm>
            <a:off x="5" y="818994"/>
            <a:ext cx="9140825" cy="34289"/>
          </a:xfrm>
          <a:prstGeom prst="rect">
            <a:avLst/>
          </a:prstGeom>
          <a:solidFill>
            <a:schemeClr val="accent6"/>
          </a:solidFill>
          <a:ln w="12700">
            <a:noFill/>
            <a:miter lim="800000"/>
            <a:headEnd/>
            <a:tailEnd/>
          </a:ln>
          <a:effectLst/>
        </p:spPr>
        <p:txBody>
          <a:bodyPr wrap="none" lIns="68580" tIns="34290" rIns="68580" bIns="34290" anchor="ctr"/>
          <a:lstStyle/>
          <a:p>
            <a:pPr defTabSz="685800">
              <a:defRPr/>
            </a:pPr>
            <a:endParaRPr lang="en-US" kern="0" dirty="0">
              <a:solidFill>
                <a:srgbClr val="000000"/>
              </a:solidFill>
            </a:endParaRPr>
          </a:p>
        </p:txBody>
      </p:sp>
    </p:spTree>
    <p:extLst>
      <p:ext uri="{BB962C8B-B14F-4D97-AF65-F5344CB8AC3E}">
        <p14:creationId xmlns:p14="http://schemas.microsoft.com/office/powerpoint/2010/main" val="1736711023"/>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100000"/>
        </a:lnSpc>
        <a:spcBef>
          <a:spcPct val="0"/>
        </a:spcBef>
        <a:buNone/>
        <a:defRPr sz="2100" b="0" kern="1200">
          <a:solidFill>
            <a:schemeClr val="tx1"/>
          </a:solidFill>
          <a:latin typeface="Arial" pitchFamily="34" charset="0"/>
          <a:ea typeface="+mj-ea"/>
          <a:cs typeface="Arial" pitchFamily="34" charset="0"/>
        </a:defRPr>
      </a:lvl1pPr>
    </p:titleStyle>
    <p:bodyStyle>
      <a:lvl1pPr marL="136922" indent="-136922" algn="l" defTabSz="685800" rtl="0" eaLnBrk="1" latinLnBrk="0" hangingPunct="1">
        <a:lnSpc>
          <a:spcPct val="95000"/>
        </a:lnSpc>
        <a:spcBef>
          <a:spcPts val="0"/>
        </a:spcBef>
        <a:spcAft>
          <a:spcPts val="750"/>
        </a:spcAft>
        <a:buClr>
          <a:schemeClr val="accent1"/>
        </a:buClr>
        <a:buSzPct val="110000"/>
        <a:buFont typeface="Wingdings" panose="05000000000000000000" pitchFamily="2" charset="2"/>
        <a:buChar char="§"/>
        <a:defRPr sz="1500" b="0" kern="1200">
          <a:solidFill>
            <a:schemeClr val="tx1"/>
          </a:solidFill>
          <a:latin typeface="+mn-lt"/>
          <a:ea typeface="+mn-ea"/>
          <a:cs typeface="+mn-cs"/>
        </a:defRPr>
      </a:lvl1pPr>
      <a:lvl2pPr marL="267891" indent="-130969" algn="l" defTabSz="685800" rtl="0" eaLnBrk="1" latinLnBrk="0" hangingPunct="1">
        <a:lnSpc>
          <a:spcPct val="95000"/>
        </a:lnSpc>
        <a:spcBef>
          <a:spcPts val="0"/>
        </a:spcBef>
        <a:spcAft>
          <a:spcPts val="750"/>
        </a:spcAft>
        <a:buClr>
          <a:srgbClr val="797778"/>
        </a:buClr>
        <a:buFont typeface="Arial" pitchFamily="34" charset="0"/>
        <a:buChar char="•"/>
        <a:defRPr sz="1400" b="0" kern="1200">
          <a:solidFill>
            <a:schemeClr val="tx1"/>
          </a:solidFill>
          <a:latin typeface="+mn-lt"/>
          <a:ea typeface="+mn-ea"/>
          <a:cs typeface="+mn-cs"/>
        </a:defRPr>
      </a:lvl2pPr>
      <a:lvl3pPr marL="404813" indent="-136922" algn="l" defTabSz="694135" rtl="0" eaLnBrk="1" latinLnBrk="0" hangingPunct="1">
        <a:lnSpc>
          <a:spcPct val="95000"/>
        </a:lnSpc>
        <a:spcBef>
          <a:spcPts val="0"/>
        </a:spcBef>
        <a:spcAft>
          <a:spcPts val="750"/>
        </a:spcAft>
        <a:buClr>
          <a:srgbClr val="797778"/>
        </a:buClr>
        <a:buFont typeface="Arial" pitchFamily="34" charset="0"/>
        <a:buChar char="-"/>
        <a:defRPr sz="1200" b="0" kern="1200">
          <a:solidFill>
            <a:schemeClr val="tx1"/>
          </a:solidFill>
          <a:latin typeface="+mn-lt"/>
          <a:ea typeface="+mn-ea"/>
          <a:cs typeface="+mn-cs"/>
        </a:defRPr>
      </a:lvl3pPr>
      <a:lvl4pPr marL="535781" indent="-130969" algn="l" defTabSz="685800" rtl="0" eaLnBrk="1" latinLnBrk="0" hangingPunct="1">
        <a:lnSpc>
          <a:spcPct val="95000"/>
        </a:lnSpc>
        <a:spcBef>
          <a:spcPts val="0"/>
        </a:spcBef>
        <a:spcAft>
          <a:spcPts val="750"/>
        </a:spcAft>
        <a:buClr>
          <a:srgbClr val="797778"/>
        </a:buClr>
        <a:buFont typeface="Arial" pitchFamily="34" charset="0"/>
        <a:buChar char="•"/>
        <a:defRPr sz="1100" b="0" kern="1200">
          <a:solidFill>
            <a:schemeClr val="tx1"/>
          </a:solidFill>
          <a:latin typeface="+mn-lt"/>
          <a:ea typeface="+mn-ea"/>
          <a:cs typeface="+mn-cs"/>
        </a:defRPr>
      </a:lvl4pPr>
      <a:lvl5pPr marL="672704" indent="-136922" algn="l" defTabSz="685800" rtl="0" eaLnBrk="1" latinLnBrk="0" hangingPunct="1">
        <a:lnSpc>
          <a:spcPct val="95000"/>
        </a:lnSpc>
        <a:spcBef>
          <a:spcPts val="0"/>
        </a:spcBef>
        <a:spcAft>
          <a:spcPts val="750"/>
        </a:spcAft>
        <a:buClr>
          <a:srgbClr val="797778"/>
        </a:buClr>
        <a:buFont typeface="Arial" pitchFamily="34" charset="0"/>
        <a:buChar char="»"/>
        <a:defRPr sz="900" b="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453" userDrawn="1">
          <p15:clr>
            <a:srgbClr val="F26B43"/>
          </p15:clr>
        </p15:guide>
        <p15:guide id="3" pos="256" userDrawn="1">
          <p15:clr>
            <a:srgbClr val="F26B43"/>
          </p15:clr>
        </p15:guide>
        <p15:guide id="4" orient="horz" pos="4176" userDrawn="1">
          <p15:clr>
            <a:srgbClr val="F26B43"/>
          </p15:clr>
        </p15:guide>
        <p15:guide id="5" orient="horz" pos="613"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a:xfrm>
            <a:off x="6329172" y="4767263"/>
            <a:ext cx="2581656" cy="274637"/>
          </a:xfrm>
          <a:prstGeom prst="rect">
            <a:avLst/>
          </a:prstGeom>
        </p:spPr>
        <p:txBody>
          <a:bodyPr vert="horz" lIns="91440" tIns="45720" rIns="91440" bIns="45720" rtlCol="0" anchor="ctr"/>
          <a:lstStyle>
            <a:lvl1pPr algn="r">
              <a:defRPr sz="800">
                <a:solidFill>
                  <a:schemeClr val="bg1"/>
                </a:solidFill>
              </a:defRPr>
            </a:lvl1pPr>
          </a:lstStyle>
          <a:p>
            <a:fld id="{0054C0CC-28D5-2D45-8A57-DFBB9A64E88B}" type="slidenum">
              <a:rPr lang="en-US" smtClean="0"/>
              <a:pPr/>
              <a:t>‹#›</a:t>
            </a:fld>
            <a:endParaRPr lang="en-US" dirty="0"/>
          </a:p>
        </p:txBody>
      </p:sp>
      <p:sp>
        <p:nvSpPr>
          <p:cNvPr id="2" name="Marcador de título 1">
            <a:extLst>
              <a:ext uri="{FF2B5EF4-FFF2-40B4-BE49-F238E27FC236}">
                <a16:creationId xmlns:a16="http://schemas.microsoft.com/office/drawing/2014/main" id="{0E0141EE-2263-A747-94C4-DA8E0062C52D}"/>
              </a:ext>
            </a:extLst>
          </p:cNvPr>
          <p:cNvSpPr>
            <a:spLocks noGrp="1"/>
          </p:cNvSpPr>
          <p:nvPr>
            <p:ph type="title"/>
          </p:nvPr>
        </p:nvSpPr>
        <p:spPr>
          <a:xfrm>
            <a:off x="628650" y="274638"/>
            <a:ext cx="7886700" cy="993775"/>
          </a:xfrm>
          <a:prstGeom prst="rect">
            <a:avLst/>
          </a:prstGeom>
        </p:spPr>
        <p:txBody>
          <a:bodyPr vert="horz" lIns="91440" tIns="45720" rIns="91440" bIns="45720" rtlCol="0" anchor="t">
            <a:normAutofit/>
          </a:bodyPr>
          <a:lstStyle/>
          <a:p>
            <a:r>
              <a:rPr lang="es-ES" dirty="0"/>
              <a:t>Haga clic</a:t>
            </a:r>
          </a:p>
        </p:txBody>
      </p:sp>
      <p:sp>
        <p:nvSpPr>
          <p:cNvPr id="6" name="Marcador de posición de texto 2">
            <a:extLst>
              <a:ext uri="{FF2B5EF4-FFF2-40B4-BE49-F238E27FC236}">
                <a16:creationId xmlns:a16="http://schemas.microsoft.com/office/drawing/2014/main" id="{117D939B-39C2-4D4D-BF00-8E993226338A}"/>
              </a:ext>
            </a:extLst>
          </p:cNvPr>
          <p:cNvSpPr>
            <a:spLocks noGrp="1"/>
          </p:cNvSpPr>
          <p:nvPr>
            <p:ph type="body" idx="1"/>
          </p:nvPr>
        </p:nvSpPr>
        <p:spPr>
          <a:xfrm>
            <a:off x="628650" y="1394846"/>
            <a:ext cx="7886700" cy="3246896"/>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Tree>
    <p:extLst>
      <p:ext uri="{BB962C8B-B14F-4D97-AF65-F5344CB8AC3E}">
        <p14:creationId xmlns:p14="http://schemas.microsoft.com/office/powerpoint/2010/main" val="1139872611"/>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Lst>
  <p:hf hdr="0" ftr="0" dt="0"/>
  <p:txStyles>
    <p:titleStyle>
      <a:lvl1pPr algn="l" defTabSz="914400" rtl="0" eaLnBrk="1" latinLnBrk="0" hangingPunct="1">
        <a:spcBef>
          <a:spcPct val="0"/>
        </a:spcBef>
        <a:buNone/>
        <a:defRPr sz="4800" b="1" i="0" kern="1200">
          <a:solidFill>
            <a:srgbClr val="3A4F92"/>
          </a:solidFill>
          <a:latin typeface="Arial"/>
          <a:ea typeface="+mj-ea"/>
          <a:cs typeface="Arial"/>
        </a:defRPr>
      </a:lvl1pPr>
    </p:titleStyle>
    <p:bodyStyle>
      <a:lvl1pPr marL="0" indent="0" algn="l" defTabSz="914400" rtl="0" eaLnBrk="1" latinLnBrk="0" hangingPunct="1">
        <a:lnSpc>
          <a:spcPct val="100000"/>
        </a:lnSpc>
        <a:spcBef>
          <a:spcPct val="20000"/>
        </a:spcBef>
        <a:buFont typeface="Arial" panose="020B0604020202020204" pitchFamily="34" charset="0"/>
        <a:buNone/>
        <a:defRPr sz="1800" kern="1200">
          <a:solidFill>
            <a:schemeClr val="bg1"/>
          </a:solidFill>
          <a:latin typeface="+mn-lt"/>
          <a:ea typeface="+mn-ea"/>
          <a:cs typeface="+mn-cs"/>
        </a:defRPr>
      </a:lvl1pPr>
      <a:lvl2pPr marL="742950" indent="-285750" algn="l" defTabSz="914400" rtl="0" eaLnBrk="1" latinLnBrk="0" hangingPunct="1">
        <a:lnSpc>
          <a:spcPct val="100000"/>
        </a:lnSpc>
        <a:spcBef>
          <a:spcPct val="20000"/>
        </a:spcBef>
        <a:buFont typeface="Arial"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00000"/>
        </a:lnSpc>
        <a:spcBef>
          <a:spcPct val="20000"/>
        </a:spcBef>
        <a:buFont typeface="Arial"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100000"/>
        </a:lnSpc>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plasiemedullaire.com/"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png"/><Relationship Id="rId7" Type="http://schemas.openxmlformats.org/officeDocument/2006/relationships/image" Target="../media/image19.png"/><Relationship Id="rId2" Type="http://schemas.microsoft.com/office/2018/10/relationships/comments" Target="../comments/modernComment_18B_9EDC9E5D.xml"/><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9.jpeg"/><Relationship Id="rId5" Type="http://schemas.openxmlformats.org/officeDocument/2006/relationships/image" Target="../media/image18.emf"/><Relationship Id="rId10" Type="http://schemas.openxmlformats.org/officeDocument/2006/relationships/hyperlink" Target="http://www.aplasiemedullaire.com/" TargetMode="External"/><Relationship Id="rId4" Type="http://schemas.openxmlformats.org/officeDocument/2006/relationships/oleObject" Target="../embeddings/oleObject1.bin"/><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565D1CD0_AB98212C.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hyperlink" Target="http://www.aplasiemedullaire.com/"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hyperlink" Target="http://www.aplasiemedullaire.com/" TargetMode="Externa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aplasiemedullaire.com/" TargetMode="External"/><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5.xml"/><Relationship Id="rId6" Type="http://schemas.openxmlformats.org/officeDocument/2006/relationships/image" Target="../media/image32.png"/><Relationship Id="rId11" Type="http://schemas.openxmlformats.org/officeDocument/2006/relationships/image" Target="../media/image14.png"/><Relationship Id="rId5" Type="http://schemas.openxmlformats.org/officeDocument/2006/relationships/image" Target="../media/image31.png"/><Relationship Id="rId10" Type="http://schemas.openxmlformats.org/officeDocument/2006/relationships/image" Target="../media/image9.jpeg"/><Relationship Id="rId4" Type="http://schemas.openxmlformats.org/officeDocument/2006/relationships/image" Target="../media/image30.jpeg"/><Relationship Id="rId9" Type="http://schemas.openxmlformats.org/officeDocument/2006/relationships/hyperlink" Target="http://www.aplasiemedullaire.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aplasiemedullaire.com/" TargetMode="External"/><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microsoft.com/office/2018/10/relationships/comments" Target="../comments/modernComment_565D1CF8_A6796D9A.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hyperlink" Target="http://www.aplasiemedullaire.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aplasiemedullaire.com/" TargetMode="Externa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trameglobule(10%).png"/>
          <p:cNvPicPr>
            <a:picLocks noChangeAspect="1"/>
          </p:cNvPicPr>
          <p:nvPr/>
        </p:nvPicPr>
        <p:blipFill rotWithShape="1">
          <a:blip r:embed="rId2" cstate="hqprint">
            <a:extLst>
              <a:ext uri="{28A0092B-C50C-407E-A947-70E740481C1C}">
                <a14:useLocalDpi xmlns:a14="http://schemas.microsoft.com/office/drawing/2010/main" val="0"/>
              </a:ext>
            </a:extLst>
          </a:blip>
          <a:srcRect b="13857"/>
          <a:stretch/>
        </p:blipFill>
        <p:spPr>
          <a:xfrm>
            <a:off x="218616" y="287338"/>
            <a:ext cx="8688482" cy="5143500"/>
          </a:xfrm>
          <a:prstGeom prst="rect">
            <a:avLst/>
          </a:prstGeom>
        </p:spPr>
      </p:pic>
      <p:sp>
        <p:nvSpPr>
          <p:cNvPr id="4" name="Titre 1"/>
          <p:cNvSpPr txBox="1">
            <a:spLocks/>
          </p:cNvSpPr>
          <p:nvPr/>
        </p:nvSpPr>
        <p:spPr>
          <a:xfrm>
            <a:off x="1477622" y="2388325"/>
            <a:ext cx="6190341" cy="1011473"/>
          </a:xfrm>
          <a:prstGeom prst="rect">
            <a:avLst/>
          </a:prstGeom>
        </p:spPr>
        <p:txBody>
          <a:bodyPr lIns="91438" tIns="45719" rIns="91438" bIns="45719">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kern="0" spc="25" dirty="0">
                <a:solidFill>
                  <a:srgbClr val="000000"/>
                </a:solidFill>
                <a:latin typeface="Calibri" panose="020F0502020204030204" pitchFamily="34" charset="0"/>
                <a:ea typeface="Calibri" panose="020F0502020204030204" pitchFamily="34" charset="0"/>
              </a:rPr>
              <a:t>Current treatment options for AA: benefits and potential complications</a:t>
            </a:r>
            <a:r>
              <a:rPr lang="fr-FR" sz="2400" dirty="0"/>
              <a:t> </a:t>
            </a:r>
            <a:endParaRPr lang="en-US" sz="2400" b="1" dirty="0">
              <a:latin typeface="+mn-lt"/>
            </a:endParaRPr>
          </a:p>
        </p:txBody>
      </p:sp>
      <p:sp>
        <p:nvSpPr>
          <p:cNvPr id="7" name="Rectangle 6"/>
          <p:cNvSpPr/>
          <p:nvPr/>
        </p:nvSpPr>
        <p:spPr>
          <a:xfrm>
            <a:off x="2672515" y="2159244"/>
            <a:ext cx="3969267" cy="28339"/>
          </a:xfrm>
          <a:prstGeom prst="rect">
            <a:avLst/>
          </a:prstGeom>
          <a:solidFill>
            <a:srgbClr val="E61C2D"/>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fr-FR" sz="1400" dirty="0"/>
          </a:p>
        </p:txBody>
      </p:sp>
      <p:sp>
        <p:nvSpPr>
          <p:cNvPr id="8" name="Rectangle 7"/>
          <p:cNvSpPr/>
          <p:nvPr/>
        </p:nvSpPr>
        <p:spPr>
          <a:xfrm>
            <a:off x="2672515" y="3387969"/>
            <a:ext cx="3969267" cy="28339"/>
          </a:xfrm>
          <a:prstGeom prst="rect">
            <a:avLst/>
          </a:prstGeom>
          <a:solidFill>
            <a:srgbClr val="E61C2D"/>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fr-FR" sz="1400" dirty="0"/>
          </a:p>
        </p:txBody>
      </p:sp>
      <p:sp>
        <p:nvSpPr>
          <p:cNvPr id="10" name="ZoneTexte 9"/>
          <p:cNvSpPr txBox="1"/>
          <p:nvPr/>
        </p:nvSpPr>
        <p:spPr>
          <a:xfrm>
            <a:off x="1434047" y="3563251"/>
            <a:ext cx="6275908" cy="1384993"/>
          </a:xfrm>
          <a:prstGeom prst="rect">
            <a:avLst/>
          </a:prstGeom>
          <a:noFill/>
        </p:spPr>
        <p:txBody>
          <a:bodyPr wrap="square" lIns="91438" tIns="45719" rIns="91438" bIns="45719" rtlCol="0">
            <a:spAutoFit/>
          </a:bodyPr>
          <a:lstStyle/>
          <a:p>
            <a:pPr algn="ctr"/>
            <a:r>
              <a:rPr lang="fr-FR" sz="1400" b="1" dirty="0"/>
              <a:t>Régis Peffault de Latour, MD, </a:t>
            </a:r>
            <a:r>
              <a:rPr lang="fr-FR" sz="1400" b="1" dirty="0" err="1"/>
              <a:t>PhD</a:t>
            </a:r>
            <a:endParaRPr lang="fr-FR" sz="1400" b="1" dirty="0"/>
          </a:p>
          <a:p>
            <a:pPr algn="ctr"/>
            <a:endParaRPr lang="fr-FR" sz="1400" dirty="0"/>
          </a:p>
          <a:p>
            <a:pPr algn="ctr"/>
            <a:r>
              <a:rPr lang="fr-FR" sz="1400" dirty="0"/>
              <a:t>French </a:t>
            </a:r>
            <a:r>
              <a:rPr lang="fr-FR" sz="1400" dirty="0" err="1"/>
              <a:t>reference</a:t>
            </a:r>
            <a:r>
              <a:rPr lang="fr-FR" sz="1400" dirty="0"/>
              <a:t> center for </a:t>
            </a:r>
            <a:r>
              <a:rPr lang="fr-FR" sz="1400" dirty="0" err="1"/>
              <a:t>aplastic</a:t>
            </a:r>
            <a:r>
              <a:rPr lang="fr-FR" sz="1400" dirty="0"/>
              <a:t> </a:t>
            </a:r>
            <a:r>
              <a:rPr lang="fr-FR" sz="1400" dirty="0" err="1"/>
              <a:t>anemia</a:t>
            </a:r>
            <a:r>
              <a:rPr lang="fr-FR" sz="1400" dirty="0"/>
              <a:t> &amp; PNH</a:t>
            </a:r>
          </a:p>
          <a:p>
            <a:pPr algn="ctr"/>
            <a:r>
              <a:rPr lang="fr-FR" sz="1400" dirty="0"/>
              <a:t>French network for rare </a:t>
            </a:r>
            <a:r>
              <a:rPr lang="fr-FR" sz="1400" dirty="0" err="1"/>
              <a:t>immunological</a:t>
            </a:r>
            <a:r>
              <a:rPr lang="fr-FR" sz="1400" dirty="0"/>
              <a:t> &amp; </a:t>
            </a:r>
            <a:r>
              <a:rPr lang="fr-FR" sz="1400" dirty="0" err="1"/>
              <a:t>hematological</a:t>
            </a:r>
            <a:r>
              <a:rPr lang="fr-FR" sz="1400" dirty="0"/>
              <a:t> </a:t>
            </a:r>
            <a:r>
              <a:rPr lang="fr-FR" sz="1400" dirty="0" err="1"/>
              <a:t>disorders</a:t>
            </a:r>
            <a:r>
              <a:rPr lang="fr-FR" sz="1400" dirty="0"/>
              <a:t> (</a:t>
            </a:r>
            <a:r>
              <a:rPr lang="fr-FR" sz="1400" dirty="0" err="1"/>
              <a:t>MaRIH</a:t>
            </a:r>
            <a:r>
              <a:rPr lang="fr-FR" sz="1400" dirty="0"/>
              <a:t>)</a:t>
            </a:r>
          </a:p>
          <a:p>
            <a:pPr algn="ctr"/>
            <a:r>
              <a:rPr lang="fr-FR" sz="1400" dirty="0" err="1"/>
              <a:t>Severe</a:t>
            </a:r>
            <a:r>
              <a:rPr lang="fr-FR" sz="1400" dirty="0"/>
              <a:t> </a:t>
            </a:r>
            <a:r>
              <a:rPr lang="fr-FR" sz="1400" dirty="0" err="1"/>
              <a:t>aplastic</a:t>
            </a:r>
            <a:r>
              <a:rPr lang="fr-FR" sz="1400" dirty="0"/>
              <a:t> </a:t>
            </a:r>
            <a:r>
              <a:rPr lang="fr-FR" sz="1400" dirty="0" err="1"/>
              <a:t>anemia</a:t>
            </a:r>
            <a:r>
              <a:rPr lang="fr-FR" sz="1400" dirty="0"/>
              <a:t> </a:t>
            </a:r>
            <a:r>
              <a:rPr lang="fr-FR" sz="1400" dirty="0" err="1"/>
              <a:t>working</a:t>
            </a:r>
            <a:r>
              <a:rPr lang="fr-FR" sz="1400" dirty="0"/>
              <a:t> party of EBMT (SAAWP EBMT) </a:t>
            </a:r>
          </a:p>
          <a:p>
            <a:pPr algn="ctr"/>
            <a:r>
              <a:rPr lang="fr-FR" sz="1400" dirty="0"/>
              <a:t>Hôpital Saint-Louis, Paris, France</a:t>
            </a:r>
          </a:p>
        </p:txBody>
      </p:sp>
      <p:pic>
        <p:nvPicPr>
          <p:cNvPr id="9" name="Picture 5" descr="http://www.aplasiemedullaire.com/sites/all/themes/aplasie/img/logo.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164" y="4422356"/>
            <a:ext cx="2045380" cy="68981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11" name="Image 10" descr="logoMaRIH(quadri)-01.png"/>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 y="4197206"/>
            <a:ext cx="1522370" cy="1076237"/>
          </a:xfrm>
          <a:prstGeom prst="rect">
            <a:avLst/>
          </a:prstGeom>
        </p:spPr>
      </p:pic>
      <p:pic>
        <p:nvPicPr>
          <p:cNvPr id="12" name="Picture 6" descr="aquarelle"/>
          <p:cNvPicPr>
            <a:picLocks noChangeAspect="1" noChangeArrowheads="1"/>
          </p:cNvPicPr>
          <p:nvPr/>
        </p:nvPicPr>
        <p:blipFill>
          <a:blip r:embed="rId6" cstate="print"/>
          <a:srcRect/>
          <a:stretch>
            <a:fillRect/>
          </a:stretch>
        </p:blipFill>
        <p:spPr bwMode="auto">
          <a:xfrm>
            <a:off x="3213557" y="49141"/>
            <a:ext cx="2716888" cy="2037866"/>
          </a:xfrm>
          <a:prstGeom prst="rect">
            <a:avLst/>
          </a:prstGeom>
          <a:noFill/>
          <a:ln w="9525">
            <a:noFill/>
            <a:miter lim="800000"/>
            <a:headEnd/>
            <a:tailEnd/>
          </a:ln>
          <a:effectLst>
            <a:softEdge rad="317500"/>
          </a:effectLst>
        </p:spPr>
      </p:pic>
    </p:spTree>
    <p:extLst>
      <p:ext uri="{BB962C8B-B14F-4D97-AF65-F5344CB8AC3E}">
        <p14:creationId xmlns:p14="http://schemas.microsoft.com/office/powerpoint/2010/main" val="70806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52F0-05AD-4773-99DE-A03E08A476B5}"/>
              </a:ext>
            </a:extLst>
          </p:cNvPr>
          <p:cNvSpPr>
            <a:spLocks noGrp="1"/>
          </p:cNvSpPr>
          <p:nvPr>
            <p:ph type="title"/>
          </p:nvPr>
        </p:nvSpPr>
        <p:spPr/>
        <p:txBody>
          <a:bodyPr/>
          <a:lstStyle/>
          <a:p>
            <a:r>
              <a:rPr lang="fr-FR"/>
              <a:t>Sibling transplantation</a:t>
            </a:r>
            <a:endParaRPr lang="en-US" dirty="0"/>
          </a:p>
        </p:txBody>
      </p:sp>
      <p:sp>
        <p:nvSpPr>
          <p:cNvPr id="4" name="Text Placeholder 3">
            <a:extLst>
              <a:ext uri="{FF2B5EF4-FFF2-40B4-BE49-F238E27FC236}">
                <a16:creationId xmlns:a16="http://schemas.microsoft.com/office/drawing/2014/main" id="{DD0F6028-A5C0-496B-9911-CF1B9D75CBC3}"/>
              </a:ext>
            </a:extLst>
          </p:cNvPr>
          <p:cNvSpPr>
            <a:spLocks noGrp="1"/>
          </p:cNvSpPr>
          <p:nvPr>
            <p:ph type="body" sz="quarter" idx="12"/>
          </p:nvPr>
        </p:nvSpPr>
        <p:spPr/>
        <p:txBody>
          <a:bodyPr/>
          <a:lstStyle/>
          <a:p>
            <a:r>
              <a:rPr lang="fr-FR" dirty="0"/>
              <a:t>Limitation - Age</a:t>
            </a:r>
          </a:p>
        </p:txBody>
      </p:sp>
      <p:sp>
        <p:nvSpPr>
          <p:cNvPr id="18" name="Text Placeholder 17">
            <a:extLst>
              <a:ext uri="{FF2B5EF4-FFF2-40B4-BE49-F238E27FC236}">
                <a16:creationId xmlns:a16="http://schemas.microsoft.com/office/drawing/2014/main" id="{B3371704-C004-4761-BFCD-EA4C2FBA0936}"/>
              </a:ext>
            </a:extLst>
          </p:cNvPr>
          <p:cNvSpPr>
            <a:spLocks noGrp="1"/>
          </p:cNvSpPr>
          <p:nvPr>
            <p:ph type="body" sz="quarter" idx="10"/>
          </p:nvPr>
        </p:nvSpPr>
        <p:spPr>
          <a:xfrm>
            <a:off x="3338204" y="4887665"/>
            <a:ext cx="5760000" cy="215444"/>
          </a:xfrm>
        </p:spPr>
        <p:txBody>
          <a:bodyPr/>
          <a:lstStyle/>
          <a:p>
            <a:pPr algn="r"/>
            <a:r>
              <a:rPr lang="fr-FR" dirty="0" err="1"/>
              <a:t>Bacigalupo</a:t>
            </a:r>
            <a:r>
              <a:rPr lang="fr-FR" dirty="0"/>
              <a:t> A. Blood. 2017;129:1428-36. Gupta V, et al. </a:t>
            </a:r>
            <a:r>
              <a:rPr lang="fr-FR" dirty="0" err="1"/>
              <a:t>Haematologica</a:t>
            </a:r>
            <a:r>
              <a:rPr lang="fr-FR" dirty="0"/>
              <a:t>. 2010;95:2119-25. </a:t>
            </a:r>
          </a:p>
        </p:txBody>
      </p:sp>
      <p:pic>
        <p:nvPicPr>
          <p:cNvPr id="12" name="Imag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48740" y="3807633"/>
            <a:ext cx="1229960" cy="659057"/>
          </a:xfrm>
          <a:prstGeom prst="rect">
            <a:avLst/>
          </a:prstGeom>
        </p:spPr>
      </p:pic>
      <p:graphicFrame>
        <p:nvGraphicFramePr>
          <p:cNvPr id="13" name="Object 13"/>
          <p:cNvGraphicFramePr>
            <a:graphicFrameLocks noChangeAspect="1"/>
          </p:cNvGraphicFramePr>
          <p:nvPr/>
        </p:nvGraphicFramePr>
        <p:xfrm>
          <a:off x="1967250" y="3868752"/>
          <a:ext cx="1801415" cy="516731"/>
        </p:xfrm>
        <a:graphic>
          <a:graphicData uri="http://schemas.openxmlformats.org/presentationml/2006/ole">
            <mc:AlternateContent xmlns:mc="http://schemas.openxmlformats.org/markup-compatibility/2006">
              <mc:Choice xmlns:v="urn:schemas-microsoft-com:vml" Requires="v">
                <p:oleObj name="Grafik" r:id="rId4" imgW="4010760" imgH="1458000" progId="Word.Picture.8">
                  <p:embed/>
                </p:oleObj>
              </mc:Choice>
              <mc:Fallback>
                <p:oleObj name="Grafik" r:id="rId4" imgW="4010760" imgH="1458000" progId="Word.Picture.8">
                  <p:embed/>
                  <p:pic>
                    <p:nvPicPr>
                      <p:cNvPr id="13" name="Object 13"/>
                      <p:cNvPicPr>
                        <a:picLocks noChangeAspect="1" noChangeArrowheads="1"/>
                      </p:cNvPicPr>
                      <p:nvPr/>
                    </p:nvPicPr>
                    <p:blipFill>
                      <a:blip r:embed="rId5">
                        <a:extLst>
                          <a:ext uri="{28A0092B-C50C-407E-A947-70E740481C1C}">
                            <a14:useLocalDpi xmlns:a14="http://schemas.microsoft.com/office/drawing/2010/main" val="0"/>
                          </a:ext>
                        </a:extLst>
                      </a:blip>
                      <a:srcRect b="21146"/>
                      <a:stretch>
                        <a:fillRect/>
                      </a:stretch>
                    </p:blipFill>
                    <p:spPr bwMode="auto">
                      <a:xfrm>
                        <a:off x="1967250" y="3868752"/>
                        <a:ext cx="1801415" cy="5167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Image 10" descr="globulesVerticaux.png">
            <a:extLst>
              <a:ext uri="{FF2B5EF4-FFF2-40B4-BE49-F238E27FC236}">
                <a16:creationId xmlns:a16="http://schemas.microsoft.com/office/drawing/2014/main" id="{92FC5C11-DBEA-42D6-98C3-6343942AF3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533109">
            <a:off x="7084567" y="-200882"/>
            <a:ext cx="2154857" cy="3049394"/>
          </a:xfrm>
          <a:prstGeom prst="rect">
            <a:avLst/>
          </a:prstGeom>
        </p:spPr>
      </p:pic>
      <p:grpSp>
        <p:nvGrpSpPr>
          <p:cNvPr id="5" name="Group 4">
            <a:extLst>
              <a:ext uri="{FF2B5EF4-FFF2-40B4-BE49-F238E27FC236}">
                <a16:creationId xmlns:a16="http://schemas.microsoft.com/office/drawing/2014/main" id="{754B8E73-7097-4B1C-855E-8CCF56EA141D}"/>
              </a:ext>
            </a:extLst>
          </p:cNvPr>
          <p:cNvGrpSpPr/>
          <p:nvPr/>
        </p:nvGrpSpPr>
        <p:grpSpPr>
          <a:xfrm>
            <a:off x="4555935" y="1556254"/>
            <a:ext cx="3397387" cy="2123977"/>
            <a:chOff x="4555935" y="1556254"/>
            <a:chExt cx="3397387" cy="2123977"/>
          </a:xfrm>
        </p:grpSpPr>
        <p:pic>
          <p:nvPicPr>
            <p:cNvPr id="11" name="Image 10"/>
            <p:cNvPicPr>
              <a:picLocks/>
            </p:cNvPicPr>
            <p:nvPr/>
          </p:nvPicPr>
          <p:blipFill rotWithShape="1">
            <a:blip r:embed="rId7"/>
            <a:srcRect l="4699" b="5637"/>
            <a:stretch/>
          </p:blipFill>
          <p:spPr>
            <a:xfrm>
              <a:off x="4736909" y="1556254"/>
              <a:ext cx="3216413" cy="1910846"/>
            </a:xfrm>
            <a:prstGeom prst="rect">
              <a:avLst/>
            </a:prstGeom>
          </p:spPr>
        </p:pic>
        <p:sp>
          <p:nvSpPr>
            <p:cNvPr id="16" name="TextBox 15">
              <a:extLst>
                <a:ext uri="{FF2B5EF4-FFF2-40B4-BE49-F238E27FC236}">
                  <a16:creationId xmlns:a16="http://schemas.microsoft.com/office/drawing/2014/main" id="{6F535D09-88AE-4530-B6B8-1CFA78523CD4}"/>
                </a:ext>
              </a:extLst>
            </p:cNvPr>
            <p:cNvSpPr txBox="1"/>
            <p:nvPr/>
          </p:nvSpPr>
          <p:spPr>
            <a:xfrm>
              <a:off x="5427608" y="3480176"/>
              <a:ext cx="1676430" cy="20005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a:ea typeface="+mn-ea"/>
                  <a:cs typeface="+mn-cs"/>
                </a:rPr>
                <a:t>Days from transplant</a:t>
              </a:r>
            </a:p>
          </p:txBody>
        </p:sp>
        <p:sp>
          <p:nvSpPr>
            <p:cNvPr id="17" name="TextBox 16">
              <a:extLst>
                <a:ext uri="{FF2B5EF4-FFF2-40B4-BE49-F238E27FC236}">
                  <a16:creationId xmlns:a16="http://schemas.microsoft.com/office/drawing/2014/main" id="{8B52A4AA-A002-4002-AC9D-CB4824732E52}"/>
                </a:ext>
              </a:extLst>
            </p:cNvPr>
            <p:cNvSpPr txBox="1"/>
            <p:nvPr/>
          </p:nvSpPr>
          <p:spPr>
            <a:xfrm rot="16200000">
              <a:off x="3825442" y="2435249"/>
              <a:ext cx="167643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Survival</a:t>
              </a:r>
            </a:p>
          </p:txBody>
        </p:sp>
      </p:grpSp>
      <p:grpSp>
        <p:nvGrpSpPr>
          <p:cNvPr id="6" name="Group 5">
            <a:extLst>
              <a:ext uri="{FF2B5EF4-FFF2-40B4-BE49-F238E27FC236}">
                <a16:creationId xmlns:a16="http://schemas.microsoft.com/office/drawing/2014/main" id="{33424259-A6AC-4678-89F9-8708A4A9F61A}"/>
              </a:ext>
            </a:extLst>
          </p:cNvPr>
          <p:cNvGrpSpPr/>
          <p:nvPr/>
        </p:nvGrpSpPr>
        <p:grpSpPr>
          <a:xfrm>
            <a:off x="966291" y="1558266"/>
            <a:ext cx="3576717" cy="2024590"/>
            <a:chOff x="966291" y="1558266"/>
            <a:chExt cx="3576717" cy="2024590"/>
          </a:xfrm>
        </p:grpSpPr>
        <p:pic>
          <p:nvPicPr>
            <p:cNvPr id="10" name="Picture 3"/>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b="7771"/>
            <a:stretch/>
          </p:blipFill>
          <p:spPr bwMode="auto">
            <a:xfrm>
              <a:off x="1189152" y="1558266"/>
              <a:ext cx="3353856" cy="1865775"/>
            </a:xfrm>
            <a:prstGeom prst="rect">
              <a:avLst/>
            </a:prstGeom>
            <a:noFill/>
            <a:ln>
              <a:noFill/>
            </a:ln>
            <a:effectLst/>
            <a:extLst>
              <a:ext uri="{909E8E84-426E-40dd-AFC4-6F175D3DCCD1}">
                <a14:hiddenFill xmlns="" xmlns:a14="http://schemas.microsoft.com/office/drawing/2010/main" xmlns:mv="urn:schemas-microsoft-com:mac:vml" xmlns:mc="http://schemas.openxmlformats.org/markup-compatibility/2006">
                  <a:blipFill dpi="0" rotWithShape="0">
                    <a:blip/>
                    <a:srcRect/>
                    <a:stretch>
                      <a:fillRect/>
                    </a:stretch>
                  </a:blipFill>
                </a14:hiddenFill>
              </a:ext>
              <a:ext uri="{91240B29-F687-4f45-9708-019B960494DF}">
                <a14:hiddenLine xmlns="" xmlns:a14="http://schemas.microsoft.com/office/drawing/2010/main" xmlns:mv="urn:schemas-microsoft-com:mac:vml" xmlns:mc="http://schemas.openxmlformats.org/markup-compatibility/2006" w="9525">
                  <a:solidFill>
                    <a:srgbClr val="FFFFFF"/>
                  </a:solidFill>
                  <a:round/>
                  <a:headEnd/>
                  <a:tailEnd/>
                </a14:hiddenLine>
              </a:ext>
              <a:ext uri="{AF507438-7753-43e0-B8FC-AC1667EBCBE1}">
                <a14:hiddenEffects xmlns=""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pic>
        <p:sp>
          <p:nvSpPr>
            <p:cNvPr id="3" name="TextBox 2">
              <a:extLst>
                <a:ext uri="{FF2B5EF4-FFF2-40B4-BE49-F238E27FC236}">
                  <a16:creationId xmlns:a16="http://schemas.microsoft.com/office/drawing/2014/main" id="{BFE64804-3F00-4C47-8F08-9EE45114AB58}"/>
                </a:ext>
              </a:extLst>
            </p:cNvPr>
            <p:cNvSpPr txBox="1"/>
            <p:nvPr/>
          </p:nvSpPr>
          <p:spPr>
            <a:xfrm rot="16200000">
              <a:off x="235798" y="2359268"/>
              <a:ext cx="167643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Probability of overall survival, %</a:t>
              </a:r>
            </a:p>
          </p:txBody>
        </p:sp>
        <p:sp>
          <p:nvSpPr>
            <p:cNvPr id="19" name="TextBox 18">
              <a:extLst>
                <a:ext uri="{FF2B5EF4-FFF2-40B4-BE49-F238E27FC236}">
                  <a16:creationId xmlns:a16="http://schemas.microsoft.com/office/drawing/2014/main" id="{CDB9908D-554E-4761-8CF3-FB03714C2241}"/>
                </a:ext>
              </a:extLst>
            </p:cNvPr>
            <p:cNvSpPr txBox="1"/>
            <p:nvPr/>
          </p:nvSpPr>
          <p:spPr>
            <a:xfrm>
              <a:off x="2027865" y="3382801"/>
              <a:ext cx="1676430" cy="20005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a:ea typeface="+mn-ea"/>
                  <a:cs typeface="+mn-cs"/>
                </a:rPr>
                <a:t>Years</a:t>
              </a:r>
            </a:p>
          </p:txBody>
        </p:sp>
      </p:grpSp>
      <p:pic>
        <p:nvPicPr>
          <p:cNvPr id="20" name="Image 19" descr="logoMaRIH(quadri)-01.png">
            <a:extLst>
              <a:ext uri="{FF2B5EF4-FFF2-40B4-BE49-F238E27FC236}">
                <a16:creationId xmlns:a16="http://schemas.microsoft.com/office/drawing/2014/main" id="{87380C15-6454-D64D-BC04-3ECA6587CCE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1" name="Picture 5" descr="http://www.aplasiemedullaire.com/sites/all/themes/aplasie/img/logo.jpg">
            <a:hlinkClick r:id="rId10"/>
            <a:extLst>
              <a:ext uri="{FF2B5EF4-FFF2-40B4-BE49-F238E27FC236}">
                <a16:creationId xmlns:a16="http://schemas.microsoft.com/office/drawing/2014/main" id="{537AD1BE-0CC7-7C4E-A8A8-80A74C0E864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p14="http://schemas.microsoft.com/office/powerpoint/2010/main" val="266525858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4"/>
            <a:extLst>
              <a:ext uri="{FF2B5EF4-FFF2-40B4-BE49-F238E27FC236}">
                <a16:creationId xmlns:a16="http://schemas.microsoft.com/office/drawing/2014/main" id="{1B5A913C-DDCD-3442-AC4E-D59A2E9DD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Male, 17 years old</a:t>
            </a:r>
            <a:endParaRPr lang="en-US" sz="2000" dirty="0">
              <a:solidFill>
                <a:sysClr val="windowText" lastClr="000000"/>
              </a:solidFill>
              <a:latin typeface="Calibri"/>
            </a:endParaRPr>
          </a:p>
          <a:p>
            <a:pPr>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Aplastic anemia:</a:t>
            </a:r>
          </a:p>
          <a:p>
            <a:pPr lvl="1">
              <a:defRPr/>
            </a:pP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Hb</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dL</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Neutrophils</a:t>
            </a:r>
            <a:r>
              <a:rPr lang="en-US" sz="1800" dirty="0">
                <a:solidFill>
                  <a:sysClr val="windowText" lastClr="000000"/>
                </a:solidFill>
                <a:latin typeface="Calibri"/>
              </a:rPr>
              <a:t>: 0.75 x 10</a:t>
            </a:r>
            <a:r>
              <a:rPr lang="en-US" sz="1800" baseline="30000" dirty="0">
                <a:solidFill>
                  <a:sysClr val="windowText" lastClr="000000"/>
                </a:solidFill>
                <a:latin typeface="Calibri"/>
              </a:rPr>
              <a:t>9</a:t>
            </a:r>
            <a:r>
              <a:rPr lang="en-US" sz="1800" dirty="0">
                <a:solidFill>
                  <a:sysClr val="windowText" lastClr="000000"/>
                </a:solidFill>
                <a:latin typeface="Calibri"/>
              </a:rPr>
              <a:t>/L; Platelets: 11 x 10</a:t>
            </a:r>
            <a:r>
              <a:rPr lang="en-US" sz="1800" baseline="30000" dirty="0">
                <a:solidFill>
                  <a:sysClr val="windowText" lastClr="000000"/>
                </a:solidFill>
                <a:latin typeface="Calibri"/>
              </a:rPr>
              <a:t>9</a:t>
            </a:r>
            <a:r>
              <a:rPr lang="en-US" sz="1800" dirty="0">
                <a:solidFill>
                  <a:sysClr val="windowText" lastClr="000000"/>
                </a:solidFill>
                <a:latin typeface="Calibri"/>
              </a:rPr>
              <a:t>/L; Reticulocytes: 35 x 10</a:t>
            </a:r>
            <a:r>
              <a:rPr lang="en-US" sz="1800" baseline="30000" dirty="0">
                <a:solidFill>
                  <a:sysClr val="windowText" lastClr="000000"/>
                </a:solidFill>
                <a:latin typeface="Calibri"/>
              </a:rPr>
              <a:t>9</a:t>
            </a:r>
            <a:r>
              <a:rPr lang="en-US" sz="1800" dirty="0">
                <a:solidFill>
                  <a:sysClr val="windowText" lastClr="000000"/>
                </a:solidFill>
                <a:latin typeface="Calibri"/>
              </a:rPr>
              <a:t>/L)</a:t>
            </a:r>
          </a:p>
          <a:p>
            <a:pPr lvl="1">
              <a:defRPr/>
            </a:pPr>
            <a:r>
              <a:rPr lang="en-US" sz="1800" dirty="0">
                <a:solidFill>
                  <a:sysClr val="windowText" lastClr="000000"/>
                </a:solidFill>
                <a:latin typeface="Calibri"/>
              </a:rPr>
              <a:t>Cytogenetics showed a normal male karyotype</a:t>
            </a:r>
          </a:p>
          <a:p>
            <a:pPr lvl="1">
              <a:defRPr/>
            </a:pPr>
            <a:r>
              <a:rPr lang="en-US" sz="1800" b="1" dirty="0">
                <a:solidFill>
                  <a:sysClr val="windowText" lastClr="000000"/>
                </a:solidFill>
                <a:latin typeface="Calibri"/>
              </a:rPr>
              <a:t>Hypocellular bone marrow (&lt;5%) with no dysplasia</a:t>
            </a:r>
          </a:p>
          <a:p>
            <a:pPr>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Acquired:</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CBCs 10 years before </a:t>
            </a:r>
            <a:endParaRPr lang="en-US" sz="1800" dirty="0">
              <a:solidFill>
                <a:sysClr val="windowText" lastClr="000000"/>
              </a:solidFill>
              <a:latin typeface="Calibri"/>
            </a:endParaRP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 family history</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physical exam</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0154EA57-8CB8-3E42-8E20-6E2EB95D87B4}"/>
              </a:ext>
            </a:extLst>
          </p:cNvPr>
          <p:cNvSpPr txBox="1"/>
          <p:nvPr/>
        </p:nvSpPr>
        <p:spPr>
          <a:xfrm>
            <a:off x="6424742" y="3383280"/>
            <a:ext cx="2279142" cy="1200329"/>
          </a:xfrm>
          <a:prstGeom prst="rect">
            <a:avLst/>
          </a:prstGeom>
          <a:solidFill>
            <a:srgbClr val="FF0000"/>
          </a:solidFill>
        </p:spPr>
        <p:txBody>
          <a:bodyPr wrap="square" rtlCol="0">
            <a:spAutoFit/>
          </a:bodyPr>
          <a:lstStyle/>
          <a:p>
            <a:pPr algn="ctr"/>
            <a:r>
              <a:rPr lang="fr-FR" b="1" dirty="0">
                <a:solidFill>
                  <a:schemeClr val="bg1"/>
                </a:solidFill>
              </a:rPr>
              <a:t>No sibling but good </a:t>
            </a:r>
            <a:r>
              <a:rPr lang="fr-FR" b="1" dirty="0" err="1">
                <a:solidFill>
                  <a:schemeClr val="bg1"/>
                </a:solidFill>
              </a:rPr>
              <a:t>probability</a:t>
            </a:r>
            <a:r>
              <a:rPr lang="fr-FR" b="1" dirty="0">
                <a:solidFill>
                  <a:schemeClr val="bg1"/>
                </a:solidFill>
              </a:rPr>
              <a:t> for a 10/10 </a:t>
            </a:r>
            <a:r>
              <a:rPr lang="fr-FR" b="1" dirty="0" err="1">
                <a:solidFill>
                  <a:schemeClr val="bg1"/>
                </a:solidFill>
              </a:rPr>
              <a:t>unrelated</a:t>
            </a:r>
            <a:r>
              <a:rPr lang="fr-FR" b="1" dirty="0">
                <a:solidFill>
                  <a:schemeClr val="bg1"/>
                </a:solidFill>
              </a:rPr>
              <a:t> </a:t>
            </a:r>
            <a:r>
              <a:rPr lang="fr-FR" b="1" dirty="0" err="1">
                <a:solidFill>
                  <a:schemeClr val="bg1"/>
                </a:solidFill>
              </a:rPr>
              <a:t>donor</a:t>
            </a:r>
            <a:endParaRPr lang="fr-FR" b="1" dirty="0">
              <a:solidFill>
                <a:schemeClr val="bg1"/>
              </a:solidFill>
            </a:endParaRPr>
          </a:p>
        </p:txBody>
      </p:sp>
    </p:spTree>
    <p:extLst>
      <p:ext uri="{BB962C8B-B14F-4D97-AF65-F5344CB8AC3E}">
        <p14:creationId xmlns:p14="http://schemas.microsoft.com/office/powerpoint/2010/main" val="52349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eur droit 38"/>
          <p:cNvCxnSpPr>
            <a:cxnSpLocks/>
          </p:cNvCxnSpPr>
          <p:nvPr/>
        </p:nvCxnSpPr>
        <p:spPr bwMode="auto">
          <a:xfrm>
            <a:off x="5965263" y="3045570"/>
            <a:ext cx="0" cy="9975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38"/>
          <p:cNvCxnSpPr>
            <a:cxnSpLocks/>
            <a:endCxn id="17" idx="0"/>
          </p:cNvCxnSpPr>
          <p:nvPr/>
        </p:nvCxnSpPr>
        <p:spPr bwMode="auto">
          <a:xfrm flipH="1">
            <a:off x="4887495" y="3868035"/>
            <a:ext cx="256005" cy="1022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38"/>
          <p:cNvCxnSpPr>
            <a:cxnSpLocks/>
          </p:cNvCxnSpPr>
          <p:nvPr/>
        </p:nvCxnSpPr>
        <p:spPr bwMode="auto">
          <a:xfrm>
            <a:off x="6419850" y="3868035"/>
            <a:ext cx="282174" cy="9665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1947641" y="1559507"/>
            <a:ext cx="2242187" cy="510778"/>
          </a:xfrm>
          <a:prstGeom prst="roundRect">
            <a:avLst/>
          </a:prstGeom>
          <a:solidFill>
            <a:schemeClr val="accent6">
              <a:lumMod val="20000"/>
              <a:lumOff val="80000"/>
            </a:schemeClr>
          </a:solidFill>
          <a:ln w="28575">
            <a:solidFill>
              <a:schemeClr val="accent6"/>
            </a:solidFill>
          </a:ln>
        </p:spPr>
        <p:txBody>
          <a:bodyPr wrap="none">
            <a:spAutoFit/>
          </a:bodyPr>
          <a:lstStyle/>
          <a:p>
            <a:pPr algn="ctr" defTabSz="685800">
              <a:defRPr/>
            </a:pPr>
            <a:r>
              <a:rPr lang="en-US" sz="1200" b="1" dirty="0">
                <a:solidFill>
                  <a:srgbClr val="000000"/>
                </a:solidFill>
              </a:rPr>
              <a:t>HLA-identical sibling donor</a:t>
            </a:r>
          </a:p>
          <a:p>
            <a:pPr algn="ctr" defTabSz="685800">
              <a:defRPr/>
            </a:pPr>
            <a:r>
              <a:rPr lang="en-US" sz="1200" b="1" dirty="0">
                <a:solidFill>
                  <a:srgbClr val="000000"/>
                </a:solidFill>
              </a:rPr>
              <a:t>and age &lt; 40</a:t>
            </a:r>
          </a:p>
        </p:txBody>
      </p:sp>
      <p:sp>
        <p:nvSpPr>
          <p:cNvPr id="5" name="ZoneTexte 4"/>
          <p:cNvSpPr txBox="1"/>
          <p:nvPr/>
        </p:nvSpPr>
        <p:spPr>
          <a:xfrm>
            <a:off x="2568707" y="2231021"/>
            <a:ext cx="632211" cy="306467"/>
          </a:xfrm>
          <a:prstGeom prst="roundRect">
            <a:avLst/>
          </a:prstGeom>
          <a:solidFill>
            <a:schemeClr val="accent6">
              <a:lumMod val="20000"/>
              <a:lumOff val="80000"/>
            </a:schemeClr>
          </a:solidFill>
          <a:ln w="28575">
            <a:solidFill>
              <a:schemeClr val="accent6"/>
            </a:solidFill>
          </a:ln>
        </p:spPr>
        <p:txBody>
          <a:bodyPr wrap="none">
            <a:spAutoFit/>
          </a:bodyPr>
          <a:lstStyle/>
          <a:p>
            <a:pPr defTabSz="685800">
              <a:defRPr/>
            </a:pPr>
            <a:r>
              <a:rPr lang="en-US" sz="1200" b="1" dirty="0">
                <a:solidFill>
                  <a:srgbClr val="000000"/>
                </a:solidFill>
              </a:rPr>
              <a:t>HSCT</a:t>
            </a:r>
          </a:p>
        </p:txBody>
      </p:sp>
      <p:sp>
        <p:nvSpPr>
          <p:cNvPr id="6" name="ZoneTexte 5"/>
          <p:cNvSpPr txBox="1"/>
          <p:nvPr/>
        </p:nvSpPr>
        <p:spPr>
          <a:xfrm>
            <a:off x="1977283" y="2878714"/>
            <a:ext cx="2377808" cy="306467"/>
          </a:xfrm>
          <a:prstGeom prst="roundRect">
            <a:avLst/>
          </a:prstGeom>
          <a:solidFill>
            <a:schemeClr val="accent6">
              <a:lumMod val="20000"/>
              <a:lumOff val="80000"/>
            </a:schemeClr>
          </a:solidFill>
          <a:ln w="28575">
            <a:solidFill>
              <a:schemeClr val="accent6"/>
            </a:solidFill>
          </a:ln>
        </p:spPr>
        <p:txBody>
          <a:bodyPr wrap="none">
            <a:spAutoFit/>
          </a:bodyPr>
          <a:lstStyle/>
          <a:p>
            <a:pPr defTabSz="685800">
              <a:defRPr/>
            </a:pPr>
            <a:r>
              <a:rPr lang="en-US" sz="1200" b="1" dirty="0">
                <a:solidFill>
                  <a:srgbClr val="000000"/>
                </a:solidFill>
              </a:rPr>
              <a:t>Marrow / Cy + ATG / CSA MTX</a:t>
            </a:r>
          </a:p>
        </p:txBody>
      </p:sp>
      <p:cxnSp>
        <p:nvCxnSpPr>
          <p:cNvPr id="8" name="Connecteur droit 16"/>
          <p:cNvCxnSpPr>
            <a:stCxn id="4" idx="2"/>
            <a:endCxn id="5" idx="0"/>
          </p:cNvCxnSpPr>
          <p:nvPr/>
        </p:nvCxnSpPr>
        <p:spPr>
          <a:xfrm flipH="1">
            <a:off x="2884813" y="2070285"/>
            <a:ext cx="183922" cy="16073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18"/>
          <p:cNvCxnSpPr>
            <a:stCxn id="5" idx="2"/>
            <a:endCxn id="6" idx="0"/>
          </p:cNvCxnSpPr>
          <p:nvPr/>
        </p:nvCxnSpPr>
        <p:spPr>
          <a:xfrm rot="16200000" flipH="1">
            <a:off x="2854887" y="2567414"/>
            <a:ext cx="341226" cy="28137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ZoneTexte 8"/>
          <p:cNvSpPr txBox="1"/>
          <p:nvPr/>
        </p:nvSpPr>
        <p:spPr bwMode="auto">
          <a:xfrm>
            <a:off x="5248279" y="1572602"/>
            <a:ext cx="1517881" cy="510778"/>
          </a:xfrm>
          <a:prstGeom prst="roundRect">
            <a:avLst/>
          </a:prstGeom>
          <a:no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a:spAutoFit/>
          </a:bodyPr>
          <a:lstStyle/>
          <a:p>
            <a:pPr algn="ctr" defTabSz="685800">
              <a:defRPr/>
            </a:pPr>
            <a:r>
              <a:rPr lang="en-US" sz="1200" b="1" dirty="0">
                <a:solidFill>
                  <a:srgbClr val="000000"/>
                </a:solidFill>
              </a:rPr>
              <a:t>No sibling donor</a:t>
            </a:r>
          </a:p>
          <a:p>
            <a:pPr algn="ctr" defTabSz="685800">
              <a:defRPr/>
            </a:pPr>
            <a:r>
              <a:rPr lang="en-US" sz="1200" b="1" dirty="0">
                <a:solidFill>
                  <a:srgbClr val="000000"/>
                </a:solidFill>
              </a:rPr>
              <a:t>or age 40 or more</a:t>
            </a:r>
          </a:p>
        </p:txBody>
      </p:sp>
      <p:sp>
        <p:nvSpPr>
          <p:cNvPr id="11" name="ZoneTexte 9"/>
          <p:cNvSpPr txBox="1"/>
          <p:nvPr/>
        </p:nvSpPr>
        <p:spPr bwMode="auto">
          <a:xfrm>
            <a:off x="5502607" y="2231021"/>
            <a:ext cx="1114525" cy="306467"/>
          </a:xfrm>
          <a:prstGeom prst="roundRect">
            <a:avLst/>
          </a:prstGeom>
          <a:no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a:spAutoFit/>
          </a:bodyPr>
          <a:lstStyle/>
          <a:p>
            <a:pPr defTabSz="685800">
              <a:defRPr/>
            </a:pPr>
            <a:r>
              <a:rPr lang="en-US" sz="1200" b="1" dirty="0" err="1">
                <a:solidFill>
                  <a:srgbClr val="000000"/>
                </a:solidFill>
              </a:rPr>
              <a:t>hATG</a:t>
            </a:r>
            <a:r>
              <a:rPr lang="en-US" sz="1200" b="1" dirty="0">
                <a:solidFill>
                  <a:srgbClr val="000000"/>
                </a:solidFill>
              </a:rPr>
              <a:t> + CSA</a:t>
            </a:r>
          </a:p>
        </p:txBody>
      </p:sp>
      <p:sp>
        <p:nvSpPr>
          <p:cNvPr id="12" name="ZoneTexte 10"/>
          <p:cNvSpPr txBox="1"/>
          <p:nvPr/>
        </p:nvSpPr>
        <p:spPr bwMode="auto">
          <a:xfrm>
            <a:off x="5323438" y="2750125"/>
            <a:ext cx="1545997" cy="306467"/>
          </a:xfrm>
          <a:prstGeom prst="roundRect">
            <a:avLst/>
          </a:prstGeom>
          <a:noFill/>
          <a:ln w="28575">
            <a:solidFill>
              <a:schemeClr val="accent6"/>
            </a:solidFill>
          </a:ln>
        </p:spPr>
        <p:txBody>
          <a:bodyPr wrap="none">
            <a:spAutoFit/>
          </a:bodyPr>
          <a:lstStyle/>
          <a:p>
            <a:pPr defTabSz="685800">
              <a:defRPr/>
            </a:pPr>
            <a:r>
              <a:rPr lang="en-US" sz="1200" b="1" dirty="0">
                <a:solidFill>
                  <a:srgbClr val="000000"/>
                </a:solidFill>
              </a:rPr>
              <a:t>Refractory/relapse</a:t>
            </a:r>
          </a:p>
        </p:txBody>
      </p:sp>
      <p:cxnSp>
        <p:nvCxnSpPr>
          <p:cNvPr id="14" name="Connecteur droit 30"/>
          <p:cNvCxnSpPr>
            <a:stCxn id="10" idx="2"/>
            <a:endCxn id="11" idx="0"/>
          </p:cNvCxnSpPr>
          <p:nvPr/>
        </p:nvCxnSpPr>
        <p:spPr bwMode="auto">
          <a:xfrm>
            <a:off x="6007220" y="2083380"/>
            <a:ext cx="52650" cy="14764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cteur droit 38"/>
          <p:cNvCxnSpPr>
            <a:stCxn id="11" idx="2"/>
          </p:cNvCxnSpPr>
          <p:nvPr/>
        </p:nvCxnSpPr>
        <p:spPr bwMode="auto">
          <a:xfrm flipH="1">
            <a:off x="6054656" y="2537488"/>
            <a:ext cx="5214" cy="21746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72383" y="3970327"/>
            <a:ext cx="1230224" cy="715089"/>
          </a:xfrm>
          <a:prstGeom prst="roundRect">
            <a:avLst/>
          </a:prstGeom>
          <a:noFill/>
          <a:ln w="28575">
            <a:solidFill>
              <a:schemeClr val="accent6"/>
            </a:solidFill>
          </a:ln>
        </p:spPr>
        <p:txBody>
          <a:bodyPr wrap="square" rtlCol="0">
            <a:spAutoFit/>
          </a:bodyPr>
          <a:lstStyle/>
          <a:p>
            <a:pPr algn="ctr" defTabSz="685800"/>
            <a:r>
              <a:rPr lang="en-US" sz="1200" b="1" dirty="0">
                <a:solidFill>
                  <a:srgbClr val="000000"/>
                </a:solidFill>
              </a:rPr>
              <a:t>YES: </a:t>
            </a:r>
            <a:r>
              <a:rPr lang="en-US" sz="1200" dirty="0">
                <a:solidFill>
                  <a:srgbClr val="000000"/>
                </a:solidFill>
              </a:rPr>
              <a:t>Unrelated matched BMT </a:t>
            </a:r>
          </a:p>
        </p:txBody>
      </p:sp>
      <p:sp>
        <p:nvSpPr>
          <p:cNvPr id="23" name="ZoneTexte 22"/>
          <p:cNvSpPr txBox="1"/>
          <p:nvPr/>
        </p:nvSpPr>
        <p:spPr>
          <a:xfrm>
            <a:off x="3511414" y="905579"/>
            <a:ext cx="2142513" cy="510778"/>
          </a:xfrm>
          <a:prstGeom prst="roundRect">
            <a:avLst/>
          </a:prstGeom>
          <a:solidFill>
            <a:schemeClr val="accent6">
              <a:lumMod val="20000"/>
              <a:lumOff val="80000"/>
            </a:schemeClr>
          </a:solidFill>
          <a:ln w="28575">
            <a:solidFill>
              <a:schemeClr val="accent6"/>
            </a:solidFill>
          </a:ln>
        </p:spPr>
        <p:txBody>
          <a:bodyPr wrap="none">
            <a:spAutoFit/>
          </a:bodyPr>
          <a:lstStyle/>
          <a:p>
            <a:pPr algn="ctr" defTabSz="685800">
              <a:defRPr/>
            </a:pPr>
            <a:r>
              <a:rPr lang="en-US" sz="1200" b="1" dirty="0">
                <a:solidFill>
                  <a:srgbClr val="000000"/>
                </a:solidFill>
              </a:rPr>
              <a:t>Idiopathic aplastic anemia</a:t>
            </a:r>
          </a:p>
          <a:p>
            <a:pPr algn="ctr" defTabSz="685800">
              <a:defRPr/>
            </a:pPr>
            <a:r>
              <a:rPr lang="en-US" sz="1200" b="1" dirty="0">
                <a:solidFill>
                  <a:srgbClr val="000000"/>
                </a:solidFill>
              </a:rPr>
              <a:t> needed to be treated</a:t>
            </a:r>
          </a:p>
        </p:txBody>
      </p:sp>
      <p:cxnSp>
        <p:nvCxnSpPr>
          <p:cNvPr id="25" name="Connecteur droit 14"/>
          <p:cNvCxnSpPr>
            <a:stCxn id="23" idx="1"/>
          </p:cNvCxnSpPr>
          <p:nvPr/>
        </p:nvCxnSpPr>
        <p:spPr>
          <a:xfrm flipH="1">
            <a:off x="3068734" y="1160968"/>
            <a:ext cx="442680" cy="3985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droit 46"/>
          <p:cNvCxnSpPr>
            <a:stCxn id="23" idx="3"/>
          </p:cNvCxnSpPr>
          <p:nvPr/>
        </p:nvCxnSpPr>
        <p:spPr bwMode="auto">
          <a:xfrm>
            <a:off x="5653927" y="1160968"/>
            <a:ext cx="353293" cy="4116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ZoneTexte 12"/>
          <p:cNvSpPr txBox="1"/>
          <p:nvPr/>
        </p:nvSpPr>
        <p:spPr bwMode="auto">
          <a:xfrm>
            <a:off x="5651292" y="3970334"/>
            <a:ext cx="2070967" cy="1123712"/>
          </a:xfrm>
          <a:prstGeom prst="roundRect">
            <a:avLst/>
          </a:prstGeom>
          <a:noFill/>
          <a:ln w="28575">
            <a:solidFill>
              <a:schemeClr val="accent6"/>
            </a:solidFill>
          </a:ln>
        </p:spPr>
        <p:txBody>
          <a:bodyPr wrap="square">
            <a:spAutoFit/>
          </a:bodyPr>
          <a:lstStyle/>
          <a:p>
            <a:pPr algn="ctr" defTabSz="685800">
              <a:defRPr/>
            </a:pPr>
            <a:r>
              <a:rPr lang="en-US" sz="1200" b="1" dirty="0">
                <a:solidFill>
                  <a:srgbClr val="000000"/>
                </a:solidFill>
              </a:rPr>
              <a:t>NO:</a:t>
            </a:r>
          </a:p>
          <a:p>
            <a:pPr algn="ctr" defTabSz="685800">
              <a:defRPr/>
            </a:pPr>
            <a:r>
              <a:rPr lang="en-US" sz="1200" dirty="0">
                <a:solidFill>
                  <a:srgbClr val="000000"/>
                </a:solidFill>
              </a:rPr>
              <a:t> </a:t>
            </a:r>
            <a:r>
              <a:rPr lang="en-US" sz="1200" dirty="0" err="1">
                <a:solidFill>
                  <a:srgbClr val="000000"/>
                </a:solidFill>
              </a:rPr>
              <a:t>Eltrombopag</a:t>
            </a:r>
            <a:endParaRPr lang="en-US" sz="1200" dirty="0">
              <a:solidFill>
                <a:srgbClr val="000000"/>
              </a:solidFill>
            </a:endParaRPr>
          </a:p>
          <a:p>
            <a:pPr algn="ctr" defTabSz="685800">
              <a:defRPr/>
            </a:pPr>
            <a:r>
              <a:rPr lang="en-US" sz="1200" dirty="0">
                <a:solidFill>
                  <a:srgbClr val="000000"/>
                </a:solidFill>
              </a:rPr>
              <a:t>Repeated IST</a:t>
            </a:r>
          </a:p>
          <a:p>
            <a:pPr marL="133350" indent="-133350" algn="ctr" defTabSz="685800">
              <a:defRPr/>
            </a:pPr>
            <a:r>
              <a:rPr lang="en-US" sz="1200" dirty="0">
                <a:solidFill>
                  <a:srgbClr val="000000"/>
                </a:solidFill>
              </a:rPr>
              <a:t>Alternative</a:t>
            </a:r>
            <a:br>
              <a:rPr lang="en-US" sz="1200" dirty="0">
                <a:solidFill>
                  <a:srgbClr val="000000"/>
                </a:solidFill>
              </a:rPr>
            </a:br>
            <a:r>
              <a:rPr lang="en-US" sz="1200" dirty="0">
                <a:solidFill>
                  <a:srgbClr val="000000"/>
                </a:solidFill>
              </a:rPr>
              <a:t>(mismatch BMT)</a:t>
            </a:r>
          </a:p>
        </p:txBody>
      </p:sp>
      <p:sp>
        <p:nvSpPr>
          <p:cNvPr id="2" name="Title 1">
            <a:extLst>
              <a:ext uri="{FF2B5EF4-FFF2-40B4-BE49-F238E27FC236}">
                <a16:creationId xmlns:a16="http://schemas.microsoft.com/office/drawing/2014/main" id="{2D0BDC0E-63E0-47D5-8E42-8300CA29A93E}"/>
              </a:ext>
            </a:extLst>
          </p:cNvPr>
          <p:cNvSpPr>
            <a:spLocks noGrp="1"/>
          </p:cNvSpPr>
          <p:nvPr>
            <p:ph type="title"/>
          </p:nvPr>
        </p:nvSpPr>
        <p:spPr/>
        <p:txBody>
          <a:bodyPr>
            <a:normAutofit/>
          </a:bodyPr>
          <a:lstStyle/>
          <a:p>
            <a:r>
              <a:rPr lang="fr-FR" sz="2400" dirty="0" err="1">
                <a:cs typeface="Arial"/>
              </a:rPr>
              <a:t>Treatment</a:t>
            </a:r>
            <a:r>
              <a:rPr lang="fr-FR" sz="2400" dirty="0">
                <a:cs typeface="Arial"/>
              </a:rPr>
              <a:t> (guidelines)</a:t>
            </a:r>
            <a:endParaRPr lang="en-US" sz="2400" dirty="0"/>
          </a:p>
        </p:txBody>
      </p:sp>
      <p:sp>
        <p:nvSpPr>
          <p:cNvPr id="30" name="ZoneTexte 11">
            <a:extLst>
              <a:ext uri="{FF2B5EF4-FFF2-40B4-BE49-F238E27FC236}">
                <a16:creationId xmlns:a16="http://schemas.microsoft.com/office/drawing/2014/main" id="{05AE1BB1-F636-304F-BF49-BE610DF8CA7E}"/>
              </a:ext>
            </a:extLst>
          </p:cNvPr>
          <p:cNvSpPr txBox="1"/>
          <p:nvPr/>
        </p:nvSpPr>
        <p:spPr bwMode="auto">
          <a:xfrm>
            <a:off x="4829934" y="3152947"/>
            <a:ext cx="1923785" cy="715087"/>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10/10 (8/8 matched UD)</a:t>
            </a:r>
          </a:p>
          <a:p>
            <a:pPr algn="ctr" defTabSz="685783">
              <a:defRPr/>
            </a:pPr>
            <a:r>
              <a:rPr lang="en-US" sz="1200" b="1" dirty="0">
                <a:solidFill>
                  <a:srgbClr val="000000"/>
                </a:solidFill>
              </a:rPr>
              <a:t>Young (&lt;30 years)</a:t>
            </a:r>
          </a:p>
          <a:p>
            <a:pPr algn="ctr" defTabSz="685783">
              <a:defRPr/>
            </a:pPr>
            <a:r>
              <a:rPr lang="en-US" sz="1200" b="1" dirty="0">
                <a:solidFill>
                  <a:srgbClr val="000000"/>
                </a:solidFill>
              </a:rPr>
              <a:t>First year</a:t>
            </a:r>
            <a:endParaRPr lang="en-US" sz="1200" dirty="0">
              <a:solidFill>
                <a:srgbClr val="000000"/>
              </a:solidFill>
            </a:endParaRPr>
          </a:p>
        </p:txBody>
      </p:sp>
      <p:pic>
        <p:nvPicPr>
          <p:cNvPr id="31" name="Image 10" descr="globulesVerticaux.png">
            <a:extLst>
              <a:ext uri="{FF2B5EF4-FFF2-40B4-BE49-F238E27FC236}">
                <a16:creationId xmlns:a16="http://schemas.microsoft.com/office/drawing/2014/main" id="{9E86EFA4-B119-D44E-801C-9AD57072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32" name="Image 31" descr="logoMaRIH(quadri)-01.png">
            <a:extLst>
              <a:ext uri="{FF2B5EF4-FFF2-40B4-BE49-F238E27FC236}">
                <a16:creationId xmlns:a16="http://schemas.microsoft.com/office/drawing/2014/main" id="{3AB4814A-7C26-5947-A16E-E01193E7389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33" name="Picture 5" descr="http://www.aplasiemedullaire.com/sites/all/themes/aplasie/img/logo.jpg">
            <a:hlinkClick r:id="rId4"/>
            <a:extLst>
              <a:ext uri="{FF2B5EF4-FFF2-40B4-BE49-F238E27FC236}">
                <a16:creationId xmlns:a16="http://schemas.microsoft.com/office/drawing/2014/main" id="{AF1AFD41-0114-A140-BB0E-C4014EF2C6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p14="http://schemas.microsoft.com/office/powerpoint/2010/main" val="40133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eur droit 38"/>
          <p:cNvCxnSpPr>
            <a:cxnSpLocks/>
          </p:cNvCxnSpPr>
          <p:nvPr/>
        </p:nvCxnSpPr>
        <p:spPr bwMode="auto">
          <a:xfrm>
            <a:off x="5965263" y="3056593"/>
            <a:ext cx="0" cy="963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38"/>
          <p:cNvCxnSpPr>
            <a:cxnSpLocks/>
            <a:endCxn id="17" idx="0"/>
          </p:cNvCxnSpPr>
          <p:nvPr/>
        </p:nvCxnSpPr>
        <p:spPr bwMode="auto">
          <a:xfrm rot="10800000" flipV="1">
            <a:off x="4887497" y="3868034"/>
            <a:ext cx="246487" cy="10229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38"/>
          <p:cNvCxnSpPr>
            <a:cxnSpLocks/>
          </p:cNvCxnSpPr>
          <p:nvPr/>
        </p:nvCxnSpPr>
        <p:spPr bwMode="auto">
          <a:xfrm>
            <a:off x="6438900" y="3868035"/>
            <a:ext cx="263124" cy="9665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3512209" y="905580"/>
            <a:ext cx="2140925" cy="510776"/>
          </a:xfrm>
          <a:prstGeom prst="roundRect">
            <a:avLst/>
          </a:prstGeom>
          <a:solidFill>
            <a:schemeClr val="accent6">
              <a:lumMod val="20000"/>
              <a:lumOff val="80000"/>
            </a:schemeClr>
          </a:solid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Idiopathic aplastic anemia</a:t>
            </a:r>
          </a:p>
          <a:p>
            <a:pPr algn="ctr" defTabSz="685783">
              <a:defRPr/>
            </a:pPr>
            <a:r>
              <a:rPr lang="en-US" sz="1200" b="1" dirty="0">
                <a:solidFill>
                  <a:srgbClr val="000000"/>
                </a:solidFill>
              </a:rPr>
              <a:t> needed to be treated</a:t>
            </a:r>
          </a:p>
        </p:txBody>
      </p:sp>
      <p:sp>
        <p:nvSpPr>
          <p:cNvPr id="4" name="ZoneTexte 3"/>
          <p:cNvSpPr txBox="1"/>
          <p:nvPr/>
        </p:nvSpPr>
        <p:spPr>
          <a:xfrm>
            <a:off x="1950669" y="1559508"/>
            <a:ext cx="2236132" cy="510776"/>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HLA-identical sibling donor</a:t>
            </a:r>
          </a:p>
          <a:p>
            <a:pPr algn="ctr" defTabSz="685783">
              <a:defRPr/>
            </a:pPr>
            <a:r>
              <a:rPr lang="en-US" sz="1200" b="1" dirty="0">
                <a:solidFill>
                  <a:srgbClr val="000000"/>
                </a:solidFill>
              </a:rPr>
              <a:t>and age &lt; 40</a:t>
            </a:r>
          </a:p>
        </p:txBody>
      </p:sp>
      <p:sp>
        <p:nvSpPr>
          <p:cNvPr id="5" name="ZoneTexte 4"/>
          <p:cNvSpPr txBox="1"/>
          <p:nvPr/>
        </p:nvSpPr>
        <p:spPr>
          <a:xfrm>
            <a:off x="2568707" y="2231022"/>
            <a:ext cx="632211" cy="306467"/>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HSCT</a:t>
            </a:r>
          </a:p>
        </p:txBody>
      </p:sp>
      <p:sp>
        <p:nvSpPr>
          <p:cNvPr id="6" name="ZoneTexte 5"/>
          <p:cNvSpPr txBox="1"/>
          <p:nvPr/>
        </p:nvSpPr>
        <p:spPr>
          <a:xfrm>
            <a:off x="1977283" y="2878714"/>
            <a:ext cx="2377804" cy="306465"/>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Marrow / Cy + ATG / CSA MTX</a:t>
            </a:r>
          </a:p>
        </p:txBody>
      </p:sp>
      <p:cxnSp>
        <p:nvCxnSpPr>
          <p:cNvPr id="7" name="Connecteur droit 14"/>
          <p:cNvCxnSpPr>
            <a:stCxn id="3" idx="1"/>
            <a:endCxn id="4" idx="0"/>
          </p:cNvCxnSpPr>
          <p:nvPr/>
        </p:nvCxnSpPr>
        <p:spPr>
          <a:xfrm rot="10800000" flipV="1">
            <a:off x="3068735" y="1160968"/>
            <a:ext cx="443474" cy="3985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16"/>
          <p:cNvCxnSpPr>
            <a:stCxn id="4" idx="2"/>
            <a:endCxn id="5" idx="0"/>
          </p:cNvCxnSpPr>
          <p:nvPr/>
        </p:nvCxnSpPr>
        <p:spPr>
          <a:xfrm rot="5400000">
            <a:off x="2896405" y="2058692"/>
            <a:ext cx="160738" cy="18392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18"/>
          <p:cNvCxnSpPr>
            <a:stCxn id="5" idx="2"/>
            <a:endCxn id="6" idx="0"/>
          </p:cNvCxnSpPr>
          <p:nvPr/>
        </p:nvCxnSpPr>
        <p:spPr>
          <a:xfrm rot="16200000" flipH="1">
            <a:off x="2854887" y="2567415"/>
            <a:ext cx="341225" cy="2813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ZoneTexte 8"/>
          <p:cNvSpPr txBox="1"/>
          <p:nvPr/>
        </p:nvSpPr>
        <p:spPr bwMode="auto">
          <a:xfrm>
            <a:off x="5247753" y="1572603"/>
            <a:ext cx="1518933" cy="510776"/>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algn="ctr" defTabSz="685783">
              <a:defRPr/>
            </a:pPr>
            <a:r>
              <a:rPr lang="en-US" sz="1200" b="1" dirty="0">
                <a:solidFill>
                  <a:srgbClr val="000000"/>
                </a:solidFill>
              </a:rPr>
              <a:t>No sibling donor</a:t>
            </a:r>
          </a:p>
          <a:p>
            <a:pPr algn="ctr" defTabSz="685783">
              <a:defRPr/>
            </a:pPr>
            <a:r>
              <a:rPr lang="en-US" sz="1200" b="1" dirty="0">
                <a:solidFill>
                  <a:srgbClr val="000000"/>
                </a:solidFill>
              </a:rPr>
              <a:t>or age 40 or more</a:t>
            </a:r>
          </a:p>
        </p:txBody>
      </p:sp>
      <p:sp>
        <p:nvSpPr>
          <p:cNvPr id="12" name="ZoneTexte 10"/>
          <p:cNvSpPr txBox="1"/>
          <p:nvPr/>
        </p:nvSpPr>
        <p:spPr bwMode="auto">
          <a:xfrm>
            <a:off x="5323439" y="2750125"/>
            <a:ext cx="1551000" cy="306465"/>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Refractory/relapse</a:t>
            </a:r>
          </a:p>
        </p:txBody>
      </p:sp>
      <p:sp>
        <p:nvSpPr>
          <p:cNvPr id="13" name="ZoneTexte 11"/>
          <p:cNvSpPr txBox="1"/>
          <p:nvPr/>
        </p:nvSpPr>
        <p:spPr bwMode="auto">
          <a:xfrm>
            <a:off x="4829934" y="3152947"/>
            <a:ext cx="1923785" cy="715087"/>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10/10 (8/8 matched UD)</a:t>
            </a:r>
          </a:p>
          <a:p>
            <a:pPr algn="ctr" defTabSz="685783">
              <a:defRPr/>
            </a:pPr>
            <a:r>
              <a:rPr lang="en-US" sz="1200" b="1" dirty="0">
                <a:solidFill>
                  <a:srgbClr val="000000"/>
                </a:solidFill>
              </a:rPr>
              <a:t>Young (&lt;30 years)</a:t>
            </a:r>
          </a:p>
          <a:p>
            <a:pPr algn="ctr" defTabSz="685783">
              <a:defRPr/>
            </a:pPr>
            <a:r>
              <a:rPr lang="en-US" sz="1200" b="1" dirty="0">
                <a:solidFill>
                  <a:srgbClr val="000000"/>
                </a:solidFill>
              </a:rPr>
              <a:t>First year</a:t>
            </a:r>
            <a:endParaRPr lang="en-US" sz="1200" dirty="0">
              <a:solidFill>
                <a:srgbClr val="000000"/>
              </a:solidFill>
            </a:endParaRPr>
          </a:p>
        </p:txBody>
      </p:sp>
      <p:cxnSp>
        <p:nvCxnSpPr>
          <p:cNvPr id="16" name="Connecteur droit 46"/>
          <p:cNvCxnSpPr>
            <a:stCxn id="3" idx="3"/>
            <a:endCxn id="10" idx="0"/>
          </p:cNvCxnSpPr>
          <p:nvPr/>
        </p:nvCxnSpPr>
        <p:spPr bwMode="auto">
          <a:xfrm>
            <a:off x="5653134" y="1160968"/>
            <a:ext cx="354086" cy="4116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72384" y="3970328"/>
            <a:ext cx="1230224" cy="715087"/>
          </a:xfrm>
          <a:prstGeom prst="roundRect">
            <a:avLst/>
          </a:prstGeom>
          <a:noFill/>
          <a:ln w="28575">
            <a:solidFill>
              <a:schemeClr val="accent6"/>
            </a:solidFill>
          </a:ln>
        </p:spPr>
        <p:txBody>
          <a:bodyPr wrap="square" lIns="91438" tIns="45719" rIns="91438" bIns="45719" rtlCol="0">
            <a:spAutoFit/>
          </a:bodyPr>
          <a:lstStyle/>
          <a:p>
            <a:pPr algn="ctr" defTabSz="685783"/>
            <a:r>
              <a:rPr lang="en-US" sz="1200" b="1" dirty="0">
                <a:solidFill>
                  <a:srgbClr val="000000"/>
                </a:solidFill>
              </a:rPr>
              <a:t>YES: </a:t>
            </a:r>
            <a:r>
              <a:rPr lang="en-US" sz="1200" dirty="0">
                <a:solidFill>
                  <a:srgbClr val="000000"/>
                </a:solidFill>
              </a:rPr>
              <a:t>Unrelated matched BMT </a:t>
            </a:r>
          </a:p>
        </p:txBody>
      </p:sp>
      <p:sp>
        <p:nvSpPr>
          <p:cNvPr id="26" name="ZoneTexte 12"/>
          <p:cNvSpPr txBox="1"/>
          <p:nvPr/>
        </p:nvSpPr>
        <p:spPr bwMode="auto">
          <a:xfrm>
            <a:off x="5651293" y="3970334"/>
            <a:ext cx="2070967" cy="1123710"/>
          </a:xfrm>
          <a:prstGeom prst="roundRect">
            <a:avLst/>
          </a:prstGeom>
          <a:noFill/>
          <a:ln w="28575">
            <a:solidFill>
              <a:schemeClr val="accent6"/>
            </a:solidFill>
          </a:ln>
        </p:spPr>
        <p:txBody>
          <a:bodyPr wrap="square" lIns="91438" tIns="45719" rIns="91438" bIns="45719">
            <a:spAutoFit/>
          </a:bodyPr>
          <a:lstStyle/>
          <a:p>
            <a:pPr algn="ctr" defTabSz="685783">
              <a:defRPr/>
            </a:pPr>
            <a:r>
              <a:rPr lang="en-US" sz="1200" b="1" dirty="0">
                <a:solidFill>
                  <a:srgbClr val="000000"/>
                </a:solidFill>
              </a:rPr>
              <a:t>NO:</a:t>
            </a:r>
          </a:p>
          <a:p>
            <a:pPr algn="ctr" defTabSz="685783">
              <a:defRPr/>
            </a:pPr>
            <a:r>
              <a:rPr lang="en-US" sz="1200" dirty="0">
                <a:solidFill>
                  <a:srgbClr val="000000"/>
                </a:solidFill>
              </a:rPr>
              <a:t> </a:t>
            </a:r>
            <a:r>
              <a:rPr lang="en-US" sz="1200" dirty="0" err="1">
                <a:solidFill>
                  <a:srgbClr val="000000"/>
                </a:solidFill>
              </a:rPr>
              <a:t>Eltrombopag</a:t>
            </a:r>
            <a:endParaRPr lang="en-US" sz="1200" dirty="0">
              <a:solidFill>
                <a:srgbClr val="000000"/>
              </a:solidFill>
            </a:endParaRPr>
          </a:p>
          <a:p>
            <a:pPr algn="ctr" defTabSz="685783">
              <a:defRPr/>
            </a:pPr>
            <a:r>
              <a:rPr lang="en-US" sz="1200" dirty="0">
                <a:solidFill>
                  <a:srgbClr val="000000"/>
                </a:solidFill>
              </a:rPr>
              <a:t>Repeated IST</a:t>
            </a:r>
          </a:p>
          <a:p>
            <a:pPr marL="133347" indent="-133347" algn="ctr" defTabSz="685783">
              <a:defRPr/>
            </a:pPr>
            <a:r>
              <a:rPr lang="en-US" sz="1200" dirty="0">
                <a:solidFill>
                  <a:srgbClr val="000000"/>
                </a:solidFill>
              </a:rPr>
              <a:t>Alternative</a:t>
            </a:r>
            <a:br>
              <a:rPr lang="en-US" sz="1200" dirty="0">
                <a:solidFill>
                  <a:srgbClr val="000000"/>
                </a:solidFill>
              </a:rPr>
            </a:br>
            <a:r>
              <a:rPr lang="en-US" sz="1200" dirty="0">
                <a:solidFill>
                  <a:srgbClr val="000000"/>
                </a:solidFill>
              </a:rPr>
              <a:t>(mismatch BMT)</a:t>
            </a:r>
          </a:p>
        </p:txBody>
      </p:sp>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err="1"/>
              <a:t>Treatment</a:t>
            </a:r>
            <a:r>
              <a:rPr lang="fr-FR" sz="2400" dirty="0"/>
              <a:t> (guidelines)</a:t>
            </a:r>
            <a:endParaRPr lang="en-US" sz="2400" dirty="0"/>
          </a:p>
        </p:txBody>
      </p:sp>
      <p:sp>
        <p:nvSpPr>
          <p:cNvPr id="37" name="ZoneTexte 9"/>
          <p:cNvSpPr txBox="1"/>
          <p:nvPr/>
        </p:nvSpPr>
        <p:spPr bwMode="auto">
          <a:xfrm>
            <a:off x="5502608" y="2231021"/>
            <a:ext cx="1107670" cy="306465"/>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defTabSz="685783">
              <a:defRPr/>
            </a:pPr>
            <a:r>
              <a:rPr lang="en-US" sz="1200" b="1" dirty="0" err="1">
                <a:solidFill>
                  <a:srgbClr val="000000"/>
                </a:solidFill>
              </a:rPr>
              <a:t>hATG</a:t>
            </a:r>
            <a:r>
              <a:rPr lang="en-US" sz="1200" b="1" dirty="0">
                <a:solidFill>
                  <a:srgbClr val="000000"/>
                </a:solidFill>
              </a:rPr>
              <a:t> + CSA</a:t>
            </a:r>
          </a:p>
        </p:txBody>
      </p:sp>
      <p:cxnSp>
        <p:nvCxnSpPr>
          <p:cNvPr id="38" name="Connecteur droit 30"/>
          <p:cNvCxnSpPr>
            <a:endCxn id="37" idx="0"/>
          </p:cNvCxnSpPr>
          <p:nvPr/>
        </p:nvCxnSpPr>
        <p:spPr bwMode="auto">
          <a:xfrm rot="16200000" flipH="1">
            <a:off x="5958010" y="2132588"/>
            <a:ext cx="147642" cy="4922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7" idx="2"/>
          </p:cNvCxnSpPr>
          <p:nvPr/>
        </p:nvCxnSpPr>
        <p:spPr bwMode="auto">
          <a:xfrm rot="5400000">
            <a:off x="5946820" y="2645323"/>
            <a:ext cx="217461" cy="178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Image 26" descr="globulesVerticaux.png">
            <a:extLst>
              <a:ext uri="{FF2B5EF4-FFF2-40B4-BE49-F238E27FC236}">
                <a16:creationId xmlns:a16="http://schemas.microsoft.com/office/drawing/2014/main" id="{647083E2-03BE-4BED-B6CC-DBD944360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sp>
        <p:nvSpPr>
          <p:cNvPr id="11" name="ZoneTexte 10">
            <a:extLst>
              <a:ext uri="{FF2B5EF4-FFF2-40B4-BE49-F238E27FC236}">
                <a16:creationId xmlns:a16="http://schemas.microsoft.com/office/drawing/2014/main" id="{DD54A929-7BE3-114F-9099-F7BDEF085148}"/>
              </a:ext>
            </a:extLst>
          </p:cNvPr>
          <p:cNvSpPr txBox="1"/>
          <p:nvPr/>
        </p:nvSpPr>
        <p:spPr>
          <a:xfrm>
            <a:off x="5177342" y="1628845"/>
            <a:ext cx="1844909" cy="369332"/>
          </a:xfrm>
          <a:prstGeom prst="rect">
            <a:avLst/>
          </a:prstGeom>
          <a:solidFill>
            <a:srgbClr val="FF0000"/>
          </a:solidFill>
        </p:spPr>
        <p:txBody>
          <a:bodyPr wrap="square" rtlCol="0">
            <a:spAutoFit/>
          </a:bodyPr>
          <a:lstStyle/>
          <a:p>
            <a:pPr algn="ctr"/>
            <a:r>
              <a:rPr lang="fr-FR" b="1" dirty="0">
                <a:solidFill>
                  <a:schemeClr val="bg1"/>
                </a:solidFill>
              </a:rPr>
              <a:t>MUD up-front?</a:t>
            </a:r>
          </a:p>
        </p:txBody>
      </p:sp>
      <p:pic>
        <p:nvPicPr>
          <p:cNvPr id="29" name="Image 28" descr="logoMaRIH(quadri)-01.png">
            <a:extLst>
              <a:ext uri="{FF2B5EF4-FFF2-40B4-BE49-F238E27FC236}">
                <a16:creationId xmlns:a16="http://schemas.microsoft.com/office/drawing/2014/main" id="{6F599868-3A0A-D34A-9041-5224CDC602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30" name="Picture 5" descr="http://www.aplasiemedullaire.com/sites/all/themes/aplasie/img/logo.jpg">
            <a:hlinkClick r:id="rId4"/>
            <a:extLst>
              <a:ext uri="{FF2B5EF4-FFF2-40B4-BE49-F238E27FC236}">
                <a16:creationId xmlns:a16="http://schemas.microsoft.com/office/drawing/2014/main" id="{18A7A3BE-DCCB-9847-88A7-4FFD47F183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p14="http://schemas.microsoft.com/office/powerpoint/2010/main" val="295756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5"/>
            <a:extLst>
              <a:ext uri="{FF2B5EF4-FFF2-40B4-BE49-F238E27FC236}">
                <a16:creationId xmlns:a16="http://schemas.microsoft.com/office/drawing/2014/main" id="{1B5A913C-DDCD-3442-AC4E-D59A2E9DDE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Male, 17 years old</a:t>
            </a:r>
            <a:endParaRPr lang="en-US" sz="2000" dirty="0">
              <a:solidFill>
                <a:sysClr val="windowText" lastClr="000000"/>
              </a:solidFill>
              <a:latin typeface="Calibri"/>
            </a:endParaRPr>
          </a:p>
          <a:p>
            <a:pPr>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Aplastic anemia:</a:t>
            </a:r>
          </a:p>
          <a:p>
            <a:pPr lvl="1">
              <a:defRPr/>
            </a:pP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Hb</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dL</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Neutrophils</a:t>
            </a:r>
            <a:r>
              <a:rPr lang="en-US" sz="1800" dirty="0">
                <a:solidFill>
                  <a:sysClr val="windowText" lastClr="000000"/>
                </a:solidFill>
                <a:latin typeface="Calibri"/>
              </a:rPr>
              <a:t>: 0.75 x 10</a:t>
            </a:r>
            <a:r>
              <a:rPr lang="en-US" sz="1800" baseline="30000" dirty="0">
                <a:solidFill>
                  <a:sysClr val="windowText" lastClr="000000"/>
                </a:solidFill>
                <a:latin typeface="Calibri"/>
              </a:rPr>
              <a:t>9</a:t>
            </a:r>
            <a:r>
              <a:rPr lang="en-US" sz="1800" dirty="0">
                <a:solidFill>
                  <a:sysClr val="windowText" lastClr="000000"/>
                </a:solidFill>
                <a:latin typeface="Calibri"/>
              </a:rPr>
              <a:t>/L; Platelets: 11 x 10</a:t>
            </a:r>
            <a:r>
              <a:rPr lang="en-US" sz="1800" baseline="30000" dirty="0">
                <a:solidFill>
                  <a:sysClr val="windowText" lastClr="000000"/>
                </a:solidFill>
                <a:latin typeface="Calibri"/>
              </a:rPr>
              <a:t>9</a:t>
            </a:r>
            <a:r>
              <a:rPr lang="en-US" sz="1800" dirty="0">
                <a:solidFill>
                  <a:sysClr val="windowText" lastClr="000000"/>
                </a:solidFill>
                <a:latin typeface="Calibri"/>
              </a:rPr>
              <a:t>/L; Reticulocytes: 35 x 10</a:t>
            </a:r>
            <a:r>
              <a:rPr lang="en-US" sz="1800" baseline="30000" dirty="0">
                <a:solidFill>
                  <a:sysClr val="windowText" lastClr="000000"/>
                </a:solidFill>
                <a:latin typeface="Calibri"/>
              </a:rPr>
              <a:t>9</a:t>
            </a:r>
            <a:r>
              <a:rPr lang="en-US" sz="1800" dirty="0">
                <a:solidFill>
                  <a:sysClr val="windowText" lastClr="000000"/>
                </a:solidFill>
                <a:latin typeface="Calibri"/>
              </a:rPr>
              <a:t>/L)</a:t>
            </a:r>
          </a:p>
          <a:p>
            <a:pPr lvl="1">
              <a:defRPr/>
            </a:pPr>
            <a:r>
              <a:rPr lang="en-US" sz="1800" dirty="0">
                <a:solidFill>
                  <a:sysClr val="windowText" lastClr="000000"/>
                </a:solidFill>
                <a:latin typeface="Calibri"/>
              </a:rPr>
              <a:t>Cytogenetics showed a normal male karyotype</a:t>
            </a:r>
          </a:p>
          <a:p>
            <a:pPr lvl="1">
              <a:defRPr/>
            </a:pPr>
            <a:r>
              <a:rPr lang="en-US" sz="1800" b="1" dirty="0">
                <a:solidFill>
                  <a:sysClr val="windowText" lastClr="000000"/>
                </a:solidFill>
                <a:latin typeface="Calibri"/>
              </a:rPr>
              <a:t>Hypocellular bone marrow (&lt;5%) with no dysplasia</a:t>
            </a:r>
          </a:p>
          <a:p>
            <a:pPr>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Acquired:</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CBCs 10 years before </a:t>
            </a:r>
            <a:endParaRPr lang="en-US" sz="1800" dirty="0">
              <a:solidFill>
                <a:sysClr val="windowText" lastClr="000000"/>
              </a:solidFill>
              <a:latin typeface="Calibri"/>
            </a:endParaRP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 family history</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physical exam</a:t>
            </a:r>
          </a:p>
          <a:p>
            <a:pPr lvl="1">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0154EA57-8CB8-3E42-8E20-6E2EB95D87B4}"/>
              </a:ext>
            </a:extLst>
          </p:cNvPr>
          <p:cNvSpPr txBox="1"/>
          <p:nvPr/>
        </p:nvSpPr>
        <p:spPr>
          <a:xfrm>
            <a:off x="6424742" y="3383280"/>
            <a:ext cx="2279142" cy="1200329"/>
          </a:xfrm>
          <a:prstGeom prst="rect">
            <a:avLst/>
          </a:prstGeom>
          <a:solidFill>
            <a:srgbClr val="FF0000"/>
          </a:solidFill>
        </p:spPr>
        <p:txBody>
          <a:bodyPr wrap="square" rtlCol="0">
            <a:spAutoFit/>
          </a:bodyPr>
          <a:lstStyle/>
          <a:p>
            <a:pPr algn="ctr"/>
            <a:r>
              <a:rPr lang="fr-FR" b="1" dirty="0">
                <a:solidFill>
                  <a:schemeClr val="bg1"/>
                </a:solidFill>
              </a:rPr>
              <a:t>No sibling </a:t>
            </a:r>
          </a:p>
          <a:p>
            <a:pPr algn="ctr"/>
            <a:r>
              <a:rPr lang="fr-FR" b="1" dirty="0">
                <a:solidFill>
                  <a:schemeClr val="bg1"/>
                </a:solidFill>
              </a:rPr>
              <a:t>No 10/10</a:t>
            </a:r>
          </a:p>
          <a:p>
            <a:pPr algn="ctr"/>
            <a:r>
              <a:rPr lang="fr-FR" b="1" dirty="0" err="1">
                <a:solidFill>
                  <a:schemeClr val="bg1"/>
                </a:solidFill>
              </a:rPr>
              <a:t>Only</a:t>
            </a:r>
            <a:r>
              <a:rPr lang="fr-FR" b="1" dirty="0">
                <a:solidFill>
                  <a:schemeClr val="bg1"/>
                </a:solidFill>
              </a:rPr>
              <a:t> 9/10 CB or haplo </a:t>
            </a:r>
            <a:r>
              <a:rPr lang="fr-FR" b="1" dirty="0" err="1">
                <a:solidFill>
                  <a:schemeClr val="bg1"/>
                </a:solidFill>
              </a:rPr>
              <a:t>donor</a:t>
            </a:r>
            <a:endParaRPr lang="fr-FR" b="1" dirty="0">
              <a:solidFill>
                <a:schemeClr val="bg1"/>
              </a:solidFill>
            </a:endParaRPr>
          </a:p>
        </p:txBody>
      </p:sp>
    </p:spTree>
    <p:extLst>
      <p:ext uri="{BB962C8B-B14F-4D97-AF65-F5344CB8AC3E}">
        <p14:creationId xmlns:p14="http://schemas.microsoft.com/office/powerpoint/2010/main" val="287887390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eur droit 38"/>
          <p:cNvCxnSpPr>
            <a:cxnSpLocks/>
          </p:cNvCxnSpPr>
          <p:nvPr/>
        </p:nvCxnSpPr>
        <p:spPr bwMode="auto">
          <a:xfrm>
            <a:off x="5965263" y="3056593"/>
            <a:ext cx="0" cy="963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38"/>
          <p:cNvCxnSpPr>
            <a:cxnSpLocks/>
            <a:endCxn id="17" idx="0"/>
          </p:cNvCxnSpPr>
          <p:nvPr/>
        </p:nvCxnSpPr>
        <p:spPr bwMode="auto">
          <a:xfrm rot="10800000" flipV="1">
            <a:off x="4887497" y="3868034"/>
            <a:ext cx="246487" cy="10229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38"/>
          <p:cNvCxnSpPr>
            <a:cxnSpLocks/>
          </p:cNvCxnSpPr>
          <p:nvPr/>
        </p:nvCxnSpPr>
        <p:spPr bwMode="auto">
          <a:xfrm>
            <a:off x="6438900" y="3868035"/>
            <a:ext cx="263124" cy="9665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3512209" y="905580"/>
            <a:ext cx="2140925" cy="510776"/>
          </a:xfrm>
          <a:prstGeom prst="roundRect">
            <a:avLst/>
          </a:prstGeom>
          <a:solidFill>
            <a:schemeClr val="accent6">
              <a:lumMod val="20000"/>
              <a:lumOff val="80000"/>
            </a:schemeClr>
          </a:solid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Idiopathic aplastic anemia</a:t>
            </a:r>
          </a:p>
          <a:p>
            <a:pPr algn="ctr" defTabSz="685783">
              <a:defRPr/>
            </a:pPr>
            <a:r>
              <a:rPr lang="en-US" sz="1200" b="1" dirty="0">
                <a:solidFill>
                  <a:srgbClr val="000000"/>
                </a:solidFill>
              </a:rPr>
              <a:t> needed to be treated</a:t>
            </a:r>
          </a:p>
        </p:txBody>
      </p:sp>
      <p:sp>
        <p:nvSpPr>
          <p:cNvPr id="4" name="ZoneTexte 3"/>
          <p:cNvSpPr txBox="1"/>
          <p:nvPr/>
        </p:nvSpPr>
        <p:spPr>
          <a:xfrm>
            <a:off x="1950669" y="1559508"/>
            <a:ext cx="2236132" cy="510776"/>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HLA-identical sibling donor</a:t>
            </a:r>
          </a:p>
          <a:p>
            <a:pPr algn="ctr" defTabSz="685783">
              <a:defRPr/>
            </a:pPr>
            <a:r>
              <a:rPr lang="en-US" sz="1200" b="1" dirty="0">
                <a:solidFill>
                  <a:srgbClr val="000000"/>
                </a:solidFill>
              </a:rPr>
              <a:t>and age &lt; 40</a:t>
            </a:r>
          </a:p>
        </p:txBody>
      </p:sp>
      <p:sp>
        <p:nvSpPr>
          <p:cNvPr id="5" name="ZoneTexte 4"/>
          <p:cNvSpPr txBox="1"/>
          <p:nvPr/>
        </p:nvSpPr>
        <p:spPr>
          <a:xfrm>
            <a:off x="2568707" y="2231022"/>
            <a:ext cx="632211" cy="306467"/>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HSCT</a:t>
            </a:r>
          </a:p>
        </p:txBody>
      </p:sp>
      <p:sp>
        <p:nvSpPr>
          <p:cNvPr id="6" name="ZoneTexte 5"/>
          <p:cNvSpPr txBox="1"/>
          <p:nvPr/>
        </p:nvSpPr>
        <p:spPr>
          <a:xfrm>
            <a:off x="1977283" y="2878714"/>
            <a:ext cx="2377804" cy="306465"/>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Marrow / Cy + ATG / CSA MTX</a:t>
            </a:r>
          </a:p>
        </p:txBody>
      </p:sp>
      <p:cxnSp>
        <p:nvCxnSpPr>
          <p:cNvPr id="7" name="Connecteur droit 14"/>
          <p:cNvCxnSpPr>
            <a:stCxn id="3" idx="1"/>
            <a:endCxn id="4" idx="0"/>
          </p:cNvCxnSpPr>
          <p:nvPr/>
        </p:nvCxnSpPr>
        <p:spPr>
          <a:xfrm rot="10800000" flipV="1">
            <a:off x="3068735" y="1160968"/>
            <a:ext cx="443474" cy="3985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16"/>
          <p:cNvCxnSpPr>
            <a:stCxn id="4" idx="2"/>
            <a:endCxn id="5" idx="0"/>
          </p:cNvCxnSpPr>
          <p:nvPr/>
        </p:nvCxnSpPr>
        <p:spPr>
          <a:xfrm rot="5400000">
            <a:off x="2896405" y="2058692"/>
            <a:ext cx="160738" cy="18392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18"/>
          <p:cNvCxnSpPr>
            <a:stCxn id="5" idx="2"/>
            <a:endCxn id="6" idx="0"/>
          </p:cNvCxnSpPr>
          <p:nvPr/>
        </p:nvCxnSpPr>
        <p:spPr>
          <a:xfrm rot="16200000" flipH="1">
            <a:off x="2854887" y="2567415"/>
            <a:ext cx="341225" cy="2813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ZoneTexte 8"/>
          <p:cNvSpPr txBox="1"/>
          <p:nvPr/>
        </p:nvSpPr>
        <p:spPr bwMode="auto">
          <a:xfrm>
            <a:off x="5247753" y="1572603"/>
            <a:ext cx="1518933" cy="510776"/>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algn="ctr" defTabSz="685783">
              <a:defRPr/>
            </a:pPr>
            <a:r>
              <a:rPr lang="en-US" sz="1200" b="1" dirty="0">
                <a:solidFill>
                  <a:srgbClr val="000000"/>
                </a:solidFill>
              </a:rPr>
              <a:t>No sibling donor</a:t>
            </a:r>
          </a:p>
          <a:p>
            <a:pPr algn="ctr" defTabSz="685783">
              <a:defRPr/>
            </a:pPr>
            <a:r>
              <a:rPr lang="en-US" sz="1200" b="1" dirty="0">
                <a:solidFill>
                  <a:srgbClr val="000000"/>
                </a:solidFill>
              </a:rPr>
              <a:t>or age 40 or more</a:t>
            </a:r>
          </a:p>
        </p:txBody>
      </p:sp>
      <p:sp>
        <p:nvSpPr>
          <p:cNvPr id="12" name="ZoneTexte 10"/>
          <p:cNvSpPr txBox="1"/>
          <p:nvPr/>
        </p:nvSpPr>
        <p:spPr bwMode="auto">
          <a:xfrm>
            <a:off x="5323439" y="2750125"/>
            <a:ext cx="1551000" cy="306465"/>
          </a:xfrm>
          <a:prstGeom prst="roundRect">
            <a:avLst/>
          </a:prstGeom>
          <a:noFill/>
          <a:ln w="28575">
            <a:solidFill>
              <a:schemeClr val="accent6"/>
            </a:solidFill>
          </a:ln>
        </p:spPr>
        <p:txBody>
          <a:bodyPr wrap="none" lIns="91438" tIns="45719" rIns="91438" bIns="45719">
            <a:spAutoFit/>
          </a:bodyPr>
          <a:lstStyle/>
          <a:p>
            <a:pPr defTabSz="685783">
              <a:defRPr/>
            </a:pPr>
            <a:r>
              <a:rPr lang="en-US" sz="1200" b="1" dirty="0">
                <a:solidFill>
                  <a:srgbClr val="000000"/>
                </a:solidFill>
              </a:rPr>
              <a:t>Refractory/relapse</a:t>
            </a:r>
          </a:p>
        </p:txBody>
      </p:sp>
      <p:sp>
        <p:nvSpPr>
          <p:cNvPr id="13" name="ZoneTexte 11"/>
          <p:cNvSpPr txBox="1"/>
          <p:nvPr/>
        </p:nvSpPr>
        <p:spPr bwMode="auto">
          <a:xfrm>
            <a:off x="4829934" y="3152947"/>
            <a:ext cx="1923785" cy="715087"/>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10/10 (8/8 matched UD)</a:t>
            </a:r>
          </a:p>
          <a:p>
            <a:pPr algn="ctr" defTabSz="685783">
              <a:defRPr/>
            </a:pPr>
            <a:r>
              <a:rPr lang="en-US" sz="1200" b="1" dirty="0">
                <a:solidFill>
                  <a:srgbClr val="000000"/>
                </a:solidFill>
              </a:rPr>
              <a:t>Young (&lt;30 years)</a:t>
            </a:r>
          </a:p>
          <a:p>
            <a:pPr algn="ctr" defTabSz="685783">
              <a:defRPr/>
            </a:pPr>
            <a:r>
              <a:rPr lang="en-US" sz="1200" b="1" dirty="0">
                <a:solidFill>
                  <a:srgbClr val="000000"/>
                </a:solidFill>
              </a:rPr>
              <a:t>First year</a:t>
            </a:r>
            <a:endParaRPr lang="en-US" sz="1200" dirty="0">
              <a:solidFill>
                <a:srgbClr val="000000"/>
              </a:solidFill>
            </a:endParaRPr>
          </a:p>
        </p:txBody>
      </p:sp>
      <p:cxnSp>
        <p:nvCxnSpPr>
          <p:cNvPr id="16" name="Connecteur droit 46"/>
          <p:cNvCxnSpPr>
            <a:stCxn id="3" idx="3"/>
            <a:endCxn id="10" idx="0"/>
          </p:cNvCxnSpPr>
          <p:nvPr/>
        </p:nvCxnSpPr>
        <p:spPr bwMode="auto">
          <a:xfrm>
            <a:off x="5653134" y="1160968"/>
            <a:ext cx="354086" cy="4116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72384" y="3970328"/>
            <a:ext cx="1230224" cy="715087"/>
          </a:xfrm>
          <a:prstGeom prst="roundRect">
            <a:avLst/>
          </a:prstGeom>
          <a:noFill/>
          <a:ln w="28575">
            <a:solidFill>
              <a:schemeClr val="accent6"/>
            </a:solidFill>
          </a:ln>
        </p:spPr>
        <p:txBody>
          <a:bodyPr wrap="square" lIns="91438" tIns="45719" rIns="91438" bIns="45719" rtlCol="0">
            <a:spAutoFit/>
          </a:bodyPr>
          <a:lstStyle/>
          <a:p>
            <a:pPr algn="ctr" defTabSz="685783"/>
            <a:r>
              <a:rPr lang="en-US" sz="1200" b="1" dirty="0">
                <a:solidFill>
                  <a:srgbClr val="000000"/>
                </a:solidFill>
              </a:rPr>
              <a:t>YES: </a:t>
            </a:r>
            <a:r>
              <a:rPr lang="en-US" sz="1200" dirty="0">
                <a:solidFill>
                  <a:srgbClr val="000000"/>
                </a:solidFill>
              </a:rPr>
              <a:t>Unrelated matched BMT </a:t>
            </a:r>
          </a:p>
        </p:txBody>
      </p:sp>
      <p:sp>
        <p:nvSpPr>
          <p:cNvPr id="26" name="ZoneTexte 12"/>
          <p:cNvSpPr txBox="1"/>
          <p:nvPr/>
        </p:nvSpPr>
        <p:spPr bwMode="auto">
          <a:xfrm>
            <a:off x="5651293" y="3970334"/>
            <a:ext cx="2070967" cy="1123710"/>
          </a:xfrm>
          <a:prstGeom prst="roundRect">
            <a:avLst/>
          </a:prstGeom>
          <a:noFill/>
          <a:ln w="28575">
            <a:solidFill>
              <a:schemeClr val="accent6"/>
            </a:solidFill>
          </a:ln>
        </p:spPr>
        <p:txBody>
          <a:bodyPr wrap="square" lIns="91438" tIns="45719" rIns="91438" bIns="45719">
            <a:spAutoFit/>
          </a:bodyPr>
          <a:lstStyle/>
          <a:p>
            <a:pPr algn="ctr" defTabSz="685783">
              <a:defRPr/>
            </a:pPr>
            <a:r>
              <a:rPr lang="en-US" sz="1200" b="1" dirty="0">
                <a:solidFill>
                  <a:srgbClr val="000000"/>
                </a:solidFill>
              </a:rPr>
              <a:t>NO:</a:t>
            </a:r>
          </a:p>
          <a:p>
            <a:pPr algn="ctr" defTabSz="685783">
              <a:defRPr/>
            </a:pPr>
            <a:r>
              <a:rPr lang="en-US" sz="1200" dirty="0">
                <a:solidFill>
                  <a:srgbClr val="000000"/>
                </a:solidFill>
              </a:rPr>
              <a:t> </a:t>
            </a:r>
            <a:r>
              <a:rPr lang="en-US" sz="1200" dirty="0" err="1">
                <a:solidFill>
                  <a:srgbClr val="000000"/>
                </a:solidFill>
              </a:rPr>
              <a:t>Eltrombopag</a:t>
            </a:r>
            <a:endParaRPr lang="en-US" sz="1200" dirty="0">
              <a:solidFill>
                <a:srgbClr val="000000"/>
              </a:solidFill>
            </a:endParaRPr>
          </a:p>
          <a:p>
            <a:pPr algn="ctr" defTabSz="685783">
              <a:defRPr/>
            </a:pPr>
            <a:r>
              <a:rPr lang="en-US" sz="1200" dirty="0">
                <a:solidFill>
                  <a:srgbClr val="000000"/>
                </a:solidFill>
              </a:rPr>
              <a:t>Repeated IST</a:t>
            </a:r>
          </a:p>
          <a:p>
            <a:pPr marL="133347" indent="-133347" algn="ctr" defTabSz="685783">
              <a:defRPr/>
            </a:pPr>
            <a:r>
              <a:rPr lang="en-US" sz="1200" dirty="0">
                <a:solidFill>
                  <a:srgbClr val="000000"/>
                </a:solidFill>
              </a:rPr>
              <a:t>Alternative</a:t>
            </a:r>
            <a:br>
              <a:rPr lang="en-US" sz="1200" dirty="0">
                <a:solidFill>
                  <a:srgbClr val="000000"/>
                </a:solidFill>
              </a:rPr>
            </a:br>
            <a:r>
              <a:rPr lang="en-US" sz="1200" dirty="0">
                <a:solidFill>
                  <a:srgbClr val="000000"/>
                </a:solidFill>
              </a:rPr>
              <a:t>(mismatch BMT)</a:t>
            </a:r>
          </a:p>
        </p:txBody>
      </p:sp>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err="1"/>
              <a:t>Treatment</a:t>
            </a:r>
            <a:r>
              <a:rPr lang="fr-FR" sz="2400" dirty="0"/>
              <a:t> (guidelines)</a:t>
            </a:r>
            <a:endParaRPr lang="en-US" sz="2400" dirty="0"/>
          </a:p>
        </p:txBody>
      </p:sp>
      <p:sp>
        <p:nvSpPr>
          <p:cNvPr id="37" name="ZoneTexte 9"/>
          <p:cNvSpPr txBox="1"/>
          <p:nvPr/>
        </p:nvSpPr>
        <p:spPr bwMode="auto">
          <a:xfrm>
            <a:off x="5502608" y="2231021"/>
            <a:ext cx="1107670" cy="306465"/>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defTabSz="685783">
              <a:defRPr/>
            </a:pPr>
            <a:r>
              <a:rPr lang="en-US" sz="1200" b="1" dirty="0" err="1">
                <a:solidFill>
                  <a:srgbClr val="000000"/>
                </a:solidFill>
              </a:rPr>
              <a:t>hATG</a:t>
            </a:r>
            <a:r>
              <a:rPr lang="en-US" sz="1200" b="1" dirty="0">
                <a:solidFill>
                  <a:srgbClr val="000000"/>
                </a:solidFill>
              </a:rPr>
              <a:t> + CSA</a:t>
            </a:r>
          </a:p>
        </p:txBody>
      </p:sp>
      <p:cxnSp>
        <p:nvCxnSpPr>
          <p:cNvPr id="38" name="Connecteur droit 30"/>
          <p:cNvCxnSpPr>
            <a:endCxn id="37" idx="0"/>
          </p:cNvCxnSpPr>
          <p:nvPr/>
        </p:nvCxnSpPr>
        <p:spPr bwMode="auto">
          <a:xfrm rot="16200000" flipH="1">
            <a:off x="5958010" y="2132588"/>
            <a:ext cx="147642" cy="4922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7" idx="2"/>
          </p:cNvCxnSpPr>
          <p:nvPr/>
        </p:nvCxnSpPr>
        <p:spPr bwMode="auto">
          <a:xfrm rot="5400000">
            <a:off x="5946820" y="2645323"/>
            <a:ext cx="217461" cy="178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Image 26" descr="globulesVerticaux.png">
            <a:extLst>
              <a:ext uri="{FF2B5EF4-FFF2-40B4-BE49-F238E27FC236}">
                <a16:creationId xmlns:a16="http://schemas.microsoft.com/office/drawing/2014/main" id="{647083E2-03BE-4BED-B6CC-DBD944360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9" name="Image 28" descr="logoMaRIH(quadri)-01.png">
            <a:extLst>
              <a:ext uri="{FF2B5EF4-FFF2-40B4-BE49-F238E27FC236}">
                <a16:creationId xmlns:a16="http://schemas.microsoft.com/office/drawing/2014/main" id="{3D264BF6-B5A4-6D43-B073-28F4BF613F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30" name="Picture 5" descr="http://www.aplasiemedullaire.com/sites/all/themes/aplasie/img/logo.jpg">
            <a:hlinkClick r:id="rId4"/>
            <a:extLst>
              <a:ext uri="{FF2B5EF4-FFF2-40B4-BE49-F238E27FC236}">
                <a16:creationId xmlns:a16="http://schemas.microsoft.com/office/drawing/2014/main" id="{625ACE3A-5564-3B4B-B5B9-A79059D440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p14="http://schemas.microsoft.com/office/powerpoint/2010/main" val="370246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0B8674-C495-449B-A95A-404728931C2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54C0CC-28D5-2D45-8A57-DFBB9A64E88B}"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3" name="Text Placeholder 2">
            <a:extLst>
              <a:ext uri="{FF2B5EF4-FFF2-40B4-BE49-F238E27FC236}">
                <a16:creationId xmlns:a16="http://schemas.microsoft.com/office/drawing/2014/main" id="{E4B9A04A-CDBB-744F-BA52-9379C33B3663}"/>
              </a:ext>
            </a:extLst>
          </p:cNvPr>
          <p:cNvSpPr txBox="1">
            <a:spLocks/>
          </p:cNvSpPr>
          <p:nvPr/>
        </p:nvSpPr>
        <p:spPr>
          <a:xfrm>
            <a:off x="0" y="4940367"/>
            <a:ext cx="3770313" cy="203133"/>
          </a:xfrm>
          <a:prstGeom prst="rect">
            <a:avLst/>
          </a:prstGeom>
        </p:spPr>
        <p:txBody>
          <a:bodyPr vert="horz" lIns="91440" tIns="45720" rIns="91440" bIns="45720" rtlCol="0" anchor="b">
            <a:spAutoFit/>
          </a:bodyPr>
          <a:lstStyle>
            <a:lvl1pPr marL="0" indent="0" algn="l" defTabSz="685800" rtl="0" eaLnBrk="1" latinLnBrk="0" hangingPunct="1">
              <a:lnSpc>
                <a:spcPct val="90000"/>
              </a:lnSpc>
              <a:spcBef>
                <a:spcPts val="0"/>
              </a:spcBef>
              <a:buClr>
                <a:schemeClr val="accent2"/>
              </a:buClr>
              <a:buFont typeface="Arial" panose="020B0604020202020204" pitchFamily="34" charset="0"/>
              <a:buNone/>
              <a:defRPr sz="9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EB6924"/>
              </a:buClr>
              <a:buSzTx/>
              <a:buFont typeface="Arial" panose="020B0604020202020204" pitchFamily="34" charset="0"/>
              <a:buNone/>
              <a:tabLst/>
              <a:defRPr/>
            </a:pPr>
            <a:r>
              <a:rPr kumimoji="0" lang="en-GB" sz="800" b="0" i="0" u="none" strike="noStrike" kern="1200" cap="none" spc="0" normalizeH="0" baseline="0" noProof="0">
                <a:ln>
                  <a:noFill/>
                </a:ln>
                <a:solidFill>
                  <a:srgbClr val="000000"/>
                </a:solidFill>
                <a:effectLst/>
                <a:uLnTx/>
                <a:uFillTx/>
                <a:latin typeface="Franklin Gothic Book"/>
                <a:ea typeface="+mn-ea"/>
                <a:cs typeface="+mn-cs"/>
              </a:rPr>
              <a:t>G-CSF, granulocyte-colony stimulating factor.</a:t>
            </a:r>
            <a:endParaRPr kumimoji="0" lang="en-US" sz="800" b="0"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34" name="Text Placeholder 7">
            <a:extLst>
              <a:ext uri="{FF2B5EF4-FFF2-40B4-BE49-F238E27FC236}">
                <a16:creationId xmlns:a16="http://schemas.microsoft.com/office/drawing/2014/main" id="{825FD1C0-9D0A-CC4E-92A3-24C80CB83FE1}"/>
              </a:ext>
            </a:extLst>
          </p:cNvPr>
          <p:cNvSpPr txBox="1">
            <a:spLocks/>
          </p:cNvSpPr>
          <p:nvPr/>
        </p:nvSpPr>
        <p:spPr>
          <a:xfrm>
            <a:off x="2104103" y="4718768"/>
            <a:ext cx="7039898" cy="424732"/>
          </a:xfrm>
          <a:prstGeom prst="rect">
            <a:avLst/>
          </a:prstGeom>
        </p:spPr>
        <p:txBody>
          <a:bodyPr vert="horz" wrap="square" lIns="91440" tIns="45720" rIns="91440" bIns="45720" rtlCol="0" anchor="b">
            <a:spAutoFit/>
          </a:bodyPr>
          <a:lstStyle>
            <a:lvl1pPr marL="0" indent="0" algn="r" defTabSz="685800" rtl="0" eaLnBrk="1" latinLnBrk="0" hangingPunct="1">
              <a:lnSpc>
                <a:spcPct val="90000"/>
              </a:lnSpc>
              <a:spcBef>
                <a:spcPts val="0"/>
              </a:spcBef>
              <a:buClr>
                <a:schemeClr val="accent2"/>
              </a:buClr>
              <a:buFont typeface="Arial" panose="020B0604020202020204" pitchFamily="34" charset="0"/>
              <a:buNone/>
              <a:defRPr sz="9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0"/>
              </a:spcBef>
              <a:spcAft>
                <a:spcPts val="0"/>
              </a:spcAft>
              <a:buClr>
                <a:srgbClr val="EB6924"/>
              </a:buClr>
              <a:buSzTx/>
              <a:buFont typeface="Arial" panose="020B0604020202020204" pitchFamily="34" charset="0"/>
              <a:buNone/>
              <a:tabLst/>
              <a:defRPr/>
            </a:pP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1. Champlin RE, et al. Blood. 1985;66:184-8. 2.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Marmont</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AM, et al. Prog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Clin</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Biol</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Res. 1984;148:271-87. </a:t>
            </a:r>
            <a:br>
              <a:rPr kumimoji="0" lang="en-US" sz="800" b="0" i="0" u="none" strike="noStrike" kern="1200" cap="none" spc="0" normalizeH="0" baseline="0" noProof="0" dirty="0">
                <a:ln>
                  <a:noFill/>
                </a:ln>
                <a:solidFill>
                  <a:srgbClr val="000000"/>
                </a:solidFill>
                <a:effectLst/>
                <a:uLnTx/>
                <a:uFillTx/>
                <a:latin typeface="Franklin Gothic Book"/>
                <a:ea typeface="+mn-ea"/>
                <a:cs typeface="+mn-cs"/>
              </a:rPr>
            </a:b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3. Tisdale JF, et al. Lancet. 2000;356:1554-9. 4. Tisdale JF, et al. Blood. 2002;100:4668-70. 5.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Scheinberg</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P, et al. Blood. 2014;124:2820-3. 6.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Scheinberg</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P, et al. Br J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Haematol</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2006;133:606-11. 7.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Scheinberg</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P, et al.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Haematologica</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2009;94:348-54.  8.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Locasciulli</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A, et al. </a:t>
            </a:r>
            <a:r>
              <a:rPr kumimoji="0" lang="en-US" sz="800" b="0" i="0" u="none" strike="noStrike" kern="1200" cap="none" spc="0" normalizeH="0" baseline="0" noProof="0" dirty="0" err="1">
                <a:ln>
                  <a:noFill/>
                </a:ln>
                <a:solidFill>
                  <a:srgbClr val="000000"/>
                </a:solidFill>
                <a:effectLst/>
                <a:uLnTx/>
                <a:uFillTx/>
                <a:latin typeface="Franklin Gothic Book"/>
                <a:ea typeface="+mn-ea"/>
                <a:cs typeface="+mn-cs"/>
              </a:rPr>
              <a:t>Haematologica</a:t>
            </a:r>
            <a:r>
              <a:rPr kumimoji="0" lang="en-US" sz="800" b="0" i="0" u="none" strike="noStrike" kern="1200" cap="none" spc="0" normalizeH="0" baseline="0" noProof="0" dirty="0">
                <a:ln>
                  <a:noFill/>
                </a:ln>
                <a:solidFill>
                  <a:srgbClr val="000000"/>
                </a:solidFill>
                <a:effectLst/>
                <a:uLnTx/>
                <a:uFillTx/>
                <a:latin typeface="Franklin Gothic Book"/>
                <a:ea typeface="+mn-ea"/>
                <a:cs typeface="+mn-cs"/>
              </a:rPr>
              <a:t>. 2004;89:1054-61.</a:t>
            </a:r>
          </a:p>
        </p:txBody>
      </p:sp>
      <p:sp>
        <p:nvSpPr>
          <p:cNvPr id="35" name="Rectangle: Rounded Corners 3">
            <a:extLst>
              <a:ext uri="{FF2B5EF4-FFF2-40B4-BE49-F238E27FC236}">
                <a16:creationId xmlns:a16="http://schemas.microsoft.com/office/drawing/2014/main" id="{038E0A22-068B-7045-9A21-04CEA862FEF9}"/>
              </a:ext>
            </a:extLst>
          </p:cNvPr>
          <p:cNvSpPr/>
          <p:nvPr/>
        </p:nvSpPr>
        <p:spPr>
          <a:xfrm>
            <a:off x="638921" y="1638601"/>
            <a:ext cx="1963602" cy="310896"/>
          </a:xfrm>
          <a:prstGeom prst="roundRect">
            <a:avLst>
              <a:gd name="adj" fmla="val 10898"/>
            </a:avLst>
          </a:prstGeom>
          <a:gradFill rotWithShape="1">
            <a:gsLst>
              <a:gs pos="0">
                <a:srgbClr val="EC9A1E">
                  <a:lumMod val="110000"/>
                  <a:satMod val="105000"/>
                  <a:tint val="67000"/>
                </a:srgbClr>
              </a:gs>
              <a:gs pos="50000">
                <a:srgbClr val="EC9A1E">
                  <a:lumMod val="105000"/>
                  <a:satMod val="103000"/>
                  <a:tint val="73000"/>
                </a:srgbClr>
              </a:gs>
              <a:gs pos="100000">
                <a:srgbClr val="EC9A1E">
                  <a:lumMod val="105000"/>
                  <a:satMod val="109000"/>
                  <a:tint val="81000"/>
                </a:srgbClr>
              </a:gs>
            </a:gsLst>
            <a:lin ang="5400000" scaled="0"/>
          </a:gradFill>
          <a:ln w="6350" cap="flat" cmpd="sng" algn="ctr">
            <a:solidFill>
              <a:srgbClr val="EC9A1E"/>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Add androgens to ATG</a:t>
            </a:r>
            <a:r>
              <a:rPr kumimoji="0" lang="fy-NL" sz="1400" b="0" i="0" u="none" strike="noStrike" kern="0" cap="none" spc="0" normalizeH="0" baseline="30000" noProof="0" dirty="0">
                <a:ln>
                  <a:noFill/>
                </a:ln>
                <a:solidFill>
                  <a:srgbClr val="000000"/>
                </a:solidFill>
                <a:effectLst/>
                <a:uLnTx/>
                <a:uFillTx/>
                <a:latin typeface="Franklin Gothic Book"/>
                <a:ea typeface="+mn-ea"/>
                <a:cs typeface="+mn-cs"/>
              </a:rPr>
              <a:t>1</a:t>
            </a: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 </a:t>
            </a:r>
            <a:endParaRPr kumimoji="0" lang="en-US" sz="140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36" name="Arrow: Right 6">
            <a:extLst>
              <a:ext uri="{FF2B5EF4-FFF2-40B4-BE49-F238E27FC236}">
                <a16:creationId xmlns:a16="http://schemas.microsoft.com/office/drawing/2014/main" id="{F41D8256-175E-4F4D-980B-DAACAEDA981F}"/>
              </a:ext>
            </a:extLst>
          </p:cNvPr>
          <p:cNvSpPr/>
          <p:nvPr/>
        </p:nvSpPr>
        <p:spPr>
          <a:xfrm>
            <a:off x="2686296" y="1718097"/>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Franklin Gothic Book"/>
              <a:ea typeface="+mn-ea"/>
              <a:cs typeface="+mn-cs"/>
            </a:endParaRPr>
          </a:p>
        </p:txBody>
      </p:sp>
      <p:sp>
        <p:nvSpPr>
          <p:cNvPr id="37" name="Rectangle: Rounded Corners 8">
            <a:extLst>
              <a:ext uri="{FF2B5EF4-FFF2-40B4-BE49-F238E27FC236}">
                <a16:creationId xmlns:a16="http://schemas.microsoft.com/office/drawing/2014/main" id="{A4A6A713-FDFB-554B-8824-B9F69BEBA23C}"/>
              </a:ext>
            </a:extLst>
          </p:cNvPr>
          <p:cNvSpPr/>
          <p:nvPr/>
        </p:nvSpPr>
        <p:spPr>
          <a:xfrm>
            <a:off x="3051121" y="1638601"/>
            <a:ext cx="2416899" cy="310896"/>
          </a:xfrm>
          <a:prstGeom prst="roundRect">
            <a:avLst>
              <a:gd name="adj" fmla="val 10898"/>
            </a:avLst>
          </a:prstGeom>
          <a:gradFill rotWithShape="1">
            <a:gsLst>
              <a:gs pos="0">
                <a:srgbClr val="EC9A1E">
                  <a:lumMod val="110000"/>
                  <a:satMod val="105000"/>
                  <a:tint val="67000"/>
                </a:srgbClr>
              </a:gs>
              <a:gs pos="50000">
                <a:srgbClr val="EC9A1E">
                  <a:lumMod val="105000"/>
                  <a:satMod val="103000"/>
                  <a:tint val="73000"/>
                </a:srgbClr>
              </a:gs>
              <a:gs pos="100000">
                <a:srgbClr val="EC9A1E">
                  <a:lumMod val="105000"/>
                  <a:satMod val="109000"/>
                  <a:tint val="81000"/>
                </a:srgbClr>
              </a:gs>
            </a:gsLst>
            <a:lin ang="5400000" scaled="0"/>
          </a:gradFill>
          <a:ln w="6350" cap="flat" cmpd="sng" algn="ctr">
            <a:solidFill>
              <a:srgbClr val="EC9A1E"/>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No increase in </a:t>
            </a:r>
            <a:r>
              <a:rPr kumimoji="0" lang="fy-NL" sz="1400" b="0" i="0" u="none" strike="noStrike" kern="0" cap="none" spc="0" normalizeH="0" baseline="0" noProof="0">
                <a:ln>
                  <a:noFill/>
                </a:ln>
                <a:solidFill>
                  <a:srgbClr val="000000"/>
                </a:solidFill>
                <a:effectLst/>
                <a:uLnTx/>
                <a:uFillTx/>
                <a:latin typeface="Franklin Gothic Book"/>
                <a:ea typeface="+mn-ea"/>
                <a:cs typeface="+mn-cs"/>
              </a:rPr>
              <a:t>response rate</a:t>
            </a:r>
            <a:endParaRPr kumimoji="0" lang="en-US" sz="140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38" name="Rectangle: Rounded Corners 9">
            <a:extLst>
              <a:ext uri="{FF2B5EF4-FFF2-40B4-BE49-F238E27FC236}">
                <a16:creationId xmlns:a16="http://schemas.microsoft.com/office/drawing/2014/main" id="{3651690A-EC00-FC46-A7C4-00514BE80B86}"/>
              </a:ext>
            </a:extLst>
          </p:cNvPr>
          <p:cNvSpPr/>
          <p:nvPr/>
        </p:nvSpPr>
        <p:spPr>
          <a:xfrm>
            <a:off x="643318" y="2049001"/>
            <a:ext cx="3990596" cy="310896"/>
          </a:xfrm>
          <a:prstGeom prst="roundRect">
            <a:avLst>
              <a:gd name="adj" fmla="val 10898"/>
            </a:avLst>
          </a:prstGeom>
          <a:gradFill rotWithShape="1">
            <a:gsLst>
              <a:gs pos="0">
                <a:srgbClr val="EC9A1E">
                  <a:lumMod val="110000"/>
                  <a:satMod val="105000"/>
                  <a:tint val="67000"/>
                </a:srgbClr>
              </a:gs>
              <a:gs pos="50000">
                <a:srgbClr val="EC9A1E">
                  <a:lumMod val="105000"/>
                  <a:satMod val="103000"/>
                  <a:tint val="73000"/>
                </a:srgbClr>
              </a:gs>
              <a:gs pos="100000">
                <a:srgbClr val="EC9A1E">
                  <a:lumMod val="105000"/>
                  <a:satMod val="109000"/>
                  <a:tint val="81000"/>
                </a:srgbClr>
              </a:gs>
            </a:gsLst>
            <a:lin ang="5400000" scaled="0"/>
          </a:gradFill>
          <a:ln w="6350" cap="flat" cmpd="sng" algn="ctr">
            <a:solidFill>
              <a:srgbClr val="EC9A1E"/>
            </a:solidFill>
            <a:prstDash val="solid"/>
            <a:miter lim="800000"/>
          </a:ln>
          <a:effectLst/>
        </p:spPr>
        <p:txBody>
          <a:bodyPr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Add or replace ATG with high-dose corticosteroids</a:t>
            </a:r>
            <a:r>
              <a:rPr kumimoji="0" lang="fy-NL" sz="1400" b="0" i="0" u="none" strike="noStrike" kern="0" cap="none" spc="0" normalizeH="0" baseline="30000" noProof="0" dirty="0">
                <a:ln>
                  <a:noFill/>
                </a:ln>
                <a:solidFill>
                  <a:srgbClr val="000000"/>
                </a:solidFill>
                <a:effectLst/>
                <a:uLnTx/>
                <a:uFillTx/>
                <a:latin typeface="Franklin Gothic Book"/>
                <a:ea typeface="+mn-ea"/>
                <a:cs typeface="+mn-cs"/>
              </a:rPr>
              <a:t>2</a:t>
            </a:r>
            <a:endParaRPr kumimoji="0" lang="en-US" sz="1400" b="0" i="0" u="none" strike="noStrike" kern="0" cap="none" spc="0" normalizeH="0" baseline="30000" noProof="0" dirty="0">
              <a:ln>
                <a:noFill/>
              </a:ln>
              <a:solidFill>
                <a:srgbClr val="000000"/>
              </a:solidFill>
              <a:effectLst/>
              <a:uLnTx/>
              <a:uFillTx/>
              <a:latin typeface="Franklin Gothic Book"/>
              <a:ea typeface="+mn-ea"/>
              <a:cs typeface="+mn-cs"/>
            </a:endParaRPr>
          </a:p>
        </p:txBody>
      </p:sp>
      <p:sp>
        <p:nvSpPr>
          <p:cNvPr id="39" name="Rectangle: Rounded Corners 11">
            <a:extLst>
              <a:ext uri="{FF2B5EF4-FFF2-40B4-BE49-F238E27FC236}">
                <a16:creationId xmlns:a16="http://schemas.microsoft.com/office/drawing/2014/main" id="{D98BED0A-D0CF-AD41-8A01-87609EC3B553}"/>
              </a:ext>
            </a:extLst>
          </p:cNvPr>
          <p:cNvSpPr/>
          <p:nvPr/>
        </p:nvSpPr>
        <p:spPr>
          <a:xfrm>
            <a:off x="5111699" y="2049001"/>
            <a:ext cx="3434423" cy="310896"/>
          </a:xfrm>
          <a:prstGeom prst="roundRect">
            <a:avLst>
              <a:gd name="adj" fmla="val 10898"/>
            </a:avLst>
          </a:prstGeom>
          <a:gradFill rotWithShape="1">
            <a:gsLst>
              <a:gs pos="0">
                <a:srgbClr val="EC9A1E">
                  <a:lumMod val="110000"/>
                  <a:satMod val="105000"/>
                  <a:tint val="67000"/>
                </a:srgbClr>
              </a:gs>
              <a:gs pos="50000">
                <a:srgbClr val="EC9A1E">
                  <a:lumMod val="105000"/>
                  <a:satMod val="103000"/>
                  <a:tint val="73000"/>
                </a:srgbClr>
              </a:gs>
              <a:gs pos="100000">
                <a:srgbClr val="EC9A1E">
                  <a:lumMod val="105000"/>
                  <a:satMod val="109000"/>
                  <a:tint val="81000"/>
                </a:srgbClr>
              </a:gs>
            </a:gsLst>
            <a:lin ang="5400000" scaled="0"/>
          </a:gradFill>
          <a:ln w="6350" cap="flat" cmpd="sng" algn="ctr">
            <a:solidFill>
              <a:srgbClr val="EC9A1E"/>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No increase in response rate; high toxicity</a:t>
            </a:r>
            <a:endParaRPr kumimoji="0" lang="en-US" sz="140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40" name="Arrow: Right 16">
            <a:extLst>
              <a:ext uri="{FF2B5EF4-FFF2-40B4-BE49-F238E27FC236}">
                <a16:creationId xmlns:a16="http://schemas.microsoft.com/office/drawing/2014/main" id="{092B6B5B-513F-E245-B1CF-1638EEB2A43E}"/>
              </a:ext>
            </a:extLst>
          </p:cNvPr>
          <p:cNvSpPr/>
          <p:nvPr/>
        </p:nvSpPr>
        <p:spPr>
          <a:xfrm>
            <a:off x="4769817" y="2128497"/>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Franklin Gothic Book"/>
              <a:ea typeface="+mn-ea"/>
              <a:cs typeface="+mn-cs"/>
            </a:endParaRPr>
          </a:p>
        </p:txBody>
      </p:sp>
      <p:sp>
        <p:nvSpPr>
          <p:cNvPr id="41" name="Rectangle: Rounded Corners 17">
            <a:extLst>
              <a:ext uri="{FF2B5EF4-FFF2-40B4-BE49-F238E27FC236}">
                <a16:creationId xmlns:a16="http://schemas.microsoft.com/office/drawing/2014/main" id="{DD2F1B8E-0439-6B40-9D3E-1E20FF737D1D}"/>
              </a:ext>
            </a:extLst>
          </p:cNvPr>
          <p:cNvSpPr/>
          <p:nvPr/>
        </p:nvSpPr>
        <p:spPr>
          <a:xfrm>
            <a:off x="638921" y="2466473"/>
            <a:ext cx="2692629" cy="310896"/>
          </a:xfrm>
          <a:prstGeom prst="roundRect">
            <a:avLst>
              <a:gd name="adj" fmla="val 10898"/>
            </a:avLst>
          </a:prstGeom>
          <a:solidFill>
            <a:srgbClr val="92D050"/>
          </a:solidFill>
          <a:ln w="6350" cap="flat" cmpd="sng" algn="ctr">
            <a:solidFill>
              <a:srgbClr val="EC9A1E"/>
            </a:solidFill>
            <a:prstDash val="solid"/>
            <a:miter lim="800000"/>
          </a:ln>
          <a:effectLst/>
        </p:spPr>
        <p:txBody>
          <a:bodyPr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dirty="0">
                <a:ln>
                  <a:noFill/>
                </a:ln>
                <a:solidFill>
                  <a:srgbClr val="000000"/>
                </a:solidFill>
                <a:effectLst/>
                <a:uLnTx/>
                <a:uFillTx/>
                <a:latin typeface="Franklin Gothic Book"/>
                <a:ea typeface="+mn-ea"/>
                <a:cs typeface="+mn-cs"/>
              </a:rPr>
              <a:t>Replace ATG with high-dose Cy</a:t>
            </a:r>
            <a:r>
              <a:rPr kumimoji="0" lang="fy-NL" sz="1400" b="0" i="0" u="none" strike="noStrike" kern="0" cap="none" spc="0" normalizeH="0" baseline="30000" noProof="0" dirty="0">
                <a:ln>
                  <a:noFill/>
                </a:ln>
                <a:solidFill>
                  <a:srgbClr val="000000"/>
                </a:solidFill>
                <a:effectLst/>
                <a:uLnTx/>
                <a:uFillTx/>
                <a:latin typeface="Franklin Gothic Book"/>
                <a:ea typeface="+mn-ea"/>
                <a:cs typeface="+mn-cs"/>
              </a:rPr>
              <a:t>3,4</a:t>
            </a:r>
            <a:endParaRPr kumimoji="0" lang="en-US" sz="1400" b="0" i="0" u="none" strike="noStrike" kern="0" cap="none" spc="0" normalizeH="0" baseline="30000" noProof="0" dirty="0">
              <a:ln>
                <a:noFill/>
              </a:ln>
              <a:solidFill>
                <a:srgbClr val="000000"/>
              </a:solidFill>
              <a:effectLst/>
              <a:uLnTx/>
              <a:uFillTx/>
              <a:latin typeface="Franklin Gothic Book"/>
              <a:ea typeface="+mn-ea"/>
              <a:cs typeface="+mn-cs"/>
            </a:endParaRPr>
          </a:p>
        </p:txBody>
      </p:sp>
      <p:sp>
        <p:nvSpPr>
          <p:cNvPr id="42" name="Rectangle: Rounded Corners 18">
            <a:extLst>
              <a:ext uri="{FF2B5EF4-FFF2-40B4-BE49-F238E27FC236}">
                <a16:creationId xmlns:a16="http://schemas.microsoft.com/office/drawing/2014/main" id="{F2AE46ED-C3FD-2642-A3E4-033880FFC33A}"/>
              </a:ext>
            </a:extLst>
          </p:cNvPr>
          <p:cNvSpPr/>
          <p:nvPr/>
        </p:nvSpPr>
        <p:spPr>
          <a:xfrm>
            <a:off x="3783445" y="2466473"/>
            <a:ext cx="888931" cy="310896"/>
          </a:xfrm>
          <a:prstGeom prst="roundRect">
            <a:avLst>
              <a:gd name="adj" fmla="val 10898"/>
            </a:avLst>
          </a:prstGeom>
          <a:solidFill>
            <a:srgbClr val="92D050"/>
          </a:solidFill>
          <a:ln w="6350" cap="flat" cmpd="sng" algn="ctr">
            <a:solidFill>
              <a:srgbClr val="EC9A1E"/>
            </a:solidFill>
            <a:prstDash val="solid"/>
            <a:miter lim="800000"/>
          </a:ln>
          <a:effectLst/>
        </p:spPr>
        <p:txBody>
          <a:bodyPr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400" b="0" i="0" u="none" strike="noStrike" kern="0" cap="none" spc="0" normalizeH="0" baseline="0" noProof="0">
                <a:ln>
                  <a:noFill/>
                </a:ln>
                <a:solidFill>
                  <a:srgbClr val="000000"/>
                </a:solidFill>
                <a:effectLst/>
                <a:uLnTx/>
                <a:uFillTx/>
                <a:latin typeface="Franklin Gothic Book"/>
                <a:ea typeface="+mn-ea"/>
                <a:cs typeface="+mn-cs"/>
              </a:rPr>
              <a:t>Toxicity</a:t>
            </a:r>
            <a:endParaRPr kumimoji="0" lang="en-US" sz="140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43" name="Arrow: Right 19">
            <a:extLst>
              <a:ext uri="{FF2B5EF4-FFF2-40B4-BE49-F238E27FC236}">
                <a16:creationId xmlns:a16="http://schemas.microsoft.com/office/drawing/2014/main" id="{C6E2B510-F9C8-F745-9384-829AD665097A}"/>
              </a:ext>
            </a:extLst>
          </p:cNvPr>
          <p:cNvSpPr/>
          <p:nvPr/>
        </p:nvSpPr>
        <p:spPr>
          <a:xfrm>
            <a:off x="3443349" y="2547599"/>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Franklin Gothic Book"/>
              <a:ea typeface="+mn-ea"/>
              <a:cs typeface="+mn-cs"/>
            </a:endParaRPr>
          </a:p>
        </p:txBody>
      </p:sp>
      <p:sp>
        <p:nvSpPr>
          <p:cNvPr id="44" name="Rectangle: Rounded Corners 20">
            <a:extLst>
              <a:ext uri="{FF2B5EF4-FFF2-40B4-BE49-F238E27FC236}">
                <a16:creationId xmlns:a16="http://schemas.microsoft.com/office/drawing/2014/main" id="{F13DE53E-BECD-554E-B56B-328C7D23FB2B}"/>
              </a:ext>
            </a:extLst>
          </p:cNvPr>
          <p:cNvSpPr/>
          <p:nvPr/>
        </p:nvSpPr>
        <p:spPr>
          <a:xfrm>
            <a:off x="638922" y="2884128"/>
            <a:ext cx="3032724" cy="310896"/>
          </a:xfrm>
          <a:prstGeom prst="roundRect">
            <a:avLst>
              <a:gd name="adj" fmla="val 10898"/>
            </a:avLst>
          </a:prstGeom>
          <a:solidFill>
            <a:srgbClr val="92D050"/>
          </a:solidFill>
          <a:ln w="6350" cap="flat" cmpd="sng" algn="ctr">
            <a:solidFill>
              <a:srgbClr val="EC9A1E"/>
            </a:solidFill>
            <a:prstDash val="solid"/>
            <a:miter lim="800000"/>
          </a:ln>
          <a:effectLst/>
        </p:spPr>
        <p:txBody>
          <a:bodyPr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Replace ATG with moderate-dose Cy</a:t>
            </a:r>
            <a:r>
              <a:rPr kumimoji="0" lang="en-US" sz="1400" b="0" i="0" u="none" strike="noStrike" kern="0" cap="none" spc="0" normalizeH="0" baseline="30000" noProof="0" dirty="0">
                <a:ln>
                  <a:noFill/>
                </a:ln>
                <a:solidFill>
                  <a:srgbClr val="000000"/>
                </a:solidFill>
                <a:effectLst/>
                <a:uLnTx/>
                <a:uFillTx/>
                <a:latin typeface="Franklin Gothic Book"/>
                <a:ea typeface="+mn-ea"/>
                <a:cs typeface="+mn-cs"/>
              </a:rPr>
              <a:t>5</a:t>
            </a:r>
          </a:p>
        </p:txBody>
      </p:sp>
      <p:sp>
        <p:nvSpPr>
          <p:cNvPr id="45" name="Rectangle: Rounded Corners 21">
            <a:extLst>
              <a:ext uri="{FF2B5EF4-FFF2-40B4-BE49-F238E27FC236}">
                <a16:creationId xmlns:a16="http://schemas.microsoft.com/office/drawing/2014/main" id="{63F8773E-0908-5148-B0F9-780E5407B08E}"/>
              </a:ext>
            </a:extLst>
          </p:cNvPr>
          <p:cNvSpPr/>
          <p:nvPr/>
        </p:nvSpPr>
        <p:spPr>
          <a:xfrm>
            <a:off x="4070838" y="2884128"/>
            <a:ext cx="3450145" cy="310896"/>
          </a:xfrm>
          <a:prstGeom prst="roundRect">
            <a:avLst>
              <a:gd name="adj" fmla="val 10898"/>
            </a:avLst>
          </a:prstGeom>
          <a:solidFill>
            <a:srgbClr val="92D050"/>
          </a:solidFill>
          <a:ln w="6350" cap="flat" cmpd="sng" algn="ctr">
            <a:solidFill>
              <a:srgbClr val="EC9A1E"/>
            </a:solidFill>
            <a:prstDash val="solid"/>
            <a:miter lim="800000"/>
          </a:ln>
          <a:effectLst/>
        </p:spPr>
        <p:txBody>
          <a:bodyPr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Excessive toxicity secondary to neutropenia</a:t>
            </a:r>
          </a:p>
        </p:txBody>
      </p:sp>
      <p:sp>
        <p:nvSpPr>
          <p:cNvPr id="46" name="Arrow: Right 22">
            <a:extLst>
              <a:ext uri="{FF2B5EF4-FFF2-40B4-BE49-F238E27FC236}">
                <a16:creationId xmlns:a16="http://schemas.microsoft.com/office/drawing/2014/main" id="{E299EC35-8314-8947-B4BF-A36125C59787}"/>
              </a:ext>
            </a:extLst>
          </p:cNvPr>
          <p:cNvSpPr/>
          <p:nvPr/>
        </p:nvSpPr>
        <p:spPr>
          <a:xfrm>
            <a:off x="3739876" y="2963624"/>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Franklin Gothic Book"/>
              <a:ea typeface="+mn-ea"/>
              <a:cs typeface="+mn-cs"/>
            </a:endParaRPr>
          </a:p>
        </p:txBody>
      </p:sp>
      <p:sp>
        <p:nvSpPr>
          <p:cNvPr id="47" name="Rectangle: Rounded Corners 23">
            <a:extLst>
              <a:ext uri="{FF2B5EF4-FFF2-40B4-BE49-F238E27FC236}">
                <a16:creationId xmlns:a16="http://schemas.microsoft.com/office/drawing/2014/main" id="{02B97603-4C6E-074E-95AB-F51613604EB9}"/>
              </a:ext>
            </a:extLst>
          </p:cNvPr>
          <p:cNvSpPr/>
          <p:nvPr/>
        </p:nvSpPr>
        <p:spPr>
          <a:xfrm>
            <a:off x="638922" y="3300140"/>
            <a:ext cx="3225297" cy="310896"/>
          </a:xfrm>
          <a:prstGeom prst="roundRect">
            <a:avLst>
              <a:gd name="adj" fmla="val 10898"/>
            </a:avLst>
          </a:prstGeom>
          <a:solidFill>
            <a:schemeClr val="accent1">
              <a:lumMod val="40000"/>
              <a:lumOff val="60000"/>
            </a:schemeClr>
          </a:solidFill>
          <a:ln w="6350" cap="flat" cmpd="sng" algn="ctr">
            <a:solidFill>
              <a:schemeClr val="accent1"/>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Add mycophenolate mofetil to ATG/CsA</a:t>
            </a:r>
            <a:r>
              <a:rPr kumimoji="0" lang="en-US" sz="1400" b="0" i="0" u="none" strike="noStrike" kern="0" cap="none" spc="0" normalizeH="0" baseline="30000" noProof="0" dirty="0">
                <a:ln>
                  <a:noFill/>
                </a:ln>
                <a:solidFill>
                  <a:srgbClr val="000000"/>
                </a:solidFill>
                <a:effectLst/>
                <a:uLnTx/>
                <a:uFillTx/>
                <a:latin typeface="Franklin Gothic Book"/>
                <a:ea typeface="+mn-ea"/>
                <a:cs typeface="+mn-cs"/>
              </a:rPr>
              <a:t>6</a:t>
            </a:r>
            <a:endParaRPr kumimoji="0" lang="en-US" sz="1350" b="0" i="0" u="none" strike="noStrike" kern="0" cap="none" spc="0" normalizeH="0" baseline="30000" noProof="0" dirty="0">
              <a:ln>
                <a:noFill/>
              </a:ln>
              <a:solidFill>
                <a:srgbClr val="000000"/>
              </a:solidFill>
              <a:effectLst/>
              <a:uLnTx/>
              <a:uFillTx/>
              <a:latin typeface="Franklin Gothic Book"/>
              <a:ea typeface="+mn-ea"/>
              <a:cs typeface="+mn-cs"/>
            </a:endParaRPr>
          </a:p>
        </p:txBody>
      </p:sp>
      <p:sp>
        <p:nvSpPr>
          <p:cNvPr id="48" name="Rectangle: Rounded Corners 24">
            <a:extLst>
              <a:ext uri="{FF2B5EF4-FFF2-40B4-BE49-F238E27FC236}">
                <a16:creationId xmlns:a16="http://schemas.microsoft.com/office/drawing/2014/main" id="{0A2DCF57-EB6F-0D40-A668-649F44F73358}"/>
              </a:ext>
            </a:extLst>
          </p:cNvPr>
          <p:cNvSpPr/>
          <p:nvPr/>
        </p:nvSpPr>
        <p:spPr>
          <a:xfrm>
            <a:off x="4304136" y="3300140"/>
            <a:ext cx="3042138" cy="310896"/>
          </a:xfrm>
          <a:prstGeom prst="roundRect">
            <a:avLst>
              <a:gd name="adj" fmla="val 10898"/>
            </a:avLst>
          </a:prstGeom>
          <a:solidFill>
            <a:schemeClr val="accent1">
              <a:lumMod val="40000"/>
              <a:lumOff val="60000"/>
            </a:schemeClr>
          </a:solidFill>
          <a:ln w="6350" cap="flat" cmpd="sng" algn="ctr">
            <a:solidFill>
              <a:schemeClr val="accent1"/>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No improvement in response/survival</a:t>
            </a:r>
          </a:p>
        </p:txBody>
      </p:sp>
      <p:sp>
        <p:nvSpPr>
          <p:cNvPr id="49" name="Arrow: Right 25">
            <a:extLst>
              <a:ext uri="{FF2B5EF4-FFF2-40B4-BE49-F238E27FC236}">
                <a16:creationId xmlns:a16="http://schemas.microsoft.com/office/drawing/2014/main" id="{0B0ACE58-429B-3646-8BF0-77AFFE45BFFE}"/>
              </a:ext>
            </a:extLst>
          </p:cNvPr>
          <p:cNvSpPr/>
          <p:nvPr/>
        </p:nvSpPr>
        <p:spPr>
          <a:xfrm>
            <a:off x="3968173" y="3379636"/>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50" name="Rectangle: Rounded Corners 26">
            <a:extLst>
              <a:ext uri="{FF2B5EF4-FFF2-40B4-BE49-F238E27FC236}">
                <a16:creationId xmlns:a16="http://schemas.microsoft.com/office/drawing/2014/main" id="{FF31DDFD-A579-E242-B7CD-2A2222A5A727}"/>
              </a:ext>
            </a:extLst>
          </p:cNvPr>
          <p:cNvSpPr/>
          <p:nvPr/>
        </p:nvSpPr>
        <p:spPr>
          <a:xfrm>
            <a:off x="638922" y="3722490"/>
            <a:ext cx="2236163" cy="310896"/>
          </a:xfrm>
          <a:prstGeom prst="roundRect">
            <a:avLst>
              <a:gd name="adj" fmla="val 10898"/>
            </a:avLst>
          </a:prstGeom>
          <a:solidFill>
            <a:schemeClr val="accent1">
              <a:lumMod val="40000"/>
              <a:lumOff val="60000"/>
            </a:schemeClr>
          </a:solidFill>
          <a:ln w="6350" cap="flat" cmpd="sng" algn="ctr">
            <a:solidFill>
              <a:schemeClr val="accent1"/>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Add sirolimus to ATG/CsA</a:t>
            </a:r>
            <a:r>
              <a:rPr kumimoji="0" lang="en-US" sz="1400" b="0" i="0" u="none" strike="noStrike" kern="0" cap="none" spc="0" normalizeH="0" baseline="30000" noProof="0" dirty="0">
                <a:ln>
                  <a:noFill/>
                </a:ln>
                <a:solidFill>
                  <a:srgbClr val="000000"/>
                </a:solidFill>
                <a:effectLst/>
                <a:uLnTx/>
                <a:uFillTx/>
                <a:latin typeface="Franklin Gothic Book"/>
                <a:ea typeface="+mn-ea"/>
                <a:cs typeface="+mn-cs"/>
              </a:rPr>
              <a:t>7</a:t>
            </a:r>
          </a:p>
        </p:txBody>
      </p:sp>
      <p:sp>
        <p:nvSpPr>
          <p:cNvPr id="51" name="Rectangle: Rounded Corners 27">
            <a:extLst>
              <a:ext uri="{FF2B5EF4-FFF2-40B4-BE49-F238E27FC236}">
                <a16:creationId xmlns:a16="http://schemas.microsoft.com/office/drawing/2014/main" id="{1F80B8D4-A140-DB42-AC42-8DA20AC55A74}"/>
              </a:ext>
            </a:extLst>
          </p:cNvPr>
          <p:cNvSpPr/>
          <p:nvPr/>
        </p:nvSpPr>
        <p:spPr>
          <a:xfrm>
            <a:off x="3296060" y="3722490"/>
            <a:ext cx="3042138" cy="310896"/>
          </a:xfrm>
          <a:prstGeom prst="roundRect">
            <a:avLst>
              <a:gd name="adj" fmla="val 10898"/>
            </a:avLst>
          </a:prstGeom>
          <a:solidFill>
            <a:schemeClr val="accent1">
              <a:lumMod val="40000"/>
              <a:lumOff val="60000"/>
            </a:schemeClr>
          </a:solidFill>
          <a:ln w="6350" cap="flat" cmpd="sng" algn="ctr">
            <a:solidFill>
              <a:schemeClr val="accent1"/>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Book"/>
                <a:ea typeface="+mn-ea"/>
                <a:cs typeface="+mn-cs"/>
              </a:rPr>
              <a:t>No improvement </a:t>
            </a: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in response</a:t>
            </a:r>
            <a:r>
              <a:rPr kumimoji="0" lang="en-US" sz="1400" b="0" i="0" u="none" strike="noStrike" kern="0" cap="none" spc="0" normalizeH="0" baseline="0" noProof="0">
                <a:ln>
                  <a:noFill/>
                </a:ln>
                <a:solidFill>
                  <a:srgbClr val="000000"/>
                </a:solidFill>
                <a:effectLst/>
                <a:uLnTx/>
                <a:uFillTx/>
                <a:latin typeface="Franklin Gothic Book"/>
                <a:ea typeface="+mn-ea"/>
                <a:cs typeface="+mn-cs"/>
              </a:rPr>
              <a:t>/survival</a:t>
            </a:r>
            <a:endParaRPr kumimoji="0" lang="en-US" sz="140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52" name="Arrow: Right 28">
            <a:extLst>
              <a:ext uri="{FF2B5EF4-FFF2-40B4-BE49-F238E27FC236}">
                <a16:creationId xmlns:a16="http://schemas.microsoft.com/office/drawing/2014/main" id="{156D273F-AFF5-424A-A706-5F9200E556AA}"/>
              </a:ext>
            </a:extLst>
          </p:cNvPr>
          <p:cNvSpPr/>
          <p:nvPr/>
        </p:nvSpPr>
        <p:spPr>
          <a:xfrm>
            <a:off x="2971424" y="3801986"/>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53" name="Rectangle: Rounded Corners 29">
            <a:extLst>
              <a:ext uri="{FF2B5EF4-FFF2-40B4-BE49-F238E27FC236}">
                <a16:creationId xmlns:a16="http://schemas.microsoft.com/office/drawing/2014/main" id="{2B538C33-0739-2F4E-9A10-D11F92C52F80}"/>
              </a:ext>
            </a:extLst>
          </p:cNvPr>
          <p:cNvSpPr/>
          <p:nvPr/>
        </p:nvSpPr>
        <p:spPr>
          <a:xfrm>
            <a:off x="638922" y="4126156"/>
            <a:ext cx="2047374" cy="310896"/>
          </a:xfrm>
          <a:prstGeom prst="roundRect">
            <a:avLst>
              <a:gd name="adj" fmla="val 10898"/>
            </a:avLst>
          </a:prstGeom>
          <a:gradFill rotWithShape="1">
            <a:gsLst>
              <a:gs pos="0">
                <a:srgbClr val="7F7F7F">
                  <a:lumMod val="110000"/>
                  <a:satMod val="105000"/>
                  <a:tint val="67000"/>
                </a:srgbClr>
              </a:gs>
              <a:gs pos="50000">
                <a:srgbClr val="7F7F7F">
                  <a:lumMod val="105000"/>
                  <a:satMod val="103000"/>
                  <a:tint val="73000"/>
                </a:srgbClr>
              </a:gs>
              <a:gs pos="100000">
                <a:srgbClr val="7F7F7F">
                  <a:lumMod val="105000"/>
                  <a:satMod val="109000"/>
                  <a:tint val="81000"/>
                </a:srgbClr>
              </a:gs>
            </a:gsLst>
            <a:lin ang="5400000" scaled="0"/>
          </a:gradFill>
          <a:ln w="6350" cap="flat" cmpd="sng" algn="ctr">
            <a:solidFill>
              <a:srgbClr val="7F7F7F"/>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Add G-CSF to ATG/CsA</a:t>
            </a:r>
            <a:r>
              <a:rPr kumimoji="0" lang="en-US" sz="1400" b="0" i="0" u="none" strike="noStrike" kern="0" cap="none" spc="0" normalizeH="0" baseline="30000" noProof="0" dirty="0">
                <a:ln>
                  <a:noFill/>
                </a:ln>
                <a:solidFill>
                  <a:srgbClr val="000000"/>
                </a:solidFill>
                <a:effectLst/>
                <a:uLnTx/>
                <a:uFillTx/>
                <a:latin typeface="Franklin Gothic Book"/>
                <a:ea typeface="+mn-ea"/>
                <a:cs typeface="+mn-cs"/>
              </a:rPr>
              <a:t>8</a:t>
            </a:r>
          </a:p>
        </p:txBody>
      </p:sp>
      <p:sp>
        <p:nvSpPr>
          <p:cNvPr id="54" name="Rectangle: Rounded Corners 30">
            <a:extLst>
              <a:ext uri="{FF2B5EF4-FFF2-40B4-BE49-F238E27FC236}">
                <a16:creationId xmlns:a16="http://schemas.microsoft.com/office/drawing/2014/main" id="{9A1AFA3B-F2C5-AD46-949D-C3EDF1F6EB52}"/>
              </a:ext>
            </a:extLst>
          </p:cNvPr>
          <p:cNvSpPr/>
          <p:nvPr/>
        </p:nvSpPr>
        <p:spPr>
          <a:xfrm>
            <a:off x="3067610" y="4126156"/>
            <a:ext cx="3042138" cy="310896"/>
          </a:xfrm>
          <a:prstGeom prst="roundRect">
            <a:avLst>
              <a:gd name="adj" fmla="val 10898"/>
            </a:avLst>
          </a:prstGeom>
          <a:gradFill rotWithShape="1">
            <a:gsLst>
              <a:gs pos="0">
                <a:srgbClr val="7F7F7F">
                  <a:lumMod val="110000"/>
                  <a:satMod val="105000"/>
                  <a:tint val="67000"/>
                </a:srgbClr>
              </a:gs>
              <a:gs pos="50000">
                <a:srgbClr val="7F7F7F">
                  <a:lumMod val="105000"/>
                  <a:satMod val="103000"/>
                  <a:tint val="73000"/>
                </a:srgbClr>
              </a:gs>
              <a:gs pos="100000">
                <a:srgbClr val="7F7F7F">
                  <a:lumMod val="105000"/>
                  <a:satMod val="109000"/>
                  <a:tint val="81000"/>
                </a:srgbClr>
              </a:gs>
            </a:gsLst>
            <a:lin ang="5400000" scaled="0"/>
          </a:gradFill>
          <a:ln w="6350" cap="flat" cmpd="sng" algn="ctr">
            <a:solidFill>
              <a:srgbClr val="7F7F7F"/>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Book"/>
                <a:ea typeface="+mn-ea"/>
                <a:cs typeface="+mn-cs"/>
              </a:rPr>
              <a:t>No improvement in response/survival</a:t>
            </a:r>
            <a:endParaRPr kumimoji="0" lang="en-US" sz="135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55" name="Arrow: Right 31">
            <a:extLst>
              <a:ext uri="{FF2B5EF4-FFF2-40B4-BE49-F238E27FC236}">
                <a16:creationId xmlns:a16="http://schemas.microsoft.com/office/drawing/2014/main" id="{A13EC620-A9C8-7343-8B7B-D6505C93418D}"/>
              </a:ext>
            </a:extLst>
          </p:cNvPr>
          <p:cNvSpPr/>
          <p:nvPr/>
        </p:nvSpPr>
        <p:spPr>
          <a:xfrm>
            <a:off x="2720918" y="4205652"/>
            <a:ext cx="228297" cy="151905"/>
          </a:xfrm>
          <a:prstGeom prst="rightArrow">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Franklin Gothic Book"/>
              <a:ea typeface="+mn-ea"/>
              <a:cs typeface="+mn-cs"/>
            </a:endParaRPr>
          </a:p>
        </p:txBody>
      </p:sp>
      <p:sp>
        <p:nvSpPr>
          <p:cNvPr id="60" name="Content Placeholder 2">
            <a:extLst>
              <a:ext uri="{FF2B5EF4-FFF2-40B4-BE49-F238E27FC236}">
                <a16:creationId xmlns:a16="http://schemas.microsoft.com/office/drawing/2014/main" id="{A870D02A-3DB9-C64C-85B3-884B46DB9F70}"/>
              </a:ext>
            </a:extLst>
          </p:cNvPr>
          <p:cNvSpPr txBox="1">
            <a:spLocks/>
          </p:cNvSpPr>
          <p:nvPr/>
        </p:nvSpPr>
        <p:spPr>
          <a:xfrm>
            <a:off x="200740" y="788766"/>
            <a:ext cx="8766280" cy="60347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Standard IST for patients with SAA/</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vSAA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who are not eligible for HSCT is </a:t>
            </a:r>
            <a:r>
              <a:rPr kumimoji="0" lang="en-US" sz="1800" b="1" i="0" u="none" strike="noStrike" kern="1200" cap="none" spc="0" normalizeH="0" baseline="0" noProof="0" dirty="0">
                <a:ln>
                  <a:noFill/>
                </a:ln>
                <a:solidFill>
                  <a:srgbClr val="3A4F92"/>
                </a:solidFill>
                <a:effectLst/>
                <a:uLnTx/>
                <a:uFillTx/>
                <a:latin typeface="Arial" panose="020B0604020202020204" pitchFamily="34" charset="0"/>
                <a:ea typeface="+mn-ea"/>
                <a:cs typeface="+mn-cs"/>
              </a:rPr>
              <a:t>horse </a:t>
            </a:r>
            <a:r>
              <a:rPr kumimoji="0" lang="en-US" sz="1800" b="1" i="0" u="none" strike="noStrike" kern="1200" cap="none" spc="0" normalizeH="0" baseline="0" noProof="0" dirty="0" err="1">
                <a:ln>
                  <a:noFill/>
                </a:ln>
                <a:solidFill>
                  <a:srgbClr val="3A4F92"/>
                </a:solidFill>
                <a:effectLst/>
                <a:uLnTx/>
                <a:uFillTx/>
                <a:latin typeface="Arial" panose="020B0604020202020204" pitchFamily="34" charset="0"/>
                <a:ea typeface="+mn-ea"/>
                <a:cs typeface="+mn-cs"/>
              </a:rPr>
              <a:t>antithymocyte</a:t>
            </a:r>
            <a:r>
              <a:rPr kumimoji="0" lang="en-US" sz="1800" b="1" i="0" u="none" strike="noStrike" kern="1200" cap="none" spc="0" normalizeH="0" baseline="0" noProof="0" dirty="0">
                <a:ln>
                  <a:noFill/>
                </a:ln>
                <a:solidFill>
                  <a:srgbClr val="3A4F92"/>
                </a:solidFill>
                <a:effectLst/>
                <a:uLnTx/>
                <a:uFillTx/>
                <a:latin typeface="Arial" panose="020B0604020202020204" pitchFamily="34" charset="0"/>
                <a:ea typeface="+mn-ea"/>
                <a:cs typeface="+mn-cs"/>
              </a:rPr>
              <a:t> globulin (</a:t>
            </a:r>
            <a:r>
              <a:rPr kumimoji="0" lang="en-US" sz="1800" b="1" i="0" u="none" strike="noStrike" kern="1200" cap="none" spc="0" normalizeH="0" baseline="0" noProof="0" dirty="0" err="1">
                <a:ln>
                  <a:noFill/>
                </a:ln>
                <a:solidFill>
                  <a:srgbClr val="3A4F92"/>
                </a:solidFill>
                <a:effectLst/>
                <a:uLnTx/>
                <a:uFillTx/>
                <a:latin typeface="Arial" panose="020B0604020202020204" pitchFamily="34" charset="0"/>
                <a:ea typeface="+mn-ea"/>
                <a:cs typeface="+mn-cs"/>
              </a:rPr>
              <a:t>hATG</a:t>
            </a:r>
            <a:r>
              <a:rPr kumimoji="0" lang="en-US" sz="1800" b="1" i="0" u="none" strike="noStrike" kern="1200" cap="none" spc="0" normalizeH="0" baseline="0" noProof="0" dirty="0">
                <a:ln>
                  <a:noFill/>
                </a:ln>
                <a:solidFill>
                  <a:srgbClr val="3A4F92"/>
                </a:solidFill>
                <a:effectLst/>
                <a:uLnTx/>
                <a:uFillTx/>
                <a:latin typeface="Arial" panose="020B0604020202020204" pitchFamily="34" charset="0"/>
                <a:ea typeface="+mn-ea"/>
                <a:cs typeface="+mn-cs"/>
              </a:rPr>
              <a:t>) plus ciclosporin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CsA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since 30 years</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 name="Connecteur droit 4">
            <a:extLst>
              <a:ext uri="{FF2B5EF4-FFF2-40B4-BE49-F238E27FC236}">
                <a16:creationId xmlns:a16="http://schemas.microsoft.com/office/drawing/2014/main" id="{534CCBBD-8225-5640-A271-3A9D6FF4EC97}"/>
              </a:ext>
            </a:extLst>
          </p:cNvPr>
          <p:cNvCxnSpPr/>
          <p:nvPr/>
        </p:nvCxnSpPr>
        <p:spPr>
          <a:xfrm>
            <a:off x="398585" y="1638601"/>
            <a:ext cx="0" cy="1556423"/>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3E636B82-1BCA-E643-B73B-503B7CF1613C}"/>
              </a:ext>
            </a:extLst>
          </p:cNvPr>
          <p:cNvCxnSpPr/>
          <p:nvPr/>
        </p:nvCxnSpPr>
        <p:spPr>
          <a:xfrm>
            <a:off x="398586" y="3268101"/>
            <a:ext cx="0" cy="75600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BF529EF-F8AC-7949-A70D-2858FF8E170F}"/>
              </a:ext>
            </a:extLst>
          </p:cNvPr>
          <p:cNvCxnSpPr/>
          <p:nvPr/>
        </p:nvCxnSpPr>
        <p:spPr>
          <a:xfrm>
            <a:off x="398587" y="4088714"/>
            <a:ext cx="0" cy="36000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id="{72D99F47-A0EE-4F49-B6FB-30135C93E41F}"/>
              </a:ext>
            </a:extLst>
          </p:cNvPr>
          <p:cNvSpPr txBox="1">
            <a:spLocks/>
          </p:cNvSpPr>
          <p:nvPr/>
        </p:nvSpPr>
        <p:spPr>
          <a:xfrm>
            <a:off x="628650" y="80533"/>
            <a:ext cx="7886700" cy="485108"/>
          </a:xfrm>
          <a:prstGeom prst="rect">
            <a:avLst/>
          </a:prstGeom>
        </p:spPr>
        <p:txBody>
          <a:bodyPr vert="horz" lIns="91438" tIns="45719" rIns="91438" bIns="45719" rtlCol="0" anchor="b">
            <a:normAutofit/>
          </a:bodyPr>
          <a:lstStyle>
            <a:lvl1pPr algn="ctr" defTabSz="685783" rtl="0" eaLnBrk="1" latinLnBrk="0" hangingPunct="1">
              <a:lnSpc>
                <a:spcPct val="90000"/>
              </a:lnSpc>
              <a:spcBef>
                <a:spcPct val="0"/>
              </a:spcBef>
              <a:buNone/>
              <a:defRPr sz="2000" b="1" kern="1200">
                <a:solidFill>
                  <a:schemeClr val="tx1"/>
                </a:solidFill>
                <a:latin typeface="+mj-lt"/>
                <a:ea typeface="+mj-ea"/>
                <a:cs typeface="+mj-cs"/>
              </a:defRPr>
            </a:lvl1pPr>
          </a:lstStyle>
          <a:p>
            <a:pPr marL="0" marR="0" lvl="0" indent="0" algn="ctr" defTabSz="685783" rtl="0" eaLnBrk="1" fontAlgn="auto" latinLnBrk="0" hangingPunct="1">
              <a:lnSpc>
                <a:spcPct val="90000"/>
              </a:lnSpc>
              <a:spcBef>
                <a:spcPct val="0"/>
              </a:spcBef>
              <a:spcAft>
                <a:spcPts val="0"/>
              </a:spcAft>
              <a:buClrTx/>
              <a:buSzTx/>
              <a:buFontTx/>
              <a:buNone/>
              <a:tabLst/>
              <a:defRPr/>
            </a:pPr>
            <a:r>
              <a:rPr kumimoji="0" lang="fr-FR" sz="2400" b="1" i="0" u="none" strike="noStrike" kern="1200" cap="none" spc="0" normalizeH="0" baseline="0" noProof="0" dirty="0">
                <a:ln>
                  <a:noFill/>
                </a:ln>
                <a:solidFill>
                  <a:sysClr val="windowText" lastClr="000000"/>
                </a:solidFill>
                <a:effectLst/>
                <a:uLnTx/>
                <a:uFillTx/>
                <a:latin typeface="Arial"/>
                <a:ea typeface="+mj-ea"/>
                <a:cs typeface="+mj-cs"/>
              </a:rPr>
              <a:t>How to </a:t>
            </a:r>
            <a:r>
              <a:rPr kumimoji="0" lang="fr-FR" sz="2400" b="1" i="0" u="none" strike="noStrike" kern="1200" cap="none" spc="0" normalizeH="0" baseline="0" noProof="0" dirty="0" err="1">
                <a:ln>
                  <a:noFill/>
                </a:ln>
                <a:solidFill>
                  <a:sysClr val="windowText" lastClr="000000"/>
                </a:solidFill>
                <a:effectLst/>
                <a:uLnTx/>
                <a:uFillTx/>
                <a:latin typeface="Arial"/>
                <a:ea typeface="+mj-ea"/>
                <a:cs typeface="+mj-cs"/>
              </a:rPr>
              <a:t>improve</a:t>
            </a:r>
            <a:r>
              <a:rPr kumimoji="0" lang="fr-FR" sz="2400" b="1" i="0" u="none" strike="noStrike" kern="1200" cap="none" spc="0" normalizeH="0" baseline="0" noProof="0" dirty="0">
                <a:ln>
                  <a:noFill/>
                </a:ln>
                <a:solidFill>
                  <a:sysClr val="windowText" lastClr="000000"/>
                </a:solidFill>
                <a:effectLst/>
                <a:uLnTx/>
                <a:uFillTx/>
                <a:latin typeface="Arial"/>
                <a:ea typeface="+mj-ea"/>
                <a:cs typeface="+mj-cs"/>
              </a:rPr>
              <a:t> immunosuppression?</a:t>
            </a:r>
            <a:endParaRPr kumimoji="0" lang="en-US" sz="2400" b="1" i="0" u="none" strike="noStrike" kern="1200" cap="none" spc="0" normalizeH="0" baseline="0" noProof="0" dirty="0">
              <a:ln>
                <a:noFill/>
              </a:ln>
              <a:solidFill>
                <a:sysClr val="windowText" lastClr="000000"/>
              </a:solidFill>
              <a:effectLst/>
              <a:uLnTx/>
              <a:uFillTx/>
              <a:latin typeface="Arial"/>
              <a:ea typeface="+mj-ea"/>
              <a:cs typeface="+mj-cs"/>
            </a:endParaRPr>
          </a:p>
        </p:txBody>
      </p:sp>
    </p:spTree>
    <p:extLst>
      <p:ext uri="{BB962C8B-B14F-4D97-AF65-F5344CB8AC3E}">
        <p14:creationId xmlns:p14="http://schemas.microsoft.com/office/powerpoint/2010/main" val="23215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54C0CC-28D5-2D45-8A57-DFBB9A64E88B}"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5" name="Image 4">
            <a:extLst>
              <a:ext uri="{FF2B5EF4-FFF2-40B4-BE49-F238E27FC236}">
                <a16:creationId xmlns:a16="http://schemas.microsoft.com/office/drawing/2014/main" id="{D4476097-9302-954C-A683-04C723937EE7}"/>
              </a:ext>
            </a:extLst>
          </p:cNvPr>
          <p:cNvPicPr>
            <a:picLocks noChangeAspect="1"/>
          </p:cNvPicPr>
          <p:nvPr/>
        </p:nvPicPr>
        <p:blipFill>
          <a:blip r:embed="rId2"/>
          <a:stretch>
            <a:fillRect/>
          </a:stretch>
        </p:blipFill>
        <p:spPr>
          <a:xfrm>
            <a:off x="885217" y="1276337"/>
            <a:ext cx="7393021" cy="3394875"/>
          </a:xfrm>
          <a:prstGeom prst="rect">
            <a:avLst/>
          </a:prstGeom>
        </p:spPr>
      </p:pic>
      <p:pic>
        <p:nvPicPr>
          <p:cNvPr id="3" name="Image 2">
            <a:extLst>
              <a:ext uri="{FF2B5EF4-FFF2-40B4-BE49-F238E27FC236}">
                <a16:creationId xmlns:a16="http://schemas.microsoft.com/office/drawing/2014/main" id="{D5F820EA-6AED-A74F-8FA6-B96808278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706" y="152759"/>
            <a:ext cx="4152122" cy="946297"/>
          </a:xfrm>
          <a:prstGeom prst="rect">
            <a:avLst/>
          </a:prstGeom>
        </p:spPr>
      </p:pic>
    </p:spTree>
    <p:extLst>
      <p:ext uri="{BB962C8B-B14F-4D97-AF65-F5344CB8AC3E}">
        <p14:creationId xmlns:p14="http://schemas.microsoft.com/office/powerpoint/2010/main" val="331586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7DEB05-29FB-4A1A-98D5-965EE6F1C7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54C0CC-28D5-2D45-8A57-DFBB9A64E88B}"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3" name="Content Placeholder 2">
            <a:extLst>
              <a:ext uri="{FF2B5EF4-FFF2-40B4-BE49-F238E27FC236}">
                <a16:creationId xmlns:a16="http://schemas.microsoft.com/office/drawing/2014/main" id="{49DF1017-EAB5-6541-8419-70B5B544CDD5}"/>
              </a:ext>
            </a:extLst>
          </p:cNvPr>
          <p:cNvSpPr txBox="1">
            <a:spLocks/>
          </p:cNvSpPr>
          <p:nvPr/>
        </p:nvSpPr>
        <p:spPr>
          <a:xfrm>
            <a:off x="432000" y="1039785"/>
            <a:ext cx="8280000" cy="60347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The </a:t>
            </a:r>
            <a:r>
              <a:rPr kumimoji="0" lang="en-US" sz="1800" b="1" i="0" u="none" strike="noStrike" kern="1200" cap="none" spc="0" normalizeH="0" baseline="0" noProof="0" dirty="0">
                <a:ln>
                  <a:noFill/>
                </a:ln>
                <a:solidFill>
                  <a:srgbClr val="3A4F92"/>
                </a:solidFill>
                <a:effectLst/>
                <a:uLnTx/>
                <a:uFillTx/>
                <a:latin typeface="Arial" panose="020B0604020202020204"/>
                <a:ea typeface="+mn-ea"/>
                <a:cs typeface="+mn-cs"/>
              </a:rPr>
              <a:t>RACE trial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is an investigator-driven, open-label, phase 3, randomized trial comparing the combination of </a:t>
            </a:r>
            <a:r>
              <a:rPr kumimoji="0" lang="en-US" sz="1800" b="0" i="0" u="none" strike="noStrike" kern="1200" cap="none" spc="0" normalizeH="0" baseline="0" noProof="0" dirty="0" err="1">
                <a:ln>
                  <a:noFill/>
                </a:ln>
                <a:solidFill>
                  <a:srgbClr val="000000"/>
                </a:solidFill>
                <a:effectLst/>
                <a:uLnTx/>
                <a:uFillTx/>
                <a:latin typeface="Arial" panose="020B0604020202020204"/>
                <a:ea typeface="+mn-ea"/>
                <a:cs typeface="+mn-cs"/>
              </a:rPr>
              <a:t>hATG</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srgbClr val="000000"/>
                </a:solidFill>
                <a:effectLst/>
                <a:uLnTx/>
                <a:uFillTx/>
                <a:latin typeface="Arial" panose="020B0604020202020204"/>
                <a:ea typeface="+mn-ea"/>
                <a:cs typeface="+mn-cs"/>
              </a:rPr>
              <a:t>CsA</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and </a:t>
            </a:r>
            <a:r>
              <a:rPr kumimoji="0" lang="en-US" sz="1800" b="0" i="0" u="none" strike="noStrike" kern="1200" cap="none" spc="0" normalizeH="0" baseline="0" noProof="0" dirty="0" err="1">
                <a:ln>
                  <a:noFill/>
                </a:ln>
                <a:solidFill>
                  <a:srgbClr val="000000"/>
                </a:solidFill>
                <a:effectLst/>
                <a:uLnTx/>
                <a:uFillTx/>
                <a:latin typeface="Arial" panose="020B0604020202020204"/>
                <a:ea typeface="+mn-ea"/>
                <a:cs typeface="+mn-cs"/>
              </a:rPr>
              <a:t>eltrombopag</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with IST alone in patients with SAA</a:t>
            </a:r>
          </a:p>
        </p:txBody>
      </p:sp>
      <p:sp>
        <p:nvSpPr>
          <p:cNvPr id="24" name="Text Placeholder 3">
            <a:extLst>
              <a:ext uri="{FF2B5EF4-FFF2-40B4-BE49-F238E27FC236}">
                <a16:creationId xmlns:a16="http://schemas.microsoft.com/office/drawing/2014/main" id="{5BCF94D2-DFDA-0C47-A230-8D5F214D87B3}"/>
              </a:ext>
            </a:extLst>
          </p:cNvPr>
          <p:cNvSpPr txBox="1">
            <a:spLocks/>
          </p:cNvSpPr>
          <p:nvPr/>
        </p:nvSpPr>
        <p:spPr>
          <a:xfrm>
            <a:off x="0" y="4926518"/>
            <a:ext cx="4648200" cy="216982"/>
          </a:xfrm>
          <a:prstGeom prst="rect">
            <a:avLst/>
          </a:prstGeom>
        </p:spPr>
        <p:txBody>
          <a:bodyPr vert="horz" lIns="91440" tIns="45720" rIns="91440" bIns="45720" rtlCol="0" anchor="b">
            <a:spAutoFit/>
          </a:bodyPr>
          <a:lstStyle>
            <a:lvl1pPr marL="0" indent="0" algn="l" defTabSz="685800" rtl="0" eaLnBrk="1" latinLnBrk="0" hangingPunct="1">
              <a:lnSpc>
                <a:spcPct val="90000"/>
              </a:lnSpc>
              <a:spcBef>
                <a:spcPts val="0"/>
              </a:spcBef>
              <a:buClr>
                <a:schemeClr val="accent2"/>
              </a:buClr>
              <a:buFont typeface="Arial" panose="020B0604020202020204" pitchFamily="34" charset="0"/>
              <a:buNone/>
              <a:defRPr sz="9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EB6924"/>
              </a:buClr>
              <a:buSzTx/>
              <a:buFont typeface="Arial" panose="020B0604020202020204" pitchFamily="34" charset="0"/>
              <a:buNone/>
              <a:tabLst/>
              <a:defRPr/>
            </a:pPr>
            <a:r>
              <a:rPr kumimoji="0" lang="fy-NL" sz="900" b="0" i="0" u="none" strike="noStrike" kern="1200" cap="none" spc="0" normalizeH="0" baseline="0" noProof="0">
                <a:ln>
                  <a:noFill/>
                </a:ln>
                <a:solidFill>
                  <a:srgbClr val="000000"/>
                </a:solidFill>
                <a:effectLst/>
                <a:uLnTx/>
                <a:uFillTx/>
                <a:latin typeface="Arial" panose="020B0604020202020204"/>
                <a:ea typeface="+mn-ea"/>
                <a:cs typeface="+mn-cs"/>
              </a:rPr>
              <a:t>ANC, absolute neuthrophil count; vSAA, very severe aplastic anemia.</a:t>
            </a: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nvGrpSpPr>
          <p:cNvPr id="26" name="Group 21">
            <a:extLst>
              <a:ext uri="{FF2B5EF4-FFF2-40B4-BE49-F238E27FC236}">
                <a16:creationId xmlns:a16="http://schemas.microsoft.com/office/drawing/2014/main" id="{D7F388DF-7813-5A40-88A6-D4AFB4AAEBAC}"/>
              </a:ext>
            </a:extLst>
          </p:cNvPr>
          <p:cNvGrpSpPr/>
          <p:nvPr/>
        </p:nvGrpSpPr>
        <p:grpSpPr>
          <a:xfrm>
            <a:off x="401429" y="1713780"/>
            <a:ext cx="8341142" cy="2445757"/>
            <a:chOff x="432000" y="2027487"/>
            <a:chExt cx="8341142" cy="2260737"/>
          </a:xfrm>
        </p:grpSpPr>
        <p:grpSp>
          <p:nvGrpSpPr>
            <p:cNvPr id="27" name="Group 19">
              <a:extLst>
                <a:ext uri="{FF2B5EF4-FFF2-40B4-BE49-F238E27FC236}">
                  <a16:creationId xmlns:a16="http://schemas.microsoft.com/office/drawing/2014/main" id="{DA295E6E-90AE-B743-9A7D-D1BADDE156DC}"/>
                </a:ext>
              </a:extLst>
            </p:cNvPr>
            <p:cNvGrpSpPr/>
            <p:nvPr/>
          </p:nvGrpSpPr>
          <p:grpSpPr>
            <a:xfrm>
              <a:off x="432000" y="2289092"/>
              <a:ext cx="8341142" cy="1999132"/>
              <a:chOff x="432000" y="2289092"/>
              <a:chExt cx="8341142" cy="1999132"/>
            </a:xfrm>
          </p:grpSpPr>
          <p:grpSp>
            <p:nvGrpSpPr>
              <p:cNvPr id="29" name="Group 11">
                <a:extLst>
                  <a:ext uri="{FF2B5EF4-FFF2-40B4-BE49-F238E27FC236}">
                    <a16:creationId xmlns:a16="http://schemas.microsoft.com/office/drawing/2014/main" id="{E1E1C640-959B-B940-B213-9A3C2EF0BC24}"/>
                  </a:ext>
                </a:extLst>
              </p:cNvPr>
              <p:cNvGrpSpPr/>
              <p:nvPr/>
            </p:nvGrpSpPr>
            <p:grpSpPr>
              <a:xfrm>
                <a:off x="432000" y="2289092"/>
                <a:ext cx="8341142" cy="1999132"/>
                <a:chOff x="638198" y="2293488"/>
                <a:chExt cx="8341142" cy="1999132"/>
              </a:xfrm>
            </p:grpSpPr>
            <p:sp>
              <p:nvSpPr>
                <p:cNvPr id="35" name="Rectangle: Rounded Corners 5">
                  <a:extLst>
                    <a:ext uri="{FF2B5EF4-FFF2-40B4-BE49-F238E27FC236}">
                      <a16:creationId xmlns:a16="http://schemas.microsoft.com/office/drawing/2014/main" id="{D68AA7D6-ADA7-F540-804B-5D85D3A27BEB}"/>
                    </a:ext>
                  </a:extLst>
                </p:cNvPr>
                <p:cNvSpPr/>
                <p:nvPr/>
              </p:nvSpPr>
              <p:spPr>
                <a:xfrm>
                  <a:off x="638198" y="2293494"/>
                  <a:ext cx="2472262" cy="1992389"/>
                </a:xfrm>
                <a:prstGeom prst="roundRect">
                  <a:avLst>
                    <a:gd name="adj" fmla="val 10549"/>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lIns="45720" rIns="45720"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Key inclusion criteria</a:t>
                  </a:r>
                </a:p>
                <a:p>
                  <a:pPr marL="173038" marR="0" lvl="0" indent="-173038"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Age ≥ 15 years</a:t>
                  </a:r>
                </a:p>
                <a:p>
                  <a:pPr marL="173038" marR="0" lvl="0" indent="-173038"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SAA or vSAA defined by</a:t>
                  </a:r>
                </a:p>
                <a:p>
                  <a:pPr marL="361950" marR="0" lvl="0" indent="-173038" algn="l" defTabSz="3429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at least two of the following</a:t>
                  </a:r>
                </a:p>
                <a:p>
                  <a:pPr marL="538163" marR="0" lvl="1" indent="-200025" algn="l" defTabSz="342900" rtl="0" eaLnBrk="1" fontAlgn="auto" latinLnBrk="0" hangingPunct="1">
                    <a:lnSpc>
                      <a:spcPct val="100000"/>
                    </a:lnSpc>
                    <a:spcBef>
                      <a:spcPts val="0"/>
                    </a:spcBef>
                    <a:spcAft>
                      <a:spcPts val="0"/>
                    </a:spcAft>
                    <a:buClrTx/>
                    <a:buSzTx/>
                    <a:buFont typeface="Franklin Gothic Book" panose="020B0503020102020204" pitchFamily="34" charset="0"/>
                    <a:buChar char="–"/>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ANC &lt; 0.5 × 10</a:t>
                  </a:r>
                  <a:r>
                    <a:rPr kumimoji="0" lang="fy-NL" sz="1000" b="0" i="0" u="none" strike="noStrike" kern="0" cap="none" spc="0" normalizeH="0" baseline="30000" noProof="0" dirty="0">
                      <a:ln>
                        <a:noFill/>
                      </a:ln>
                      <a:solidFill>
                        <a:srgbClr val="000000"/>
                      </a:solidFill>
                      <a:effectLst/>
                      <a:uLnTx/>
                      <a:uFillTx/>
                      <a:latin typeface="Arial" panose="020B0604020202020204"/>
                      <a:ea typeface="+mn-ea"/>
                      <a:cs typeface="+mn-cs"/>
                    </a:rPr>
                    <a:t>9</a:t>
                  </a: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/L (SAA) or </a:t>
                  </a:r>
                  <a:b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&lt; 0.2 × 10</a:t>
                  </a:r>
                  <a:r>
                    <a:rPr kumimoji="0" lang="fy-NL" sz="1000" b="0" i="0" u="none" strike="noStrike" kern="0" cap="none" spc="0" normalizeH="0" baseline="30000" noProof="0" dirty="0">
                      <a:ln>
                        <a:noFill/>
                      </a:ln>
                      <a:solidFill>
                        <a:srgbClr val="000000"/>
                      </a:solidFill>
                      <a:effectLst/>
                      <a:uLnTx/>
                      <a:uFillTx/>
                      <a:latin typeface="Arial" panose="020B0604020202020204"/>
                      <a:ea typeface="+mn-ea"/>
                      <a:cs typeface="+mn-cs"/>
                    </a:rPr>
                    <a:t>9</a:t>
                  </a: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/L (vSAA)</a:t>
                  </a:r>
                </a:p>
                <a:p>
                  <a:pPr marL="538163" marR="0" lvl="1" indent="-200025" algn="l" defTabSz="342900" rtl="0" eaLnBrk="1" fontAlgn="auto" latinLnBrk="0" hangingPunct="1">
                    <a:lnSpc>
                      <a:spcPct val="100000"/>
                    </a:lnSpc>
                    <a:spcBef>
                      <a:spcPts val="0"/>
                    </a:spcBef>
                    <a:spcAft>
                      <a:spcPts val="0"/>
                    </a:spcAft>
                    <a:buClrTx/>
                    <a:buSzTx/>
                    <a:buFont typeface="Franklin Gothic Book" panose="020B0503020102020204" pitchFamily="34" charset="0"/>
                    <a:buChar char="–"/>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Platelet count &lt; 20 × 10</a:t>
                  </a:r>
                  <a:r>
                    <a:rPr kumimoji="0" lang="fy-NL" sz="1000" b="0" i="0" u="none" strike="noStrike" kern="0" cap="none" spc="0" normalizeH="0" baseline="30000" noProof="0" dirty="0">
                      <a:ln>
                        <a:noFill/>
                      </a:ln>
                      <a:solidFill>
                        <a:srgbClr val="000000"/>
                      </a:solidFill>
                      <a:effectLst/>
                      <a:uLnTx/>
                      <a:uFillTx/>
                      <a:latin typeface="Arial" panose="020B0604020202020204"/>
                      <a:ea typeface="+mn-ea"/>
                      <a:cs typeface="+mn-cs"/>
                    </a:rPr>
                    <a:t>9</a:t>
                  </a: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/L</a:t>
                  </a:r>
                </a:p>
                <a:p>
                  <a:pPr marL="538163" marR="0" lvl="1" indent="-200025" algn="l" defTabSz="342900" rtl="0" eaLnBrk="1" fontAlgn="auto" latinLnBrk="0" hangingPunct="1">
                    <a:lnSpc>
                      <a:spcPct val="100000"/>
                    </a:lnSpc>
                    <a:spcBef>
                      <a:spcPts val="0"/>
                    </a:spcBef>
                    <a:spcAft>
                      <a:spcPts val="0"/>
                    </a:spcAft>
                    <a:buClrTx/>
                    <a:buSzTx/>
                    <a:buFont typeface="Franklin Gothic Book" panose="020B0503020102020204" pitchFamily="34" charset="0"/>
                    <a:buChar char="–"/>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Reticulocyte count &lt; 60 × 10</a:t>
                  </a:r>
                  <a:r>
                    <a:rPr kumimoji="0" lang="fy-NL" sz="1000" b="0" i="0" u="none" strike="noStrike" kern="0" cap="none" spc="0" normalizeH="0" baseline="30000" noProof="0" dirty="0">
                      <a:ln>
                        <a:noFill/>
                      </a:ln>
                      <a:solidFill>
                        <a:srgbClr val="000000"/>
                      </a:solidFill>
                      <a:effectLst/>
                      <a:uLnTx/>
                      <a:uFillTx/>
                      <a:latin typeface="Arial" panose="020B0604020202020204"/>
                      <a:ea typeface="+mn-ea"/>
                      <a:cs typeface="+mn-cs"/>
                    </a:rPr>
                    <a:t>9</a:t>
                  </a: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/L</a:t>
                  </a:r>
                </a:p>
                <a:p>
                  <a:pPr marL="361950" marR="0" lvl="0" indent="-173038" algn="l" defTabSz="3429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Hypocellular BM (cellularity &lt; 30%) without evidence of fibrosis or malignant cells</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6" name="Rectangle: Rounded Corners 7">
                  <a:extLst>
                    <a:ext uri="{FF2B5EF4-FFF2-40B4-BE49-F238E27FC236}">
                      <a16:creationId xmlns:a16="http://schemas.microsoft.com/office/drawing/2014/main" id="{06234CD5-0B78-D34C-83CB-D1803906F32A}"/>
                    </a:ext>
                  </a:extLst>
                </p:cNvPr>
                <p:cNvSpPr/>
                <p:nvPr/>
              </p:nvSpPr>
              <p:spPr>
                <a:xfrm rot="16200000">
                  <a:off x="2473356" y="3136796"/>
                  <a:ext cx="1992368" cy="305761"/>
                </a:xfrm>
                <a:prstGeom prst="roundRect">
                  <a:avLst>
                    <a:gd name="adj" fmla="val 10549"/>
                  </a:avLst>
                </a:prstGeom>
                <a:gradFill rotWithShape="1">
                  <a:gsLst>
                    <a:gs pos="0">
                      <a:srgbClr val="EC9A1E">
                        <a:lumMod val="110000"/>
                        <a:satMod val="105000"/>
                        <a:tint val="67000"/>
                      </a:srgbClr>
                    </a:gs>
                    <a:gs pos="50000">
                      <a:srgbClr val="EC9A1E">
                        <a:lumMod val="105000"/>
                        <a:satMod val="103000"/>
                        <a:tint val="73000"/>
                      </a:srgbClr>
                    </a:gs>
                    <a:gs pos="100000">
                      <a:srgbClr val="EC9A1E">
                        <a:lumMod val="105000"/>
                        <a:satMod val="109000"/>
                        <a:tint val="81000"/>
                      </a:srgbClr>
                    </a:gs>
                  </a:gsLst>
                  <a:lin ang="5400000" scaled="0"/>
                </a:gradFill>
                <a:ln w="6350" cap="flat" cmpd="sng" algn="ctr">
                  <a:solidFill>
                    <a:srgbClr val="EC9A1E"/>
                  </a:solidFill>
                  <a:prstDash val="solid"/>
                  <a:miter lim="800000"/>
                </a:ln>
                <a:effectLst/>
              </p:spPr>
              <p:txBody>
                <a:bodyPr lIns="45720" rIns="4572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Randomization 1:1</a:t>
                  </a:r>
                  <a:endParaRPr kumimoji="0" lang="en-US" sz="1000" b="1"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7" name="Rectangle: Rounded Corners 8">
                  <a:extLst>
                    <a:ext uri="{FF2B5EF4-FFF2-40B4-BE49-F238E27FC236}">
                      <a16:creationId xmlns:a16="http://schemas.microsoft.com/office/drawing/2014/main" id="{619E7E37-5E08-C544-B3E5-B68827ACFEED}"/>
                    </a:ext>
                  </a:extLst>
                </p:cNvPr>
                <p:cNvSpPr/>
                <p:nvPr/>
              </p:nvSpPr>
              <p:spPr>
                <a:xfrm>
                  <a:off x="3828618" y="2293493"/>
                  <a:ext cx="2472262" cy="742084"/>
                </a:xfrm>
                <a:prstGeom prst="roundRect">
                  <a:avLst>
                    <a:gd name="adj" fmla="val 10549"/>
                  </a:avLst>
                </a:prstGeom>
                <a:gradFill rotWithShape="1">
                  <a:gsLst>
                    <a:gs pos="0">
                      <a:srgbClr val="0460A9">
                        <a:lumMod val="110000"/>
                        <a:satMod val="105000"/>
                        <a:tint val="67000"/>
                      </a:srgbClr>
                    </a:gs>
                    <a:gs pos="50000">
                      <a:srgbClr val="0460A9">
                        <a:lumMod val="105000"/>
                        <a:satMod val="103000"/>
                        <a:tint val="73000"/>
                      </a:srgbClr>
                    </a:gs>
                    <a:gs pos="100000">
                      <a:srgbClr val="0460A9">
                        <a:lumMod val="105000"/>
                        <a:satMod val="109000"/>
                        <a:tint val="81000"/>
                      </a:srgbClr>
                    </a:gs>
                  </a:gsLst>
                  <a:lin ang="5400000" scaled="0"/>
                </a:gradFill>
                <a:ln w="6350" cap="flat" cmpd="sng" algn="ctr">
                  <a:solidFill>
                    <a:srgbClr val="0460A9"/>
                  </a:solidFill>
                  <a:prstDash val="solid"/>
                  <a:miter lim="800000"/>
                </a:ln>
                <a:effectLst/>
              </p:spPr>
              <p:txBody>
                <a:bodyPr lIns="45720" rIns="4572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Arm A (n = 101): IST</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hATG (40 mg/kg for 4 days)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 CsA (5 mg/kg/day)</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Rectangle: Rounded Corners 9">
                  <a:extLst>
                    <a:ext uri="{FF2B5EF4-FFF2-40B4-BE49-F238E27FC236}">
                      <a16:creationId xmlns:a16="http://schemas.microsoft.com/office/drawing/2014/main" id="{258858E1-5FD9-4C47-8D22-B58E9018CB9E}"/>
                    </a:ext>
                  </a:extLst>
                </p:cNvPr>
                <p:cNvSpPr/>
                <p:nvPr/>
              </p:nvSpPr>
              <p:spPr>
                <a:xfrm>
                  <a:off x="3819825" y="3114317"/>
                  <a:ext cx="2472262" cy="1178303"/>
                </a:xfrm>
                <a:prstGeom prst="roundRect">
                  <a:avLst>
                    <a:gd name="adj" fmla="val 10549"/>
                  </a:avLst>
                </a:prstGeom>
                <a:gradFill rotWithShape="1">
                  <a:gsLst>
                    <a:gs pos="0">
                      <a:srgbClr val="0460A9">
                        <a:lumMod val="110000"/>
                        <a:satMod val="105000"/>
                        <a:tint val="67000"/>
                      </a:srgbClr>
                    </a:gs>
                    <a:gs pos="50000">
                      <a:srgbClr val="0460A9">
                        <a:lumMod val="105000"/>
                        <a:satMod val="103000"/>
                        <a:tint val="73000"/>
                      </a:srgbClr>
                    </a:gs>
                    <a:gs pos="100000">
                      <a:srgbClr val="0460A9">
                        <a:lumMod val="105000"/>
                        <a:satMod val="109000"/>
                        <a:tint val="81000"/>
                      </a:srgbClr>
                    </a:gs>
                  </a:gsLst>
                  <a:lin ang="5400000" scaled="0"/>
                </a:gradFill>
                <a:ln w="6350" cap="flat" cmpd="sng" algn="ctr">
                  <a:solidFill>
                    <a:srgbClr val="0460A9"/>
                  </a:solidFill>
                  <a:prstDash val="solid"/>
                  <a:miter lim="800000"/>
                </a:ln>
                <a:effectLst/>
              </p:spPr>
              <p:txBody>
                <a:bodyPr lIns="45720" rIns="45720"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Arm B (n = 96): IST + eltrombopag</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hATG (40 mg/kg for 4 days)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CsA (5 mg/kg/day)</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00" b="0" i="0" u="none" strike="noStrike" kern="0" cap="none" spc="0" normalizeH="0" baseline="0" noProof="0" dirty="0">
                      <a:ln>
                        <a:noFill/>
                      </a:ln>
                      <a:solidFill>
                        <a:srgbClr val="000000"/>
                      </a:solidFill>
                      <a:effectLst/>
                      <a:uLnTx/>
                      <a:uFillTx/>
                      <a:latin typeface="Arial" panose="020B0604020202020204"/>
                      <a:ea typeface="+mn-ea"/>
                      <a:cs typeface="+mn-cs"/>
                    </a:rPr>
                    <a:t>Eltrombopag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150 mg/day from Day 14 until 6 months or 3 months in case of </a:t>
                  </a:r>
                  <a:b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early CR)</a:t>
                  </a:r>
                </a:p>
              </p:txBody>
            </p:sp>
            <p:sp>
              <p:nvSpPr>
                <p:cNvPr id="39" name="Rectangle: Rounded Corners 10">
                  <a:extLst>
                    <a:ext uri="{FF2B5EF4-FFF2-40B4-BE49-F238E27FC236}">
                      <a16:creationId xmlns:a16="http://schemas.microsoft.com/office/drawing/2014/main" id="{BC46ADA2-74E7-834D-A404-3DB34F9BE90B}"/>
                    </a:ext>
                  </a:extLst>
                </p:cNvPr>
                <p:cNvSpPr/>
                <p:nvPr/>
              </p:nvSpPr>
              <p:spPr>
                <a:xfrm>
                  <a:off x="6507078" y="2293488"/>
                  <a:ext cx="2472262" cy="1992369"/>
                </a:xfrm>
                <a:prstGeom prst="roundRect">
                  <a:avLst>
                    <a:gd name="adj" fmla="val 10549"/>
                  </a:avLst>
                </a:prstGeom>
                <a:gradFill rotWithShape="1">
                  <a:gsLst>
                    <a:gs pos="0">
                      <a:srgbClr val="149650">
                        <a:lumMod val="110000"/>
                        <a:satMod val="105000"/>
                        <a:tint val="67000"/>
                      </a:srgbClr>
                    </a:gs>
                    <a:gs pos="50000">
                      <a:srgbClr val="149650">
                        <a:lumMod val="105000"/>
                        <a:satMod val="103000"/>
                        <a:tint val="73000"/>
                      </a:srgbClr>
                    </a:gs>
                    <a:gs pos="100000">
                      <a:srgbClr val="149650">
                        <a:lumMod val="105000"/>
                        <a:satMod val="109000"/>
                        <a:tint val="81000"/>
                      </a:srgbClr>
                    </a:gs>
                  </a:gsLst>
                  <a:lin ang="5400000" scaled="0"/>
                </a:gradFill>
                <a:ln w="6350" cap="flat" cmpd="sng" algn="ctr">
                  <a:solidFill>
                    <a:srgbClr val="149650"/>
                  </a:solidFill>
                  <a:prstDash val="solid"/>
                  <a:miter lim="800000"/>
                </a:ln>
                <a:effectLst/>
              </p:spPr>
              <p:txBody>
                <a:bodyPr lIns="45720" rIns="45720" rtlCol="0" anchor="ct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Primary endpoint</a:t>
                  </a:r>
                </a:p>
                <a:p>
                  <a:pPr marL="171450" marR="0" lvl="0" indent="-1714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y-NL" sz="1000" b="1" i="0" u="sng" strike="noStrike" kern="0" cap="none" spc="0" normalizeH="0" baseline="0" noProof="0" dirty="0">
                      <a:ln>
                        <a:noFill/>
                      </a:ln>
                      <a:solidFill>
                        <a:srgbClr val="000000"/>
                      </a:solidFill>
                      <a:effectLst/>
                      <a:uLnTx/>
                      <a:uFillTx/>
                      <a:latin typeface="Arial" panose="020B0604020202020204"/>
                      <a:ea typeface="+mn-ea"/>
                      <a:cs typeface="+mn-cs"/>
                    </a:rPr>
                    <a:t>Hematologic CR at 3 months</a:t>
                  </a:r>
                </a:p>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fy-NL" sz="1000" b="1" i="0" u="none" strike="noStrike" kern="0" cap="none" spc="0" normalizeH="0" baseline="0" noProof="0" dirty="0">
                      <a:ln>
                        <a:noFill/>
                      </a:ln>
                      <a:solidFill>
                        <a:srgbClr val="000000"/>
                      </a:solidFill>
                      <a:effectLst/>
                      <a:uLnTx/>
                      <a:uFillTx/>
                      <a:latin typeface="Arial" panose="020B0604020202020204"/>
                      <a:ea typeface="+mn-ea"/>
                      <a:cs typeface="+mn-cs"/>
                    </a:rPr>
                    <a:t>Key secondary endpoints</a:t>
                  </a:r>
                </a:p>
                <a:p>
                  <a:pPr marL="171450" marR="0" lvl="0" indent="-1714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OS</a:t>
                  </a:r>
                </a:p>
                <a:p>
                  <a:pPr marL="171450" marR="0" lvl="0" indent="-1714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Hematologic response at 6 months</a:t>
                  </a:r>
                </a:p>
                <a:p>
                  <a:pPr marL="171450" marR="0" lvl="0" indent="-1714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Cumulative incidence of clonal evolution</a:t>
                  </a:r>
                </a:p>
                <a:p>
                  <a:pPr marL="171450" marR="0" lvl="0" indent="-1714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Number and allele burden of somatic myeloid mutations</a:t>
                  </a:r>
                </a:p>
              </p:txBody>
            </p:sp>
          </p:grpSp>
          <p:cxnSp>
            <p:nvCxnSpPr>
              <p:cNvPr id="30" name="Straight Arrow Connector 13">
                <a:extLst>
                  <a:ext uri="{FF2B5EF4-FFF2-40B4-BE49-F238E27FC236}">
                    <a16:creationId xmlns:a16="http://schemas.microsoft.com/office/drawing/2014/main" id="{C78FA529-D917-E54E-B657-CAA073A430A6}"/>
                  </a:ext>
                </a:extLst>
              </p:cNvPr>
              <p:cNvCxnSpPr>
                <a:cxnSpLocks/>
                <a:stCxn id="35" idx="3"/>
                <a:endCxn id="36" idx="0"/>
              </p:cNvCxnSpPr>
              <p:nvPr/>
            </p:nvCxnSpPr>
            <p:spPr>
              <a:xfrm flipV="1">
                <a:off x="2904262" y="3285281"/>
                <a:ext cx="206200" cy="12"/>
              </a:xfrm>
              <a:prstGeom prst="straightConnector1">
                <a:avLst/>
              </a:prstGeom>
              <a:noFill/>
              <a:ln w="6350" cap="flat" cmpd="sng" algn="ctr">
                <a:solidFill>
                  <a:srgbClr val="000000"/>
                </a:solidFill>
                <a:prstDash val="solid"/>
                <a:miter lim="800000"/>
                <a:tailEnd type="triangle"/>
              </a:ln>
              <a:effectLst/>
            </p:spPr>
          </p:cxnSp>
          <p:cxnSp>
            <p:nvCxnSpPr>
              <p:cNvPr id="31" name="Straight Arrow Connector 14">
                <a:extLst>
                  <a:ext uri="{FF2B5EF4-FFF2-40B4-BE49-F238E27FC236}">
                    <a16:creationId xmlns:a16="http://schemas.microsoft.com/office/drawing/2014/main" id="{5E06E713-E70B-4048-903E-E5E0B28BB2C4}"/>
                  </a:ext>
                </a:extLst>
              </p:cNvPr>
              <p:cNvCxnSpPr/>
              <p:nvPr/>
            </p:nvCxnSpPr>
            <p:spPr>
              <a:xfrm flipV="1">
                <a:off x="3406529" y="2661456"/>
                <a:ext cx="206199" cy="2"/>
              </a:xfrm>
              <a:prstGeom prst="straightConnector1">
                <a:avLst/>
              </a:prstGeom>
              <a:noFill/>
              <a:ln w="6350" cap="flat" cmpd="sng" algn="ctr">
                <a:solidFill>
                  <a:srgbClr val="000000"/>
                </a:solidFill>
                <a:prstDash val="solid"/>
                <a:miter lim="800000"/>
                <a:tailEnd type="triangle"/>
              </a:ln>
              <a:effectLst/>
            </p:spPr>
          </p:cxnSp>
          <p:cxnSp>
            <p:nvCxnSpPr>
              <p:cNvPr id="32" name="Straight Arrow Connector 15">
                <a:extLst>
                  <a:ext uri="{FF2B5EF4-FFF2-40B4-BE49-F238E27FC236}">
                    <a16:creationId xmlns:a16="http://schemas.microsoft.com/office/drawing/2014/main" id="{618AD86A-CE36-8E4C-9EEA-DA2E06BA5984}"/>
                  </a:ext>
                </a:extLst>
              </p:cNvPr>
              <p:cNvCxnSpPr/>
              <p:nvPr/>
            </p:nvCxnSpPr>
            <p:spPr>
              <a:xfrm flipV="1">
                <a:off x="3416221" y="3699070"/>
                <a:ext cx="206199" cy="2"/>
              </a:xfrm>
              <a:prstGeom prst="straightConnector1">
                <a:avLst/>
              </a:prstGeom>
              <a:noFill/>
              <a:ln w="6350" cap="flat" cmpd="sng" algn="ctr">
                <a:solidFill>
                  <a:srgbClr val="000000"/>
                </a:solidFill>
                <a:prstDash val="solid"/>
                <a:miter lim="800000"/>
                <a:tailEnd type="triangle"/>
              </a:ln>
              <a:effectLst/>
            </p:spPr>
          </p:cxnSp>
          <p:cxnSp>
            <p:nvCxnSpPr>
              <p:cNvPr id="33" name="Straight Arrow Connector 16">
                <a:extLst>
                  <a:ext uri="{FF2B5EF4-FFF2-40B4-BE49-F238E27FC236}">
                    <a16:creationId xmlns:a16="http://schemas.microsoft.com/office/drawing/2014/main" id="{148691C7-E2F7-FF4B-BA6B-0F90D23BD496}"/>
                  </a:ext>
                </a:extLst>
              </p:cNvPr>
              <p:cNvCxnSpPr/>
              <p:nvPr/>
            </p:nvCxnSpPr>
            <p:spPr>
              <a:xfrm flipV="1">
                <a:off x="6094682" y="3699070"/>
                <a:ext cx="206199" cy="2"/>
              </a:xfrm>
              <a:prstGeom prst="straightConnector1">
                <a:avLst/>
              </a:prstGeom>
              <a:noFill/>
              <a:ln w="6350" cap="flat" cmpd="sng" algn="ctr">
                <a:solidFill>
                  <a:srgbClr val="000000"/>
                </a:solidFill>
                <a:prstDash val="solid"/>
                <a:miter lim="800000"/>
                <a:tailEnd type="triangle"/>
              </a:ln>
              <a:effectLst/>
            </p:spPr>
          </p:cxnSp>
          <p:cxnSp>
            <p:nvCxnSpPr>
              <p:cNvPr id="34" name="Straight Arrow Connector 18">
                <a:extLst>
                  <a:ext uri="{FF2B5EF4-FFF2-40B4-BE49-F238E27FC236}">
                    <a16:creationId xmlns:a16="http://schemas.microsoft.com/office/drawing/2014/main" id="{60C0F495-9643-9140-BE5C-B7968DB919A7}"/>
                  </a:ext>
                </a:extLst>
              </p:cNvPr>
              <p:cNvCxnSpPr/>
              <p:nvPr/>
            </p:nvCxnSpPr>
            <p:spPr>
              <a:xfrm flipV="1">
                <a:off x="6094682" y="2660139"/>
                <a:ext cx="206199" cy="2"/>
              </a:xfrm>
              <a:prstGeom prst="straightConnector1">
                <a:avLst/>
              </a:prstGeom>
              <a:noFill/>
              <a:ln w="6350" cap="flat" cmpd="sng" algn="ctr">
                <a:solidFill>
                  <a:srgbClr val="000000"/>
                </a:solidFill>
                <a:prstDash val="solid"/>
                <a:miter lim="800000"/>
                <a:tailEnd type="triangle"/>
              </a:ln>
              <a:effectLst/>
            </p:spPr>
          </p:cxnSp>
        </p:grpSp>
        <p:sp>
          <p:nvSpPr>
            <p:cNvPr id="28" name="TextBox 20">
              <a:extLst>
                <a:ext uri="{FF2B5EF4-FFF2-40B4-BE49-F238E27FC236}">
                  <a16:creationId xmlns:a16="http://schemas.microsoft.com/office/drawing/2014/main" id="{DE4ADD2E-71FF-2548-B939-D822D2717746}"/>
                </a:ext>
              </a:extLst>
            </p:cNvPr>
            <p:cNvSpPr txBox="1"/>
            <p:nvPr/>
          </p:nvSpPr>
          <p:spPr>
            <a:xfrm>
              <a:off x="4341820" y="2027487"/>
              <a:ext cx="1033462" cy="234707"/>
            </a:xfrm>
            <a:prstGeom prst="rect">
              <a:avLst/>
            </a:prstGeom>
            <a:noFill/>
          </p:spPr>
          <p:txBody>
            <a:bodyPr wrap="squar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fy-NL" sz="1050" b="1" i="0" u="none" strike="noStrike" kern="0" cap="none" spc="0" normalizeH="0" baseline="0" noProof="0" dirty="0">
                  <a:ln>
                    <a:noFill/>
                  </a:ln>
                  <a:solidFill>
                    <a:srgbClr val="000000"/>
                  </a:solidFill>
                  <a:effectLst/>
                  <a:uLnTx/>
                  <a:uFillTx/>
                  <a:latin typeface="Arial" panose="020B0604020202020204"/>
                  <a:ea typeface="+mn-ea"/>
                  <a:cs typeface="+mn-cs"/>
                </a:rPr>
                <a:t>Treatment</a:t>
              </a:r>
              <a:endParaRPr kumimoji="0" lang="en-US" sz="1050" b="1"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sp>
        <p:nvSpPr>
          <p:cNvPr id="40" name="Content Placeholder 2">
            <a:extLst>
              <a:ext uri="{FF2B5EF4-FFF2-40B4-BE49-F238E27FC236}">
                <a16:creationId xmlns:a16="http://schemas.microsoft.com/office/drawing/2014/main" id="{841D70C0-9FA6-944B-94AC-E58049469B3B}"/>
              </a:ext>
            </a:extLst>
          </p:cNvPr>
          <p:cNvSpPr txBox="1">
            <a:spLocks/>
          </p:cNvSpPr>
          <p:nvPr/>
        </p:nvSpPr>
        <p:spPr>
          <a:xfrm>
            <a:off x="4084684" y="4389321"/>
            <a:ext cx="8280000" cy="60347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None/>
              <a:tabLst/>
              <a:defRPr/>
            </a:pPr>
            <a:r>
              <a:rPr kumimoji="0" lang="en-US" sz="1400" b="1" i="0" u="none" strike="noStrike" kern="1200" cap="none" spc="0" normalizeH="0" baseline="0" noProof="0" dirty="0">
                <a:ln>
                  <a:noFill/>
                </a:ln>
                <a:solidFill>
                  <a:srgbClr val="3A4F92"/>
                </a:solidFill>
                <a:effectLst/>
                <a:uLnTx/>
                <a:uFillTx/>
                <a:latin typeface="Arial" panose="020B0604020202020204" pitchFamily="34" charset="0"/>
                <a:ea typeface="+mn-ea"/>
                <a:cs typeface="+mn-cs"/>
              </a:rPr>
              <a:t>Central laboratory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King’s college, London</a:t>
            </a:r>
          </a:p>
          <a:p>
            <a:pPr marL="0" marR="0" lvl="0" indent="0" algn="l" defTabSz="914400" rtl="0" eaLnBrk="1" fontAlgn="auto" latinLnBrk="0" hangingPunct="1">
              <a:lnSpc>
                <a:spcPct val="100000"/>
              </a:lnSpc>
              <a:spcBef>
                <a:spcPts val="500"/>
              </a:spcBef>
              <a:spcAft>
                <a:spcPts val="10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A4F92"/>
                </a:solidFill>
                <a:effectLst/>
                <a:uLnTx/>
                <a:uFillTx/>
                <a:latin typeface="Arial" panose="020B0604020202020204" pitchFamily="34" charset="0"/>
                <a:ea typeface="+mn-ea"/>
                <a:cs typeface="+mn-cs"/>
              </a:rPr>
              <a:t>Stratification</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based on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disease severity, age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and</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center</a:t>
            </a:r>
            <a:endParaRPr kumimoji="0" lang="nl-NL"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itle 1">
            <a:extLst>
              <a:ext uri="{FF2B5EF4-FFF2-40B4-BE49-F238E27FC236}">
                <a16:creationId xmlns:a16="http://schemas.microsoft.com/office/drawing/2014/main" id="{0DCA0C1E-1D73-4140-8D89-0ABDD2176CE1}"/>
              </a:ext>
            </a:extLst>
          </p:cNvPr>
          <p:cNvSpPr txBox="1">
            <a:spLocks/>
          </p:cNvSpPr>
          <p:nvPr/>
        </p:nvSpPr>
        <p:spPr>
          <a:xfrm>
            <a:off x="628650" y="243822"/>
            <a:ext cx="7886700" cy="485108"/>
          </a:xfrm>
          <a:prstGeom prst="rect">
            <a:avLst/>
          </a:prstGeom>
        </p:spPr>
        <p:txBody>
          <a:bodyPr vert="horz" lIns="91438" tIns="45719" rIns="91438" bIns="45719" rtlCol="0" anchor="b">
            <a:normAutofit/>
          </a:bodyPr>
          <a:lstStyle>
            <a:lvl1pPr algn="ctr" defTabSz="685783" rtl="0" eaLnBrk="1" latinLnBrk="0" hangingPunct="1">
              <a:lnSpc>
                <a:spcPct val="90000"/>
              </a:lnSpc>
              <a:spcBef>
                <a:spcPct val="0"/>
              </a:spcBef>
              <a:buNone/>
              <a:defRPr sz="2000" b="1" kern="1200">
                <a:solidFill>
                  <a:schemeClr val="tx1"/>
                </a:solidFill>
                <a:latin typeface="+mj-lt"/>
                <a:ea typeface="+mj-ea"/>
                <a:cs typeface="+mj-cs"/>
              </a:defRPr>
            </a:lvl1pPr>
          </a:lstStyle>
          <a:p>
            <a:pPr marL="0" marR="0" lvl="0" indent="0" algn="ctr" defTabSz="685783" rtl="0" eaLnBrk="1" fontAlgn="auto" latinLnBrk="0" hangingPunct="1">
              <a:lnSpc>
                <a:spcPct val="90000"/>
              </a:lnSpc>
              <a:spcBef>
                <a:spcPct val="0"/>
              </a:spcBef>
              <a:spcAft>
                <a:spcPts val="0"/>
              </a:spcAft>
              <a:buClrTx/>
              <a:buSzTx/>
              <a:buFontTx/>
              <a:buNone/>
              <a:tabLst/>
              <a:defRPr/>
            </a:pPr>
            <a:r>
              <a:rPr kumimoji="0" lang="fr-FR" sz="2400" b="1" i="0" u="none" strike="noStrike" kern="1200" cap="none" spc="0" normalizeH="0" baseline="0" noProof="0" dirty="0">
                <a:ln>
                  <a:noFill/>
                </a:ln>
                <a:solidFill>
                  <a:sysClr val="windowText" lastClr="000000"/>
                </a:solidFill>
                <a:effectLst/>
                <a:uLnTx/>
                <a:uFillTx/>
                <a:latin typeface="Arial"/>
                <a:ea typeface="+mj-ea"/>
                <a:cs typeface="+mj-cs"/>
              </a:rPr>
              <a:t>Race design</a:t>
            </a:r>
            <a:endParaRPr kumimoji="0" lang="en-US" sz="2400" b="1" i="0" u="none" strike="noStrike" kern="1200" cap="none" spc="0" normalizeH="0" baseline="0" noProof="0" dirty="0">
              <a:ln>
                <a:noFill/>
              </a:ln>
              <a:solidFill>
                <a:sysClr val="windowText" lastClr="000000"/>
              </a:solidFill>
              <a:effectLst/>
              <a:uLnTx/>
              <a:uFillTx/>
              <a:latin typeface="Arial"/>
              <a:ea typeface="+mj-ea"/>
              <a:cs typeface="+mj-cs"/>
            </a:endParaRPr>
          </a:p>
        </p:txBody>
      </p:sp>
    </p:spTree>
    <p:extLst>
      <p:ext uri="{BB962C8B-B14F-4D97-AF65-F5344CB8AC3E}">
        <p14:creationId xmlns:p14="http://schemas.microsoft.com/office/powerpoint/2010/main" val="218444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E909-56D2-4D3B-913C-E72A58BF7CE1}"/>
              </a:ext>
            </a:extLst>
          </p:cNvPr>
          <p:cNvSpPr>
            <a:spLocks noGrp="1"/>
          </p:cNvSpPr>
          <p:nvPr>
            <p:ph type="ctrTitle"/>
          </p:nvPr>
        </p:nvSpPr>
        <p:spPr>
          <a:xfrm>
            <a:off x="393967" y="222230"/>
            <a:ext cx="8360923" cy="995239"/>
          </a:xfrm>
        </p:spPr>
        <p:txBody>
          <a:bodyPr>
            <a:noAutofit/>
          </a:bodyPr>
          <a:lstStyle/>
          <a:p>
            <a:r>
              <a:rPr lang="en-US" sz="3200" dirty="0"/>
              <a:t>RACE definitions &amp; study design</a:t>
            </a:r>
            <a:endParaRPr lang="nl-NL" sz="3200" dirty="0"/>
          </a:p>
        </p:txBody>
      </p:sp>
      <p:sp>
        <p:nvSpPr>
          <p:cNvPr id="3" name="Slide Number Placeholder 2">
            <a:extLst>
              <a:ext uri="{FF2B5EF4-FFF2-40B4-BE49-F238E27FC236}">
                <a16:creationId xmlns:a16="http://schemas.microsoft.com/office/drawing/2014/main" id="{B57DEB05-29FB-4A1A-98D5-965EE6F1C7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54C0CC-28D5-2D45-8A57-DFBB9A64E88B}"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Content Placeholder 3">
            <a:extLst>
              <a:ext uri="{FF2B5EF4-FFF2-40B4-BE49-F238E27FC236}">
                <a16:creationId xmlns:a16="http://schemas.microsoft.com/office/drawing/2014/main" id="{E00315ED-1331-E54D-B156-855BFD0B2B9D}"/>
              </a:ext>
            </a:extLst>
          </p:cNvPr>
          <p:cNvSpPr>
            <a:spLocks noGrp="1"/>
          </p:cNvSpPr>
          <p:nvPr>
            <p:ph idx="10"/>
          </p:nvPr>
        </p:nvSpPr>
        <p:spPr>
          <a:xfrm>
            <a:off x="223737" y="1236919"/>
            <a:ext cx="8696819" cy="3483960"/>
          </a:xfrm>
        </p:spPr>
        <p:txBody>
          <a:bodyPr>
            <a:noAutofit/>
          </a:bodyPr>
          <a:lstStyle/>
          <a:p>
            <a:pPr marL="285750" indent="-285750">
              <a:spcAft>
                <a:spcPts val="0"/>
              </a:spcAft>
              <a:buFont typeface="Arial" panose="020B0604020202020204" pitchFamily="34" charset="0"/>
              <a:buChar char="•"/>
            </a:pPr>
            <a:r>
              <a:rPr lang="en-US" sz="1600" b="1" dirty="0"/>
              <a:t>RACE criteria for response</a:t>
            </a:r>
          </a:p>
          <a:p>
            <a:pPr marL="722313" lvl="1">
              <a:spcAft>
                <a:spcPts val="0"/>
              </a:spcAft>
              <a:buFont typeface="Courier New" panose="02070309020205020404" pitchFamily="49" charset="0"/>
              <a:buChar char="o"/>
            </a:pPr>
            <a:r>
              <a:rPr lang="fy-NL" sz="1600" b="1" dirty="0">
                <a:solidFill>
                  <a:srgbClr val="149650"/>
                </a:solidFill>
                <a:latin typeface="Arial" panose="020B0604020202020204"/>
                <a:cs typeface="Arial" panose="020B0604020202020204" pitchFamily="34" charset="0"/>
              </a:rPr>
              <a:t>CR: </a:t>
            </a:r>
            <a:r>
              <a:rPr lang="en-US" sz="1600" dirty="0" err="1"/>
              <a:t>Hb</a:t>
            </a:r>
            <a:r>
              <a:rPr lang="en-US" sz="1600" dirty="0"/>
              <a:t> &gt;100 g/L, neutrophils &gt;1.0x109/L and platelets &gt;100x109/L</a:t>
            </a:r>
          </a:p>
          <a:p>
            <a:pPr marL="722313" lvl="1">
              <a:spcAft>
                <a:spcPts val="0"/>
              </a:spcAft>
              <a:buFont typeface="Courier New" panose="02070309020205020404" pitchFamily="49" charset="0"/>
              <a:buChar char="o"/>
            </a:pPr>
            <a:r>
              <a:rPr lang="fy-NL" sz="1600" b="1" dirty="0">
                <a:solidFill>
                  <a:srgbClr val="EC9A1E"/>
                </a:solidFill>
                <a:latin typeface="Arial" panose="020B0604020202020204"/>
                <a:cs typeface="Arial" panose="020B0604020202020204" pitchFamily="34" charset="0"/>
              </a:rPr>
              <a:t>PR: </a:t>
            </a:r>
            <a:r>
              <a:rPr lang="en-US" sz="1600" dirty="0"/>
              <a:t>no longer meets SAA criteria, </a:t>
            </a:r>
            <a:r>
              <a:rPr lang="en-US" sz="1600" b="1" u="sng" dirty="0">
                <a:solidFill>
                  <a:srgbClr val="FF0000"/>
                </a:solidFill>
              </a:rPr>
              <a:t>Transfusion independence</a:t>
            </a:r>
            <a:r>
              <a:rPr lang="en-US" sz="1600" dirty="0"/>
              <a:t>, </a:t>
            </a:r>
            <a:r>
              <a:rPr lang="en-US" sz="1600" dirty="0" err="1"/>
              <a:t>Hb</a:t>
            </a:r>
            <a:r>
              <a:rPr lang="en-US" sz="1600" dirty="0"/>
              <a:t> &gt;8gr/</a:t>
            </a:r>
            <a:r>
              <a:rPr lang="en-US" sz="1600" dirty="0" err="1"/>
              <a:t>dL</a:t>
            </a:r>
            <a:r>
              <a:rPr lang="en-US" sz="1600" dirty="0"/>
              <a:t>, neutrophils &gt;0.5x109/L and platelets &gt;20x109/L</a:t>
            </a:r>
          </a:p>
          <a:p>
            <a:pPr marL="722313" lvl="1">
              <a:spcAft>
                <a:spcPts val="0"/>
              </a:spcAft>
              <a:buFont typeface="Courier New" panose="02070309020205020404" pitchFamily="49" charset="0"/>
              <a:buChar char="o"/>
            </a:pPr>
            <a:r>
              <a:rPr lang="en-US" sz="1600" b="1" dirty="0"/>
              <a:t>NR</a:t>
            </a:r>
            <a:r>
              <a:rPr lang="en-US" sz="1600" dirty="0"/>
              <a:t>: not meeting criteria for response</a:t>
            </a:r>
            <a:endParaRPr lang="en-US" sz="1600" b="1" dirty="0"/>
          </a:p>
          <a:p>
            <a:pPr marL="285750" indent="-285750">
              <a:spcAft>
                <a:spcPts val="0"/>
              </a:spcAft>
              <a:buFont typeface="Arial" panose="020B0604020202020204" pitchFamily="34" charset="0"/>
              <a:buChar char="•"/>
            </a:pPr>
            <a:r>
              <a:rPr lang="en-US" sz="1600" b="1" dirty="0"/>
              <a:t>Clonal evolution</a:t>
            </a:r>
          </a:p>
          <a:p>
            <a:pPr marL="722313" lvl="1">
              <a:spcAft>
                <a:spcPts val="0"/>
              </a:spcAft>
              <a:buFont typeface="Courier New" panose="02070309020205020404" pitchFamily="49" charset="0"/>
              <a:buChar char="o"/>
            </a:pPr>
            <a:r>
              <a:rPr lang="fy-NL" sz="1600" dirty="0">
                <a:latin typeface="Arial" panose="020B0604020202020204"/>
                <a:cs typeface="Arial" panose="020B0604020202020204" pitchFamily="34" charset="0"/>
              </a:rPr>
              <a:t>A</a:t>
            </a:r>
            <a:r>
              <a:rPr lang="en-US" sz="1600" dirty="0"/>
              <a:t>cute leukemia, myelodysplastic syndrome and/or new karyotypic abnormality</a:t>
            </a:r>
            <a:endParaRPr lang="en-US" sz="1600" b="1" dirty="0"/>
          </a:p>
          <a:p>
            <a:pPr marL="285750" indent="-285750">
              <a:spcAft>
                <a:spcPts val="0"/>
              </a:spcAft>
              <a:buFont typeface="Arial" panose="020B0604020202020204" pitchFamily="34" charset="0"/>
              <a:buChar char="•"/>
            </a:pPr>
            <a:r>
              <a:rPr lang="en-US" sz="1600" b="1" dirty="0"/>
              <a:t>Primary endpoint</a:t>
            </a:r>
          </a:p>
          <a:p>
            <a:pPr marL="722313" lvl="1">
              <a:spcAft>
                <a:spcPts val="0"/>
              </a:spcAft>
              <a:buFont typeface="Courier New" panose="02070309020205020404" pitchFamily="49" charset="0"/>
              <a:buChar char="o"/>
            </a:pPr>
            <a:r>
              <a:rPr lang="fy-NL" sz="1600" dirty="0"/>
              <a:t>To detect an </a:t>
            </a:r>
            <a:r>
              <a:rPr lang="en-US" sz="1600" dirty="0"/>
              <a:t>increase in CR from 7% in arm A to 21% in arm B at 3m (at least 96 patients per arm)</a:t>
            </a:r>
            <a:endParaRPr lang="nl-NL" sz="1600" dirty="0"/>
          </a:p>
        </p:txBody>
      </p:sp>
    </p:spTree>
    <p:extLst>
      <p:ext uri="{BB962C8B-B14F-4D97-AF65-F5344CB8AC3E}">
        <p14:creationId xmlns:p14="http://schemas.microsoft.com/office/powerpoint/2010/main" val="300283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globulesVerticau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533109">
            <a:off x="7084567" y="-200882"/>
            <a:ext cx="2154857" cy="3049394"/>
          </a:xfrm>
          <a:prstGeom prst="rect">
            <a:avLst/>
          </a:prstGeom>
        </p:spPr>
      </p:pic>
      <p:sp>
        <p:nvSpPr>
          <p:cNvPr id="7" name="Title 6">
            <a:extLst>
              <a:ext uri="{FF2B5EF4-FFF2-40B4-BE49-F238E27FC236}">
                <a16:creationId xmlns:a16="http://schemas.microsoft.com/office/drawing/2014/main" id="{F5E846DE-18D4-4911-BF0C-DAA86D8CB25D}"/>
              </a:ext>
            </a:extLst>
          </p:cNvPr>
          <p:cNvSpPr>
            <a:spLocks noGrp="1"/>
          </p:cNvSpPr>
          <p:nvPr>
            <p:ph type="title"/>
          </p:nvPr>
        </p:nvSpPr>
        <p:spPr>
          <a:xfrm>
            <a:off x="628650" y="80533"/>
            <a:ext cx="7886700" cy="485108"/>
          </a:xfrm>
        </p:spPr>
        <p:txBody>
          <a:bodyPr>
            <a:normAutofit/>
          </a:bodyPr>
          <a:lstStyle/>
          <a:p>
            <a:r>
              <a:rPr lang="fr-FR" sz="2400" dirty="0" err="1">
                <a:latin typeface="+mn-lt"/>
              </a:rPr>
              <a:t>Disclosures</a:t>
            </a:r>
            <a:endParaRPr lang="en-US" sz="2400" dirty="0">
              <a:latin typeface="+mn-lt"/>
            </a:endParaRPr>
          </a:p>
        </p:txBody>
      </p:sp>
      <p:sp>
        <p:nvSpPr>
          <p:cNvPr id="39" name="Text Placeholder 38">
            <a:extLst>
              <a:ext uri="{FF2B5EF4-FFF2-40B4-BE49-F238E27FC236}">
                <a16:creationId xmlns:a16="http://schemas.microsoft.com/office/drawing/2014/main" id="{0C79F0A0-CD64-4F43-A4F7-87127FC8CA46}"/>
              </a:ext>
            </a:extLst>
          </p:cNvPr>
          <p:cNvSpPr>
            <a:spLocks noGrp="1"/>
          </p:cNvSpPr>
          <p:nvPr>
            <p:ph type="body" sz="quarter" idx="10"/>
          </p:nvPr>
        </p:nvSpPr>
        <p:spPr/>
        <p:txBody>
          <a:bodyPr/>
          <a:lstStyle/>
          <a:p>
            <a:endParaRPr lang="en-US"/>
          </a:p>
        </p:txBody>
      </p:sp>
      <p:sp>
        <p:nvSpPr>
          <p:cNvPr id="28" name="ZoneTexte 27"/>
          <p:cNvSpPr txBox="1"/>
          <p:nvPr/>
        </p:nvSpPr>
        <p:spPr>
          <a:xfrm>
            <a:off x="773065" y="1814645"/>
            <a:ext cx="7621539" cy="1323439"/>
          </a:xfrm>
          <a:prstGeom prst="rect">
            <a:avLst/>
          </a:prstGeom>
          <a:noFill/>
        </p:spPr>
        <p:txBody>
          <a:bodyPr wrap="square" rtlCol="0">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itchFamily="34" charset="0"/>
              <a:buChar char="•"/>
              <a:tabLst/>
              <a:defRPr/>
            </a:pPr>
            <a:r>
              <a:rPr kumimoji="0" lang="fr-FR" sz="2000" b="1" i="0" u="none" strike="noStrike" kern="1200" cap="none" spc="0" normalizeH="0" baseline="0" noProof="0" dirty="0">
                <a:ln>
                  <a:noFill/>
                </a:ln>
                <a:solidFill>
                  <a:prstClr val="black"/>
                </a:solidFill>
                <a:effectLst/>
                <a:uLnTx/>
                <a:uFillTx/>
                <a:latin typeface="Arial"/>
                <a:ea typeface="+mn-ea"/>
                <a:cs typeface="+mn-cs"/>
              </a:rPr>
              <a:t>Expert consultant / speaker: </a:t>
            </a:r>
            <a:r>
              <a:rPr kumimoji="0" lang="fr-FR" sz="2000" b="0" i="0" u="none" strike="noStrike" kern="1200" cap="none" spc="0" normalizeH="0" baseline="0" noProof="0" dirty="0" err="1">
                <a:ln>
                  <a:noFill/>
                </a:ln>
                <a:solidFill>
                  <a:prstClr val="black"/>
                </a:solidFill>
                <a:effectLst/>
                <a:uLnTx/>
                <a:uFillTx/>
                <a:latin typeface="Arial"/>
                <a:ea typeface="+mn-ea"/>
                <a:cs typeface="+mn-cs"/>
              </a:rPr>
              <a:t>Alexion</a:t>
            </a:r>
            <a:r>
              <a:rPr kumimoji="0" lang="fr-FR" sz="2000" b="0" i="0" u="none" strike="noStrike" kern="1200" cap="none" spc="0" normalizeH="0" baseline="0" noProof="0" dirty="0">
                <a:ln>
                  <a:noFill/>
                </a:ln>
                <a:solidFill>
                  <a:prstClr val="black"/>
                </a:solidFill>
                <a:effectLst/>
                <a:uLnTx/>
                <a:uFillTx/>
                <a:latin typeface="Arial"/>
                <a:ea typeface="+mn-ea"/>
                <a:cs typeface="+mn-cs"/>
              </a:rPr>
              <a:t>, Amgen, </a:t>
            </a:r>
            <a:r>
              <a:rPr lang="fr-FR" sz="2000" dirty="0" err="1">
                <a:solidFill>
                  <a:prstClr val="black"/>
                </a:solidFill>
                <a:latin typeface="Arial"/>
              </a:rPr>
              <a:t>Apellis</a:t>
            </a:r>
            <a:r>
              <a:rPr kumimoji="0" lang="fr-FR" sz="2000" b="0" i="0" u="none" strike="noStrike" kern="1200" cap="none" spc="0" normalizeH="0" baseline="0" noProof="0" dirty="0">
                <a:ln>
                  <a:noFill/>
                </a:ln>
                <a:solidFill>
                  <a:prstClr val="black"/>
                </a:solidFill>
                <a:effectLst/>
                <a:uLnTx/>
                <a:uFillTx/>
                <a:latin typeface="Arial"/>
                <a:ea typeface="+mn-ea"/>
                <a:cs typeface="+mn-cs"/>
              </a:rPr>
              <a:t>, Jazz, Novartis, Pfizer, Roche</a:t>
            </a:r>
            <a:r>
              <a:rPr lang="fr-FR" sz="2000" dirty="0">
                <a:solidFill>
                  <a:prstClr val="black"/>
                </a:solidFill>
                <a:latin typeface="Arial"/>
              </a:rPr>
              <a:t> &amp; </a:t>
            </a:r>
            <a:r>
              <a:rPr kumimoji="0" lang="fr-FR" sz="2000" b="0" i="0" u="none" strike="noStrike" kern="1200" cap="none" spc="0" normalizeH="0" baseline="0" noProof="0" dirty="0">
                <a:ln>
                  <a:noFill/>
                </a:ln>
                <a:solidFill>
                  <a:prstClr val="black"/>
                </a:solidFill>
                <a:effectLst/>
                <a:uLnTx/>
                <a:uFillTx/>
                <a:latin typeface="Arial"/>
                <a:ea typeface="+mn-ea"/>
                <a:cs typeface="+mn-cs"/>
              </a:rPr>
              <a:t>Samsung</a:t>
            </a:r>
          </a:p>
          <a:p>
            <a:pPr marL="457200" marR="0" lvl="0" indent="-457200" algn="just" defTabSz="4572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prstClr val="black"/>
              </a:solidFill>
              <a:effectLst/>
              <a:uLnTx/>
              <a:uFillTx/>
              <a:latin typeface="Arial"/>
              <a:ea typeface="+mn-ea"/>
              <a:cs typeface="+mn-cs"/>
            </a:endParaRPr>
          </a:p>
          <a:p>
            <a:pPr marL="457200" lvl="0" indent="-457200" algn="just" defTabSz="457200">
              <a:buFont typeface="Arial" pitchFamily="34" charset="0"/>
              <a:buChar char="•"/>
              <a:defRPr/>
            </a:pPr>
            <a:r>
              <a:rPr kumimoji="0" lang="fr-FR" sz="2000" b="1" i="0" u="none" strike="noStrike" kern="1200" cap="none" spc="0" normalizeH="0" baseline="0" noProof="0" dirty="0" err="1">
                <a:ln>
                  <a:noFill/>
                </a:ln>
                <a:solidFill>
                  <a:prstClr val="black"/>
                </a:solidFill>
                <a:effectLst/>
                <a:uLnTx/>
                <a:uFillTx/>
                <a:latin typeface="Arial"/>
                <a:ea typeface="+mn-ea"/>
                <a:cs typeface="+mn-cs"/>
              </a:rPr>
              <a:t>Research</a:t>
            </a:r>
            <a:r>
              <a:rPr kumimoji="0" lang="fr-FR" sz="2000" b="1" i="0" u="none" strike="noStrike" kern="1200" cap="none" spc="0" normalizeH="0" baseline="0" noProof="0" dirty="0">
                <a:ln>
                  <a:noFill/>
                </a:ln>
                <a:solidFill>
                  <a:prstClr val="black"/>
                </a:solidFill>
                <a:effectLst/>
                <a:uLnTx/>
                <a:uFillTx/>
                <a:latin typeface="Arial"/>
                <a:ea typeface="+mn-ea"/>
                <a:cs typeface="+mn-cs"/>
              </a:rPr>
              <a:t> </a:t>
            </a:r>
            <a:r>
              <a:rPr kumimoji="0" lang="fr-FR" sz="2000" b="1" i="0" u="none" strike="noStrike" kern="1200" cap="none" spc="0" normalizeH="0" baseline="0" noProof="0" dirty="0" err="1">
                <a:ln>
                  <a:noFill/>
                </a:ln>
                <a:solidFill>
                  <a:prstClr val="black"/>
                </a:solidFill>
                <a:effectLst/>
                <a:uLnTx/>
                <a:uFillTx/>
                <a:latin typeface="Arial"/>
                <a:ea typeface="+mn-ea"/>
                <a:cs typeface="+mn-cs"/>
              </a:rPr>
              <a:t>grant</a:t>
            </a:r>
            <a:r>
              <a:rPr kumimoji="0" lang="fr-FR" sz="2000" b="1" i="0" u="none" strike="noStrike" kern="1200" cap="none" spc="0" normalizeH="0" baseline="0" noProof="0" dirty="0">
                <a:ln>
                  <a:noFill/>
                </a:ln>
                <a:solidFill>
                  <a:prstClr val="black"/>
                </a:solidFill>
                <a:effectLst/>
                <a:uLnTx/>
                <a:uFillTx/>
                <a:latin typeface="Arial"/>
                <a:ea typeface="+mn-ea"/>
                <a:cs typeface="+mn-cs"/>
              </a:rPr>
              <a:t>: </a:t>
            </a:r>
            <a:r>
              <a:rPr kumimoji="0" lang="fr-FR" sz="2000" b="0" i="0" u="none" strike="noStrike" kern="1200" cap="none" spc="0" normalizeH="0" baseline="0" noProof="0" dirty="0" err="1">
                <a:ln>
                  <a:noFill/>
                </a:ln>
                <a:solidFill>
                  <a:prstClr val="black"/>
                </a:solidFill>
                <a:effectLst/>
                <a:uLnTx/>
                <a:uFillTx/>
                <a:latin typeface="Arial"/>
                <a:ea typeface="+mn-ea"/>
                <a:cs typeface="+mn-cs"/>
              </a:rPr>
              <a:t>Alexion</a:t>
            </a:r>
            <a:r>
              <a:rPr kumimoji="0" lang="fr-FR" sz="2000" b="0" i="0" u="none" strike="noStrike" kern="1200" cap="none" spc="0" normalizeH="0" baseline="0" noProof="0" dirty="0">
                <a:ln>
                  <a:noFill/>
                </a:ln>
                <a:solidFill>
                  <a:prstClr val="black"/>
                </a:solidFill>
                <a:effectLst/>
                <a:uLnTx/>
                <a:uFillTx/>
                <a:latin typeface="Arial"/>
                <a:ea typeface="+mn-ea"/>
                <a:cs typeface="+mn-cs"/>
              </a:rPr>
              <a:t>, Novartis</a:t>
            </a:r>
            <a:r>
              <a:rPr lang="fr-FR" sz="2000" dirty="0">
                <a:solidFill>
                  <a:prstClr val="black"/>
                </a:solidFill>
                <a:latin typeface="Arial"/>
              </a:rPr>
              <a:t> </a:t>
            </a:r>
            <a:r>
              <a:rPr lang="fr-FR" sz="2000" dirty="0">
                <a:solidFill>
                  <a:prstClr val="black"/>
                </a:solidFill>
              </a:rPr>
              <a:t>&amp;</a:t>
            </a:r>
            <a:r>
              <a:rPr kumimoji="0" lang="fr-FR" sz="2000" b="0" i="0" u="none" strike="noStrike" kern="1200" cap="none" spc="0" normalizeH="0" baseline="0" noProof="0" dirty="0">
                <a:ln>
                  <a:noFill/>
                </a:ln>
                <a:solidFill>
                  <a:prstClr val="black"/>
                </a:solidFill>
                <a:effectLst/>
                <a:uLnTx/>
                <a:uFillTx/>
                <a:latin typeface="Arial"/>
                <a:ea typeface="+mn-ea"/>
                <a:cs typeface="+mn-cs"/>
              </a:rPr>
              <a:t> Pfizer</a:t>
            </a:r>
          </a:p>
        </p:txBody>
      </p:sp>
      <p:pic>
        <p:nvPicPr>
          <p:cNvPr id="8" name="Image 23" descr="logoMaRIH(quadri)-01.png">
            <a:extLst>
              <a:ext uri="{FF2B5EF4-FFF2-40B4-BE49-F238E27FC236}">
                <a16:creationId xmlns:a16="http://schemas.microsoft.com/office/drawing/2014/main" id="{69B99E61-84E4-4011-8A2B-B8EFE81C6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7163" y="4389633"/>
            <a:ext cx="1248839" cy="882864"/>
          </a:xfrm>
          <a:prstGeom prst="rect">
            <a:avLst/>
          </a:prstGeom>
        </p:spPr>
      </p:pic>
      <p:pic>
        <p:nvPicPr>
          <p:cNvPr id="9" name="Picture 5" descr="http://www.aplasiemedullaire.com/sites/all/themes/aplasie/img/logo.jpg">
            <a:hlinkClick r:id="rId5"/>
            <a:extLst>
              <a:ext uri="{FF2B5EF4-FFF2-40B4-BE49-F238E27FC236}">
                <a16:creationId xmlns:a16="http://schemas.microsoft.com/office/drawing/2014/main" id="{850F51D7-DFA3-478A-BF6C-EF595179BD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436" y="4596955"/>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3" name="Espace réservé du texte 2">
            <a:extLst>
              <a:ext uri="{FF2B5EF4-FFF2-40B4-BE49-F238E27FC236}">
                <a16:creationId xmlns:a16="http://schemas.microsoft.com/office/drawing/2014/main" id="{C2D83B8D-BE1B-6745-AFF2-961036FD0DFD}"/>
              </a:ext>
            </a:extLst>
          </p:cNvPr>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357094891"/>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B8536BB5-F421-7342-AFC9-30BDE9DA4499}"/>
              </a:ext>
            </a:extLst>
          </p:cNvPr>
          <p:cNvSpPr txBox="1">
            <a:spLocks/>
          </p:cNvSpPr>
          <p:nvPr/>
        </p:nvSpPr>
        <p:spPr>
          <a:xfrm>
            <a:off x="685800" y="241082"/>
            <a:ext cx="7772400" cy="995239"/>
          </a:xfrm>
          <a:prstGeom prst="rect">
            <a:avLst/>
          </a:prstGeom>
        </p:spPr>
        <p:txBody>
          <a:bodyPr/>
          <a:lstStyle>
            <a:lvl1pPr algn="l" defTabSz="914400" rtl="0" eaLnBrk="1" latinLnBrk="0" hangingPunct="1">
              <a:spcBef>
                <a:spcPct val="0"/>
              </a:spcBef>
              <a:buNone/>
              <a:defRPr sz="4800" b="1" i="0" kern="1200">
                <a:solidFill>
                  <a:srgbClr val="3A4F92"/>
                </a:solidFill>
                <a:latin typeface="Arial"/>
                <a:ea typeface="+mj-ea"/>
                <a:cs typeface="Aria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A4F92"/>
                </a:solidFill>
                <a:effectLst/>
                <a:uLnTx/>
                <a:uFillTx/>
                <a:latin typeface="Arial" panose="020B0604020202020204"/>
                <a:ea typeface="+mj-ea"/>
                <a:cs typeface="Arial"/>
              </a:rPr>
              <a:t>Baseline characteristics </a:t>
            </a:r>
            <a:endParaRPr kumimoji="0" lang="nl-NL" sz="4000" b="1" i="0" u="none" strike="noStrike" kern="1200" cap="none" spc="0" normalizeH="0" baseline="0" noProof="0" dirty="0">
              <a:ln>
                <a:noFill/>
              </a:ln>
              <a:solidFill>
                <a:srgbClr val="3A4F92"/>
              </a:solidFill>
              <a:effectLst/>
              <a:uLnTx/>
              <a:uFillTx/>
              <a:latin typeface="Arial" panose="020B0604020202020204"/>
              <a:ea typeface="+mj-ea"/>
              <a:cs typeface="Arial"/>
            </a:endParaRPr>
          </a:p>
        </p:txBody>
      </p:sp>
      <p:graphicFrame>
        <p:nvGraphicFramePr>
          <p:cNvPr id="18" name="Table 6">
            <a:extLst>
              <a:ext uri="{FF2B5EF4-FFF2-40B4-BE49-F238E27FC236}">
                <a16:creationId xmlns:a16="http://schemas.microsoft.com/office/drawing/2014/main" id="{07CA75D0-5A67-1C4C-8C45-6D59785F04A5}"/>
              </a:ext>
            </a:extLst>
          </p:cNvPr>
          <p:cNvGraphicFramePr>
            <a:graphicFrameLocks noGrp="1"/>
          </p:cNvGraphicFramePr>
          <p:nvPr/>
        </p:nvGraphicFramePr>
        <p:xfrm>
          <a:off x="822111" y="1322243"/>
          <a:ext cx="7521822" cy="3335091"/>
        </p:xfrm>
        <a:graphic>
          <a:graphicData uri="http://schemas.openxmlformats.org/drawingml/2006/table">
            <a:tbl>
              <a:tblPr firstRow="1" firstCol="1" bandRow="1">
                <a:tableStyleId>{B301B821-A1FF-4177-AEE7-76D212191A09}</a:tableStyleId>
              </a:tblPr>
              <a:tblGrid>
                <a:gridCol w="2798115">
                  <a:extLst>
                    <a:ext uri="{9D8B030D-6E8A-4147-A177-3AD203B41FA5}">
                      <a16:colId xmlns:a16="http://schemas.microsoft.com/office/drawing/2014/main" val="1630373541"/>
                    </a:ext>
                  </a:extLst>
                </a:gridCol>
                <a:gridCol w="1574569">
                  <a:extLst>
                    <a:ext uri="{9D8B030D-6E8A-4147-A177-3AD203B41FA5}">
                      <a16:colId xmlns:a16="http://schemas.microsoft.com/office/drawing/2014/main" val="2314158732"/>
                    </a:ext>
                  </a:extLst>
                </a:gridCol>
                <a:gridCol w="1574569">
                  <a:extLst>
                    <a:ext uri="{9D8B030D-6E8A-4147-A177-3AD203B41FA5}">
                      <a16:colId xmlns:a16="http://schemas.microsoft.com/office/drawing/2014/main" val="1990780631"/>
                    </a:ext>
                  </a:extLst>
                </a:gridCol>
                <a:gridCol w="1574569">
                  <a:extLst>
                    <a:ext uri="{9D8B030D-6E8A-4147-A177-3AD203B41FA5}">
                      <a16:colId xmlns:a16="http://schemas.microsoft.com/office/drawing/2014/main" val="4163807747"/>
                    </a:ext>
                  </a:extLst>
                </a:gridCol>
              </a:tblGrid>
              <a:tr h="162917">
                <a:tc>
                  <a:txBody>
                    <a:bodyPr/>
                    <a:lstStyle/>
                    <a:p>
                      <a:pPr>
                        <a:lnSpc>
                          <a:spcPct val="115000"/>
                        </a:lnSpc>
                        <a:spcAft>
                          <a:spcPts val="0"/>
                        </a:spcAft>
                      </a:pPr>
                      <a:r>
                        <a:rPr lang="en-US" sz="1200" dirty="0">
                          <a:effectLst/>
                        </a:rPr>
                        <a:t>  </a:t>
                      </a:r>
                      <a:endParaRPr lang="nl-NL" sz="120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200" dirty="0">
                          <a:effectLst/>
                        </a:rPr>
                        <a:t>Arm A </a:t>
                      </a:r>
                      <a:endParaRPr lang="nl-NL" sz="1200" b="1"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200" dirty="0">
                          <a:effectLst/>
                        </a:rPr>
                        <a:t>Arm B </a:t>
                      </a:r>
                      <a:endParaRPr lang="nl-NL" sz="1200" b="1"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200" dirty="0">
                          <a:effectLst/>
                        </a:rPr>
                        <a:t>Total </a:t>
                      </a:r>
                      <a:endParaRPr lang="nl-NL" sz="1200" b="1"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915099369"/>
                  </a:ext>
                </a:extLst>
              </a:tr>
              <a:tr h="162917">
                <a:tc>
                  <a:txBody>
                    <a:bodyPr/>
                    <a:lstStyle/>
                    <a:p>
                      <a:pPr>
                        <a:lnSpc>
                          <a:spcPct val="115000"/>
                        </a:lnSpc>
                        <a:spcAft>
                          <a:spcPts val="0"/>
                        </a:spcAft>
                      </a:pPr>
                      <a:r>
                        <a:rPr lang="en-US" sz="1400" b="1" dirty="0">
                          <a:solidFill>
                            <a:srgbClr val="3A4F92"/>
                          </a:solidFill>
                          <a:effectLst/>
                        </a:rPr>
                        <a:t>No. of patients</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101 (51.3%)</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96 (48.7%)</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197 (100%)</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3002540328"/>
                  </a:ext>
                </a:extLst>
              </a:tr>
              <a:tr h="162917">
                <a:tc>
                  <a:txBody>
                    <a:bodyPr/>
                    <a:lstStyle/>
                    <a:p>
                      <a:pPr>
                        <a:lnSpc>
                          <a:spcPct val="115000"/>
                        </a:lnSpc>
                        <a:spcAft>
                          <a:spcPts val="0"/>
                        </a:spcAft>
                      </a:pPr>
                      <a:r>
                        <a:rPr lang="en-US" sz="1400" b="1" dirty="0">
                          <a:solidFill>
                            <a:srgbClr val="3A4F92"/>
                          </a:solidFill>
                          <a:effectLst/>
                        </a:rPr>
                        <a:t>Age (median, min-max)</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52 (15-81)</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55 (16-77)</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53 (15-81)</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828921214"/>
                  </a:ext>
                </a:extLst>
              </a:tr>
              <a:tr h="162917">
                <a:tc>
                  <a:txBody>
                    <a:bodyPr/>
                    <a:lstStyle/>
                    <a:p>
                      <a:pPr>
                        <a:lnSpc>
                          <a:spcPct val="115000"/>
                        </a:lnSpc>
                        <a:spcAft>
                          <a:spcPts val="0"/>
                        </a:spcAft>
                      </a:pPr>
                      <a:r>
                        <a:rPr lang="en-US" sz="1400" b="1" dirty="0">
                          <a:solidFill>
                            <a:srgbClr val="3A4F92"/>
                          </a:solidFill>
                          <a:effectLst/>
                        </a:rPr>
                        <a:t>Age categories (n, %)</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 </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3341592926"/>
                  </a:ext>
                </a:extLst>
              </a:tr>
              <a:tr h="162917">
                <a:tc>
                  <a:txBody>
                    <a:bodyPr/>
                    <a:lstStyle/>
                    <a:p>
                      <a:pPr indent="197485">
                        <a:lnSpc>
                          <a:spcPct val="115000"/>
                        </a:lnSpc>
                        <a:spcAft>
                          <a:spcPts val="0"/>
                        </a:spcAft>
                      </a:pPr>
                      <a:r>
                        <a:rPr lang="en-US" sz="1400" b="1" dirty="0">
                          <a:solidFill>
                            <a:srgbClr val="3A4F92"/>
                          </a:solidFill>
                          <a:effectLst/>
                        </a:rPr>
                        <a:t> &lt;18 y</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7 (6.9%)</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2 (2.1%)</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9 (4.6%)</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2927807570"/>
                  </a:ext>
                </a:extLst>
              </a:tr>
              <a:tr h="162917">
                <a:tc>
                  <a:txBody>
                    <a:bodyPr/>
                    <a:lstStyle/>
                    <a:p>
                      <a:pPr indent="197485">
                        <a:lnSpc>
                          <a:spcPct val="115000"/>
                        </a:lnSpc>
                        <a:spcAft>
                          <a:spcPts val="0"/>
                        </a:spcAft>
                      </a:pPr>
                      <a:r>
                        <a:rPr lang="en-US" sz="1400" b="1" dirty="0">
                          <a:solidFill>
                            <a:srgbClr val="3A4F92"/>
                          </a:solidFill>
                          <a:effectLst/>
                        </a:rPr>
                        <a:t> 18-&lt;40</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29 (28.7%)</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27 (28.1%)</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56 (28.4%)</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158887314"/>
                  </a:ext>
                </a:extLst>
              </a:tr>
              <a:tr h="162917">
                <a:tc>
                  <a:txBody>
                    <a:bodyPr/>
                    <a:lstStyle/>
                    <a:p>
                      <a:pPr indent="197485">
                        <a:lnSpc>
                          <a:spcPct val="115000"/>
                        </a:lnSpc>
                        <a:spcAft>
                          <a:spcPts val="0"/>
                        </a:spcAft>
                      </a:pPr>
                      <a:r>
                        <a:rPr lang="en-US" sz="1400" b="1" dirty="0">
                          <a:solidFill>
                            <a:srgbClr val="3A4F92"/>
                          </a:solidFill>
                          <a:effectLst/>
                        </a:rPr>
                        <a:t> 40-&lt;65</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43 (42.6%)</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43 (44.8%)</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86 (43.7%)</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1969668522"/>
                  </a:ext>
                </a:extLst>
              </a:tr>
              <a:tr h="162917">
                <a:tc>
                  <a:txBody>
                    <a:bodyPr/>
                    <a:lstStyle/>
                    <a:p>
                      <a:pPr indent="197485">
                        <a:lnSpc>
                          <a:spcPct val="115000"/>
                        </a:lnSpc>
                        <a:spcAft>
                          <a:spcPts val="0"/>
                        </a:spcAft>
                      </a:pPr>
                      <a:r>
                        <a:rPr lang="en-US" sz="1400" b="1" dirty="0">
                          <a:solidFill>
                            <a:srgbClr val="3A4F92"/>
                          </a:solidFill>
                          <a:effectLst/>
                        </a:rPr>
                        <a:t> &gt;65</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22 (21.8)</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24 (25.0%)</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46 (23.4%)</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1041514386"/>
                  </a:ext>
                </a:extLst>
              </a:tr>
              <a:tr h="162917">
                <a:tc>
                  <a:txBody>
                    <a:bodyPr/>
                    <a:lstStyle/>
                    <a:p>
                      <a:pPr>
                        <a:lnSpc>
                          <a:spcPct val="115000"/>
                        </a:lnSpc>
                        <a:spcAft>
                          <a:spcPts val="0"/>
                        </a:spcAft>
                      </a:pPr>
                      <a:r>
                        <a:rPr lang="en-US" sz="1400" b="1" dirty="0">
                          <a:solidFill>
                            <a:srgbClr val="3A4F92"/>
                          </a:solidFill>
                          <a:effectLst/>
                        </a:rPr>
                        <a:t>Sex (n, %)</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2188511968"/>
                  </a:ext>
                </a:extLst>
              </a:tr>
              <a:tr h="162917">
                <a:tc>
                  <a:txBody>
                    <a:bodyPr/>
                    <a:lstStyle/>
                    <a:p>
                      <a:pPr indent="197485">
                        <a:lnSpc>
                          <a:spcPct val="115000"/>
                        </a:lnSpc>
                        <a:spcAft>
                          <a:spcPts val="0"/>
                        </a:spcAft>
                      </a:pPr>
                      <a:r>
                        <a:rPr lang="en-US" sz="1400" b="1" dirty="0">
                          <a:solidFill>
                            <a:srgbClr val="3A4F92"/>
                          </a:solidFill>
                          <a:effectLst/>
                        </a:rPr>
                        <a:t> Male</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52 (51.5%)</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56 (58.3%)</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108 (54.8%)</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4121199455"/>
                  </a:ext>
                </a:extLst>
              </a:tr>
              <a:tr h="162917">
                <a:tc>
                  <a:txBody>
                    <a:bodyPr/>
                    <a:lstStyle/>
                    <a:p>
                      <a:pPr indent="197485">
                        <a:lnSpc>
                          <a:spcPct val="115000"/>
                        </a:lnSpc>
                        <a:spcAft>
                          <a:spcPts val="0"/>
                        </a:spcAft>
                      </a:pPr>
                      <a:r>
                        <a:rPr lang="en-US" sz="1400" b="1" dirty="0">
                          <a:solidFill>
                            <a:srgbClr val="3A4F92"/>
                          </a:solidFill>
                          <a:effectLst/>
                        </a:rPr>
                        <a:t> Female </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49 (48.5%)</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40 (41.7%)</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89 (45.2%)</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3760054628"/>
                  </a:ext>
                </a:extLst>
              </a:tr>
              <a:tr h="162917">
                <a:tc>
                  <a:txBody>
                    <a:bodyPr/>
                    <a:lstStyle/>
                    <a:p>
                      <a:pPr>
                        <a:lnSpc>
                          <a:spcPct val="115000"/>
                        </a:lnSpc>
                        <a:spcAft>
                          <a:spcPts val="0"/>
                        </a:spcAft>
                      </a:pPr>
                      <a:r>
                        <a:rPr lang="en-US" sz="1400" b="1" dirty="0">
                          <a:solidFill>
                            <a:srgbClr val="3A4F92"/>
                          </a:solidFill>
                          <a:effectLst/>
                        </a:rPr>
                        <a:t>Severity of AA (n, %)</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 </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 </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3592210318"/>
                  </a:ext>
                </a:extLst>
              </a:tr>
              <a:tr h="162917">
                <a:tc>
                  <a:txBody>
                    <a:bodyPr/>
                    <a:lstStyle/>
                    <a:p>
                      <a:pPr indent="197485">
                        <a:lnSpc>
                          <a:spcPct val="115000"/>
                        </a:lnSpc>
                        <a:spcAft>
                          <a:spcPts val="0"/>
                        </a:spcAft>
                      </a:pPr>
                      <a:r>
                        <a:rPr lang="en-US" sz="1400" b="1" dirty="0">
                          <a:solidFill>
                            <a:srgbClr val="3A4F92"/>
                          </a:solidFill>
                          <a:effectLst/>
                        </a:rPr>
                        <a:t> SAA</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67 (66.3%)</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62 (64.6%)</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a:effectLst/>
                        </a:rPr>
                        <a:t>129 (65.5%)</a:t>
                      </a:r>
                      <a:endParaRPr lang="nl-NL" sz="1400" b="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1855485672"/>
                  </a:ext>
                </a:extLst>
              </a:tr>
              <a:tr h="162917">
                <a:tc>
                  <a:txBody>
                    <a:bodyPr/>
                    <a:lstStyle/>
                    <a:p>
                      <a:pPr indent="197485">
                        <a:lnSpc>
                          <a:spcPct val="115000"/>
                        </a:lnSpc>
                        <a:spcAft>
                          <a:spcPts val="0"/>
                        </a:spcAft>
                      </a:pPr>
                      <a:r>
                        <a:rPr lang="en-US" sz="1400" b="1" dirty="0">
                          <a:solidFill>
                            <a:srgbClr val="3A4F92"/>
                          </a:solidFill>
                          <a:effectLst/>
                        </a:rPr>
                        <a:t> vSAA</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34 (33.7%)</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34 (35.4%)</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68 (34.5%)</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1032292004"/>
                  </a:ext>
                </a:extLst>
              </a:tr>
              <a:tr h="162917">
                <a:tc>
                  <a:txBody>
                    <a:bodyPr/>
                    <a:lstStyle/>
                    <a:p>
                      <a:pPr>
                        <a:lnSpc>
                          <a:spcPct val="115000"/>
                        </a:lnSpc>
                        <a:spcAft>
                          <a:spcPts val="0"/>
                        </a:spcAft>
                      </a:pPr>
                      <a:r>
                        <a:rPr lang="en-US" sz="1400" b="1" dirty="0">
                          <a:solidFill>
                            <a:srgbClr val="3A4F92"/>
                          </a:solidFill>
                          <a:effectLst/>
                        </a:rPr>
                        <a:t>PNH granulocytes &gt;1.0% (n, %)</a:t>
                      </a:r>
                      <a:endParaRPr lang="nl-NL" sz="1400" b="1" dirty="0">
                        <a:solidFill>
                          <a:srgbClr val="3A4F92"/>
                        </a:solidFill>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44 (44.9%)</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33 (35.5%)</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tc>
                  <a:txBody>
                    <a:bodyPr/>
                    <a:lstStyle/>
                    <a:p>
                      <a:pPr algn="ctr">
                        <a:lnSpc>
                          <a:spcPct val="115000"/>
                        </a:lnSpc>
                        <a:spcAft>
                          <a:spcPts val="0"/>
                        </a:spcAft>
                      </a:pPr>
                      <a:r>
                        <a:rPr lang="en-US" sz="1400" dirty="0">
                          <a:effectLst/>
                        </a:rPr>
                        <a:t>77 (40.3%)</a:t>
                      </a:r>
                      <a:endParaRPr lang="nl-NL" sz="1400" b="0" dirty="0">
                        <a:effectLst/>
                        <a:latin typeface="+mn-lt"/>
                        <a:ea typeface="Calibri" panose="020F0502020204030204" pitchFamily="34" charset="0"/>
                        <a:cs typeface="Times New Roman" panose="02020603050405020304" pitchFamily="18" charset="0"/>
                      </a:endParaRPr>
                    </a:p>
                  </a:txBody>
                  <a:tcPr marL="66351" marR="66351" marT="0" marB="0" anchor="ctr"/>
                </a:tc>
                <a:extLst>
                  <a:ext uri="{0D108BD9-81ED-4DB2-BD59-A6C34878D82A}">
                    <a16:rowId xmlns:a16="http://schemas.microsoft.com/office/drawing/2014/main" val="3719834389"/>
                  </a:ext>
                </a:extLst>
              </a:tr>
            </a:tbl>
          </a:graphicData>
        </a:graphic>
      </p:graphicFrame>
    </p:spTree>
    <p:extLst>
      <p:ext uri="{BB962C8B-B14F-4D97-AF65-F5344CB8AC3E}">
        <p14:creationId xmlns:p14="http://schemas.microsoft.com/office/powerpoint/2010/main" val="4276692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2B32423-711C-4822-98CC-D018D34B54F8}"/>
              </a:ext>
            </a:extLst>
          </p:cNvPr>
          <p:cNvGrpSpPr/>
          <p:nvPr/>
        </p:nvGrpSpPr>
        <p:grpSpPr>
          <a:xfrm>
            <a:off x="5000073" y="1516013"/>
            <a:ext cx="4182839" cy="3510754"/>
            <a:chOff x="-1056990" y="-4736913"/>
            <a:chExt cx="3783965" cy="3808095"/>
          </a:xfrm>
        </p:grpSpPr>
        <p:grpSp>
          <p:nvGrpSpPr>
            <p:cNvPr id="11" name="Group 10">
              <a:extLst>
                <a:ext uri="{FF2B5EF4-FFF2-40B4-BE49-F238E27FC236}">
                  <a16:creationId xmlns:a16="http://schemas.microsoft.com/office/drawing/2014/main" id="{396C6BEF-016B-40CE-8C59-FDD7D5E35CEA}"/>
                </a:ext>
              </a:extLst>
            </p:cNvPr>
            <p:cNvGrpSpPr/>
            <p:nvPr/>
          </p:nvGrpSpPr>
          <p:grpSpPr>
            <a:xfrm>
              <a:off x="-1056990" y="-4736913"/>
              <a:ext cx="3783965" cy="3808095"/>
              <a:chOff x="-1056990" y="-4736913"/>
              <a:chExt cx="3783965" cy="3808095"/>
            </a:xfrm>
          </p:grpSpPr>
          <p:graphicFrame>
            <p:nvGraphicFramePr>
              <p:cNvPr id="13" name="Chart 12">
                <a:extLst>
                  <a:ext uri="{FF2B5EF4-FFF2-40B4-BE49-F238E27FC236}">
                    <a16:creationId xmlns:a16="http://schemas.microsoft.com/office/drawing/2014/main" id="{F26879B0-C19E-45F4-8383-14C78388CB21}"/>
                  </a:ext>
                </a:extLst>
              </p:cNvPr>
              <p:cNvGraphicFramePr/>
              <p:nvPr/>
            </p:nvGraphicFramePr>
            <p:xfrm>
              <a:off x="-1056990" y="-4736913"/>
              <a:ext cx="3783965" cy="3808095"/>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B4FFFF16-63A2-4885-9164-2994F9C9E892}"/>
                  </a:ext>
                </a:extLst>
              </p:cNvPr>
              <p:cNvGrpSpPr/>
              <p:nvPr/>
            </p:nvGrpSpPr>
            <p:grpSpPr>
              <a:xfrm>
                <a:off x="-312791" y="-3496119"/>
                <a:ext cx="502285" cy="935990"/>
                <a:chOff x="-1355320" y="-13358862"/>
                <a:chExt cx="505515" cy="2467983"/>
              </a:xfrm>
            </p:grpSpPr>
            <p:cxnSp>
              <p:nvCxnSpPr>
                <p:cNvPr id="15" name="Straight Connector 14">
                  <a:extLst>
                    <a:ext uri="{FF2B5EF4-FFF2-40B4-BE49-F238E27FC236}">
                      <a16:creationId xmlns:a16="http://schemas.microsoft.com/office/drawing/2014/main" id="{F6D8C019-8844-4CA0-978C-1EB6E8A4B12A}"/>
                    </a:ext>
                  </a:extLst>
                </p:cNvPr>
                <p:cNvCxnSpPr/>
                <p:nvPr/>
              </p:nvCxnSpPr>
              <p:spPr>
                <a:xfrm flipV="1">
                  <a:off x="-1351536" y="-13358862"/>
                  <a:ext cx="0" cy="2467983"/>
                </a:xfrm>
                <a:prstGeom prst="line">
                  <a:avLst/>
                </a:prstGeom>
                <a:noFill/>
                <a:ln w="6350" cap="flat" cmpd="sng" algn="ctr">
                  <a:solidFill>
                    <a:sysClr val="windowText" lastClr="000000"/>
                  </a:solidFill>
                  <a:prstDash val="solid"/>
                  <a:miter lim="800000"/>
                </a:ln>
                <a:effectLst/>
              </p:spPr>
            </p:cxnSp>
            <p:cxnSp>
              <p:nvCxnSpPr>
                <p:cNvPr id="16" name="Straight Connector 15">
                  <a:extLst>
                    <a:ext uri="{FF2B5EF4-FFF2-40B4-BE49-F238E27FC236}">
                      <a16:creationId xmlns:a16="http://schemas.microsoft.com/office/drawing/2014/main" id="{B71E91AD-0B32-4FF9-B6E7-1C391BAA93C9}"/>
                    </a:ext>
                  </a:extLst>
                </p:cNvPr>
                <p:cNvCxnSpPr/>
                <p:nvPr/>
              </p:nvCxnSpPr>
              <p:spPr>
                <a:xfrm flipV="1">
                  <a:off x="-851875" y="-13355656"/>
                  <a:ext cx="0" cy="663539"/>
                </a:xfrm>
                <a:prstGeom prst="line">
                  <a:avLst/>
                </a:prstGeom>
                <a:noFill/>
                <a:ln w="6350" cap="flat" cmpd="sng" algn="ctr">
                  <a:solidFill>
                    <a:sysClr val="windowText" lastClr="000000"/>
                  </a:solidFill>
                  <a:prstDash val="solid"/>
                  <a:miter lim="800000"/>
                </a:ln>
                <a:effectLst/>
              </p:spPr>
            </p:cxnSp>
            <p:cxnSp>
              <p:nvCxnSpPr>
                <p:cNvPr id="17" name="Straight Connector 16">
                  <a:extLst>
                    <a:ext uri="{FF2B5EF4-FFF2-40B4-BE49-F238E27FC236}">
                      <a16:creationId xmlns:a16="http://schemas.microsoft.com/office/drawing/2014/main" id="{169C8C8A-107F-46B9-96D6-873756022457}"/>
                    </a:ext>
                  </a:extLst>
                </p:cNvPr>
                <p:cNvCxnSpPr/>
                <p:nvPr/>
              </p:nvCxnSpPr>
              <p:spPr>
                <a:xfrm>
                  <a:off x="-1355320" y="-13358859"/>
                  <a:ext cx="505515" cy="0"/>
                </a:xfrm>
                <a:prstGeom prst="line">
                  <a:avLst/>
                </a:prstGeom>
                <a:noFill/>
                <a:ln w="6350" cap="flat" cmpd="sng" algn="ctr">
                  <a:solidFill>
                    <a:sysClr val="windowText" lastClr="000000"/>
                  </a:solidFill>
                  <a:prstDash val="solid"/>
                  <a:miter lim="800000"/>
                </a:ln>
                <a:effectLst/>
              </p:spPr>
            </p:cxnSp>
          </p:grpSp>
        </p:grpSp>
        <p:sp>
          <p:nvSpPr>
            <p:cNvPr id="12" name="Text Box 2">
              <a:extLst>
                <a:ext uri="{FF2B5EF4-FFF2-40B4-BE49-F238E27FC236}">
                  <a16:creationId xmlns:a16="http://schemas.microsoft.com/office/drawing/2014/main" id="{A868DED8-1BC6-4455-9869-64673B415E07}"/>
                </a:ext>
              </a:extLst>
            </p:cNvPr>
            <p:cNvSpPr txBox="1">
              <a:spLocks noChangeArrowheads="1"/>
            </p:cNvSpPr>
            <p:nvPr/>
          </p:nvSpPr>
          <p:spPr bwMode="auto">
            <a:xfrm>
              <a:off x="591321" y="-1444563"/>
              <a:ext cx="341630" cy="168275"/>
            </a:xfrm>
            <a:prstGeom prst="rect">
              <a:avLst/>
            </a:prstGeom>
            <a:solidFill>
              <a:sysClr val="window" lastClr="FFFFFF"/>
            </a:solidFill>
            <a:ln w="9525">
              <a:noFill/>
              <a:miter lim="800000"/>
              <a:headEnd/>
              <a:tailEnd/>
            </a:ln>
          </p:spPr>
          <p:txBody>
            <a:bodyPr rot="0" vert="horz" wrap="square" lIns="91440" tIns="45720" rIns="91440" bIns="45720" anchor="t" anchorCtr="0">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it-IT" sz="11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endParaRPr kumimoji="0" lang="nl-NL" sz="11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grpSp>
      <p:sp>
        <p:nvSpPr>
          <p:cNvPr id="57" name="Title 1">
            <a:extLst>
              <a:ext uri="{FF2B5EF4-FFF2-40B4-BE49-F238E27FC236}">
                <a16:creationId xmlns:a16="http://schemas.microsoft.com/office/drawing/2014/main" id="{B8536BB5-F421-7342-AFC9-30BDE9DA4499}"/>
              </a:ext>
            </a:extLst>
          </p:cNvPr>
          <p:cNvSpPr txBox="1">
            <a:spLocks/>
          </p:cNvSpPr>
          <p:nvPr/>
        </p:nvSpPr>
        <p:spPr>
          <a:xfrm>
            <a:off x="685800" y="396728"/>
            <a:ext cx="7772400" cy="995239"/>
          </a:xfrm>
          <a:prstGeom prst="rect">
            <a:avLst/>
          </a:prstGeom>
        </p:spPr>
        <p:txBody>
          <a:bodyPr/>
          <a:lstStyle>
            <a:lvl1pPr algn="l" defTabSz="914400" rtl="0" eaLnBrk="1" latinLnBrk="0" hangingPunct="1">
              <a:spcBef>
                <a:spcPct val="0"/>
              </a:spcBef>
              <a:buNone/>
              <a:defRPr sz="4800" b="1" i="0" kern="1200">
                <a:solidFill>
                  <a:srgbClr val="3A4F92"/>
                </a:solidFill>
                <a:latin typeface="Arial"/>
                <a:ea typeface="+mj-ea"/>
                <a:cs typeface="Aria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A4F92"/>
                </a:solidFill>
                <a:effectLst/>
                <a:uLnTx/>
                <a:uFillTx/>
                <a:latin typeface="Arial" panose="020B0604020202020204"/>
                <a:ea typeface="+mj-ea"/>
                <a:cs typeface="Arial"/>
              </a:rPr>
              <a:t>Hematological response</a:t>
            </a:r>
            <a:endParaRPr kumimoji="0" lang="nl-NL" sz="4000" b="1" i="0" u="none" strike="noStrike" kern="1200" cap="none" spc="0" normalizeH="0" baseline="0" noProof="0" dirty="0">
              <a:ln>
                <a:noFill/>
              </a:ln>
              <a:solidFill>
                <a:srgbClr val="3A4F92"/>
              </a:solidFill>
              <a:effectLst/>
              <a:uLnTx/>
              <a:uFillTx/>
              <a:latin typeface="Arial" panose="020B0604020202020204"/>
              <a:ea typeface="+mj-ea"/>
              <a:cs typeface="Arial"/>
            </a:endParaRPr>
          </a:p>
        </p:txBody>
      </p:sp>
      <p:sp>
        <p:nvSpPr>
          <p:cNvPr id="5" name="Content Placeholder 2">
            <a:extLst>
              <a:ext uri="{FF2B5EF4-FFF2-40B4-BE49-F238E27FC236}">
                <a16:creationId xmlns:a16="http://schemas.microsoft.com/office/drawing/2014/main" id="{69AAEA33-796E-AF4E-8CA6-492E79CE0B41}"/>
              </a:ext>
            </a:extLst>
          </p:cNvPr>
          <p:cNvSpPr txBox="1">
            <a:spLocks/>
          </p:cNvSpPr>
          <p:nvPr/>
        </p:nvSpPr>
        <p:spPr>
          <a:xfrm>
            <a:off x="0" y="4861520"/>
            <a:ext cx="8549846" cy="43762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None/>
              <a:tabLst/>
              <a:defRPr/>
            </a:pPr>
            <a:r>
              <a:rPr kumimoji="0" lang="en-US" sz="1200" b="0" i="1" u="none" strike="noStrike" kern="1200" cap="none" spc="0" normalizeH="0" baseline="0" noProof="0" dirty="0">
                <a:ln>
                  <a:noFill/>
                </a:ln>
                <a:solidFill>
                  <a:srgbClr val="000000"/>
                </a:solidFill>
                <a:effectLst/>
                <a:uLnTx/>
                <a:uFillTx/>
                <a:latin typeface="Arial" panose="020B0604020202020204"/>
                <a:ea typeface="+mn-ea"/>
                <a:cs typeface="+mn-cs"/>
              </a:rPr>
              <a:t>*Prior transplantation, clonal evolution or death were considered as no response at 3 and 6m</a:t>
            </a:r>
          </a:p>
        </p:txBody>
      </p:sp>
      <p:sp>
        <p:nvSpPr>
          <p:cNvPr id="7" name="Content Placeholder 2">
            <a:extLst>
              <a:ext uri="{FF2B5EF4-FFF2-40B4-BE49-F238E27FC236}">
                <a16:creationId xmlns:a16="http://schemas.microsoft.com/office/drawing/2014/main" id="{688C5DE0-2856-274B-85A4-58BC1B84DADC}"/>
              </a:ext>
            </a:extLst>
          </p:cNvPr>
          <p:cNvSpPr txBox="1">
            <a:spLocks/>
          </p:cNvSpPr>
          <p:nvPr/>
        </p:nvSpPr>
        <p:spPr>
          <a:xfrm>
            <a:off x="154522" y="2143427"/>
            <a:ext cx="4912647" cy="95031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5113" marR="0" lvl="0" indent="-265113"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r>
              <a:rPr kumimoji="0" lang="en-US" sz="1800" b="1" i="0" u="none" strike="noStrike" kern="1200" cap="none" spc="0" normalizeH="0" baseline="0" noProof="0" dirty="0">
                <a:ln>
                  <a:noFill/>
                </a:ln>
                <a:solidFill>
                  <a:srgbClr val="3A4F92"/>
                </a:solidFill>
                <a:effectLst/>
                <a:uLnTx/>
                <a:uFillTx/>
                <a:latin typeface="Arial" panose="020B0604020202020204"/>
                <a:ea typeface="+mn-ea"/>
                <a:cs typeface="+mn-cs"/>
              </a:rPr>
              <a:t>CR at 3 months*:</a:t>
            </a:r>
          </a:p>
          <a:p>
            <a:pPr marL="628650" marR="0" lvl="1" indent="-285750" algn="l" defTabSz="914400" rtl="0" eaLnBrk="1" fontAlgn="auto" latinLnBrk="0" hangingPunct="1">
              <a:lnSpc>
                <a:spcPct val="13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Arm A: 9.9% &amp; Arm B: 21.9% </a:t>
            </a:r>
          </a:p>
          <a:p>
            <a:pPr marL="628650" marR="0" lvl="1" indent="-285750" algn="l" defTabSz="914400" rtl="0" eaLnBrk="1" fontAlgn="auto" latinLnBrk="0" hangingPunct="1">
              <a:lnSpc>
                <a:spcPct val="13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Pooled Odds Ratio 3.2, p=0.012</a:t>
            </a:r>
          </a:p>
          <a:p>
            <a:pPr marL="514350" marR="0" lvl="1" indent="-171450" algn="l" defTabSz="685800" rtl="0" eaLnBrk="1" fontAlgn="auto" latinLnBrk="0" hangingPunct="1">
              <a:lnSpc>
                <a:spcPct val="90000"/>
              </a:lnSpc>
              <a:spcBef>
                <a:spcPts val="375"/>
              </a:spcBef>
              <a:spcAft>
                <a:spcPts val="0"/>
              </a:spcAft>
              <a:buClr>
                <a:srgbClr val="EB6924"/>
              </a:buClr>
              <a:buSzTx/>
              <a:buFont typeface="Calibri" panose="020F0502020204030204" pitchFamily="34" charset="0"/>
              <a:buChar char="−"/>
              <a:tabLst/>
              <a:defRPr/>
            </a:pPr>
            <a:endParaRPr kumimoji="0" lang="nl-NL" sz="16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Content Placeholder 2">
            <a:extLst>
              <a:ext uri="{FF2B5EF4-FFF2-40B4-BE49-F238E27FC236}">
                <a16:creationId xmlns:a16="http://schemas.microsoft.com/office/drawing/2014/main" id="{E22C455F-CCC3-3D45-BF18-29A3CFE7E295}"/>
              </a:ext>
            </a:extLst>
          </p:cNvPr>
          <p:cNvSpPr txBox="1">
            <a:spLocks/>
          </p:cNvSpPr>
          <p:nvPr/>
        </p:nvSpPr>
        <p:spPr>
          <a:xfrm>
            <a:off x="157453" y="3302193"/>
            <a:ext cx="4911991" cy="147982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5113" marR="0" lvl="0" indent="-265113"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r>
              <a:rPr kumimoji="0" lang="en-US" sz="1800" b="1" i="0" u="none" strike="noStrike" kern="1200" cap="none" spc="0" normalizeH="0" baseline="0" noProof="0" dirty="0">
                <a:ln>
                  <a:noFill/>
                </a:ln>
                <a:solidFill>
                  <a:srgbClr val="3A4F92"/>
                </a:solidFill>
                <a:effectLst/>
                <a:uLnTx/>
                <a:uFillTx/>
                <a:latin typeface="Arial" panose="020B0604020202020204"/>
                <a:ea typeface="+mn-ea"/>
                <a:cs typeface="+mn-cs"/>
              </a:rPr>
              <a:t>OR at 6 months (preliminary analysis n=181)*:</a:t>
            </a:r>
          </a:p>
          <a:p>
            <a:pPr marL="628650" marR="0" lvl="1" indent="-285750" algn="l" defTabSz="914400" rtl="0" eaLnBrk="1" fontAlgn="auto" latinLnBrk="0" hangingPunct="1">
              <a:lnSpc>
                <a:spcPct val="13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Arm A: 44.8% &amp; Arm B: 71.8% </a:t>
            </a:r>
          </a:p>
          <a:p>
            <a:pPr marL="628650" marR="0" lvl="1" indent="-285750" algn="l" defTabSz="914400" rtl="0" eaLnBrk="1" fontAlgn="auto" latinLnBrk="0" hangingPunct="1">
              <a:lnSpc>
                <a:spcPct val="13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Pooled Odds Ratio: 3.7 </a:t>
            </a:r>
          </a:p>
          <a:p>
            <a:pPr marL="514350" marR="0" lvl="1" indent="-171450" algn="l" defTabSz="685800" rtl="0" eaLnBrk="1" fontAlgn="auto" latinLnBrk="0" hangingPunct="1">
              <a:lnSpc>
                <a:spcPct val="90000"/>
              </a:lnSpc>
              <a:spcBef>
                <a:spcPts val="375"/>
              </a:spcBef>
              <a:spcAft>
                <a:spcPts val="0"/>
              </a:spcAft>
              <a:buClr>
                <a:srgbClr val="EB6924"/>
              </a:buClr>
              <a:buSzTx/>
              <a:buFont typeface="Calibri" panose="020F0502020204030204" pitchFamily="34" charset="0"/>
              <a:buChar char="−"/>
              <a:tabLst/>
              <a:defRPr/>
            </a:pPr>
            <a:endParaRPr kumimoji="0" lang="nl-NL" sz="16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 name="Content Placeholder 2">
            <a:extLst>
              <a:ext uri="{FF2B5EF4-FFF2-40B4-BE49-F238E27FC236}">
                <a16:creationId xmlns:a16="http://schemas.microsoft.com/office/drawing/2014/main" id="{52A63BA7-2B0C-E943-979F-4125CAFD5A1D}"/>
              </a:ext>
            </a:extLst>
          </p:cNvPr>
          <p:cNvSpPr txBox="1">
            <a:spLocks/>
          </p:cNvSpPr>
          <p:nvPr/>
        </p:nvSpPr>
        <p:spPr>
          <a:xfrm>
            <a:off x="159439" y="1341346"/>
            <a:ext cx="8549846" cy="43762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0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Calibri" panose="020F050202020403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5113" marR="0" lvl="0" indent="-265113"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The </a:t>
            </a:r>
            <a:r>
              <a:rPr kumimoji="0" lang="en-US" sz="1800" b="1" i="0" u="none" strike="noStrike" kern="1200" cap="none" spc="0" normalizeH="0" baseline="0" noProof="0" dirty="0">
                <a:ln>
                  <a:noFill/>
                </a:ln>
                <a:solidFill>
                  <a:srgbClr val="3A4F92"/>
                </a:solidFill>
                <a:effectLst/>
                <a:uLnTx/>
                <a:uFillTx/>
                <a:latin typeface="Arial" panose="020B0604020202020204"/>
                <a:ea typeface="+mn-ea"/>
                <a:cs typeface="+mn-cs"/>
              </a:rPr>
              <a:t>RACE study </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was powered to detect an increase in CR from 7% in arm A to 21% in arm B at 3 months (primary endpoint).</a:t>
            </a:r>
          </a:p>
          <a:p>
            <a:pPr marL="171450" marR="0" lvl="0" indent="-171450" algn="l" defTabSz="685800" rtl="0" eaLnBrk="1" fontAlgn="auto" latinLnBrk="0" hangingPunct="1">
              <a:lnSpc>
                <a:spcPct val="90000"/>
              </a:lnSpc>
              <a:spcBef>
                <a:spcPts val="750"/>
              </a:spcBef>
              <a:spcAft>
                <a:spcPts val="0"/>
              </a:spcAft>
              <a:buClr>
                <a:srgbClr val="EB692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76583A95-A9A9-B74F-B5F7-1CE503CD98DC}"/>
              </a:ext>
            </a:extLst>
          </p:cNvPr>
          <p:cNvSpPr/>
          <p:nvPr/>
        </p:nvSpPr>
        <p:spPr>
          <a:xfrm>
            <a:off x="5992238" y="1701147"/>
            <a:ext cx="2101175" cy="2088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8609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B8536BB5-F421-7342-AFC9-30BDE9DA4499}"/>
              </a:ext>
            </a:extLst>
          </p:cNvPr>
          <p:cNvSpPr txBox="1">
            <a:spLocks/>
          </p:cNvSpPr>
          <p:nvPr/>
        </p:nvSpPr>
        <p:spPr>
          <a:xfrm>
            <a:off x="136187" y="396728"/>
            <a:ext cx="9406647" cy="995239"/>
          </a:xfrm>
          <a:prstGeom prst="rect">
            <a:avLst/>
          </a:prstGeom>
        </p:spPr>
        <p:txBody>
          <a:bodyPr/>
          <a:lstStyle>
            <a:lvl1pPr algn="l" defTabSz="914400" rtl="0" eaLnBrk="1" latinLnBrk="0" hangingPunct="1">
              <a:spcBef>
                <a:spcPct val="0"/>
              </a:spcBef>
              <a:buNone/>
              <a:defRPr sz="4800" b="1" i="0" kern="1200">
                <a:solidFill>
                  <a:srgbClr val="3A4F92"/>
                </a:solidFill>
                <a:latin typeface="Arial"/>
                <a:ea typeface="+mj-ea"/>
                <a:cs typeface="Aria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3A4F92"/>
                </a:solidFill>
                <a:effectLst/>
                <a:uLnTx/>
                <a:uFillTx/>
                <a:latin typeface="Arial" panose="020B0604020202020204"/>
                <a:ea typeface="+mj-ea"/>
                <a:cs typeface="Arial"/>
              </a:rPr>
              <a:t>Hematological</a:t>
            </a:r>
            <a:r>
              <a:rPr kumimoji="0" lang="en-US" sz="3600" b="1" i="0" u="none" strike="noStrike" kern="1200" cap="none" spc="0" normalizeH="0" baseline="0" noProof="0" dirty="0">
                <a:ln>
                  <a:noFill/>
                </a:ln>
                <a:solidFill>
                  <a:srgbClr val="3A4F92"/>
                </a:solidFill>
                <a:effectLst/>
                <a:uLnTx/>
                <a:uFillTx/>
                <a:latin typeface="Arial" panose="020B0604020202020204"/>
                <a:ea typeface="+mj-ea"/>
                <a:cs typeface="Arial"/>
              </a:rPr>
              <a:t> response (NIH criteria)</a:t>
            </a:r>
            <a:endParaRPr kumimoji="0" lang="nl-NL" sz="3600" b="1" i="0" u="none" strike="noStrike" kern="1200" cap="none" spc="0" normalizeH="0" baseline="0" noProof="0" dirty="0">
              <a:ln>
                <a:noFill/>
              </a:ln>
              <a:solidFill>
                <a:srgbClr val="3A4F92"/>
              </a:solidFill>
              <a:effectLst/>
              <a:uLnTx/>
              <a:uFillTx/>
              <a:latin typeface="Arial" panose="020B0604020202020204"/>
              <a:ea typeface="+mj-ea"/>
              <a:cs typeface="Arial"/>
            </a:endParaRPr>
          </a:p>
        </p:txBody>
      </p:sp>
      <p:pic>
        <p:nvPicPr>
          <p:cNvPr id="4" name="Image 3">
            <a:extLst>
              <a:ext uri="{FF2B5EF4-FFF2-40B4-BE49-F238E27FC236}">
                <a16:creationId xmlns:a16="http://schemas.microsoft.com/office/drawing/2014/main" id="{4D0A9914-3F70-124E-928F-3A5305D31745}"/>
              </a:ext>
            </a:extLst>
          </p:cNvPr>
          <p:cNvPicPr>
            <a:picLocks noChangeAspect="1"/>
          </p:cNvPicPr>
          <p:nvPr/>
        </p:nvPicPr>
        <p:blipFill>
          <a:blip r:embed="rId3"/>
          <a:stretch>
            <a:fillRect/>
          </a:stretch>
        </p:blipFill>
        <p:spPr>
          <a:xfrm>
            <a:off x="9728" y="1513241"/>
            <a:ext cx="9144000" cy="3070330"/>
          </a:xfrm>
          <a:prstGeom prst="rect">
            <a:avLst/>
          </a:prstGeom>
        </p:spPr>
      </p:pic>
      <p:sp>
        <p:nvSpPr>
          <p:cNvPr id="6" name="ZoneTexte 5">
            <a:extLst>
              <a:ext uri="{FF2B5EF4-FFF2-40B4-BE49-F238E27FC236}">
                <a16:creationId xmlns:a16="http://schemas.microsoft.com/office/drawing/2014/main" id="{F9494C17-2BB3-D442-AC9C-645A096CE8A9}"/>
              </a:ext>
            </a:extLst>
          </p:cNvPr>
          <p:cNvSpPr txBox="1"/>
          <p:nvPr/>
        </p:nvSpPr>
        <p:spPr>
          <a:xfrm>
            <a:off x="321012" y="1179761"/>
            <a:ext cx="6858001" cy="646331"/>
          </a:xfrm>
          <a:prstGeom prst="rect">
            <a:avLst/>
          </a:prstGeom>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1" u="none" strike="noStrike" kern="1200" cap="none" spc="0" normalizeH="0" baseline="0" noProof="0" dirty="0">
                <a:ln>
                  <a:noFill/>
                </a:ln>
                <a:solidFill>
                  <a:srgbClr val="FF0000"/>
                </a:solidFill>
                <a:effectLst/>
                <a:uLnTx/>
                <a:uFillTx/>
                <a:latin typeface="Arial" panose="020B0604020202020204"/>
                <a:ea typeface="+mn-ea"/>
                <a:cs typeface="+mn-cs"/>
              </a:rPr>
              <a:t>NIH </a:t>
            </a:r>
            <a:r>
              <a:rPr kumimoji="0" lang="fr-FR" sz="1800" b="1" i="1" u="none" strike="noStrike" kern="1200" cap="none" spc="0" normalizeH="0" baseline="0" noProof="0" dirty="0" err="1">
                <a:ln>
                  <a:noFill/>
                </a:ln>
                <a:solidFill>
                  <a:srgbClr val="FF0000"/>
                </a:solidFill>
                <a:effectLst/>
                <a:uLnTx/>
                <a:uFillTx/>
                <a:latin typeface="Arial" panose="020B0604020202020204"/>
                <a:ea typeface="+mn-ea"/>
                <a:cs typeface="+mn-cs"/>
              </a:rPr>
              <a:t>criteria</a:t>
            </a:r>
            <a:r>
              <a:rPr kumimoji="0" lang="fr-FR" sz="1800" b="1" i="1" u="none" strike="noStrike" kern="1200" cap="none" spc="0" normalizeH="0" baseline="0" noProof="0" dirty="0">
                <a:ln>
                  <a:noFill/>
                </a:ln>
                <a:solidFill>
                  <a:srgbClr val="FF0000"/>
                </a:solidFill>
                <a:effectLst/>
                <a:uLnTx/>
                <a:uFillTx/>
                <a:latin typeface="Arial" panose="020B0604020202020204"/>
                <a:ea typeface="+mn-ea"/>
                <a:cs typeface="+mn-cs"/>
              </a:rPr>
              <a:t> = </a:t>
            </a:r>
            <a:r>
              <a:rPr kumimoji="0" lang="en-US" sz="1800" b="1" i="1" u="none" strike="noStrike" kern="1200" cap="none" spc="0" normalizeH="0" baseline="0" noProof="0" dirty="0">
                <a:ln>
                  <a:noFill/>
                </a:ln>
                <a:solidFill>
                  <a:srgbClr val="FF0000"/>
                </a:solidFill>
                <a:effectLst/>
                <a:uLnTx/>
                <a:uFillTx/>
                <a:latin typeface="Arial" panose="020B0604020202020204" pitchFamily="34" charset="0"/>
                <a:ea typeface="Arial" panose="020B0604020202020204" pitchFamily="34" charset="0"/>
                <a:cs typeface="Arial" panose="020B0604020202020204" pitchFamily="34" charset="0"/>
              </a:rPr>
              <a:t>PR: transfusion independency not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1" u="none" strike="noStrike" kern="1200" cap="none" spc="0" normalizeH="0" baseline="0" noProof="0" dirty="0">
              <a:ln>
                <a:noFill/>
              </a:ln>
              <a:solidFill>
                <a:srgbClr val="FF0000"/>
              </a:solidFill>
              <a:effectLst/>
              <a:uLnTx/>
              <a:uFillTx/>
              <a:latin typeface="Arial" panose="020B0604020202020204"/>
              <a:ea typeface="+mn-ea"/>
              <a:cs typeface="+mn-cs"/>
            </a:endParaRPr>
          </a:p>
        </p:txBody>
      </p:sp>
      <p:sp>
        <p:nvSpPr>
          <p:cNvPr id="19" name="ZoneTexte 18">
            <a:extLst>
              <a:ext uri="{FF2B5EF4-FFF2-40B4-BE49-F238E27FC236}">
                <a16:creationId xmlns:a16="http://schemas.microsoft.com/office/drawing/2014/main" id="{FC636251-A52D-D441-85A2-47A6E6737B09}"/>
              </a:ext>
            </a:extLst>
          </p:cNvPr>
          <p:cNvSpPr txBox="1"/>
          <p:nvPr/>
        </p:nvSpPr>
        <p:spPr>
          <a:xfrm>
            <a:off x="214010" y="4766401"/>
            <a:ext cx="8725710" cy="523220"/>
          </a:xfrm>
          <a:prstGeom prst="rect">
            <a:avLst/>
          </a:prstGeom>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err="1">
                <a:ln>
                  <a:noFill/>
                </a:ln>
                <a:solidFill>
                  <a:srgbClr val="000000"/>
                </a:solidFill>
                <a:effectLst/>
                <a:uLnTx/>
                <a:uFillTx/>
                <a:latin typeface="Arial" panose="020B0604020202020204"/>
                <a:ea typeface="+mn-ea"/>
                <a:cs typeface="+mn-cs"/>
              </a:rPr>
              <a:t>Cohort</a:t>
            </a:r>
            <a:r>
              <a:rPr kumimoji="0" lang="fr-FR" sz="1400" b="1" i="0" u="none" strike="noStrike" kern="1200" cap="none" spc="0" normalizeH="0" baseline="0" noProof="0" dirty="0">
                <a:ln>
                  <a:noFill/>
                </a:ln>
                <a:solidFill>
                  <a:srgbClr val="000000"/>
                </a:solidFill>
                <a:effectLst/>
                <a:uLnTx/>
                <a:uFillTx/>
                <a:latin typeface="Arial" panose="020B0604020202020204"/>
                <a:ea typeface="+mn-ea"/>
                <a:cs typeface="+mn-cs"/>
              </a:rPr>
              <a:t> 2 NIH (EPAG </a:t>
            </a:r>
            <a:r>
              <a:rPr kumimoji="0" lang="fr-FR" sz="1400" b="1" i="0" u="none" strike="noStrike" kern="1200" cap="none" spc="0" normalizeH="0" baseline="0" noProof="0" dirty="0" err="1">
                <a:ln>
                  <a:noFill/>
                </a:ln>
                <a:solidFill>
                  <a:srgbClr val="000000"/>
                </a:solidFill>
                <a:effectLst/>
                <a:uLnTx/>
                <a:uFillTx/>
                <a:latin typeface="Arial" panose="020B0604020202020204"/>
                <a:ea typeface="+mn-ea"/>
                <a:cs typeface="+mn-cs"/>
              </a:rPr>
              <a:t>day</a:t>
            </a:r>
            <a:r>
              <a:rPr kumimoji="0" lang="fr-FR" sz="1400" b="1" i="0" u="none" strike="noStrike" kern="1200" cap="none" spc="0" normalizeH="0" baseline="0" noProof="0" dirty="0">
                <a:ln>
                  <a:noFill/>
                </a:ln>
                <a:solidFill>
                  <a:srgbClr val="000000"/>
                </a:solidFill>
                <a:effectLst/>
                <a:uLnTx/>
                <a:uFillTx/>
                <a:latin typeface="Arial" panose="020B0604020202020204"/>
                <a:ea typeface="+mn-ea"/>
                <a:cs typeface="+mn-cs"/>
              </a:rPr>
              <a:t> 14 &gt; 3 </a:t>
            </a:r>
            <a:r>
              <a:rPr kumimoji="0" lang="fr-FR" sz="1400" b="1" i="0" u="none" strike="noStrike" kern="1200" cap="none" spc="0" normalizeH="0" baseline="0" noProof="0" dirty="0" err="1">
                <a:ln>
                  <a:noFill/>
                </a:ln>
                <a:solidFill>
                  <a:srgbClr val="000000"/>
                </a:solidFill>
                <a:effectLst/>
                <a:uLnTx/>
                <a:uFillTx/>
                <a:latin typeface="Arial" panose="020B0604020202020204"/>
                <a:ea typeface="+mn-ea"/>
                <a:cs typeface="+mn-cs"/>
              </a:rPr>
              <a:t>months</a:t>
            </a:r>
            <a:r>
              <a:rPr kumimoji="0" lang="fr-FR" sz="1400" b="1" i="0" u="none" strike="noStrike" kern="1200" cap="none" spc="0" normalizeH="0" baseline="0" noProof="0" dirty="0">
                <a:ln>
                  <a:noFill/>
                </a:ln>
                <a:solidFill>
                  <a:srgbClr val="000000"/>
                </a:solidFill>
                <a:effectLst/>
                <a:uLnTx/>
                <a:uFillTx/>
                <a:latin typeface="Arial" panose="020B0604020202020204"/>
                <a:ea typeface="+mn-ea"/>
                <a:cs typeface="+mn-cs"/>
              </a:rPr>
              <a:t>): CR 26%, PR 61%, OR 87% at 6 </a:t>
            </a:r>
            <a:r>
              <a:rPr kumimoji="0" lang="fr-FR" sz="1400" b="1" i="0" u="none" strike="noStrike" kern="1200" cap="none" spc="0" normalizeH="0" baseline="0" noProof="0" dirty="0" err="1">
                <a:ln>
                  <a:noFill/>
                </a:ln>
                <a:solidFill>
                  <a:srgbClr val="000000"/>
                </a:solidFill>
                <a:effectLst/>
                <a:uLnTx/>
                <a:uFillTx/>
                <a:latin typeface="Arial" panose="020B0604020202020204"/>
                <a:ea typeface="+mn-ea"/>
                <a:cs typeface="+mn-cs"/>
              </a:rPr>
              <a:t>months</a:t>
            </a:r>
            <a:endPar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038E146D-F7B7-3843-B4F3-D771CFDFAB6F}"/>
              </a:ext>
            </a:extLst>
          </p:cNvPr>
          <p:cNvSpPr/>
          <p:nvPr/>
        </p:nvSpPr>
        <p:spPr>
          <a:xfrm>
            <a:off x="1910862" y="3997569"/>
            <a:ext cx="2262553" cy="5508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15A5EF4B-2C75-5746-AB03-C6C9F4FD3C75}"/>
              </a:ext>
            </a:extLst>
          </p:cNvPr>
          <p:cNvSpPr/>
          <p:nvPr/>
        </p:nvSpPr>
        <p:spPr>
          <a:xfrm>
            <a:off x="5462955" y="3997570"/>
            <a:ext cx="2262553" cy="5508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935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B8536BB5-F421-7342-AFC9-30BDE9DA4499}"/>
              </a:ext>
            </a:extLst>
          </p:cNvPr>
          <p:cNvSpPr txBox="1">
            <a:spLocks/>
          </p:cNvSpPr>
          <p:nvPr/>
        </p:nvSpPr>
        <p:spPr>
          <a:xfrm>
            <a:off x="631906" y="392039"/>
            <a:ext cx="7772400" cy="995239"/>
          </a:xfrm>
          <a:prstGeom prst="rect">
            <a:avLst/>
          </a:prstGeom>
        </p:spPr>
        <p:txBody>
          <a:bodyPr/>
          <a:lstStyle>
            <a:lvl1pPr algn="l" defTabSz="914400" rtl="0" eaLnBrk="1" latinLnBrk="0" hangingPunct="1">
              <a:spcBef>
                <a:spcPct val="0"/>
              </a:spcBef>
              <a:buNone/>
              <a:defRPr sz="4800" b="1" i="0" kern="1200">
                <a:solidFill>
                  <a:srgbClr val="3A4F92"/>
                </a:solidFill>
                <a:latin typeface="Arial"/>
                <a:ea typeface="+mj-ea"/>
                <a:cs typeface="Aria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A4F92"/>
                </a:solidFill>
                <a:effectLst/>
                <a:uLnTx/>
                <a:uFillTx/>
                <a:latin typeface="Arial" panose="020B0604020202020204"/>
                <a:ea typeface="+mj-ea"/>
                <a:cs typeface="Arial"/>
              </a:rPr>
              <a:t>Safety</a:t>
            </a:r>
            <a:endParaRPr kumimoji="0" lang="nl-NL" sz="4000" b="1" i="0" u="none" strike="noStrike" kern="1200" cap="none" spc="0" normalizeH="0" baseline="0" noProof="0" dirty="0">
              <a:ln>
                <a:noFill/>
              </a:ln>
              <a:solidFill>
                <a:srgbClr val="3A4F92"/>
              </a:solidFill>
              <a:effectLst/>
              <a:uLnTx/>
              <a:uFillTx/>
              <a:latin typeface="Arial" panose="020B0604020202020204"/>
              <a:ea typeface="+mj-ea"/>
              <a:cs typeface="Arial"/>
            </a:endParaRPr>
          </a:p>
        </p:txBody>
      </p:sp>
      <p:graphicFrame>
        <p:nvGraphicFramePr>
          <p:cNvPr id="4" name="Table 3">
            <a:extLst>
              <a:ext uri="{FF2B5EF4-FFF2-40B4-BE49-F238E27FC236}">
                <a16:creationId xmlns:a16="http://schemas.microsoft.com/office/drawing/2014/main" id="{AD4272AC-B05E-4EBD-A9CA-5533C7EBDE82}"/>
              </a:ext>
            </a:extLst>
          </p:cNvPr>
          <p:cNvGraphicFramePr>
            <a:graphicFrameLocks noGrp="1"/>
          </p:cNvGraphicFramePr>
          <p:nvPr/>
        </p:nvGraphicFramePr>
        <p:xfrm>
          <a:off x="552745" y="1348369"/>
          <a:ext cx="8028000" cy="2590800"/>
        </p:xfrm>
        <a:graphic>
          <a:graphicData uri="http://schemas.openxmlformats.org/drawingml/2006/table">
            <a:tbl>
              <a:tblPr firstRow="1" firstCol="1" bandRow="1">
                <a:tableStyleId>{B301B821-A1FF-4177-AEE7-76D212191A09}</a:tableStyleId>
              </a:tblPr>
              <a:tblGrid>
                <a:gridCol w="4464000">
                  <a:extLst>
                    <a:ext uri="{9D8B030D-6E8A-4147-A177-3AD203B41FA5}">
                      <a16:colId xmlns:a16="http://schemas.microsoft.com/office/drawing/2014/main" val="3352190210"/>
                    </a:ext>
                  </a:extLst>
                </a:gridCol>
                <a:gridCol w="1188000">
                  <a:extLst>
                    <a:ext uri="{9D8B030D-6E8A-4147-A177-3AD203B41FA5}">
                      <a16:colId xmlns:a16="http://schemas.microsoft.com/office/drawing/2014/main" val="3306615166"/>
                    </a:ext>
                  </a:extLst>
                </a:gridCol>
                <a:gridCol w="1188000">
                  <a:extLst>
                    <a:ext uri="{9D8B030D-6E8A-4147-A177-3AD203B41FA5}">
                      <a16:colId xmlns:a16="http://schemas.microsoft.com/office/drawing/2014/main" val="1153223043"/>
                    </a:ext>
                  </a:extLst>
                </a:gridCol>
                <a:gridCol w="1188000">
                  <a:extLst>
                    <a:ext uri="{9D8B030D-6E8A-4147-A177-3AD203B41FA5}">
                      <a16:colId xmlns:a16="http://schemas.microsoft.com/office/drawing/2014/main" val="894048085"/>
                    </a:ext>
                  </a:extLst>
                </a:gridCol>
              </a:tblGrid>
              <a:tr h="200025">
                <a:tc>
                  <a:txBody>
                    <a:bodyPr/>
                    <a:lstStyle/>
                    <a:p>
                      <a:endParaRPr lang="nl-NL" sz="2000" dirty="0"/>
                    </a:p>
                  </a:txBody>
                  <a:tcPr/>
                </a:tc>
                <a:tc>
                  <a:txBody>
                    <a:bodyPr/>
                    <a:lstStyle/>
                    <a:p>
                      <a:pPr algn="ctr"/>
                      <a:r>
                        <a:rPr lang="en-US" sz="2000" dirty="0"/>
                        <a:t>Arm A</a:t>
                      </a:r>
                      <a:endParaRPr lang="nl-NL" sz="2000" dirty="0"/>
                    </a:p>
                  </a:txBody>
                  <a:tcPr/>
                </a:tc>
                <a:tc>
                  <a:txBody>
                    <a:bodyPr/>
                    <a:lstStyle/>
                    <a:p>
                      <a:pPr algn="ctr"/>
                      <a:r>
                        <a:rPr lang="en-US" sz="2000" dirty="0"/>
                        <a:t>Arm B</a:t>
                      </a:r>
                      <a:endParaRPr lang="nl-NL" sz="2000" dirty="0"/>
                    </a:p>
                  </a:txBody>
                  <a:tcPr/>
                </a:tc>
                <a:tc>
                  <a:txBody>
                    <a:bodyPr/>
                    <a:lstStyle/>
                    <a:p>
                      <a:pPr algn="ctr"/>
                      <a:r>
                        <a:rPr lang="en-US" sz="2000" dirty="0"/>
                        <a:t>Total</a:t>
                      </a:r>
                      <a:endParaRPr lang="nl-NL" sz="2000" dirty="0"/>
                    </a:p>
                  </a:txBody>
                  <a:tcPr/>
                </a:tc>
                <a:extLst>
                  <a:ext uri="{0D108BD9-81ED-4DB2-BD59-A6C34878D82A}">
                    <a16:rowId xmlns:a16="http://schemas.microsoft.com/office/drawing/2014/main" val="345717695"/>
                  </a:ext>
                </a:extLst>
              </a:tr>
              <a:tr h="200025">
                <a:tc>
                  <a:txBody>
                    <a:bodyPr/>
                    <a:lstStyle/>
                    <a:p>
                      <a:r>
                        <a:rPr lang="en-US" sz="2000" b="0" dirty="0"/>
                        <a:t>Serious Adverse Events*</a:t>
                      </a:r>
                      <a:endParaRPr lang="nl-NL" sz="2000" b="0" dirty="0"/>
                    </a:p>
                  </a:txBody>
                  <a:tcPr/>
                </a:tc>
                <a:tc>
                  <a:txBody>
                    <a:bodyPr/>
                    <a:lstStyle/>
                    <a:p>
                      <a:pPr algn="ctr"/>
                      <a:r>
                        <a:rPr lang="en-US" sz="2000" dirty="0"/>
                        <a:t>135</a:t>
                      </a:r>
                      <a:endParaRPr lang="nl-NL" sz="2000" dirty="0"/>
                    </a:p>
                  </a:txBody>
                  <a:tcPr/>
                </a:tc>
                <a:tc>
                  <a:txBody>
                    <a:bodyPr/>
                    <a:lstStyle/>
                    <a:p>
                      <a:pPr algn="ctr"/>
                      <a:r>
                        <a:rPr lang="en-US" sz="2000" dirty="0"/>
                        <a:t>145</a:t>
                      </a:r>
                      <a:endParaRPr lang="nl-NL" sz="2000" dirty="0"/>
                    </a:p>
                  </a:txBody>
                  <a:tcPr/>
                </a:tc>
                <a:tc>
                  <a:txBody>
                    <a:bodyPr/>
                    <a:lstStyle/>
                    <a:p>
                      <a:pPr algn="ctr"/>
                      <a:r>
                        <a:rPr lang="en-US" sz="2000" dirty="0"/>
                        <a:t>280</a:t>
                      </a:r>
                      <a:endParaRPr lang="nl-NL" sz="2000" dirty="0"/>
                    </a:p>
                  </a:txBody>
                  <a:tcPr/>
                </a:tc>
                <a:extLst>
                  <a:ext uri="{0D108BD9-81ED-4DB2-BD59-A6C34878D82A}">
                    <a16:rowId xmlns:a16="http://schemas.microsoft.com/office/drawing/2014/main" val="365951482"/>
                  </a:ext>
                </a:extLst>
              </a:tr>
              <a:tr h="200025">
                <a:tc>
                  <a:txBody>
                    <a:bodyPr/>
                    <a:lstStyle/>
                    <a:p>
                      <a:r>
                        <a:rPr lang="en-US" sz="2000" b="0" dirty="0"/>
                        <a:t>Fatal cases</a:t>
                      </a:r>
                      <a:endParaRPr lang="nl-NL" sz="2000" b="0" dirty="0"/>
                    </a:p>
                  </a:txBody>
                  <a:tcPr/>
                </a:tc>
                <a:tc>
                  <a:txBody>
                    <a:bodyPr/>
                    <a:lstStyle/>
                    <a:p>
                      <a:pPr algn="ctr"/>
                      <a:r>
                        <a:rPr lang="en-US" sz="2000" dirty="0"/>
                        <a:t>14</a:t>
                      </a:r>
                      <a:endParaRPr lang="nl-NL" sz="2000" dirty="0"/>
                    </a:p>
                  </a:txBody>
                  <a:tcPr/>
                </a:tc>
                <a:tc>
                  <a:txBody>
                    <a:bodyPr/>
                    <a:lstStyle/>
                    <a:p>
                      <a:pPr algn="ctr"/>
                      <a:r>
                        <a:rPr lang="en-US" sz="2000" dirty="0"/>
                        <a:t>8</a:t>
                      </a:r>
                      <a:endParaRPr lang="nl-NL" sz="2000" dirty="0"/>
                    </a:p>
                  </a:txBody>
                  <a:tcPr/>
                </a:tc>
                <a:tc>
                  <a:txBody>
                    <a:bodyPr/>
                    <a:lstStyle/>
                    <a:p>
                      <a:pPr algn="ctr"/>
                      <a:r>
                        <a:rPr lang="en-US" sz="2000" dirty="0"/>
                        <a:t>22</a:t>
                      </a:r>
                      <a:endParaRPr lang="nl-NL" sz="2000" dirty="0"/>
                    </a:p>
                  </a:txBody>
                  <a:tcPr/>
                </a:tc>
                <a:extLst>
                  <a:ext uri="{0D108BD9-81ED-4DB2-BD59-A6C34878D82A}">
                    <a16:rowId xmlns:a16="http://schemas.microsoft.com/office/drawing/2014/main" val="1389148221"/>
                  </a:ext>
                </a:extLst>
              </a:tr>
              <a:tr h="190500">
                <a:tc>
                  <a:txBody>
                    <a:bodyPr/>
                    <a:lstStyle/>
                    <a:p>
                      <a:r>
                        <a:rPr lang="en-US" sz="2000" b="0" dirty="0"/>
                        <a:t>Patients coming off study treatment prematurely requiring second line HSCT</a:t>
                      </a:r>
                      <a:endParaRPr lang="nl-NL" sz="2000" b="0" dirty="0"/>
                    </a:p>
                  </a:txBody>
                  <a:tcPr/>
                </a:tc>
                <a:tc>
                  <a:txBody>
                    <a:bodyPr/>
                    <a:lstStyle/>
                    <a:p>
                      <a:pPr algn="ctr"/>
                      <a:r>
                        <a:rPr lang="en-US" sz="2000" dirty="0"/>
                        <a:t>13</a:t>
                      </a:r>
                      <a:endParaRPr lang="nl-NL" sz="2000" dirty="0"/>
                    </a:p>
                  </a:txBody>
                  <a:tcPr/>
                </a:tc>
                <a:tc>
                  <a:txBody>
                    <a:bodyPr/>
                    <a:lstStyle/>
                    <a:p>
                      <a:pPr algn="ctr"/>
                      <a:r>
                        <a:rPr lang="en-US" sz="2000" dirty="0"/>
                        <a:t>11</a:t>
                      </a:r>
                      <a:endParaRPr lang="nl-NL" sz="2000" dirty="0"/>
                    </a:p>
                  </a:txBody>
                  <a:tcPr/>
                </a:tc>
                <a:tc>
                  <a:txBody>
                    <a:bodyPr/>
                    <a:lstStyle/>
                    <a:p>
                      <a:pPr algn="ctr"/>
                      <a:r>
                        <a:rPr lang="en-US" sz="2000" dirty="0"/>
                        <a:t>24</a:t>
                      </a:r>
                      <a:endParaRPr lang="nl-NL" sz="2000" dirty="0"/>
                    </a:p>
                  </a:txBody>
                  <a:tcPr/>
                </a:tc>
                <a:extLst>
                  <a:ext uri="{0D108BD9-81ED-4DB2-BD59-A6C34878D82A}">
                    <a16:rowId xmlns:a16="http://schemas.microsoft.com/office/drawing/2014/main" val="1879711243"/>
                  </a:ext>
                </a:extLst>
              </a:tr>
              <a:tr h="190500">
                <a:tc>
                  <a:txBody>
                    <a:bodyPr/>
                    <a:lstStyle/>
                    <a:p>
                      <a:r>
                        <a:rPr lang="en-US" sz="2000" b="0" dirty="0"/>
                        <a:t>Pregnancy </a:t>
                      </a:r>
                      <a:endParaRPr lang="nl-NL" sz="2000" b="0" dirty="0"/>
                    </a:p>
                  </a:txBody>
                  <a:tcPr/>
                </a:tc>
                <a:tc>
                  <a:txBody>
                    <a:bodyPr/>
                    <a:lstStyle/>
                    <a:p>
                      <a:pPr algn="ctr"/>
                      <a:r>
                        <a:rPr lang="en-US" sz="2000" dirty="0"/>
                        <a:t>3</a:t>
                      </a:r>
                      <a:endParaRPr lang="nl-NL" sz="2000" dirty="0"/>
                    </a:p>
                  </a:txBody>
                  <a:tcPr/>
                </a:tc>
                <a:tc>
                  <a:txBody>
                    <a:bodyPr/>
                    <a:lstStyle/>
                    <a:p>
                      <a:pPr algn="ctr"/>
                      <a:r>
                        <a:rPr lang="en-US" sz="2000" dirty="0"/>
                        <a:t>1</a:t>
                      </a:r>
                      <a:endParaRPr lang="nl-NL" sz="2000" dirty="0"/>
                    </a:p>
                  </a:txBody>
                  <a:tcPr/>
                </a:tc>
                <a:tc>
                  <a:txBody>
                    <a:bodyPr/>
                    <a:lstStyle/>
                    <a:p>
                      <a:pPr algn="ctr"/>
                      <a:r>
                        <a:rPr lang="en-US" sz="2000" dirty="0"/>
                        <a:t>4</a:t>
                      </a:r>
                      <a:endParaRPr lang="nl-NL" sz="2000" dirty="0"/>
                    </a:p>
                  </a:txBody>
                  <a:tcPr/>
                </a:tc>
                <a:extLst>
                  <a:ext uri="{0D108BD9-81ED-4DB2-BD59-A6C34878D82A}">
                    <a16:rowId xmlns:a16="http://schemas.microsoft.com/office/drawing/2014/main" val="3613425096"/>
                  </a:ext>
                </a:extLst>
              </a:tr>
            </a:tbl>
          </a:graphicData>
        </a:graphic>
      </p:graphicFrame>
      <p:sp>
        <p:nvSpPr>
          <p:cNvPr id="2" name="ZoneTexte 1">
            <a:extLst>
              <a:ext uri="{FF2B5EF4-FFF2-40B4-BE49-F238E27FC236}">
                <a16:creationId xmlns:a16="http://schemas.microsoft.com/office/drawing/2014/main" id="{D7D10174-7B8A-084A-8C4C-3393A9A9FA73}"/>
              </a:ext>
            </a:extLst>
          </p:cNvPr>
          <p:cNvSpPr txBox="1"/>
          <p:nvPr/>
        </p:nvSpPr>
        <p:spPr>
          <a:xfrm>
            <a:off x="552747" y="4404398"/>
            <a:ext cx="8028000" cy="461665"/>
          </a:xfrm>
          <a:prstGeom prst="rect">
            <a:avLst/>
          </a:prstGeom>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panose="020B0604020202020204"/>
                <a:ea typeface="Calibri" panose="020F0502020204030204" pitchFamily="34" charset="0"/>
                <a:cs typeface="Arial" panose="020B0604020202020204" pitchFamily="34" charset="0"/>
              </a:rPr>
              <a:t>*Events are classified per SOC (system organ class) according to the CTCAE (Common Terminology Criteria for Adverse Events (US </a:t>
            </a:r>
            <a:r>
              <a:rPr kumimoji="0" lang="en-GB" sz="1200" b="0" i="1" u="none" strike="noStrike" kern="1200" cap="none" spc="0" normalizeH="0" baseline="0" noProof="0" dirty="0">
                <a:ln>
                  <a:noFill/>
                </a:ln>
                <a:solidFill>
                  <a:srgbClr val="000000"/>
                </a:solidFill>
                <a:effectLst/>
                <a:uLnTx/>
                <a:uFillTx/>
                <a:latin typeface="Arial" panose="020B0604020202020204"/>
                <a:ea typeface="Calibri" panose="020F0502020204030204" pitchFamily="34" charset="0"/>
                <a:cs typeface="Arial" panose="020B0604020202020204" pitchFamily="34" charset="0"/>
              </a:rPr>
              <a:t>National Cancer Institute of the National Institutes of Health). </a:t>
            </a:r>
            <a:endParaRPr kumimoji="0" lang="fr-FR" sz="1200" b="0" i="1"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813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eur droit 38"/>
          <p:cNvCxnSpPr>
            <a:cxnSpLocks/>
          </p:cNvCxnSpPr>
          <p:nvPr/>
        </p:nvCxnSpPr>
        <p:spPr bwMode="auto">
          <a:xfrm>
            <a:off x="5965263" y="3056593"/>
            <a:ext cx="0" cy="963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38"/>
          <p:cNvCxnSpPr>
            <a:cxnSpLocks/>
            <a:endCxn id="17" idx="0"/>
          </p:cNvCxnSpPr>
          <p:nvPr/>
        </p:nvCxnSpPr>
        <p:spPr bwMode="auto">
          <a:xfrm rot="10800000" flipV="1">
            <a:off x="4887497" y="3868034"/>
            <a:ext cx="246487" cy="10229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38"/>
          <p:cNvCxnSpPr>
            <a:cxnSpLocks/>
          </p:cNvCxnSpPr>
          <p:nvPr/>
        </p:nvCxnSpPr>
        <p:spPr bwMode="auto">
          <a:xfrm>
            <a:off x="6438900" y="3868035"/>
            <a:ext cx="263124" cy="9665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3512209" y="905580"/>
            <a:ext cx="2140925" cy="510776"/>
          </a:xfrm>
          <a:prstGeom prst="roundRect">
            <a:avLst/>
          </a:prstGeom>
          <a:solidFill>
            <a:schemeClr val="accent6">
              <a:lumMod val="20000"/>
              <a:lumOff val="80000"/>
            </a:schemeClr>
          </a:solidFill>
          <a:ln w="28575">
            <a:solidFill>
              <a:schemeClr val="accent6"/>
            </a:solidFill>
          </a:ln>
        </p:spPr>
        <p:txBody>
          <a:bodyPr wrap="none" lIns="91438" tIns="45719" rIns="91438" bIns="45719">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Idiopathic aplastic anemia</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 needed to be treated</a:t>
            </a:r>
          </a:p>
        </p:txBody>
      </p:sp>
      <p:sp>
        <p:nvSpPr>
          <p:cNvPr id="4" name="ZoneTexte 3"/>
          <p:cNvSpPr txBox="1"/>
          <p:nvPr/>
        </p:nvSpPr>
        <p:spPr>
          <a:xfrm>
            <a:off x="1950669" y="1559508"/>
            <a:ext cx="2236132" cy="510776"/>
          </a:xfrm>
          <a:prstGeom prst="roundRect">
            <a:avLst/>
          </a:prstGeom>
          <a:noFill/>
          <a:ln w="28575">
            <a:solidFill>
              <a:schemeClr val="accent6"/>
            </a:solidFill>
          </a:ln>
        </p:spPr>
        <p:txBody>
          <a:bodyPr wrap="none" lIns="91438" tIns="45719" rIns="91438" bIns="45719">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HLA-identical sibling donor</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and age &lt; 40</a:t>
            </a:r>
          </a:p>
        </p:txBody>
      </p:sp>
      <p:sp>
        <p:nvSpPr>
          <p:cNvPr id="5" name="ZoneTexte 4"/>
          <p:cNvSpPr txBox="1"/>
          <p:nvPr/>
        </p:nvSpPr>
        <p:spPr>
          <a:xfrm>
            <a:off x="2568707" y="2231022"/>
            <a:ext cx="632211" cy="306467"/>
          </a:xfrm>
          <a:prstGeom prst="roundRect">
            <a:avLst/>
          </a:prstGeom>
          <a:noFill/>
          <a:ln w="28575">
            <a:solidFill>
              <a:schemeClr val="accent6"/>
            </a:solidFill>
          </a:ln>
        </p:spPr>
        <p:txBody>
          <a:bodyPr wrap="none" lIns="91438" tIns="45719" rIns="91438" bIns="45719">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HSCT</a:t>
            </a:r>
          </a:p>
        </p:txBody>
      </p:sp>
      <p:sp>
        <p:nvSpPr>
          <p:cNvPr id="6" name="ZoneTexte 5"/>
          <p:cNvSpPr txBox="1"/>
          <p:nvPr/>
        </p:nvSpPr>
        <p:spPr>
          <a:xfrm>
            <a:off x="1977283" y="2878714"/>
            <a:ext cx="2377804" cy="306465"/>
          </a:xfrm>
          <a:prstGeom prst="roundRect">
            <a:avLst/>
          </a:prstGeom>
          <a:noFill/>
          <a:ln w="28575">
            <a:solidFill>
              <a:schemeClr val="accent6"/>
            </a:solidFill>
          </a:ln>
        </p:spPr>
        <p:txBody>
          <a:bodyPr wrap="none" lIns="91438" tIns="45719" rIns="91438" bIns="45719">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Marrow / Cy + ATG / CSA MTX</a:t>
            </a:r>
          </a:p>
        </p:txBody>
      </p:sp>
      <p:cxnSp>
        <p:nvCxnSpPr>
          <p:cNvPr id="7" name="Connecteur droit 14"/>
          <p:cNvCxnSpPr>
            <a:stCxn id="3" idx="1"/>
            <a:endCxn id="4" idx="0"/>
          </p:cNvCxnSpPr>
          <p:nvPr/>
        </p:nvCxnSpPr>
        <p:spPr>
          <a:xfrm rot="10800000" flipV="1">
            <a:off x="3068735" y="1160968"/>
            <a:ext cx="443474" cy="3985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16"/>
          <p:cNvCxnSpPr>
            <a:stCxn id="4" idx="2"/>
            <a:endCxn id="5" idx="0"/>
          </p:cNvCxnSpPr>
          <p:nvPr/>
        </p:nvCxnSpPr>
        <p:spPr>
          <a:xfrm rot="5400000">
            <a:off x="2896405" y="2058692"/>
            <a:ext cx="160738" cy="18392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18"/>
          <p:cNvCxnSpPr>
            <a:stCxn id="5" idx="2"/>
            <a:endCxn id="6" idx="0"/>
          </p:cNvCxnSpPr>
          <p:nvPr/>
        </p:nvCxnSpPr>
        <p:spPr>
          <a:xfrm rot="16200000" flipH="1">
            <a:off x="2854887" y="2567415"/>
            <a:ext cx="341225" cy="2813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ZoneTexte 8"/>
          <p:cNvSpPr txBox="1"/>
          <p:nvPr/>
        </p:nvSpPr>
        <p:spPr bwMode="auto">
          <a:xfrm>
            <a:off x="5247753" y="1572603"/>
            <a:ext cx="1518933" cy="510776"/>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No sibling donor</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or age 40 or more</a:t>
            </a:r>
          </a:p>
        </p:txBody>
      </p:sp>
      <p:sp>
        <p:nvSpPr>
          <p:cNvPr id="12" name="ZoneTexte 10"/>
          <p:cNvSpPr txBox="1"/>
          <p:nvPr/>
        </p:nvSpPr>
        <p:spPr bwMode="auto">
          <a:xfrm>
            <a:off x="5323439" y="2750125"/>
            <a:ext cx="1551000" cy="306465"/>
          </a:xfrm>
          <a:prstGeom prst="roundRect">
            <a:avLst/>
          </a:prstGeom>
          <a:noFill/>
          <a:ln w="28575">
            <a:solidFill>
              <a:schemeClr val="accent6"/>
            </a:solidFill>
          </a:ln>
        </p:spPr>
        <p:txBody>
          <a:bodyPr wrap="none" lIns="91438" tIns="45719" rIns="91438" bIns="45719">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Refractory/relapse</a:t>
            </a:r>
          </a:p>
        </p:txBody>
      </p:sp>
      <p:sp>
        <p:nvSpPr>
          <p:cNvPr id="13" name="ZoneTexte 11"/>
          <p:cNvSpPr txBox="1"/>
          <p:nvPr/>
        </p:nvSpPr>
        <p:spPr bwMode="auto">
          <a:xfrm>
            <a:off x="4829934" y="3152947"/>
            <a:ext cx="1923785" cy="715087"/>
          </a:xfrm>
          <a:prstGeom prst="roundRect">
            <a:avLst/>
          </a:prstGeom>
          <a:noFill/>
          <a:ln w="28575">
            <a:solidFill>
              <a:schemeClr val="accent6"/>
            </a:solidFill>
          </a:ln>
        </p:spPr>
        <p:txBody>
          <a:bodyPr wrap="none" lIns="91438" tIns="45719" rIns="91438" bIns="45719">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10/10 (8/8 matched UD)</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Young (&lt;30 years)</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First year</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6" name="Connecteur droit 46"/>
          <p:cNvCxnSpPr>
            <a:stCxn id="3" idx="3"/>
            <a:endCxn id="10" idx="0"/>
          </p:cNvCxnSpPr>
          <p:nvPr/>
        </p:nvCxnSpPr>
        <p:spPr bwMode="auto">
          <a:xfrm>
            <a:off x="5653134" y="1160968"/>
            <a:ext cx="354086" cy="4116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72384" y="3970328"/>
            <a:ext cx="1230224" cy="715087"/>
          </a:xfrm>
          <a:prstGeom prst="roundRect">
            <a:avLst/>
          </a:prstGeom>
          <a:noFill/>
          <a:ln w="28575">
            <a:solidFill>
              <a:schemeClr val="accent6"/>
            </a:solidFill>
          </a:ln>
        </p:spPr>
        <p:txBody>
          <a:bodyPr wrap="square" lIns="91438" tIns="45719" rIns="91438" bIns="45719" rtlCol="0">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YES: </a:t>
            </a:r>
            <a:r>
              <a:rPr kumimoji="0" lang="en-US" sz="1200" b="0" i="0" u="none" strike="noStrike" kern="1200" cap="none" spc="0" normalizeH="0" baseline="0" noProof="0" dirty="0">
                <a:ln>
                  <a:noFill/>
                </a:ln>
                <a:solidFill>
                  <a:srgbClr val="000000"/>
                </a:solidFill>
                <a:effectLst/>
                <a:uLnTx/>
                <a:uFillTx/>
                <a:latin typeface="Arial"/>
                <a:ea typeface="+mn-ea"/>
                <a:cs typeface="+mn-cs"/>
              </a:rPr>
              <a:t>Unrelated matched BMT </a:t>
            </a:r>
          </a:p>
        </p:txBody>
      </p:sp>
      <p:sp>
        <p:nvSpPr>
          <p:cNvPr id="26" name="ZoneTexte 12"/>
          <p:cNvSpPr txBox="1"/>
          <p:nvPr/>
        </p:nvSpPr>
        <p:spPr bwMode="auto">
          <a:xfrm>
            <a:off x="5651293" y="3970334"/>
            <a:ext cx="2070967" cy="1123710"/>
          </a:xfrm>
          <a:prstGeom prst="roundRect">
            <a:avLst/>
          </a:prstGeom>
          <a:noFill/>
          <a:ln w="28575">
            <a:solidFill>
              <a:schemeClr val="accent6"/>
            </a:solidFill>
          </a:ln>
        </p:spPr>
        <p:txBody>
          <a:bodyPr wrap="square" lIns="91438" tIns="45719" rIns="91438" bIns="45719">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NO:</a:t>
            </a: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 </a:t>
            </a:r>
            <a:r>
              <a:rPr kumimoji="0" lang="en-US" sz="1200" b="0" i="0" u="none" strike="noStrike" kern="1200" cap="none" spc="0" normalizeH="0" baseline="0" noProof="0" dirty="0" err="1">
                <a:ln>
                  <a:noFill/>
                </a:ln>
                <a:solidFill>
                  <a:srgbClr val="000000"/>
                </a:solidFill>
                <a:effectLst/>
                <a:uLnTx/>
                <a:uFillTx/>
                <a:latin typeface="Arial"/>
                <a:ea typeface="+mn-ea"/>
                <a:cs typeface="+mn-cs"/>
              </a:rPr>
              <a:t>Eltrombopag</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Repeated IST</a:t>
            </a:r>
          </a:p>
          <a:p>
            <a:pPr marL="133347" marR="0" lvl="0" indent="-133347" algn="ctr" defTabSz="68578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Alternative</a:t>
            </a:r>
            <a:br>
              <a:rPr kumimoji="0" lang="en-US" sz="1200" b="0" i="0" u="none" strike="noStrike" kern="1200" cap="none" spc="0" normalizeH="0" baseline="0" noProof="0" dirty="0">
                <a:ln>
                  <a:noFill/>
                </a:ln>
                <a:solidFill>
                  <a:srgbClr val="000000"/>
                </a:solidFill>
                <a:effectLst/>
                <a:uLnTx/>
                <a:uFillTx/>
                <a:latin typeface="Arial"/>
                <a:ea typeface="+mn-ea"/>
                <a:cs typeface="+mn-cs"/>
              </a:rPr>
            </a:br>
            <a:r>
              <a:rPr kumimoji="0" lang="en-US" sz="1200" b="0" i="0" u="none" strike="noStrike" kern="1200" cap="none" spc="0" normalizeH="0" baseline="0" noProof="0" dirty="0">
                <a:ln>
                  <a:noFill/>
                </a:ln>
                <a:solidFill>
                  <a:srgbClr val="000000"/>
                </a:solidFill>
                <a:effectLst/>
                <a:uLnTx/>
                <a:uFillTx/>
                <a:latin typeface="Arial"/>
                <a:ea typeface="+mn-ea"/>
                <a:cs typeface="+mn-cs"/>
              </a:rPr>
              <a:t>(mismatch BMT)</a:t>
            </a:r>
          </a:p>
        </p:txBody>
      </p:sp>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err="1"/>
              <a:t>Treatment</a:t>
            </a:r>
            <a:r>
              <a:rPr lang="fr-FR" sz="2400" dirty="0"/>
              <a:t> (guidelines)</a:t>
            </a:r>
            <a:endParaRPr lang="en-US" sz="2400" dirty="0"/>
          </a:p>
        </p:txBody>
      </p:sp>
      <p:sp>
        <p:nvSpPr>
          <p:cNvPr id="37" name="ZoneTexte 9"/>
          <p:cNvSpPr txBox="1"/>
          <p:nvPr/>
        </p:nvSpPr>
        <p:spPr bwMode="auto">
          <a:xfrm>
            <a:off x="5502608" y="2231021"/>
            <a:ext cx="1107670" cy="306465"/>
          </a:xfrm>
          <a:prstGeom prst="roundRect">
            <a:avLst/>
          </a:prstGeom>
          <a:solidFill>
            <a:schemeClr val="accent6">
              <a:lumMod val="20000"/>
              <a:lumOff val="80000"/>
            </a:schemeClr>
          </a:solid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lIns="91438" tIns="45719" rIns="91438" bIns="45719">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000000"/>
                </a:solidFill>
                <a:effectLst/>
                <a:uLnTx/>
                <a:uFillTx/>
                <a:latin typeface="Arial"/>
                <a:ea typeface="+mn-ea"/>
                <a:cs typeface="+mn-cs"/>
              </a:rPr>
              <a:t>hATG</a:t>
            </a:r>
            <a:r>
              <a:rPr kumimoji="0" lang="en-US" sz="1200" b="1" i="0" u="none" strike="noStrike" kern="1200" cap="none" spc="0" normalizeH="0" baseline="0" noProof="0" dirty="0">
                <a:ln>
                  <a:noFill/>
                </a:ln>
                <a:solidFill>
                  <a:srgbClr val="000000"/>
                </a:solidFill>
                <a:effectLst/>
                <a:uLnTx/>
                <a:uFillTx/>
                <a:latin typeface="Arial"/>
                <a:ea typeface="+mn-ea"/>
                <a:cs typeface="+mn-cs"/>
              </a:rPr>
              <a:t> + CSA</a:t>
            </a:r>
          </a:p>
        </p:txBody>
      </p:sp>
      <p:cxnSp>
        <p:nvCxnSpPr>
          <p:cNvPr id="38" name="Connecteur droit 30"/>
          <p:cNvCxnSpPr>
            <a:endCxn id="37" idx="0"/>
          </p:cNvCxnSpPr>
          <p:nvPr/>
        </p:nvCxnSpPr>
        <p:spPr bwMode="auto">
          <a:xfrm rot="16200000" flipH="1">
            <a:off x="5958010" y="2132588"/>
            <a:ext cx="147642" cy="4922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7" idx="2"/>
          </p:cNvCxnSpPr>
          <p:nvPr/>
        </p:nvCxnSpPr>
        <p:spPr bwMode="auto">
          <a:xfrm rot="5400000">
            <a:off x="5946820" y="2645323"/>
            <a:ext cx="217461" cy="178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Image 26" descr="globulesVerticaux.png">
            <a:extLst>
              <a:ext uri="{FF2B5EF4-FFF2-40B4-BE49-F238E27FC236}">
                <a16:creationId xmlns:a16="http://schemas.microsoft.com/office/drawing/2014/main" id="{647083E2-03BE-4BED-B6CC-DBD944360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9" name="Image 28" descr="logoMaRIH(quadri)-01.png">
            <a:extLst>
              <a:ext uri="{FF2B5EF4-FFF2-40B4-BE49-F238E27FC236}">
                <a16:creationId xmlns:a16="http://schemas.microsoft.com/office/drawing/2014/main" id="{3D264BF6-B5A4-6D43-B073-28F4BF613F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30" name="Picture 5" descr="http://www.aplasiemedullaire.com/sites/all/themes/aplasie/img/logo.jpg">
            <a:hlinkClick r:id="rId4"/>
            <a:extLst>
              <a:ext uri="{FF2B5EF4-FFF2-40B4-BE49-F238E27FC236}">
                <a16:creationId xmlns:a16="http://schemas.microsoft.com/office/drawing/2014/main" id="{625ACE3A-5564-3B4B-B5B9-A79059D440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11" name="ZoneTexte 10">
            <a:extLst>
              <a:ext uri="{FF2B5EF4-FFF2-40B4-BE49-F238E27FC236}">
                <a16:creationId xmlns:a16="http://schemas.microsoft.com/office/drawing/2014/main" id="{062EB3E9-A16C-6249-978B-E218DBCEE336}"/>
              </a:ext>
            </a:extLst>
          </p:cNvPr>
          <p:cNvSpPr txBox="1"/>
          <p:nvPr/>
        </p:nvSpPr>
        <p:spPr>
          <a:xfrm>
            <a:off x="4308370" y="2205744"/>
            <a:ext cx="3489172" cy="369332"/>
          </a:xfrm>
          <a:prstGeom prst="rect">
            <a:avLst/>
          </a:prstGeom>
          <a:solidFill>
            <a:srgbClr val="FF0000"/>
          </a:solidFill>
        </p:spPr>
        <p:txBody>
          <a:bodyPr wrap="square" rtlCol="0">
            <a:spAutoFit/>
          </a:bodyPr>
          <a:lstStyle/>
          <a:p>
            <a:pPr algn="ctr"/>
            <a:r>
              <a:rPr lang="fr-FR" b="1" dirty="0" err="1">
                <a:solidFill>
                  <a:schemeClr val="bg1"/>
                </a:solidFill>
              </a:rPr>
              <a:t>hATG+CSA+Eltrombopag</a:t>
            </a:r>
            <a:endParaRPr lang="fr-FR" b="1" dirty="0">
              <a:solidFill>
                <a:schemeClr val="bg1"/>
              </a:solidFill>
            </a:endParaRPr>
          </a:p>
        </p:txBody>
      </p:sp>
    </p:spTree>
    <p:extLst>
      <p:ext uri="{BB962C8B-B14F-4D97-AF65-F5344CB8AC3E}">
        <p14:creationId xmlns:p14="http://schemas.microsoft.com/office/powerpoint/2010/main" val="387108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4"/>
            <a:extLst>
              <a:ext uri="{FF2B5EF4-FFF2-40B4-BE49-F238E27FC236}">
                <a16:creationId xmlns:a16="http://schemas.microsoft.com/office/drawing/2014/main" id="{1B5A913C-DDCD-3442-AC4E-D59A2E9DD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Male, 17 years old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Aplastic anemia:</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Hb</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dL</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Neutrophils: 0.75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 Platelets: 11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 Reticulocytes: 35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Cytogenetics showed a normal male karyotype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1" i="0" u="none" strike="noStrike" kern="1200" cap="none" spc="0" normalizeH="0" baseline="0" noProof="0" dirty="0">
                <a:ln>
                  <a:noFill/>
                </a:ln>
                <a:solidFill>
                  <a:sysClr val="windowText" lastClr="000000"/>
                </a:solidFill>
                <a:effectLst/>
                <a:uLnTx/>
                <a:uFillTx/>
                <a:latin typeface="Calibri"/>
                <a:ea typeface="+mn-ea"/>
                <a:cs typeface="+mn-cs"/>
              </a:rPr>
              <a:t>Hypocellular bone marrow (&lt;5%) with no dysplasia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Acquired: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CBCs 10 years before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 family history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physical exam</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0154EA57-8CB8-3E42-8E20-6E2EB95D87B4}"/>
              </a:ext>
            </a:extLst>
          </p:cNvPr>
          <p:cNvSpPr txBox="1"/>
          <p:nvPr/>
        </p:nvSpPr>
        <p:spPr>
          <a:xfrm>
            <a:off x="6424742" y="3383280"/>
            <a:ext cx="2279142" cy="646331"/>
          </a:xfrm>
          <a:prstGeom prst="rect">
            <a:avLst/>
          </a:prstGeom>
          <a:solidFill>
            <a:srgbClr val="FF0000"/>
          </a:solid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prstClr val="white"/>
                </a:solidFill>
                <a:effectLst/>
                <a:uLnTx/>
                <a:uFillTx/>
                <a:latin typeface="Arial"/>
                <a:ea typeface="+mn-ea"/>
                <a:cs typeface="+mn-cs"/>
              </a:rPr>
              <a:t>Refractory</a:t>
            </a:r>
            <a:r>
              <a:rPr kumimoji="0" lang="fr-FR" sz="1800" b="1" i="0" u="none" strike="noStrike" kern="1200" cap="none" spc="0" normalizeH="0" baseline="0" noProof="0" dirty="0">
                <a:ln>
                  <a:noFill/>
                </a:ln>
                <a:solidFill>
                  <a:prstClr val="white"/>
                </a:solidFill>
                <a:effectLst/>
                <a:uLnTx/>
                <a:uFillTx/>
                <a:latin typeface="Arial"/>
                <a:ea typeface="+mn-ea"/>
                <a:cs typeface="+mn-cs"/>
              </a:rPr>
              <a:t> at 6 </a:t>
            </a:r>
            <a:r>
              <a:rPr kumimoji="0" lang="fr-FR" sz="1800" b="1" i="0" u="none" strike="noStrike" kern="1200" cap="none" spc="0" normalizeH="0" baseline="0" noProof="0" dirty="0" err="1">
                <a:ln>
                  <a:noFill/>
                </a:ln>
                <a:solidFill>
                  <a:prstClr val="white"/>
                </a:solidFill>
                <a:effectLst/>
                <a:uLnTx/>
                <a:uFillTx/>
                <a:latin typeface="Arial"/>
                <a:ea typeface="+mn-ea"/>
                <a:cs typeface="+mn-cs"/>
              </a:rPr>
              <a:t>months</a:t>
            </a:r>
            <a:r>
              <a:rPr kumimoji="0" lang="fr-FR" sz="1800" b="1" i="0" u="none" strike="noStrike" kern="1200" cap="none" spc="0" normalizeH="0" baseline="0" noProof="0" dirty="0">
                <a:ln>
                  <a:noFill/>
                </a:ln>
                <a:solidFill>
                  <a:prstClr val="white"/>
                </a:solidFill>
                <a:effectLst/>
                <a:uLnTx/>
                <a:uFillTx/>
                <a:latin typeface="Arial"/>
                <a:ea typeface="+mn-ea"/>
                <a:cs typeface="+mn-cs"/>
              </a:rPr>
              <a:t> …</a:t>
            </a:r>
          </a:p>
        </p:txBody>
      </p:sp>
    </p:spTree>
    <p:extLst>
      <p:ext uri="{BB962C8B-B14F-4D97-AF65-F5344CB8AC3E}">
        <p14:creationId xmlns:p14="http://schemas.microsoft.com/office/powerpoint/2010/main" val="350880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 – quiz </a:t>
            </a:r>
            <a:endParaRPr lang="en-US" sz="2400" dirty="0"/>
          </a:p>
        </p:txBody>
      </p:sp>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3"/>
            <a:extLst>
              <a:ext uri="{FF2B5EF4-FFF2-40B4-BE49-F238E27FC236}">
                <a16:creationId xmlns:a16="http://schemas.microsoft.com/office/drawing/2014/main" id="{1B5A913C-DDCD-3442-AC4E-D59A2E9DD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1095117" y="1392700"/>
            <a:ext cx="8229600" cy="263065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This patient require a marrow aspiration with Karyotype</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An inherited disorder should be search again</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A second course of immunosuppression is recommended</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Cord blood transplantation is an option</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Normal Karyotype with somatic cancer gene mutations is an indication for transplantation</a:t>
            </a:r>
          </a:p>
          <a:p>
            <a:pPr marL="0" marR="0" lvl="0" indent="0" algn="l" defTabSz="457200" rtl="0" eaLnBrk="1" fontAlgn="auto" latinLnBrk="0" hangingPunct="1">
              <a:lnSpc>
                <a:spcPct val="100000"/>
              </a:lnSpc>
              <a:spcBef>
                <a:spcPct val="20000"/>
              </a:spcBef>
              <a:spcAft>
                <a:spcPts val="0"/>
              </a:spcAft>
              <a:buClrTx/>
              <a:buSzTx/>
              <a:buNone/>
              <a:tabLst/>
              <a:defRPr/>
            </a:pPr>
            <a:endParaRPr lang="en-US" sz="2000" dirty="0">
              <a:solidFill>
                <a:sysClr val="windowText" lastClr="000000"/>
              </a:solidFill>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dirty="0">
                <a:solidFill>
                  <a:sysClr val="windowText" lastClr="000000"/>
                </a:solidFill>
              </a:rPr>
              <a:t>Rep: A, B &amp; D</a:t>
            </a:r>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spTree>
    <p:extLst>
      <p:ext uri="{BB962C8B-B14F-4D97-AF65-F5344CB8AC3E}">
        <p14:creationId xmlns:p14="http://schemas.microsoft.com/office/powerpoint/2010/main" val="1114629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4"/>
            <a:extLst>
              <a:ext uri="{FF2B5EF4-FFF2-40B4-BE49-F238E27FC236}">
                <a16:creationId xmlns:a16="http://schemas.microsoft.com/office/drawing/2014/main" id="{1B5A913C-DDCD-3442-AC4E-D59A2E9DD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Male, 17 years old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Aplastic anemia:</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Hb</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dL</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Neutrophils: 0.75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 Platelets: 11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 Reticulocytes: 35 x 10</a:t>
            </a:r>
            <a:r>
              <a:rPr kumimoji="0" lang="en-US" sz="1800" b="0" i="0" u="none" strike="noStrike" kern="1200" cap="none" spc="0" normalizeH="0" baseline="30000" noProof="0" dirty="0">
                <a:ln>
                  <a:noFill/>
                </a:ln>
                <a:solidFill>
                  <a:sysClr val="windowText" lastClr="000000"/>
                </a:solidFill>
                <a:effectLst/>
                <a:uLnTx/>
                <a:uFillTx/>
                <a:latin typeface="Calibri"/>
                <a:ea typeface="+mn-ea"/>
                <a:cs typeface="+mn-cs"/>
              </a:rPr>
              <a:t>9</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Cytogenetics showed a normal male karyotype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1" i="0" u="none" strike="noStrike" kern="1200" cap="none" spc="0" normalizeH="0" baseline="0" noProof="0" dirty="0">
                <a:ln>
                  <a:noFill/>
                </a:ln>
                <a:solidFill>
                  <a:sysClr val="windowText" lastClr="000000"/>
                </a:solidFill>
                <a:effectLst/>
                <a:uLnTx/>
                <a:uFillTx/>
                <a:latin typeface="Calibri"/>
                <a:ea typeface="+mn-ea"/>
                <a:cs typeface="+mn-cs"/>
              </a:rPr>
              <a:t>Hypocellular bone marrow (&lt;5%) with no dysplasia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Acquired:</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CBCs 10 years before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 family history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 physical exam</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latin typeface="Calibri"/>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0154EA57-8CB8-3E42-8E20-6E2EB95D87B4}"/>
              </a:ext>
            </a:extLst>
          </p:cNvPr>
          <p:cNvSpPr txBox="1"/>
          <p:nvPr/>
        </p:nvSpPr>
        <p:spPr>
          <a:xfrm>
            <a:off x="6424742" y="3383280"/>
            <a:ext cx="2279142" cy="646331"/>
          </a:xfrm>
          <a:prstGeom prst="rect">
            <a:avLst/>
          </a:prstGeom>
          <a:solidFill>
            <a:srgbClr val="FF0000"/>
          </a:solid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prstClr val="white"/>
                </a:solidFill>
                <a:effectLst/>
                <a:uLnTx/>
                <a:uFillTx/>
                <a:latin typeface="Arial"/>
                <a:ea typeface="+mn-ea"/>
                <a:cs typeface="+mn-cs"/>
              </a:rPr>
              <a:t>Refractory</a:t>
            </a:r>
            <a:r>
              <a:rPr kumimoji="0" lang="fr-FR" sz="1800" b="1" i="0" u="none" strike="noStrike" kern="1200" cap="none" spc="0" normalizeH="0" baseline="0" noProof="0" dirty="0">
                <a:ln>
                  <a:noFill/>
                </a:ln>
                <a:solidFill>
                  <a:prstClr val="white"/>
                </a:solidFill>
                <a:effectLst/>
                <a:uLnTx/>
                <a:uFillTx/>
                <a:latin typeface="Arial"/>
                <a:ea typeface="+mn-ea"/>
                <a:cs typeface="+mn-cs"/>
              </a:rPr>
              <a:t> at 6 </a:t>
            </a:r>
            <a:r>
              <a:rPr kumimoji="0" lang="fr-FR" sz="1800" b="1" i="0" u="none" strike="noStrike" kern="1200" cap="none" spc="0" normalizeH="0" baseline="0" noProof="0" dirty="0" err="1">
                <a:ln>
                  <a:noFill/>
                </a:ln>
                <a:solidFill>
                  <a:prstClr val="white"/>
                </a:solidFill>
                <a:effectLst/>
                <a:uLnTx/>
                <a:uFillTx/>
                <a:latin typeface="Arial"/>
                <a:ea typeface="+mn-ea"/>
                <a:cs typeface="+mn-cs"/>
              </a:rPr>
              <a:t>months</a:t>
            </a:r>
            <a:r>
              <a:rPr kumimoji="0" lang="fr-FR" sz="1800" b="1" i="0" u="none" strike="noStrike" kern="1200" cap="none" spc="0" normalizeH="0" baseline="0" noProof="0" dirty="0">
                <a:ln>
                  <a:noFill/>
                </a:ln>
                <a:solidFill>
                  <a:prstClr val="white"/>
                </a:solidFill>
                <a:effectLst/>
                <a:uLnTx/>
                <a:uFillTx/>
                <a:latin typeface="Arial"/>
                <a:ea typeface="+mn-ea"/>
                <a:cs typeface="+mn-cs"/>
              </a:rPr>
              <a:t> …</a:t>
            </a:r>
          </a:p>
        </p:txBody>
      </p:sp>
      <p:sp>
        <p:nvSpPr>
          <p:cNvPr id="8" name="ZoneTexte 7">
            <a:extLst>
              <a:ext uri="{FF2B5EF4-FFF2-40B4-BE49-F238E27FC236}">
                <a16:creationId xmlns:a16="http://schemas.microsoft.com/office/drawing/2014/main" id="{803A008C-F894-694F-9D67-9527ADFE16F8}"/>
              </a:ext>
            </a:extLst>
          </p:cNvPr>
          <p:cNvSpPr txBox="1"/>
          <p:nvPr/>
        </p:nvSpPr>
        <p:spPr>
          <a:xfrm>
            <a:off x="6424742" y="4184942"/>
            <a:ext cx="2279142" cy="923330"/>
          </a:xfrm>
          <a:prstGeom prst="rect">
            <a:avLst/>
          </a:prstGeom>
          <a:solidFill>
            <a:srgbClr val="FF0000"/>
          </a:solid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prstClr val="white"/>
                </a:solidFill>
                <a:effectLst/>
                <a:uLnTx/>
                <a:uFillTx/>
                <a:latin typeface="Arial"/>
                <a:ea typeface="+mn-ea"/>
                <a:cs typeface="+mn-cs"/>
              </a:rPr>
              <a:t>Inherited</a:t>
            </a:r>
            <a:r>
              <a:rPr kumimoji="0" lang="fr-FR" sz="1800" b="1" i="0" u="none" strike="noStrike" kern="1200" cap="none" spc="0" normalizeH="0" baseline="0" noProof="0" dirty="0">
                <a:ln>
                  <a:noFill/>
                </a:ln>
                <a:solidFill>
                  <a:prstClr val="white"/>
                </a:solidFill>
                <a:effectLst/>
                <a:uLnTx/>
                <a:uFillTx/>
                <a:latin typeface="Arial"/>
                <a:ea typeface="+mn-ea"/>
                <a:cs typeface="+mn-cs"/>
              </a:rPr>
              <a:t> </a:t>
            </a:r>
            <a:r>
              <a:rPr kumimoji="0" lang="fr-FR" sz="1800" b="1" i="0" u="none" strike="noStrike" kern="1200" cap="none" spc="0" normalizeH="0" baseline="0" noProof="0" dirty="0" err="1">
                <a:ln>
                  <a:noFill/>
                </a:ln>
                <a:solidFill>
                  <a:prstClr val="white"/>
                </a:solidFill>
                <a:effectLst/>
                <a:uLnTx/>
                <a:uFillTx/>
                <a:latin typeface="Arial"/>
                <a:ea typeface="+mn-ea"/>
                <a:cs typeface="+mn-cs"/>
              </a:rPr>
              <a:t>disorders</a:t>
            </a:r>
            <a:r>
              <a:rPr kumimoji="0" lang="fr-FR" sz="1800" b="1" i="0" u="none" strike="noStrike" kern="1200" cap="none" spc="0" normalizeH="0" baseline="0" noProof="0" dirty="0">
                <a:ln>
                  <a:noFill/>
                </a:ln>
                <a:solidFill>
                  <a:prstClr val="white"/>
                </a:solidFill>
                <a:effectLst/>
                <a:uLnTx/>
                <a:uFillTx/>
                <a:latin typeface="Arial"/>
                <a:ea typeface="+mn-ea"/>
                <a:cs typeface="+mn-cs"/>
              </a:rPr>
              <a:t>?</a:t>
            </a:r>
          </a:p>
          <a:p>
            <a:pPr marL="0" marR="0" lvl="0" indent="0" algn="ctr" defTabSz="457189" rtl="0" eaLnBrk="1" fontAlgn="auto" latinLnBrk="0" hangingPunct="1">
              <a:lnSpc>
                <a:spcPct val="100000"/>
              </a:lnSpc>
              <a:spcBef>
                <a:spcPts val="0"/>
              </a:spcBef>
              <a:spcAft>
                <a:spcPts val="0"/>
              </a:spcAft>
              <a:buClrTx/>
              <a:buSzTx/>
              <a:buFontTx/>
              <a:buNone/>
              <a:tabLst/>
              <a:defRPr/>
            </a:pPr>
            <a:r>
              <a:rPr lang="fr-FR" b="1" dirty="0">
                <a:solidFill>
                  <a:prstClr val="white"/>
                </a:solidFill>
                <a:latin typeface="Arial"/>
              </a:rPr>
              <a:t>Clonal </a:t>
            </a:r>
            <a:r>
              <a:rPr lang="fr-FR" b="1" dirty="0" err="1">
                <a:solidFill>
                  <a:prstClr val="white"/>
                </a:solidFill>
                <a:latin typeface="Arial"/>
              </a:rPr>
              <a:t>evolution</a:t>
            </a:r>
            <a:r>
              <a:rPr lang="fr-FR" b="1" dirty="0">
                <a:solidFill>
                  <a:prstClr val="white"/>
                </a:solidFill>
                <a:latin typeface="Arial"/>
              </a:rPr>
              <a:t>?</a:t>
            </a:r>
            <a:endParaRPr kumimoji="0" lang="fr-FR" sz="1800" b="1"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13960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1"/>
          </p:nvPr>
        </p:nvSpPr>
        <p:spPr>
          <a:xfrm>
            <a:off x="203196" y="4685106"/>
            <a:ext cx="8878888" cy="406004"/>
          </a:xfrm>
        </p:spPr>
        <p:txBody>
          <a:bodyPr/>
          <a:lstStyle/>
          <a:p>
            <a:r>
              <a:rPr lang="pt-PT" dirty="0" err="1">
                <a:effectLst/>
                <a:latin typeface="Calibri" charset="0"/>
                <a:ea typeface="ＭＳ Ｐゴシック" charset="0"/>
                <a:cs typeface="ＭＳ Ｐゴシック" charset="0"/>
              </a:rPr>
              <a:t>Peffault</a:t>
            </a:r>
            <a:r>
              <a:rPr lang="pt-PT" dirty="0">
                <a:effectLst/>
                <a:latin typeface="Calibri" charset="0"/>
                <a:ea typeface="ＭＳ Ｐゴシック" charset="0"/>
                <a:cs typeface="ＭＳ Ｐゴシック" charset="0"/>
              </a:rPr>
              <a:t> de </a:t>
            </a:r>
            <a:r>
              <a:rPr lang="pt-PT" dirty="0" err="1">
                <a:effectLst/>
                <a:latin typeface="Calibri" charset="0"/>
                <a:ea typeface="ＭＳ Ｐゴシック" charset="0"/>
                <a:cs typeface="ＭＳ Ｐゴシック" charset="0"/>
              </a:rPr>
              <a:t>Latour</a:t>
            </a:r>
            <a:r>
              <a:rPr lang="pt-PT" dirty="0">
                <a:effectLst/>
                <a:latin typeface="Calibri" charset="0"/>
                <a:ea typeface="ＭＳ Ｐゴシック" charset="0"/>
                <a:cs typeface="ＭＳ Ｐゴシック" charset="0"/>
              </a:rPr>
              <a:t> </a:t>
            </a:r>
            <a:r>
              <a:rPr lang="pt-PT" i="1" dirty="0" err="1">
                <a:effectLst/>
                <a:latin typeface="Calibri" charset="0"/>
                <a:ea typeface="ＭＳ Ｐゴシック" charset="0"/>
                <a:cs typeface="ＭＳ Ｐゴシック" charset="0"/>
              </a:rPr>
              <a:t>et</a:t>
            </a:r>
            <a:r>
              <a:rPr lang="pt-PT" i="1" dirty="0">
                <a:effectLst/>
                <a:latin typeface="Calibri" charset="0"/>
                <a:ea typeface="ＭＳ Ｐゴシック" charset="0"/>
                <a:cs typeface="ＭＳ Ｐゴシック" charset="0"/>
              </a:rPr>
              <a:t> </a:t>
            </a:r>
            <a:r>
              <a:rPr lang="pt-PT" i="1" dirty="0" err="1">
                <a:effectLst/>
                <a:latin typeface="Calibri" charset="0"/>
                <a:ea typeface="ＭＳ Ｐゴシック" charset="0"/>
                <a:cs typeface="ＭＳ Ｐゴシック" charset="0"/>
              </a:rPr>
              <a:t>al</a:t>
            </a:r>
            <a:r>
              <a:rPr lang="pt-PT" dirty="0">
                <a:effectLst/>
                <a:latin typeface="Calibri" charset="0"/>
                <a:ea typeface="ＭＳ Ｐゴシック" charset="0"/>
                <a:cs typeface="ＭＳ Ｐゴシック" charset="0"/>
              </a:rPr>
              <a:t>, </a:t>
            </a:r>
            <a:r>
              <a:rPr lang="pt-PT" dirty="0" err="1">
                <a:effectLst/>
                <a:latin typeface="Calibri" charset="0"/>
                <a:ea typeface="ＭＳ Ｐゴシック" charset="0"/>
                <a:cs typeface="ＭＳ Ｐゴシック" charset="0"/>
              </a:rPr>
              <a:t>Blood</a:t>
            </a:r>
            <a:r>
              <a:rPr lang="pt-PT" dirty="0">
                <a:effectLst/>
                <a:latin typeface="Calibri" charset="0"/>
                <a:ea typeface="ＭＳ Ｐゴシック" charset="0"/>
                <a:cs typeface="ＭＳ Ｐゴシック" charset="0"/>
              </a:rPr>
              <a:t> 2018</a:t>
            </a:r>
          </a:p>
        </p:txBody>
      </p:sp>
      <p:sp>
        <p:nvSpPr>
          <p:cNvPr id="6" name="Titre 2"/>
          <p:cNvSpPr>
            <a:spLocks noGrp="1"/>
          </p:cNvSpPr>
          <p:nvPr>
            <p:ph type="title"/>
          </p:nvPr>
        </p:nvSpPr>
        <p:spPr>
          <a:xfrm>
            <a:off x="628650" y="80533"/>
            <a:ext cx="7886700" cy="485108"/>
          </a:xfrm>
        </p:spPr>
        <p:txBody>
          <a:bodyPr>
            <a:normAutofit/>
          </a:bodyPr>
          <a:lstStyle/>
          <a:p>
            <a:r>
              <a:rPr lang="fr-FR" sz="2400" b="1" dirty="0" err="1">
                <a:solidFill>
                  <a:srgbClr val="000000"/>
                </a:solidFill>
                <a:latin typeface="+mn-lt"/>
              </a:rPr>
              <a:t>Cord</a:t>
            </a:r>
            <a:r>
              <a:rPr lang="fr-FR" sz="2400" b="1" dirty="0">
                <a:solidFill>
                  <a:srgbClr val="000000"/>
                </a:solidFill>
                <a:latin typeface="+mn-lt"/>
              </a:rPr>
              <a:t> Blood transplantation</a:t>
            </a:r>
          </a:p>
        </p:txBody>
      </p:sp>
      <p:pic>
        <p:nvPicPr>
          <p:cNvPr id="7" name="Picture 2" descr="D:\g.socie\Slides\SAA\SAA Talk GS 2013\logo gris.png"/>
          <p:cNvPicPr>
            <a:picLocks noChangeAspect="1" noChangeArrowheads="1"/>
          </p:cNvPicPr>
          <p:nvPr/>
        </p:nvPicPr>
        <p:blipFill>
          <a:blip r:embed="rId2"/>
          <a:srcRect/>
          <a:stretch>
            <a:fillRect/>
          </a:stretch>
        </p:blipFill>
        <p:spPr bwMode="auto">
          <a:xfrm>
            <a:off x="52475" y="4384839"/>
            <a:ext cx="797352" cy="795889"/>
          </a:xfrm>
          <a:prstGeom prst="rect">
            <a:avLst/>
          </a:prstGeom>
          <a:noFill/>
          <a:ln w="9525">
            <a:noFill/>
            <a:miter lim="800000"/>
            <a:headEnd/>
            <a:tailEnd/>
          </a:ln>
        </p:spPr>
      </p:pic>
      <p:pic>
        <p:nvPicPr>
          <p:cNvPr id="9" name="Image 2" descr="Logo_SFGM-TC-2.jpg"/>
          <p:cNvPicPr>
            <a:picLocks noChangeAspect="1"/>
          </p:cNvPicPr>
          <p:nvPr/>
        </p:nvPicPr>
        <p:blipFill>
          <a:blip r:embed="rId3"/>
          <a:srcRect/>
          <a:stretch>
            <a:fillRect/>
          </a:stretch>
        </p:blipFill>
        <p:spPr bwMode="auto">
          <a:xfrm>
            <a:off x="841977" y="4417482"/>
            <a:ext cx="1067751" cy="668198"/>
          </a:xfrm>
          <a:prstGeom prst="rect">
            <a:avLst/>
          </a:prstGeom>
          <a:noFill/>
          <a:ln w="9525">
            <a:noFill/>
            <a:miter lim="800000"/>
            <a:headEnd/>
            <a:tailEnd/>
          </a:ln>
        </p:spPr>
      </p:pic>
      <p:pic>
        <p:nvPicPr>
          <p:cNvPr id="12" name="Image 11" descr="Sans titre.png"/>
          <p:cNvPicPr>
            <a:picLocks noChangeAspect="1"/>
          </p:cNvPicPr>
          <p:nvPr/>
        </p:nvPicPr>
        <p:blipFill>
          <a:blip r:embed="rId4"/>
          <a:stretch>
            <a:fillRect/>
          </a:stretch>
        </p:blipFill>
        <p:spPr>
          <a:xfrm>
            <a:off x="1602183" y="672565"/>
            <a:ext cx="5950788" cy="1959486"/>
          </a:xfrm>
          <a:prstGeom prst="rect">
            <a:avLst/>
          </a:prstGeom>
        </p:spPr>
      </p:pic>
      <p:sp>
        <p:nvSpPr>
          <p:cNvPr id="13" name="Rectangle 34"/>
          <p:cNvSpPr>
            <a:spLocks noChangeArrowheads="1"/>
          </p:cNvSpPr>
          <p:nvPr/>
        </p:nvSpPr>
        <p:spPr bwMode="auto">
          <a:xfrm>
            <a:off x="918932" y="2822708"/>
            <a:ext cx="8458200" cy="1384995"/>
          </a:xfrm>
          <a:prstGeom prst="rect">
            <a:avLst/>
          </a:prstGeom>
          <a:noFill/>
          <a:ln w="9525">
            <a:noFill/>
            <a:miter lim="800000"/>
            <a:headEnd/>
            <a:tailEnd/>
          </a:ln>
        </p:spPr>
        <p:txBody>
          <a:bodyPr>
            <a:prstTxWarp prst="textNoShape">
              <a:avLst/>
            </a:prstTxWarp>
            <a:spAutoFit/>
          </a:bodyPr>
          <a:lstStyle/>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60 day-</a:t>
            </a:r>
            <a:r>
              <a:rPr kumimoji="0" lang="en-US" sz="1200" b="0" i="0" u="none" strike="noStrike" kern="1200" cap="none" spc="0" normalizeH="0" baseline="0" noProof="0" dirty="0" err="1">
                <a:ln>
                  <a:noFill/>
                </a:ln>
                <a:solidFill>
                  <a:srgbClr val="000000"/>
                </a:solidFill>
                <a:effectLst/>
                <a:uLnTx/>
                <a:uFillTx/>
                <a:latin typeface="Arial"/>
                <a:ea typeface="+mn-ea"/>
                <a:cs typeface="+mn-cs"/>
              </a:rPr>
              <a:t>CumI</a:t>
            </a:r>
            <a:r>
              <a:rPr kumimoji="0" lang="en-US" sz="1200" b="0" i="0" u="none" strike="noStrike" kern="1200" cap="none" spc="0" normalizeH="0" baseline="0" noProof="0" dirty="0">
                <a:ln>
                  <a:noFill/>
                </a:ln>
                <a:solidFill>
                  <a:srgbClr val="000000"/>
                </a:solidFill>
                <a:effectLst/>
                <a:uLnTx/>
                <a:uFillTx/>
                <a:latin typeface="Arial"/>
                <a:ea typeface="+mn-ea"/>
                <a:cs typeface="+mn-cs"/>
              </a:rPr>
              <a:t> of </a:t>
            </a:r>
            <a:r>
              <a:rPr kumimoji="0" lang="en-US" sz="1200" b="1" i="0" u="none" strike="noStrike" kern="1200" cap="none" spc="0" normalizeH="0" baseline="0" noProof="0" dirty="0">
                <a:ln>
                  <a:noFill/>
                </a:ln>
                <a:solidFill>
                  <a:srgbClr val="FF0000"/>
                </a:solidFill>
                <a:effectLst/>
                <a:uLnTx/>
                <a:uFillTx/>
                <a:latin typeface="Arial"/>
                <a:ea typeface="+mn-ea"/>
                <a:cs typeface="+mn-cs"/>
              </a:rPr>
              <a:t>neutrophil engraftment of 88.5% </a:t>
            </a:r>
            <a:r>
              <a:rPr kumimoji="0" lang="en-US" sz="1200" b="0" i="0" u="none" strike="noStrike" kern="1200" cap="none" spc="0" normalizeH="0" baseline="0" noProof="0" dirty="0">
                <a:ln>
                  <a:noFill/>
                </a:ln>
                <a:solidFill>
                  <a:srgbClr val="000000"/>
                </a:solidFill>
                <a:effectLst/>
                <a:uLnTx/>
                <a:uFillTx/>
                <a:latin typeface="Arial"/>
                <a:ea typeface="+mn-ea"/>
                <a:cs typeface="+mn-cs"/>
              </a:rPr>
              <a:t>with full chimerism for all of them (23/26). </a:t>
            </a: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100 day-</a:t>
            </a:r>
            <a:r>
              <a:rPr kumimoji="0" lang="en-US" sz="1200" b="0" i="0" u="none" strike="noStrike" kern="1200" cap="none" spc="0" normalizeH="0" baseline="0" noProof="0" dirty="0" err="1">
                <a:ln>
                  <a:noFill/>
                </a:ln>
                <a:solidFill>
                  <a:srgbClr val="000000"/>
                </a:solidFill>
                <a:effectLst/>
                <a:uLnTx/>
                <a:uFillTx/>
                <a:latin typeface="Arial"/>
                <a:ea typeface="+mn-ea"/>
                <a:cs typeface="+mn-cs"/>
              </a:rPr>
              <a:t>CumI</a:t>
            </a:r>
            <a:r>
              <a:rPr kumimoji="0" lang="en-US" sz="1200" b="0" i="0" u="none" strike="noStrike" kern="1200" cap="none" spc="0" normalizeH="0" baseline="0" noProof="0" dirty="0">
                <a:ln>
                  <a:noFill/>
                </a:ln>
                <a:solidFill>
                  <a:srgbClr val="000000"/>
                </a:solidFill>
                <a:effectLst/>
                <a:uLnTx/>
                <a:uFillTx/>
                <a:latin typeface="Arial"/>
                <a:ea typeface="+mn-ea"/>
                <a:cs typeface="+mn-cs"/>
              </a:rPr>
              <a:t> of grade II-IV </a:t>
            </a:r>
            <a:r>
              <a:rPr kumimoji="0" lang="en-US" sz="1200" b="1" i="0" u="none" strike="noStrike" kern="1200" cap="none" spc="0" normalizeH="0" baseline="0" noProof="0" dirty="0">
                <a:ln>
                  <a:noFill/>
                </a:ln>
                <a:solidFill>
                  <a:srgbClr val="FF0000"/>
                </a:solidFill>
                <a:effectLst/>
                <a:uLnTx/>
                <a:uFillTx/>
                <a:latin typeface="Arial"/>
                <a:ea typeface="+mn-ea"/>
                <a:cs typeface="+mn-cs"/>
              </a:rPr>
              <a:t>acute GVHD was 40% </a:t>
            </a:r>
            <a:r>
              <a:rPr kumimoji="0" lang="en-US" sz="1200" b="0" i="0" u="none" strike="noStrike" kern="1200" cap="none" spc="0" normalizeH="0" baseline="0" noProof="0" dirty="0">
                <a:ln>
                  <a:noFill/>
                </a:ln>
                <a:solidFill>
                  <a:srgbClr val="000000"/>
                </a:solidFill>
                <a:effectLst/>
                <a:uLnTx/>
                <a:uFillTx/>
                <a:latin typeface="Arial"/>
                <a:ea typeface="+mn-ea"/>
                <a:cs typeface="+mn-cs"/>
              </a:rPr>
              <a:t>(95% CI, 20-60) (8 grade II; 0 grade III; 2 grade IV)</a:t>
            </a:r>
            <a:r>
              <a:rPr kumimoji="0" lang="fr-FR" sz="1200" b="0" i="0" u="none" strike="noStrike" kern="1200" cap="none" spc="0" normalizeH="0" baseline="0" noProof="0" dirty="0">
                <a:ln>
                  <a:noFill/>
                </a:ln>
                <a:solidFill>
                  <a:srgbClr val="000000"/>
                </a:solidFill>
                <a:effectLst/>
                <a:uLnTx/>
                <a:uFillTx/>
                <a:latin typeface="Arial"/>
                <a:ea typeface="+mn-ea"/>
                <a:cs typeface="+mn-cs"/>
              </a:rPr>
              <a:t> </a:t>
            </a: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1-year </a:t>
            </a:r>
            <a:r>
              <a:rPr kumimoji="0" lang="en-US" sz="1200" b="0" i="0" u="none" strike="noStrike" kern="1200" cap="none" spc="0" normalizeH="0" baseline="0" noProof="0" dirty="0" err="1">
                <a:ln>
                  <a:noFill/>
                </a:ln>
                <a:solidFill>
                  <a:srgbClr val="000000"/>
                </a:solidFill>
                <a:effectLst/>
                <a:uLnTx/>
                <a:uFillTx/>
                <a:latin typeface="Arial"/>
                <a:ea typeface="+mn-ea"/>
                <a:cs typeface="+mn-cs"/>
              </a:rPr>
              <a:t>CumI</a:t>
            </a:r>
            <a:r>
              <a:rPr kumimoji="0" lang="en-US" sz="1200" b="0" i="0" u="none" strike="noStrike" kern="1200" cap="none" spc="0" normalizeH="0" baseline="0" noProof="0" dirty="0">
                <a:ln>
                  <a:noFill/>
                </a:ln>
                <a:solidFill>
                  <a:srgbClr val="000000"/>
                </a:solidFill>
                <a:effectLst/>
                <a:uLnTx/>
                <a:uFillTx/>
                <a:latin typeface="Arial"/>
                <a:ea typeface="+mn-ea"/>
                <a:cs typeface="+mn-cs"/>
              </a:rPr>
              <a:t> of </a:t>
            </a:r>
            <a:r>
              <a:rPr kumimoji="0" lang="en-US" sz="1200" b="1" i="0" u="none" strike="noStrike" kern="1200" cap="none" spc="0" normalizeH="0" baseline="0" noProof="0" dirty="0" err="1">
                <a:ln>
                  <a:noFill/>
                </a:ln>
                <a:solidFill>
                  <a:srgbClr val="FF0000"/>
                </a:solidFill>
                <a:effectLst/>
                <a:uLnTx/>
                <a:uFillTx/>
                <a:latin typeface="Arial"/>
                <a:ea typeface="+mn-ea"/>
                <a:cs typeface="+mn-cs"/>
              </a:rPr>
              <a:t>cGVHD</a:t>
            </a:r>
            <a:r>
              <a:rPr kumimoji="0" lang="en-US" sz="1200" b="1" i="0" u="none" strike="noStrike" kern="1200" cap="none" spc="0" normalizeH="0" baseline="0" noProof="0" dirty="0">
                <a:ln>
                  <a:noFill/>
                </a:ln>
                <a:solidFill>
                  <a:srgbClr val="FF0000"/>
                </a:solidFill>
                <a:effectLst/>
                <a:uLnTx/>
                <a:uFillTx/>
                <a:latin typeface="Arial"/>
                <a:ea typeface="+mn-ea"/>
                <a:cs typeface="+mn-cs"/>
              </a:rPr>
              <a:t> at 26% </a:t>
            </a:r>
            <a:r>
              <a:rPr kumimoji="0" lang="en-US" sz="1200" b="0" i="0" u="none" strike="noStrike" kern="1200" cap="none" spc="0" normalizeH="0" baseline="0" noProof="0" dirty="0">
                <a:ln>
                  <a:noFill/>
                </a:ln>
                <a:solidFill>
                  <a:srgbClr val="000000"/>
                </a:solidFill>
                <a:effectLst/>
                <a:uLnTx/>
                <a:uFillTx/>
                <a:latin typeface="Arial"/>
                <a:ea typeface="+mn-ea"/>
                <a:cs typeface="+mn-cs"/>
              </a:rPr>
              <a:t>(95% CI, 6-46) (severe </a:t>
            </a:r>
            <a:r>
              <a:rPr kumimoji="0" lang="en-US" sz="1200" b="0" i="0" u="none" strike="noStrike" kern="1200" cap="none" spc="0" normalizeH="0" baseline="0" noProof="0" dirty="0" err="1">
                <a:ln>
                  <a:noFill/>
                </a:ln>
                <a:solidFill>
                  <a:srgbClr val="000000"/>
                </a:solidFill>
                <a:effectLst/>
                <a:uLnTx/>
                <a:uFillTx/>
                <a:latin typeface="Arial"/>
                <a:ea typeface="+mn-ea"/>
                <a:cs typeface="+mn-cs"/>
              </a:rPr>
              <a:t>cGvHD</a:t>
            </a:r>
            <a:r>
              <a:rPr kumimoji="0" lang="en-US" sz="1200" b="0" i="0" u="none" strike="noStrike" kern="1200" cap="none" spc="0" normalizeH="0" baseline="0" noProof="0" dirty="0">
                <a:ln>
                  <a:noFill/>
                </a:ln>
                <a:solidFill>
                  <a:srgbClr val="000000"/>
                </a:solidFill>
                <a:effectLst/>
                <a:uLnTx/>
                <a:uFillTx/>
                <a:latin typeface="Arial"/>
                <a:ea typeface="+mn-ea"/>
                <a:cs typeface="+mn-cs"/>
              </a:rPr>
              <a:t> in 2 pts). </a:t>
            </a: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a:p>
            <a:pPr marL="227013" marR="0" lvl="0" indent="-227013" algn="l" defTabSz="457200" rtl="0" eaLnBrk="1" fontAlgn="auto" latinLnBrk="0" hangingPunct="1">
              <a:lnSpc>
                <a:spcPct val="100000"/>
              </a:lnSpc>
              <a:spcBef>
                <a:spcPts val="0"/>
              </a:spcBef>
              <a:spcAft>
                <a:spcPts val="0"/>
              </a:spcAft>
              <a:buClr>
                <a:srgbClr val="000066"/>
              </a:buClr>
              <a:buSzPct val="85000"/>
              <a:buFont typeface="Symbol"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3-years </a:t>
            </a:r>
            <a:r>
              <a:rPr kumimoji="0" lang="en-US" sz="1200" b="1" i="0" u="none" strike="noStrike" kern="1200" cap="none" spc="0" normalizeH="0" baseline="0" noProof="0" dirty="0">
                <a:ln>
                  <a:noFill/>
                </a:ln>
                <a:solidFill>
                  <a:srgbClr val="FF0000"/>
                </a:solidFill>
                <a:effectLst/>
                <a:uLnTx/>
                <a:uFillTx/>
                <a:latin typeface="Arial"/>
                <a:ea typeface="+mn-ea"/>
                <a:cs typeface="+mn-cs"/>
              </a:rPr>
              <a:t>overall survival at 82%</a:t>
            </a:r>
          </a:p>
        </p:txBody>
      </p:sp>
    </p:spTree>
    <p:extLst>
      <p:ext uri="{BB962C8B-B14F-4D97-AF65-F5344CB8AC3E}">
        <p14:creationId xmlns:p14="http://schemas.microsoft.com/office/powerpoint/2010/main" val="194146150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12E6A5EC-6AFF-4CE0-BEAF-F805A96D2E80}"/>
              </a:ext>
            </a:extLst>
          </p:cNvPr>
          <p:cNvSpPr>
            <a:spLocks noGrp="1"/>
          </p:cNvSpPr>
          <p:nvPr>
            <p:ph idx="1"/>
          </p:nvPr>
        </p:nvSpPr>
        <p:spPr>
          <a:xfrm>
            <a:off x="466323" y="917661"/>
            <a:ext cx="5129078" cy="3572019"/>
          </a:xfrm>
        </p:spPr>
        <p:txBody>
          <a:bodyPr/>
          <a:lstStyle/>
          <a:p>
            <a:pPr>
              <a:buClr>
                <a:srgbClr val="C00000"/>
              </a:buClr>
              <a:defRPr/>
            </a:pPr>
            <a:r>
              <a:rPr lang="en-US" sz="1600" b="1" dirty="0">
                <a:solidFill>
                  <a:srgbClr val="C00000"/>
                </a:solidFill>
              </a:rPr>
              <a:t>36 patients </a:t>
            </a:r>
            <a:r>
              <a:rPr lang="en-US" sz="1600" dirty="0">
                <a:solidFill>
                  <a:srgbClr val="000000"/>
                </a:solidFill>
              </a:rPr>
              <a:t>(32 with acquired SAA and 4 with IBMF)</a:t>
            </a:r>
            <a:endParaRPr lang="en-US" dirty="0">
              <a:solidFill>
                <a:srgbClr val="000000"/>
              </a:solidFill>
            </a:endParaRPr>
          </a:p>
        </p:txBody>
      </p:sp>
      <p:sp>
        <p:nvSpPr>
          <p:cNvPr id="6" name="Titre 2"/>
          <p:cNvSpPr>
            <a:spLocks noGrp="1"/>
          </p:cNvSpPr>
          <p:nvPr>
            <p:ph type="title"/>
          </p:nvPr>
        </p:nvSpPr>
        <p:spPr>
          <a:xfrm>
            <a:off x="628650" y="80533"/>
            <a:ext cx="7886700" cy="485108"/>
          </a:xfrm>
        </p:spPr>
        <p:txBody>
          <a:bodyPr>
            <a:normAutofit/>
          </a:bodyPr>
          <a:lstStyle/>
          <a:p>
            <a:r>
              <a:rPr lang="fr-FR" sz="2400" b="1" dirty="0">
                <a:solidFill>
                  <a:srgbClr val="C00000"/>
                </a:solidFill>
                <a:latin typeface="+mn-lt"/>
              </a:rPr>
              <a:t>Haplo-</a:t>
            </a:r>
            <a:r>
              <a:rPr lang="fr-FR" sz="2400" b="1" dirty="0" err="1">
                <a:solidFill>
                  <a:srgbClr val="C00000"/>
                </a:solidFill>
                <a:latin typeface="+mn-lt"/>
              </a:rPr>
              <a:t>identical</a:t>
            </a:r>
            <a:r>
              <a:rPr lang="fr-FR" sz="2400" b="1" dirty="0">
                <a:solidFill>
                  <a:srgbClr val="C00000"/>
                </a:solidFill>
                <a:latin typeface="+mn-lt"/>
              </a:rPr>
              <a:t> transplantation (Post-</a:t>
            </a:r>
            <a:r>
              <a:rPr lang="fr-FR" sz="2400" b="1" dirty="0" err="1">
                <a:solidFill>
                  <a:srgbClr val="C00000"/>
                </a:solidFill>
                <a:latin typeface="+mn-lt"/>
              </a:rPr>
              <a:t>Cy</a:t>
            </a:r>
            <a:r>
              <a:rPr lang="fr-FR" sz="2400" b="1" dirty="0">
                <a:solidFill>
                  <a:srgbClr val="C00000"/>
                </a:solidFill>
                <a:latin typeface="+mn-lt"/>
              </a:rPr>
              <a:t>)</a:t>
            </a:r>
          </a:p>
        </p:txBody>
      </p:sp>
      <p:sp>
        <p:nvSpPr>
          <p:cNvPr id="7" name="ZoneTexte 6">
            <a:extLst>
              <a:ext uri="{FF2B5EF4-FFF2-40B4-BE49-F238E27FC236}">
                <a16:creationId xmlns:a16="http://schemas.microsoft.com/office/drawing/2014/main" id="{4A8F7C46-22B3-8E49-A23E-392A7B96633A}"/>
              </a:ext>
            </a:extLst>
          </p:cNvPr>
          <p:cNvSpPr txBox="1"/>
          <p:nvPr/>
        </p:nvSpPr>
        <p:spPr>
          <a:xfrm>
            <a:off x="5662685" y="1691830"/>
            <a:ext cx="3118609" cy="2735342"/>
          </a:xfrm>
          <a:prstGeom prst="roundRect">
            <a:avLst>
              <a:gd name="adj" fmla="val 10527"/>
            </a:avLst>
          </a:prstGeom>
          <a:ln>
            <a:solidFill>
              <a:srgbClr val="C00000"/>
            </a:solidFill>
          </a:ln>
        </p:spPr>
        <p:txBody>
          <a:bodyPr vert="horz" wrap="square" lIns="91440" tIns="45720" rIns="91440" bIns="4572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Arial"/>
                <a:ea typeface="+mn-ea"/>
                <a:cs typeface="+mn-cs"/>
              </a:rPr>
              <a:t>Causes of death</a:t>
            </a:r>
            <a:r>
              <a:rPr kumimoji="0" lang="en-US" sz="1800" b="1"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Arial"/>
                <a:ea typeface="+mn-ea"/>
                <a:cs typeface="+mn-cs"/>
              </a:rPr>
              <a:t>–</a:t>
            </a:r>
            <a:r>
              <a:rPr kumimoji="0" lang="en-US" sz="1800" b="1"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a:ln>
                  <a:noFill/>
                </a:ln>
                <a:solidFill>
                  <a:prstClr val="black"/>
                </a:solidFill>
                <a:effectLst/>
                <a:uLnTx/>
                <a:uFillTx/>
                <a:latin typeface="Arial"/>
                <a:ea typeface="+mn-ea"/>
                <a:cs typeface="+mn-cs"/>
              </a:rPr>
              <a:t>IBMF (2/4): </a:t>
            </a:r>
          </a:p>
          <a:p>
            <a:pPr marL="285761" indent="-285750" defTabSz="457200">
              <a:buClr>
                <a:srgbClr val="C00000"/>
              </a:buClr>
              <a:buFont typeface="Arial"/>
              <a:buChar char="•"/>
              <a:defRPr/>
            </a:pPr>
            <a:r>
              <a:rPr kumimoji="0" lang="en-US" b="0" i="0" u="none" strike="noStrike" kern="1200" cap="none" spc="0" normalizeH="0" baseline="0" noProof="0" dirty="0">
                <a:ln>
                  <a:noFill/>
                </a:ln>
                <a:solidFill>
                  <a:prstClr val="black"/>
                </a:solidFill>
                <a:effectLst/>
                <a:uLnTx/>
                <a:uFillTx/>
                <a:latin typeface="Arial"/>
                <a:ea typeface="+mn-ea"/>
                <a:cs typeface="+mn-cs"/>
              </a:rPr>
              <a:t>1 infection </a:t>
            </a:r>
          </a:p>
          <a:p>
            <a:pPr marL="285761" indent="-285750" defTabSz="457200">
              <a:buClr>
                <a:srgbClr val="C00000"/>
              </a:buClr>
              <a:buFont typeface="Arial"/>
              <a:buChar char="•"/>
              <a:defRPr/>
            </a:pPr>
            <a:r>
              <a:rPr kumimoji="0" lang="en-US" b="0" i="0" u="none" strike="noStrike" kern="1200" cap="none" spc="0" normalizeH="0" baseline="0" noProof="0" dirty="0">
                <a:ln>
                  <a:noFill/>
                </a:ln>
                <a:solidFill>
                  <a:prstClr val="black"/>
                </a:solidFill>
                <a:effectLst/>
                <a:uLnTx/>
                <a:uFillTx/>
                <a:latin typeface="Arial"/>
                <a:ea typeface="+mn-ea"/>
                <a:cs typeface="+mn-cs"/>
              </a:rPr>
              <a:t>1 GvHD</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Acquired (7/32):  </a:t>
            </a:r>
          </a:p>
          <a:p>
            <a:pPr marL="285761" indent="-285750" defTabSz="457200">
              <a:buClr>
                <a:srgbClr val="C00000"/>
              </a:buClr>
              <a:buFont typeface="Arial"/>
              <a:buChar char="•"/>
              <a:defRPr/>
            </a:pPr>
            <a:r>
              <a:rPr kumimoji="0" lang="en-US" b="0" i="0" u="none" strike="noStrike" kern="1200" cap="none" spc="0" normalizeH="0" baseline="0" noProof="0" dirty="0">
                <a:ln>
                  <a:noFill/>
                </a:ln>
                <a:solidFill>
                  <a:prstClr val="black"/>
                </a:solidFill>
                <a:effectLst/>
                <a:uLnTx/>
                <a:uFillTx/>
                <a:latin typeface="Arial"/>
                <a:ea typeface="+mn-ea"/>
                <a:cs typeface="+mn-cs"/>
              </a:rPr>
              <a:t>5 infections </a:t>
            </a:r>
          </a:p>
          <a:p>
            <a:pPr marL="285761" indent="-285750" defTabSz="457200">
              <a:buClr>
                <a:srgbClr val="C00000"/>
              </a:buClr>
              <a:buFont typeface="Arial"/>
              <a:buChar char="•"/>
              <a:defRPr/>
            </a:pPr>
            <a:r>
              <a:rPr kumimoji="0" lang="en-US" b="0" i="0" u="none" strike="noStrike" kern="1200" cap="none" spc="0" normalizeH="0" baseline="0" noProof="0" dirty="0">
                <a:ln>
                  <a:noFill/>
                </a:ln>
                <a:solidFill>
                  <a:prstClr val="black"/>
                </a:solidFill>
                <a:effectLst/>
                <a:uLnTx/>
                <a:uFillTx/>
                <a:latin typeface="Arial"/>
                <a:ea typeface="+mn-ea"/>
                <a:cs typeface="+mn-cs"/>
              </a:rPr>
              <a:t>2 other HSCT-related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5" name="Group 4">
            <a:extLst>
              <a:ext uri="{FF2B5EF4-FFF2-40B4-BE49-F238E27FC236}">
                <a16:creationId xmlns:a16="http://schemas.microsoft.com/office/drawing/2014/main" id="{2F7DBDF9-FF3D-9054-B54D-D0F47ECB0901}"/>
              </a:ext>
            </a:extLst>
          </p:cNvPr>
          <p:cNvGrpSpPr/>
          <p:nvPr/>
        </p:nvGrpSpPr>
        <p:grpSpPr>
          <a:xfrm>
            <a:off x="212046" y="1354866"/>
            <a:ext cx="5129078" cy="3277689"/>
            <a:chOff x="72766" y="1354867"/>
            <a:chExt cx="4366895" cy="2713990"/>
          </a:xfrm>
        </p:grpSpPr>
        <p:pic>
          <p:nvPicPr>
            <p:cNvPr id="9" name="Picture"/>
            <p:cNvPicPr/>
            <p:nvPr/>
          </p:nvPicPr>
          <p:blipFill>
            <a:blip r:embed="rId2"/>
            <a:stretch>
              <a:fillRect/>
            </a:stretch>
          </p:blipFill>
          <p:spPr bwMode="auto">
            <a:xfrm>
              <a:off x="72766" y="1354867"/>
              <a:ext cx="4366895" cy="2713990"/>
            </a:xfrm>
            <a:prstGeom prst="rect">
              <a:avLst/>
            </a:prstGeom>
            <a:noFill/>
            <a:ln w="9525">
              <a:noFill/>
              <a:headEnd/>
              <a:tailEnd/>
            </a:ln>
          </p:spPr>
        </p:pic>
        <p:sp>
          <p:nvSpPr>
            <p:cNvPr id="10" name="ZoneTexte 9"/>
            <p:cNvSpPr txBox="1"/>
            <p:nvPr/>
          </p:nvSpPr>
          <p:spPr>
            <a:xfrm>
              <a:off x="1890626" y="2571750"/>
              <a:ext cx="2530385" cy="2548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C00000"/>
                  </a:solidFill>
                  <a:effectLst/>
                  <a:uLnTx/>
                  <a:uFillTx/>
                  <a:latin typeface="Arial"/>
                  <a:ea typeface="+mn-ea"/>
                  <a:cs typeface="+mn-cs"/>
                </a:rPr>
                <a:t>OS 74% </a:t>
              </a:r>
              <a:r>
                <a:rPr kumimoji="0" lang="fr-FR" sz="1400" b="1" i="0" u="none" strike="noStrike" kern="1200" cap="none" spc="0" normalizeH="0" baseline="0" noProof="0" dirty="0" err="1">
                  <a:ln>
                    <a:noFill/>
                  </a:ln>
                  <a:solidFill>
                    <a:srgbClr val="C00000"/>
                  </a:solidFill>
                  <a:effectLst/>
                  <a:uLnTx/>
                  <a:uFillTx/>
                  <a:latin typeface="Arial"/>
                  <a:ea typeface="+mn-ea"/>
                  <a:cs typeface="+mn-cs"/>
                </a:rPr>
                <a:t>at</a:t>
              </a:r>
              <a:r>
                <a:rPr kumimoji="0" lang="fr-FR" sz="1400" b="1" i="0" u="none" strike="noStrike" kern="1200" cap="none" spc="0" normalizeH="0" baseline="0" noProof="0" dirty="0">
                  <a:ln>
                    <a:noFill/>
                  </a:ln>
                  <a:solidFill>
                    <a:srgbClr val="C00000"/>
                  </a:solidFill>
                  <a:effectLst/>
                  <a:uLnTx/>
                  <a:uFillTx/>
                  <a:latin typeface="Arial"/>
                  <a:ea typeface="+mn-ea"/>
                  <a:cs typeface="+mn-cs"/>
                </a:rPr>
                <a:t> 2 </a:t>
              </a:r>
              <a:r>
                <a:rPr kumimoji="0" lang="fr-FR" sz="1400" b="1" i="0" u="none" strike="noStrike" kern="1200" cap="none" spc="0" normalizeH="0" baseline="0" noProof="0" dirty="0" err="1">
                  <a:ln>
                    <a:noFill/>
                  </a:ln>
                  <a:solidFill>
                    <a:srgbClr val="C00000"/>
                  </a:solidFill>
                  <a:effectLst/>
                  <a:uLnTx/>
                  <a:uFillTx/>
                  <a:latin typeface="Arial"/>
                  <a:ea typeface="+mn-ea"/>
                  <a:cs typeface="+mn-cs"/>
                </a:rPr>
                <a:t>years</a:t>
              </a:r>
              <a:endParaRPr kumimoji="0" lang="fr-FR" sz="1400" b="1" i="0" u="none" strike="noStrike" kern="1200" cap="none" spc="0" normalizeH="0" baseline="0" noProof="0" dirty="0">
                <a:ln>
                  <a:noFill/>
                </a:ln>
                <a:solidFill>
                  <a:srgbClr val="C00000"/>
                </a:solidFill>
                <a:effectLst/>
                <a:uLnTx/>
                <a:uFillTx/>
                <a:latin typeface="Arial"/>
                <a:ea typeface="+mn-ea"/>
                <a:cs typeface="+mn-cs"/>
              </a:endParaRPr>
            </a:p>
          </p:txBody>
        </p:sp>
      </p:grpSp>
      <p:sp>
        <p:nvSpPr>
          <p:cNvPr id="12" name="Rectangle: Rounded Corners 11">
            <a:extLst>
              <a:ext uri="{FF2B5EF4-FFF2-40B4-BE49-F238E27FC236}">
                <a16:creationId xmlns:a16="http://schemas.microsoft.com/office/drawing/2014/main" id="{02D09FA0-EBFD-1052-16C7-596D12ECC625}"/>
              </a:ext>
            </a:extLst>
          </p:cNvPr>
          <p:cNvSpPr/>
          <p:nvPr/>
        </p:nvSpPr>
        <p:spPr>
          <a:xfrm>
            <a:off x="351226" y="80533"/>
            <a:ext cx="8526326" cy="4982434"/>
          </a:xfrm>
          <a:prstGeom prst="roundRect">
            <a:avLst>
              <a:gd name="adj" fmla="val 8402"/>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735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4"/>
            <a:extLst>
              <a:ext uri="{FF2B5EF4-FFF2-40B4-BE49-F238E27FC236}">
                <a16:creationId xmlns:a16="http://schemas.microsoft.com/office/drawing/2014/main" id="{1B5A913C-DDCD-3442-AC4E-D59A2E9DD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ea typeface="+mn-ea"/>
                <a:cs typeface="+mn-cs"/>
              </a:rPr>
              <a:t>Male, 17 years old</a:t>
            </a:r>
            <a:endParaRPr lang="en-US" sz="2000" dirty="0">
              <a:solidFill>
                <a:sysClr val="windowText" lastClr="000000"/>
              </a:solidFill>
            </a:endParaRPr>
          </a:p>
          <a:p>
            <a:pPr>
              <a:defRPr/>
            </a:pPr>
            <a:r>
              <a:rPr kumimoji="0" lang="en-US" sz="2000" b="0" i="0" u="none" strike="noStrike" kern="1200" cap="none" spc="0" normalizeH="0" baseline="0" noProof="0" dirty="0">
                <a:ln>
                  <a:noFill/>
                </a:ln>
                <a:solidFill>
                  <a:sysClr val="windowText" lastClr="000000"/>
                </a:solidFill>
                <a:effectLst/>
                <a:uLnTx/>
                <a:uFillTx/>
                <a:ea typeface="+mn-ea"/>
                <a:cs typeface="+mn-cs"/>
              </a:rPr>
              <a:t>Aplastic anemia:</a:t>
            </a:r>
          </a:p>
          <a:p>
            <a:pPr lvl="1">
              <a:defRPr/>
            </a:pPr>
            <a:r>
              <a:rPr kumimoji="0" lang="en-US" sz="1800" b="0" i="0" u="none" strike="noStrike" kern="1200" cap="none" spc="0" normalizeH="0" baseline="0" noProof="0" dirty="0" err="1">
                <a:ln>
                  <a:noFill/>
                </a:ln>
                <a:solidFill>
                  <a:sysClr val="windowText" lastClr="000000"/>
                </a:solidFill>
                <a:effectLst/>
                <a:uLnTx/>
                <a:uFillTx/>
                <a:ea typeface="+mn-ea"/>
                <a:cs typeface="+mn-cs"/>
              </a:rPr>
              <a:t>Hb</a:t>
            </a:r>
            <a:r>
              <a:rPr kumimoji="0" lang="en-US" sz="1800" b="0" i="0" u="none" strike="noStrike" kern="1200" cap="none" spc="0" normalizeH="0" baseline="0" noProof="0" dirty="0">
                <a:ln>
                  <a:noFill/>
                </a:ln>
                <a:solidFill>
                  <a:sysClr val="windowText" lastClr="000000"/>
                </a:solidFill>
                <a:effectLst/>
                <a:uLnTx/>
                <a:uFillTx/>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ea typeface="+mn-ea"/>
                <a:cs typeface="+mn-cs"/>
              </a:rPr>
              <a:t>dL</a:t>
            </a:r>
            <a:r>
              <a:rPr kumimoji="0" lang="en-US" sz="1800" b="0" i="0" u="none" strike="noStrike" kern="1200" cap="none" spc="0" normalizeH="0" baseline="0" noProof="0" dirty="0">
                <a:ln>
                  <a:noFill/>
                </a:ln>
                <a:solidFill>
                  <a:sysClr val="windowText" lastClr="000000"/>
                </a:solidFill>
                <a:effectLst/>
                <a:uLnTx/>
                <a:uFillTx/>
                <a:ea typeface="+mn-ea"/>
                <a:cs typeface="+mn-cs"/>
              </a:rPr>
              <a:t>; Neutrophils</a:t>
            </a:r>
            <a:r>
              <a:rPr lang="en-US" sz="1800" dirty="0">
                <a:solidFill>
                  <a:sysClr val="windowText" lastClr="000000"/>
                </a:solidFill>
              </a:rPr>
              <a:t>: 0.75 x 10</a:t>
            </a:r>
            <a:r>
              <a:rPr lang="en-US" sz="1800" baseline="30000" dirty="0">
                <a:solidFill>
                  <a:sysClr val="windowText" lastClr="000000"/>
                </a:solidFill>
              </a:rPr>
              <a:t>9</a:t>
            </a:r>
            <a:r>
              <a:rPr lang="en-US" sz="1800" dirty="0">
                <a:solidFill>
                  <a:sysClr val="windowText" lastClr="000000"/>
                </a:solidFill>
              </a:rPr>
              <a:t>/L; Platelets: 11 x 10</a:t>
            </a:r>
            <a:r>
              <a:rPr lang="en-US" sz="1800" baseline="30000" dirty="0">
                <a:solidFill>
                  <a:sysClr val="windowText" lastClr="000000"/>
                </a:solidFill>
              </a:rPr>
              <a:t>9</a:t>
            </a:r>
            <a:r>
              <a:rPr lang="en-US" sz="1800" dirty="0">
                <a:solidFill>
                  <a:sysClr val="windowText" lastClr="000000"/>
                </a:solidFill>
              </a:rPr>
              <a:t>/L; Reticulocytes: 35 x 10</a:t>
            </a:r>
            <a:r>
              <a:rPr lang="en-US" sz="1800" baseline="30000" dirty="0">
                <a:solidFill>
                  <a:sysClr val="windowText" lastClr="000000"/>
                </a:solidFill>
              </a:rPr>
              <a:t>9</a:t>
            </a:r>
            <a:r>
              <a:rPr lang="en-US" sz="1800" dirty="0">
                <a:solidFill>
                  <a:sysClr val="windowText" lastClr="000000"/>
                </a:solidFill>
              </a:rPr>
              <a:t>/L)</a:t>
            </a:r>
          </a:p>
          <a:p>
            <a:pPr lvl="1">
              <a:defRPr/>
            </a:pPr>
            <a:r>
              <a:rPr lang="en-US" sz="1800" dirty="0">
                <a:solidFill>
                  <a:sysClr val="windowText" lastClr="000000"/>
                </a:solidFill>
              </a:rPr>
              <a:t>Cytogenetics showed a normal male karyotype</a:t>
            </a:r>
          </a:p>
          <a:p>
            <a:pPr lvl="1">
              <a:defRPr/>
            </a:pPr>
            <a:r>
              <a:rPr lang="en-US" sz="1800" dirty="0">
                <a:solidFill>
                  <a:sysClr val="windowText" lastClr="000000"/>
                </a:solidFill>
              </a:rPr>
              <a:t>Hypocellular bone marrow (&lt;5%) with no dysplasia</a:t>
            </a:r>
          </a:p>
          <a:p>
            <a:pPr>
              <a:defRPr/>
            </a:pPr>
            <a:r>
              <a:rPr kumimoji="0" lang="en-US" sz="2000" b="0" i="0" u="none" strike="noStrike" kern="1200" cap="none" spc="0" normalizeH="0" baseline="0" noProof="0" dirty="0">
                <a:ln>
                  <a:noFill/>
                </a:ln>
                <a:solidFill>
                  <a:sysClr val="windowText" lastClr="000000"/>
                </a:solidFill>
                <a:effectLst/>
                <a:uLnTx/>
                <a:uFillTx/>
                <a:ea typeface="+mn-ea"/>
                <a:cs typeface="+mn-cs"/>
              </a:rPr>
              <a:t>Acquired:</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Normal CBCs 10 years before </a:t>
            </a:r>
            <a:endParaRPr lang="en-US" sz="1800" dirty="0">
              <a:solidFill>
                <a:sysClr val="windowText" lastClr="000000"/>
              </a:solidFill>
            </a:endParaRP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 family history</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Normal physical exam</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p:txBody>
      </p:sp>
      <p:pic>
        <p:nvPicPr>
          <p:cNvPr id="9" name="Picture 8">
            <a:extLst>
              <a:ext uri="{FF2B5EF4-FFF2-40B4-BE49-F238E27FC236}">
                <a16:creationId xmlns:a16="http://schemas.microsoft.com/office/drawing/2014/main" id="{54284AB6-1080-B0DE-1ED4-6E8A6F5A5AB4}"/>
              </a:ext>
            </a:extLst>
          </p:cNvPr>
          <p:cNvPicPr>
            <a:picLocks noChangeAspect="1"/>
          </p:cNvPicPr>
          <p:nvPr/>
        </p:nvPicPr>
        <p:blipFill>
          <a:blip r:embed="rId6"/>
          <a:stretch>
            <a:fillRect/>
          </a:stretch>
        </p:blipFill>
        <p:spPr>
          <a:xfrm>
            <a:off x="7735503" y="1628048"/>
            <a:ext cx="104790" cy="371527"/>
          </a:xfrm>
          <a:prstGeom prst="rect">
            <a:avLst/>
          </a:prstGeom>
          <a:ln>
            <a:solidFill>
              <a:srgbClr val="03212E"/>
            </a:solidFill>
          </a:ln>
        </p:spPr>
      </p:pic>
    </p:spTree>
    <p:extLst>
      <p:ext uri="{BB962C8B-B14F-4D97-AF65-F5344CB8AC3E}">
        <p14:creationId xmlns:p14="http://schemas.microsoft.com/office/powerpoint/2010/main" val="2132234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72B-C733-48C9-A29B-367312F60C19}"/>
              </a:ext>
            </a:extLst>
          </p:cNvPr>
          <p:cNvSpPr>
            <a:spLocks noGrp="1"/>
          </p:cNvSpPr>
          <p:nvPr>
            <p:ph type="title"/>
          </p:nvPr>
        </p:nvSpPr>
        <p:spPr/>
        <p:txBody>
          <a:bodyPr>
            <a:normAutofit/>
          </a:bodyPr>
          <a:lstStyle/>
          <a:p>
            <a:r>
              <a:rPr lang="fr-FR" dirty="0">
                <a:cs typeface="Arial"/>
              </a:rPr>
              <a:t>Conclusion</a:t>
            </a:r>
            <a:endParaRPr lang="en-US" dirty="0"/>
          </a:p>
        </p:txBody>
      </p:sp>
      <p:sp>
        <p:nvSpPr>
          <p:cNvPr id="4" name="Text Placeholder 3">
            <a:extLst>
              <a:ext uri="{FF2B5EF4-FFF2-40B4-BE49-F238E27FC236}">
                <a16:creationId xmlns:a16="http://schemas.microsoft.com/office/drawing/2014/main" id="{5E1CAF28-E80C-4325-BB40-DC0978EC1ECD}"/>
              </a:ext>
            </a:extLst>
          </p:cNvPr>
          <p:cNvSpPr>
            <a:spLocks noGrp="1"/>
          </p:cNvSpPr>
          <p:nvPr>
            <p:ph idx="1"/>
          </p:nvPr>
        </p:nvSpPr>
        <p:spPr>
          <a:xfrm>
            <a:off x="625602" y="829629"/>
            <a:ext cx="7886700" cy="4063500"/>
          </a:xfrm>
        </p:spPr>
        <p:txBody>
          <a:bodyPr>
            <a:normAutofit/>
          </a:bodyPr>
          <a:lstStyle/>
          <a:p>
            <a:r>
              <a:rPr lang="fr-FR" sz="2400" b="1" dirty="0">
                <a:cs typeface="Arial"/>
              </a:rPr>
              <a:t>First line </a:t>
            </a:r>
            <a:r>
              <a:rPr lang="fr-FR" sz="2400" b="1" dirty="0" err="1">
                <a:cs typeface="Arial"/>
              </a:rPr>
              <a:t>treatment</a:t>
            </a:r>
            <a:r>
              <a:rPr lang="fr-FR" sz="2400" b="1" dirty="0">
                <a:cs typeface="Arial"/>
              </a:rPr>
              <a:t>:</a:t>
            </a:r>
          </a:p>
          <a:p>
            <a:pPr lvl="1"/>
            <a:r>
              <a:rPr lang="fr-FR" sz="2000" dirty="0">
                <a:cs typeface="Arial"/>
              </a:rPr>
              <a:t>MRD = </a:t>
            </a:r>
            <a:r>
              <a:rPr lang="fr-FR" sz="2000" dirty="0" err="1">
                <a:cs typeface="Arial"/>
              </a:rPr>
              <a:t>choice</a:t>
            </a:r>
            <a:r>
              <a:rPr lang="fr-FR" sz="2000" dirty="0">
                <a:cs typeface="Arial"/>
              </a:rPr>
              <a:t> </a:t>
            </a:r>
            <a:r>
              <a:rPr lang="fr-FR" sz="2000" dirty="0" err="1">
                <a:cs typeface="Arial"/>
              </a:rPr>
              <a:t>treatment</a:t>
            </a:r>
            <a:r>
              <a:rPr lang="fr-FR" sz="2000" dirty="0">
                <a:cs typeface="Arial"/>
              </a:rPr>
              <a:t> 1st line for patients of </a:t>
            </a:r>
            <a:r>
              <a:rPr lang="fr-FR" sz="2000" u="sng" dirty="0">
                <a:solidFill>
                  <a:srgbClr val="FF0000"/>
                </a:solidFill>
                <a:cs typeface="Arial"/>
              </a:rPr>
              <a:t>40</a:t>
            </a:r>
            <a:r>
              <a:rPr lang="fr-FR" sz="2000" dirty="0">
                <a:cs typeface="Arial"/>
              </a:rPr>
              <a:t> </a:t>
            </a:r>
            <a:r>
              <a:rPr lang="fr-FR" sz="2000" dirty="0" err="1">
                <a:cs typeface="Arial"/>
              </a:rPr>
              <a:t>years</a:t>
            </a:r>
            <a:r>
              <a:rPr lang="fr-FR" sz="2000" dirty="0">
                <a:cs typeface="Arial"/>
              </a:rPr>
              <a:t> </a:t>
            </a:r>
            <a:r>
              <a:rPr lang="fr-FR" sz="2000" dirty="0" err="1">
                <a:cs typeface="Arial"/>
              </a:rPr>
              <a:t>old</a:t>
            </a:r>
            <a:r>
              <a:rPr lang="fr-FR" sz="2000" dirty="0">
                <a:cs typeface="Arial"/>
              </a:rPr>
              <a:t> or </a:t>
            </a:r>
            <a:r>
              <a:rPr lang="fr-FR" sz="2000" dirty="0" err="1">
                <a:cs typeface="Arial"/>
              </a:rPr>
              <a:t>less</a:t>
            </a:r>
            <a:endParaRPr lang="fr-FR" sz="2000" dirty="0">
              <a:cs typeface="Arial"/>
            </a:endParaRPr>
          </a:p>
          <a:p>
            <a:pPr lvl="1"/>
            <a:r>
              <a:rPr lang="fr-FR" sz="2000" dirty="0">
                <a:cs typeface="Arial"/>
              </a:rPr>
              <a:t>MUD 1st line </a:t>
            </a:r>
            <a:r>
              <a:rPr lang="fr-FR" sz="2000" dirty="0" err="1">
                <a:cs typeface="Arial"/>
              </a:rPr>
              <a:t>is</a:t>
            </a:r>
            <a:r>
              <a:rPr lang="fr-FR" sz="2000" dirty="0">
                <a:cs typeface="Arial"/>
              </a:rPr>
              <a:t> </a:t>
            </a:r>
            <a:r>
              <a:rPr lang="fr-FR" sz="2000" dirty="0" err="1">
                <a:cs typeface="Arial"/>
              </a:rPr>
              <a:t>still</a:t>
            </a:r>
            <a:r>
              <a:rPr lang="fr-FR" sz="2000" dirty="0">
                <a:cs typeface="Arial"/>
              </a:rPr>
              <a:t> </a:t>
            </a:r>
            <a:r>
              <a:rPr lang="fr-FR" sz="2000" dirty="0" err="1">
                <a:cs typeface="Arial"/>
              </a:rPr>
              <a:t>experimental</a:t>
            </a:r>
            <a:r>
              <a:rPr lang="fr-FR" sz="2000" dirty="0">
                <a:cs typeface="Arial"/>
              </a:rPr>
              <a:t> (</a:t>
            </a:r>
            <a:r>
              <a:rPr lang="fr-FR" sz="2000" u="sng" dirty="0" err="1">
                <a:solidFill>
                  <a:srgbClr val="FF0000"/>
                </a:solidFill>
                <a:cs typeface="Arial"/>
              </a:rPr>
              <a:t>only</a:t>
            </a:r>
            <a:r>
              <a:rPr lang="fr-FR" sz="2000" u="sng" dirty="0">
                <a:solidFill>
                  <a:srgbClr val="FF0000"/>
                </a:solidFill>
                <a:cs typeface="Arial"/>
              </a:rPr>
              <a:t> </a:t>
            </a:r>
            <a:r>
              <a:rPr lang="fr-FR" sz="2000" u="sng" dirty="0" err="1">
                <a:solidFill>
                  <a:srgbClr val="FF0000"/>
                </a:solidFill>
                <a:cs typeface="Arial"/>
              </a:rPr>
              <a:t>pediatric</a:t>
            </a:r>
            <a:r>
              <a:rPr lang="fr-FR" sz="2000" dirty="0">
                <a:cs typeface="Arial"/>
              </a:rPr>
              <a:t>)</a:t>
            </a:r>
          </a:p>
          <a:p>
            <a:pPr lvl="1"/>
            <a:r>
              <a:rPr lang="fr-FR" sz="2000" dirty="0" err="1">
                <a:cs typeface="Arial"/>
              </a:rPr>
              <a:t>hATG+CSA+Eltrombopag</a:t>
            </a:r>
            <a:r>
              <a:rPr lang="fr-FR" sz="2000" dirty="0">
                <a:cs typeface="Arial"/>
              </a:rPr>
              <a:t> for the </a:t>
            </a:r>
            <a:r>
              <a:rPr lang="fr-FR" sz="2000" dirty="0" err="1">
                <a:cs typeface="Arial"/>
              </a:rPr>
              <a:t>others</a:t>
            </a:r>
            <a:endParaRPr lang="fr-FR" sz="2000" dirty="0">
              <a:cs typeface="Arial"/>
            </a:endParaRPr>
          </a:p>
          <a:p>
            <a:pPr lvl="1"/>
            <a:endParaRPr lang="fr-FR" b="1" dirty="0">
              <a:cs typeface="Arial"/>
            </a:endParaRPr>
          </a:p>
          <a:p>
            <a:r>
              <a:rPr lang="fr-FR" sz="2400" b="1" dirty="0" err="1">
                <a:cs typeface="Arial"/>
              </a:rPr>
              <a:t>Refractory</a:t>
            </a:r>
            <a:r>
              <a:rPr lang="fr-FR" sz="2400" b="1" dirty="0">
                <a:cs typeface="Arial"/>
              </a:rPr>
              <a:t> patients:</a:t>
            </a:r>
          </a:p>
          <a:p>
            <a:pPr lvl="1"/>
            <a:r>
              <a:rPr lang="fr-FR" sz="2000" dirty="0">
                <a:cs typeface="Arial"/>
              </a:rPr>
              <a:t>MUD for patients </a:t>
            </a:r>
            <a:r>
              <a:rPr lang="fr-FR" sz="2000" dirty="0" err="1">
                <a:cs typeface="Arial"/>
              </a:rPr>
              <a:t>with</a:t>
            </a:r>
            <a:r>
              <a:rPr lang="fr-FR" sz="2000" dirty="0">
                <a:cs typeface="Arial"/>
              </a:rPr>
              <a:t> </a:t>
            </a:r>
            <a:r>
              <a:rPr lang="fr-FR" sz="2000" dirty="0" err="1">
                <a:cs typeface="Arial"/>
              </a:rPr>
              <a:t>refractory</a:t>
            </a:r>
            <a:r>
              <a:rPr lang="fr-FR" sz="2000" dirty="0">
                <a:cs typeface="Arial"/>
              </a:rPr>
              <a:t> AA of </a:t>
            </a:r>
            <a:r>
              <a:rPr lang="fr-FR" sz="2000" u="sng" dirty="0">
                <a:solidFill>
                  <a:srgbClr val="FF0000"/>
                </a:solidFill>
                <a:cs typeface="Arial"/>
              </a:rPr>
              <a:t>30</a:t>
            </a:r>
            <a:r>
              <a:rPr lang="fr-FR" sz="2000" dirty="0">
                <a:cs typeface="Arial"/>
              </a:rPr>
              <a:t> </a:t>
            </a:r>
            <a:r>
              <a:rPr lang="fr-FR" sz="2000" dirty="0" err="1">
                <a:cs typeface="Arial"/>
              </a:rPr>
              <a:t>years</a:t>
            </a:r>
            <a:r>
              <a:rPr lang="fr-FR" sz="2000" dirty="0">
                <a:cs typeface="Arial"/>
              </a:rPr>
              <a:t> </a:t>
            </a:r>
            <a:r>
              <a:rPr lang="fr-FR" sz="2000" dirty="0" err="1">
                <a:cs typeface="Arial"/>
              </a:rPr>
              <a:t>old</a:t>
            </a:r>
            <a:r>
              <a:rPr lang="fr-FR" sz="2000" dirty="0">
                <a:cs typeface="Arial"/>
              </a:rPr>
              <a:t> or </a:t>
            </a:r>
            <a:r>
              <a:rPr lang="fr-FR" sz="2000" dirty="0" err="1">
                <a:cs typeface="Arial"/>
              </a:rPr>
              <a:t>less</a:t>
            </a:r>
            <a:r>
              <a:rPr lang="fr-FR" sz="2000" dirty="0">
                <a:cs typeface="Arial"/>
              </a:rPr>
              <a:t> </a:t>
            </a:r>
            <a:r>
              <a:rPr lang="fr-FR" sz="2000" dirty="0" err="1">
                <a:cs typeface="Arial"/>
              </a:rPr>
              <a:t>is</a:t>
            </a:r>
            <a:r>
              <a:rPr lang="fr-FR" sz="2000" dirty="0">
                <a:cs typeface="Arial"/>
              </a:rPr>
              <a:t> standard of care</a:t>
            </a:r>
          </a:p>
          <a:p>
            <a:pPr lvl="1"/>
            <a:r>
              <a:rPr lang="fr-FR" sz="2000" dirty="0">
                <a:cs typeface="Arial"/>
              </a:rPr>
              <a:t>Alternative BMT </a:t>
            </a:r>
            <a:r>
              <a:rPr lang="fr-FR" sz="2000" dirty="0" err="1">
                <a:cs typeface="Arial"/>
              </a:rPr>
              <a:t>mainly</a:t>
            </a:r>
            <a:r>
              <a:rPr lang="fr-FR" sz="2000" dirty="0">
                <a:cs typeface="Arial"/>
              </a:rPr>
              <a:t> for </a:t>
            </a:r>
            <a:r>
              <a:rPr lang="fr-FR" sz="2000" dirty="0" err="1">
                <a:cs typeface="Arial"/>
              </a:rPr>
              <a:t>young</a:t>
            </a:r>
            <a:r>
              <a:rPr lang="fr-FR" sz="2000" dirty="0">
                <a:cs typeface="Arial"/>
              </a:rPr>
              <a:t> patients (</a:t>
            </a:r>
            <a:r>
              <a:rPr lang="fr-FR" sz="2000" u="sng" dirty="0">
                <a:solidFill>
                  <a:srgbClr val="FF0000"/>
                </a:solidFill>
                <a:cs typeface="Arial"/>
              </a:rPr>
              <a:t>20</a:t>
            </a:r>
            <a:r>
              <a:rPr lang="fr-FR" sz="2000" dirty="0">
                <a:cs typeface="Arial"/>
              </a:rPr>
              <a:t> </a:t>
            </a:r>
            <a:r>
              <a:rPr lang="fr-FR" sz="2000" dirty="0" err="1">
                <a:cs typeface="Arial"/>
              </a:rPr>
              <a:t>year</a:t>
            </a:r>
            <a:r>
              <a:rPr lang="fr-FR" sz="2000" dirty="0">
                <a:cs typeface="Arial"/>
              </a:rPr>
              <a:t> or </a:t>
            </a:r>
            <a:r>
              <a:rPr lang="fr-FR" sz="2000" dirty="0" err="1">
                <a:cs typeface="Arial"/>
              </a:rPr>
              <a:t>less</a:t>
            </a:r>
            <a:r>
              <a:rPr lang="fr-FR" sz="2000" dirty="0">
                <a:cs typeface="Arial"/>
              </a:rPr>
              <a:t>)</a:t>
            </a:r>
          </a:p>
          <a:p>
            <a:pPr lvl="1"/>
            <a:r>
              <a:rPr lang="fr-FR" sz="2000" dirty="0" err="1">
                <a:cs typeface="Arial"/>
              </a:rPr>
              <a:t>Eltrombopag</a:t>
            </a:r>
            <a:r>
              <a:rPr lang="fr-FR" sz="2000" dirty="0">
                <a:cs typeface="Arial"/>
              </a:rPr>
              <a:t> for the </a:t>
            </a:r>
            <a:r>
              <a:rPr lang="fr-FR" sz="2000" dirty="0" err="1">
                <a:cs typeface="Arial"/>
              </a:rPr>
              <a:t>others</a:t>
            </a:r>
            <a:r>
              <a:rPr lang="fr-FR" sz="2000" dirty="0">
                <a:cs typeface="Arial"/>
              </a:rPr>
              <a:t> (if no </a:t>
            </a:r>
            <a:r>
              <a:rPr lang="fr-FR" sz="2000" dirty="0" err="1">
                <a:cs typeface="Arial"/>
              </a:rPr>
              <a:t>already</a:t>
            </a:r>
            <a:r>
              <a:rPr lang="fr-FR" sz="2000" dirty="0">
                <a:cs typeface="Arial"/>
              </a:rPr>
              <a:t> </a:t>
            </a:r>
            <a:r>
              <a:rPr lang="fr-FR" sz="2000" dirty="0" err="1">
                <a:cs typeface="Arial"/>
              </a:rPr>
              <a:t>used</a:t>
            </a:r>
            <a:r>
              <a:rPr lang="fr-FR" sz="2000" dirty="0">
                <a:cs typeface="Arial"/>
              </a:rPr>
              <a:t> first line)</a:t>
            </a:r>
          </a:p>
        </p:txBody>
      </p:sp>
      <p:pic>
        <p:nvPicPr>
          <p:cNvPr id="10" name="Image 10" descr="globulesVerticaux.png">
            <a:extLst>
              <a:ext uri="{FF2B5EF4-FFF2-40B4-BE49-F238E27FC236}">
                <a16:creationId xmlns:a16="http://schemas.microsoft.com/office/drawing/2014/main" id="{298FE2D4-A712-419A-8EDD-C081CB34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7" y="-200882"/>
            <a:ext cx="2154857" cy="3049394"/>
          </a:xfrm>
          <a:prstGeom prst="rect">
            <a:avLst/>
          </a:prstGeom>
        </p:spPr>
      </p:pic>
    </p:spTree>
    <p:extLst>
      <p:ext uri="{BB962C8B-B14F-4D97-AF65-F5344CB8AC3E}">
        <p14:creationId xmlns:p14="http://schemas.microsoft.com/office/powerpoint/2010/main" val="3085654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2"/>
          <p:cNvSpPr>
            <a:spLocks noGrp="1"/>
          </p:cNvSpPr>
          <p:nvPr>
            <p:ph type="title"/>
          </p:nvPr>
        </p:nvSpPr>
        <p:spPr>
          <a:xfrm>
            <a:off x="628650" y="331052"/>
            <a:ext cx="7886700" cy="485108"/>
          </a:xfrm>
        </p:spPr>
        <p:txBody>
          <a:bodyPr>
            <a:normAutofit/>
          </a:bodyPr>
          <a:lstStyle/>
          <a:p>
            <a:r>
              <a:rPr lang="fr-FR" sz="2800" dirty="0" err="1"/>
              <a:t>Thank</a:t>
            </a:r>
            <a:r>
              <a:rPr lang="fr-FR" sz="2800" dirty="0"/>
              <a:t> </a:t>
            </a:r>
            <a:r>
              <a:rPr lang="fr-FR" sz="2800" dirty="0" err="1"/>
              <a:t>you</a:t>
            </a:r>
            <a:r>
              <a:rPr lang="fr-FR" sz="2800" dirty="0"/>
              <a:t>!</a:t>
            </a:r>
          </a:p>
        </p:txBody>
      </p:sp>
      <p:sp>
        <p:nvSpPr>
          <p:cNvPr id="4" name="Text Placeholder 3">
            <a:extLst>
              <a:ext uri="{FF2B5EF4-FFF2-40B4-BE49-F238E27FC236}">
                <a16:creationId xmlns:a16="http://schemas.microsoft.com/office/drawing/2014/main" id="{1EDDE010-62C3-4D0B-B55A-B6AA4EF4A162}"/>
              </a:ext>
            </a:extLst>
          </p:cNvPr>
          <p:cNvSpPr>
            <a:spLocks noGrp="1"/>
          </p:cNvSpPr>
          <p:nvPr>
            <p:ph type="body" sz="quarter" idx="10"/>
          </p:nvPr>
        </p:nvSpPr>
        <p:spPr/>
        <p:txBody>
          <a:bodyPr/>
          <a:lstStyle/>
          <a:p>
            <a:endParaRPr lang="en-US"/>
          </a:p>
        </p:txBody>
      </p:sp>
      <p:sp>
        <p:nvSpPr>
          <p:cNvPr id="15" name="Rectangle 8"/>
          <p:cNvSpPr>
            <a:spLocks noChangeArrowheads="1"/>
          </p:cNvSpPr>
          <p:nvPr/>
        </p:nvSpPr>
        <p:spPr bwMode="auto">
          <a:xfrm>
            <a:off x="1430694" y="1018903"/>
            <a:ext cx="6295411" cy="323165"/>
          </a:xfrm>
          <a:prstGeom prst="rect">
            <a:avLst/>
          </a:prstGeom>
          <a:noFill/>
          <a:ln w="9525">
            <a:noFill/>
            <a:miter lim="800000"/>
            <a:headEnd/>
            <a:tailEnd/>
          </a:ln>
        </p:spPr>
        <p:txBody>
          <a:bodyPr wrap="square">
            <a:spAutoFit/>
          </a:bodyPr>
          <a:lstStyle/>
          <a:p>
            <a:pPr marL="0" marR="0" lvl="0" indent="0" algn="ctr" defTabSz="685800" rtl="0" eaLnBrk="0" fontAlgn="base" latinLnBrk="0" hangingPunct="0">
              <a:lnSpc>
                <a:spcPct val="100000"/>
              </a:lnSpc>
              <a:spcBef>
                <a:spcPct val="0"/>
              </a:spcBef>
              <a:spcAft>
                <a:spcPct val="0"/>
              </a:spcAft>
              <a:buClrTx/>
              <a:buSzTx/>
              <a:buFontTx/>
              <a:buNone/>
              <a:tabLst/>
              <a:defRPr/>
            </a:pPr>
            <a:r>
              <a:rPr kumimoji="0" lang="fr-FR" altLang="fr-FR" sz="1500" b="1" i="0" u="none" strike="noStrike" kern="1200" cap="none" spc="0" normalizeH="0" baseline="0" noProof="0" dirty="0">
                <a:ln>
                  <a:noFill/>
                </a:ln>
                <a:solidFill>
                  <a:srgbClr val="000000"/>
                </a:solidFill>
                <a:effectLst/>
                <a:uLnTx/>
                <a:uFillTx/>
                <a:latin typeface="Arial" charset="0"/>
                <a:ea typeface="MS PGothic" charset="0"/>
                <a:cs typeface="MS PGothic" charset="0"/>
              </a:rPr>
              <a:t>The French Reference Center for </a:t>
            </a:r>
            <a:r>
              <a:rPr kumimoji="0" lang="fr-FR" altLang="fr-FR" sz="1500" b="1" i="0" u="none" strike="noStrike" kern="1200" cap="none" spc="0" normalizeH="0" baseline="0" noProof="0" dirty="0" err="1">
                <a:ln>
                  <a:noFill/>
                </a:ln>
                <a:solidFill>
                  <a:srgbClr val="000000"/>
                </a:solidFill>
                <a:effectLst/>
                <a:uLnTx/>
                <a:uFillTx/>
                <a:latin typeface="Arial" charset="0"/>
                <a:ea typeface="MS PGothic" charset="0"/>
                <a:cs typeface="MS PGothic" charset="0"/>
              </a:rPr>
              <a:t>aplastic</a:t>
            </a:r>
            <a:r>
              <a:rPr kumimoji="0" lang="fr-FR" altLang="fr-FR" sz="1500" b="1" i="0" u="none" strike="noStrike" kern="1200" cap="none" spc="0" normalizeH="0" baseline="0" noProof="0" dirty="0">
                <a:ln>
                  <a:noFill/>
                </a:ln>
                <a:solidFill>
                  <a:srgbClr val="000000"/>
                </a:solidFill>
                <a:effectLst/>
                <a:uLnTx/>
                <a:uFillTx/>
                <a:latin typeface="Arial" charset="0"/>
                <a:ea typeface="MS PGothic" charset="0"/>
                <a:cs typeface="MS PGothic" charset="0"/>
              </a:rPr>
              <a:t> </a:t>
            </a:r>
            <a:r>
              <a:rPr kumimoji="0" lang="fr-FR" altLang="fr-FR" sz="1500" b="1" i="0" u="none" strike="noStrike" kern="1200" cap="none" spc="0" normalizeH="0" baseline="0" noProof="0" dirty="0" err="1">
                <a:ln>
                  <a:noFill/>
                </a:ln>
                <a:solidFill>
                  <a:srgbClr val="000000"/>
                </a:solidFill>
                <a:effectLst/>
                <a:uLnTx/>
                <a:uFillTx/>
                <a:latin typeface="Arial" charset="0"/>
                <a:ea typeface="MS PGothic" charset="0"/>
                <a:cs typeface="MS PGothic" charset="0"/>
              </a:rPr>
              <a:t>anemia</a:t>
            </a:r>
            <a:r>
              <a:rPr kumimoji="0" lang="fr-FR" altLang="fr-FR" sz="1500" b="1" i="0" u="none" strike="noStrike" kern="1200" cap="none" spc="0" normalizeH="0" baseline="0" noProof="0" dirty="0">
                <a:ln>
                  <a:noFill/>
                </a:ln>
                <a:solidFill>
                  <a:srgbClr val="000000"/>
                </a:solidFill>
                <a:effectLst/>
                <a:uLnTx/>
                <a:uFillTx/>
                <a:latin typeface="Arial" charset="0"/>
                <a:ea typeface="MS PGothic" charset="0"/>
                <a:cs typeface="MS PGothic" charset="0"/>
              </a:rPr>
              <a:t> and PNH in Paris</a:t>
            </a:r>
          </a:p>
        </p:txBody>
      </p:sp>
      <p:pic>
        <p:nvPicPr>
          <p:cNvPr id="16" name="Picture 3" descr="DSC03690"/>
          <p:cNvPicPr>
            <a:picLocks noChangeAspect="1" noChangeArrowheads="1"/>
          </p:cNvPicPr>
          <p:nvPr/>
        </p:nvPicPr>
        <p:blipFill>
          <a:blip r:embed="rId2" cstate="print"/>
          <a:srcRect/>
          <a:stretch>
            <a:fillRect/>
          </a:stretch>
        </p:blipFill>
        <p:spPr bwMode="auto">
          <a:xfrm>
            <a:off x="1802265" y="1495245"/>
            <a:ext cx="1799034" cy="1348979"/>
          </a:xfrm>
          <a:prstGeom prst="rect">
            <a:avLst/>
          </a:prstGeom>
          <a:noFill/>
          <a:ln w="9525">
            <a:noFill/>
            <a:miter lim="800000"/>
            <a:headEnd/>
            <a:tailEnd/>
          </a:ln>
        </p:spPr>
      </p:pic>
      <p:pic>
        <p:nvPicPr>
          <p:cNvPr id="17" name="Picture 2" descr="Résultat de recherche d'images pour &quot;robert debre hopital&quot;"/>
          <p:cNvPicPr>
            <a:picLocks noChangeAspect="1" noChangeArrowheads="1"/>
          </p:cNvPicPr>
          <p:nvPr/>
        </p:nvPicPr>
        <p:blipFill>
          <a:blip r:embed="rId3" cstate="print"/>
          <a:srcRect/>
          <a:stretch>
            <a:fillRect/>
          </a:stretch>
        </p:blipFill>
        <p:spPr bwMode="auto">
          <a:xfrm>
            <a:off x="3689649" y="1522490"/>
            <a:ext cx="1797875" cy="1296144"/>
          </a:xfrm>
          <a:prstGeom prst="rect">
            <a:avLst/>
          </a:prstGeom>
          <a:noFill/>
        </p:spPr>
      </p:pic>
      <p:sp>
        <p:nvSpPr>
          <p:cNvPr id="18" name="Rectangle 8"/>
          <p:cNvSpPr>
            <a:spLocks noChangeArrowheads="1"/>
          </p:cNvSpPr>
          <p:nvPr/>
        </p:nvSpPr>
        <p:spPr bwMode="auto">
          <a:xfrm>
            <a:off x="1558857" y="2971555"/>
            <a:ext cx="6156684" cy="219291"/>
          </a:xfrm>
          <a:prstGeom prst="rect">
            <a:avLst/>
          </a:prstGeom>
          <a:noFill/>
          <a:ln w="9525">
            <a:noFill/>
            <a:miter lim="800000"/>
            <a:headEnd/>
            <a:tailEnd/>
          </a:ln>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fr-FR" altLang="fr-FR" sz="825" b="0" i="0" u="none" strike="noStrike" kern="1200" cap="none" spc="0" normalizeH="0" baseline="0" noProof="0" dirty="0">
                <a:ln>
                  <a:noFill/>
                </a:ln>
                <a:solidFill>
                  <a:srgbClr val="000000"/>
                </a:solidFill>
                <a:effectLst/>
                <a:uLnTx/>
                <a:uFillTx/>
                <a:latin typeface="Arial" charset="0"/>
                <a:ea typeface="MS PGothic" charset="0"/>
                <a:cs typeface="MS PGothic" charset="0"/>
              </a:rPr>
              <a:t>                Saint-Louis </a:t>
            </a:r>
            <a:r>
              <a:rPr kumimoji="0" lang="fr-FR" altLang="fr-FR" sz="825" b="0" i="0" u="none" strike="noStrike" kern="1200" cap="none" spc="0" normalizeH="0" baseline="0" noProof="0" dirty="0" err="1">
                <a:ln>
                  <a:noFill/>
                </a:ln>
                <a:solidFill>
                  <a:srgbClr val="000000"/>
                </a:solidFill>
                <a:effectLst/>
                <a:uLnTx/>
                <a:uFillTx/>
                <a:latin typeface="Arial" charset="0"/>
                <a:ea typeface="MS PGothic" charset="0"/>
                <a:cs typeface="MS PGothic" charset="0"/>
              </a:rPr>
              <a:t>Hospital</a:t>
            </a:r>
            <a:r>
              <a:rPr kumimoji="0" lang="fr-FR" altLang="fr-FR" sz="825" b="0" i="0" u="none" strike="noStrike" kern="1200" cap="none" spc="0" normalizeH="0" baseline="0" noProof="0" dirty="0">
                <a:ln>
                  <a:noFill/>
                </a:ln>
                <a:solidFill>
                  <a:srgbClr val="000000"/>
                </a:solidFill>
                <a:effectLst/>
                <a:uLnTx/>
                <a:uFillTx/>
                <a:latin typeface="Arial" charset="0"/>
                <a:ea typeface="MS PGothic" charset="0"/>
                <a:cs typeface="MS PGothic" charset="0"/>
              </a:rPr>
              <a:t>                                 Robert Debré </a:t>
            </a:r>
            <a:r>
              <a:rPr kumimoji="0" lang="fr-FR" altLang="fr-FR" sz="825" b="0" i="0" u="none" strike="noStrike" kern="1200" cap="none" spc="0" normalizeH="0" baseline="0" noProof="0" dirty="0" err="1">
                <a:ln>
                  <a:noFill/>
                </a:ln>
                <a:solidFill>
                  <a:srgbClr val="000000"/>
                </a:solidFill>
                <a:effectLst/>
                <a:uLnTx/>
                <a:uFillTx/>
                <a:latin typeface="Arial" charset="0"/>
                <a:ea typeface="MS PGothic" charset="0"/>
                <a:cs typeface="MS PGothic" charset="0"/>
              </a:rPr>
              <a:t>Hospital</a:t>
            </a:r>
            <a:r>
              <a:rPr kumimoji="0" lang="fr-FR" altLang="fr-FR" sz="825" b="0" i="0" u="none" strike="noStrike" kern="1200" cap="none" spc="0" normalizeH="0" baseline="0" noProof="0" dirty="0">
                <a:ln>
                  <a:noFill/>
                </a:ln>
                <a:solidFill>
                  <a:srgbClr val="000000"/>
                </a:solidFill>
                <a:effectLst/>
                <a:uLnTx/>
                <a:uFillTx/>
                <a:latin typeface="Arial" charset="0"/>
                <a:ea typeface="MS PGothic" charset="0"/>
                <a:cs typeface="MS PGothic" charset="0"/>
              </a:rPr>
              <a:t>		  Institute of </a:t>
            </a:r>
            <a:r>
              <a:rPr kumimoji="0" lang="fr-FR" altLang="fr-FR" sz="825" b="0" i="0" u="none" strike="noStrike" kern="1200" cap="none" spc="0" normalizeH="0" baseline="0" noProof="0" dirty="0" err="1">
                <a:ln>
                  <a:noFill/>
                </a:ln>
                <a:solidFill>
                  <a:srgbClr val="000000"/>
                </a:solidFill>
                <a:effectLst/>
                <a:uLnTx/>
                <a:uFillTx/>
                <a:latin typeface="Arial" charset="0"/>
                <a:ea typeface="MS PGothic" charset="0"/>
                <a:cs typeface="MS PGothic" charset="0"/>
              </a:rPr>
              <a:t>Hematology</a:t>
            </a:r>
            <a:r>
              <a:rPr kumimoji="0" lang="fr-FR" altLang="fr-FR" sz="825" b="0" i="0" u="none" strike="noStrike" kern="1200" cap="none" spc="0" normalizeH="0" baseline="0" noProof="0" dirty="0">
                <a:ln>
                  <a:noFill/>
                </a:ln>
                <a:solidFill>
                  <a:srgbClr val="000000"/>
                </a:solidFill>
                <a:effectLst/>
                <a:uLnTx/>
                <a:uFillTx/>
                <a:latin typeface="Arial" charset="0"/>
                <a:ea typeface="MS PGothic" charset="0"/>
                <a:cs typeface="MS PGothic" charset="0"/>
              </a:rPr>
              <a:t>, IUH St-Louis</a:t>
            </a:r>
          </a:p>
        </p:txBody>
      </p:sp>
      <p:grpSp>
        <p:nvGrpSpPr>
          <p:cNvPr id="2" name="Grouper 15"/>
          <p:cNvGrpSpPr>
            <a:grpSpLocks/>
          </p:cNvGrpSpPr>
          <p:nvPr/>
        </p:nvGrpSpPr>
        <p:grpSpPr bwMode="auto">
          <a:xfrm>
            <a:off x="5679504" y="1450272"/>
            <a:ext cx="1862826" cy="1458162"/>
            <a:chOff x="91987" y="4837320"/>
            <a:chExt cx="2146064" cy="1623096"/>
          </a:xfrm>
        </p:grpSpPr>
        <p:pic>
          <p:nvPicPr>
            <p:cNvPr id="21" name="Image 16"/>
            <p:cNvPicPr>
              <a:picLocks noChangeAspect="1"/>
            </p:cNvPicPr>
            <p:nvPr/>
          </p:nvPicPr>
          <p:blipFill>
            <a:blip r:embed="rId4" cstate="print"/>
            <a:srcRect l="6120" r="6000"/>
            <a:stretch>
              <a:fillRect/>
            </a:stretch>
          </p:blipFill>
          <p:spPr bwMode="auto">
            <a:xfrm>
              <a:off x="91987" y="4841926"/>
              <a:ext cx="2146064" cy="1618490"/>
            </a:xfrm>
            <a:prstGeom prst="rect">
              <a:avLst/>
            </a:prstGeom>
            <a:noFill/>
            <a:ln w="9525">
              <a:noFill/>
              <a:miter lim="800000"/>
              <a:headEnd/>
              <a:tailEnd/>
            </a:ln>
          </p:spPr>
        </p:pic>
        <p:pic>
          <p:nvPicPr>
            <p:cNvPr id="22" name="Image 17"/>
            <p:cNvPicPr>
              <a:picLocks noChangeAspect="1"/>
            </p:cNvPicPr>
            <p:nvPr/>
          </p:nvPicPr>
          <p:blipFill>
            <a:blip r:embed="rId5" cstate="print"/>
            <a:srcRect/>
            <a:stretch>
              <a:fillRect/>
            </a:stretch>
          </p:blipFill>
          <p:spPr bwMode="auto">
            <a:xfrm>
              <a:off x="1656098" y="4837320"/>
              <a:ext cx="581953" cy="374113"/>
            </a:xfrm>
            <a:prstGeom prst="rect">
              <a:avLst/>
            </a:prstGeom>
            <a:noFill/>
            <a:ln w="9525">
              <a:noFill/>
              <a:miter lim="800000"/>
              <a:headEnd/>
              <a:tailEnd/>
            </a:ln>
          </p:spPr>
        </p:pic>
      </p:grpSp>
      <p:pic>
        <p:nvPicPr>
          <p:cNvPr id="25" name="Image 2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464947" y="4273352"/>
            <a:ext cx="1511656" cy="810000"/>
          </a:xfrm>
          <a:prstGeom prst="rect">
            <a:avLst/>
          </a:prstGeom>
        </p:spPr>
      </p:pic>
      <p:pic>
        <p:nvPicPr>
          <p:cNvPr id="26" name="Image 25" descr="logoMaRIH(quadri)-01.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242504" y="4147194"/>
            <a:ext cx="1526804" cy="1079372"/>
          </a:xfrm>
          <a:prstGeom prst="rect">
            <a:avLst/>
          </a:prstGeom>
        </p:spPr>
      </p:pic>
      <p:pic>
        <p:nvPicPr>
          <p:cNvPr id="27" name="Image 26" descr="Logo_SFGM-TC-2.pdf"/>
          <p:cNvPicPr>
            <a:picLocks noChangeAspect="1"/>
          </p:cNvPicPr>
          <p:nvPr/>
        </p:nvPicPr>
        <p:blipFill rotWithShape="1">
          <a:blip r:embed="rId8" cstate="email">
            <a:extLst>
              <a:ext uri="{28A0092B-C50C-407E-A947-70E740481C1C}">
                <a14:useLocalDpi xmlns:a14="http://schemas.microsoft.com/office/drawing/2010/main" val="0"/>
              </a:ext>
            </a:extLst>
          </a:blip>
          <a:srcRect t="30164" b="25401"/>
          <a:stretch/>
        </p:blipFill>
        <p:spPr>
          <a:xfrm>
            <a:off x="4865719" y="4219928"/>
            <a:ext cx="1502819" cy="945000"/>
          </a:xfrm>
          <a:prstGeom prst="rect">
            <a:avLst/>
          </a:prstGeom>
        </p:spPr>
      </p:pic>
      <p:pic>
        <p:nvPicPr>
          <p:cNvPr id="28" name="Picture 5" descr="http://www.aplasiemedullaire.com/sites/all/themes/aplasie/img/logo.jp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0714" y="4314079"/>
            <a:ext cx="2045380" cy="689815"/>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pic>
        <p:nvPicPr>
          <p:cNvPr id="24" name="Image 10" descr="globulesVerticaux.png">
            <a:extLst>
              <a:ext uri="{FF2B5EF4-FFF2-40B4-BE49-F238E27FC236}">
                <a16:creationId xmlns:a16="http://schemas.microsoft.com/office/drawing/2014/main" id="{580B4AD4-69E5-4256-8762-31D3720D9F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9533109">
            <a:off x="7084567" y="-200882"/>
            <a:ext cx="2154857" cy="3049394"/>
          </a:xfrm>
          <a:prstGeom prst="rect">
            <a:avLst/>
          </a:prstGeom>
        </p:spPr>
      </p:pic>
      <p:sp>
        <p:nvSpPr>
          <p:cNvPr id="29" name="Espace réservé du contenu 3">
            <a:extLst>
              <a:ext uri="{FF2B5EF4-FFF2-40B4-BE49-F238E27FC236}">
                <a16:creationId xmlns:a16="http://schemas.microsoft.com/office/drawing/2014/main" id="{6EDB1888-5960-42DC-9B95-CA64E59B35E0}"/>
              </a:ext>
            </a:extLst>
          </p:cNvPr>
          <p:cNvSpPr txBox="1">
            <a:spLocks/>
          </p:cNvSpPr>
          <p:nvPr/>
        </p:nvSpPr>
        <p:spPr>
          <a:xfrm>
            <a:off x="736278" y="3294315"/>
            <a:ext cx="7703543" cy="902198"/>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100000"/>
              </a:lnSpc>
              <a:spcBef>
                <a:spcPts val="400"/>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400"/>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71488" marR="0" lvl="1" indent="0" algn="ctr" defTabSz="6858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fr-FR" sz="1350" b="1" i="0" u="none" strike="noStrike" kern="1200" cap="none" spc="0" normalizeH="0" baseline="0" noProof="0" dirty="0">
                <a:ln>
                  <a:noFill/>
                </a:ln>
                <a:solidFill>
                  <a:prstClr val="black"/>
                </a:solidFill>
                <a:effectLst/>
                <a:uLnTx/>
                <a:uFillTx/>
                <a:latin typeface="Arial"/>
                <a:ea typeface="+mn-ea"/>
                <a:cs typeface="+mn-cs"/>
              </a:rPr>
              <a:t>F </a:t>
            </a:r>
            <a:r>
              <a:rPr kumimoji="0" lang="fr-FR" sz="1350" b="1" i="0" u="none" strike="noStrike" kern="1200" cap="none" spc="0" normalizeH="0" baseline="0" noProof="0" dirty="0" err="1">
                <a:ln>
                  <a:noFill/>
                </a:ln>
                <a:solidFill>
                  <a:prstClr val="black"/>
                </a:solidFill>
                <a:effectLst/>
                <a:uLnTx/>
                <a:uFillTx/>
                <a:latin typeface="Arial"/>
                <a:ea typeface="+mn-ea"/>
                <a:cs typeface="+mn-cs"/>
              </a:rPr>
              <a:t>Sicre</a:t>
            </a:r>
            <a:r>
              <a:rPr kumimoji="0" lang="fr-FR" sz="1350" b="1" i="0" u="none" strike="noStrike" kern="1200" cap="none" spc="0" normalizeH="0" baseline="0" noProof="0" dirty="0">
                <a:ln>
                  <a:noFill/>
                </a:ln>
                <a:solidFill>
                  <a:prstClr val="black"/>
                </a:solidFill>
                <a:effectLst/>
                <a:uLnTx/>
                <a:uFillTx/>
                <a:latin typeface="Arial"/>
                <a:ea typeface="+mn-ea"/>
                <a:cs typeface="+mn-cs"/>
              </a:rPr>
              <a:t>, T Leblanc, JH Dalle, A </a:t>
            </a:r>
            <a:r>
              <a:rPr kumimoji="0" lang="fr-FR" sz="1350" b="1" i="0" u="none" strike="noStrike" kern="1200" cap="none" spc="0" normalizeH="0" baseline="0" noProof="0" dirty="0" err="1">
                <a:ln>
                  <a:noFill/>
                </a:ln>
                <a:solidFill>
                  <a:prstClr val="black"/>
                </a:solidFill>
                <a:effectLst/>
                <a:uLnTx/>
                <a:uFillTx/>
                <a:latin typeface="Arial"/>
                <a:ea typeface="+mn-ea"/>
                <a:cs typeface="+mn-cs"/>
              </a:rPr>
              <a:t>Baruchel</a:t>
            </a:r>
            <a:r>
              <a:rPr kumimoji="0" lang="fr-FR" sz="1350" b="1" i="0" u="none" strike="noStrike" kern="1200" cap="none" spc="0" normalizeH="0" baseline="0" noProof="0" dirty="0">
                <a:ln>
                  <a:noFill/>
                </a:ln>
                <a:solidFill>
                  <a:prstClr val="black"/>
                </a:solidFill>
                <a:effectLst/>
                <a:uLnTx/>
                <a:uFillTx/>
                <a:latin typeface="Arial"/>
                <a:ea typeface="+mn-ea"/>
                <a:cs typeface="+mn-cs"/>
              </a:rPr>
              <a:t>, G </a:t>
            </a:r>
            <a:r>
              <a:rPr kumimoji="0" lang="fr-FR" sz="1350" b="1" i="0" u="none" strike="noStrike" kern="1200" cap="none" spc="0" normalizeH="0" baseline="0" noProof="0" dirty="0" err="1">
                <a:ln>
                  <a:noFill/>
                </a:ln>
                <a:solidFill>
                  <a:prstClr val="black"/>
                </a:solidFill>
                <a:effectLst/>
                <a:uLnTx/>
                <a:uFillTx/>
                <a:latin typeface="Arial"/>
                <a:ea typeface="+mn-ea"/>
                <a:cs typeface="+mn-cs"/>
              </a:rPr>
              <a:t>Socié</a:t>
            </a:r>
            <a:r>
              <a:rPr kumimoji="0" lang="fr-FR" sz="1350" b="1" i="0" u="none" strike="noStrike" kern="1200" cap="none" spc="0" normalizeH="0" baseline="0" noProof="0" dirty="0">
                <a:ln>
                  <a:noFill/>
                </a:ln>
                <a:solidFill>
                  <a:prstClr val="black"/>
                </a:solidFill>
                <a:effectLst/>
                <a:uLnTx/>
                <a:uFillTx/>
                <a:latin typeface="Arial"/>
                <a:ea typeface="+mn-ea"/>
                <a:cs typeface="+mn-cs"/>
              </a:rPr>
              <a:t>,</a:t>
            </a:r>
          </a:p>
          <a:p>
            <a:pPr marL="471488" marR="0" lvl="1" indent="0" algn="ctr" defTabSz="6858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 Vasquez, W. </a:t>
            </a:r>
            <a:r>
              <a:rPr kumimoji="0" lang="en-GB" sz="135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Cuccuini</a:t>
            </a: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J </a:t>
            </a:r>
            <a:r>
              <a:rPr kumimoji="0" lang="en-GB" sz="135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Soulier</a:t>
            </a: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GB" sz="135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Fanconi</a:t>
            </a: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team), </a:t>
            </a:r>
          </a:p>
          <a:p>
            <a:pPr marL="471488" marR="0" lvl="1" indent="0" algn="ctr" defTabSz="6858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 </a:t>
            </a:r>
            <a:r>
              <a:rPr kumimoji="0" lang="en-GB" sz="135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Kannengiesser</a:t>
            </a:r>
            <a:r>
              <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 Lainey, </a:t>
            </a:r>
            <a:r>
              <a:rPr kumimoji="0" lang="fr-FR" sz="1350" b="1" i="0" u="none" strike="noStrike" kern="1200" cap="none" spc="0" normalizeH="0" baseline="0" noProof="0" dirty="0">
                <a:ln>
                  <a:noFill/>
                </a:ln>
                <a:solidFill>
                  <a:prstClr val="black"/>
                </a:solidFill>
                <a:effectLst/>
                <a:uLnTx/>
                <a:uFillTx/>
                <a:latin typeface="Arial"/>
                <a:ea typeface="+mn-ea"/>
                <a:cs typeface="+mn-cs"/>
              </a:rPr>
              <a:t>L Da Costa (</a:t>
            </a:r>
            <a:r>
              <a:rPr kumimoji="0" lang="fr-FR" sz="1350" b="1" i="0" u="none" strike="noStrike" kern="1200" cap="none" spc="0" normalizeH="0" baseline="0" noProof="0" dirty="0" err="1">
                <a:ln>
                  <a:noFill/>
                </a:ln>
                <a:solidFill>
                  <a:prstClr val="black"/>
                </a:solidFill>
                <a:effectLst/>
                <a:uLnTx/>
                <a:uFillTx/>
                <a:latin typeface="Arial"/>
                <a:ea typeface="+mn-ea"/>
                <a:cs typeface="+mn-cs"/>
              </a:rPr>
              <a:t>Telomeres</a:t>
            </a:r>
            <a:r>
              <a:rPr kumimoji="0" lang="fr-FR" sz="1350" b="1" i="0" u="none" strike="noStrike" kern="1200" cap="none" spc="0" normalizeH="0" baseline="0" noProof="0" dirty="0">
                <a:ln>
                  <a:noFill/>
                </a:ln>
                <a:solidFill>
                  <a:prstClr val="black"/>
                </a:solidFill>
                <a:effectLst/>
                <a:uLnTx/>
                <a:uFillTx/>
                <a:latin typeface="Arial"/>
                <a:ea typeface="+mn-ea"/>
                <a:cs typeface="+mn-cs"/>
              </a:rPr>
              <a:t> team)</a:t>
            </a:r>
            <a:endParaRPr kumimoji="0" lang="en-GB"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14350" marR="0" lvl="1" indent="-171450" algn="ctr" defTabSz="6858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GB" sz="135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514350" marR="0" lvl="1" indent="-171450" algn="ctr" defTabSz="6858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kumimoji="0" lang="fr-FR" sz="1350" b="0" i="0" u="none" strike="noStrike" kern="1200" cap="none" spc="0" normalizeH="0" baseline="0" noProof="0" dirty="0">
              <a:ln>
                <a:noFill/>
              </a:ln>
              <a:solidFill>
                <a:prstClr val="black"/>
              </a:solidFill>
              <a:effectLst/>
              <a:uLnTx/>
              <a:uFillTx/>
              <a:latin typeface="Arial"/>
              <a:ea typeface="+mn-ea"/>
              <a:cs typeface="+mn-cs"/>
            </a:endParaRPr>
          </a:p>
          <a:p>
            <a:pPr marL="514350" marR="0" lvl="1" indent="-171450" algn="ctr" defTabSz="6858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kumimoji="0" lang="fr-FR" sz="135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8943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 – quiz </a:t>
            </a:r>
            <a:endParaRPr lang="en-US" sz="2400" dirty="0"/>
          </a:p>
        </p:txBody>
      </p:sp>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3"/>
            <a:extLst>
              <a:ext uri="{FF2B5EF4-FFF2-40B4-BE49-F238E27FC236}">
                <a16:creationId xmlns:a16="http://schemas.microsoft.com/office/drawing/2014/main" id="{1B5A913C-DDCD-3442-AC4E-D59A2E9DD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1355000" y="1392700"/>
            <a:ext cx="8229600" cy="26306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This patient does need more investigations</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kumimoji="0" lang="en-US" sz="2000" b="0" i="0" u="none" strike="noStrike" kern="1200" cap="none" spc="0" normalizeH="0" baseline="0" noProof="0" dirty="0">
                <a:ln>
                  <a:noFill/>
                </a:ln>
                <a:solidFill>
                  <a:sysClr val="windowText" lastClr="000000"/>
                </a:solidFill>
                <a:effectLst/>
                <a:uLnTx/>
                <a:uFillTx/>
                <a:ea typeface="+mn-ea"/>
                <a:cs typeface="+mn-cs"/>
              </a:rPr>
              <a:t>Upfront allogeneic transplantation is mandatory</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highlight>
                  <a:srgbClr val="FFFF00"/>
                </a:highlight>
              </a:rPr>
              <a:t>The diagnosis is </a:t>
            </a:r>
            <a:r>
              <a:rPr kumimoji="0" lang="en-US" sz="2000" b="0" i="0" u="none" strike="noStrike" kern="1200" cap="none" spc="0" normalizeH="0" baseline="0" noProof="0" dirty="0">
                <a:ln>
                  <a:noFill/>
                </a:ln>
                <a:solidFill>
                  <a:sysClr val="windowText" lastClr="000000"/>
                </a:solidFill>
                <a:effectLst/>
                <a:highlight>
                  <a:srgbClr val="FFFF00"/>
                </a:highlight>
                <a:uLnTx/>
                <a:uFillTx/>
                <a:ea typeface="+mn-ea"/>
                <a:cs typeface="+mn-cs"/>
              </a:rPr>
              <a:t>acquired severe aplastic anemia</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a:solidFill>
                  <a:sysClr val="windowText" lastClr="000000"/>
                </a:solidFill>
              </a:rPr>
              <a:t>A family genetic screening is necessary</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r>
              <a:rPr lang="en-US" sz="2000" dirty="0" err="1">
                <a:solidFill>
                  <a:sysClr val="windowText" lastClr="000000"/>
                </a:solidFill>
              </a:rPr>
              <a:t>Dyserythropoiesis</a:t>
            </a:r>
            <a:r>
              <a:rPr lang="en-US" sz="2000" dirty="0">
                <a:solidFill>
                  <a:sysClr val="windowText" lastClr="000000"/>
                </a:solidFill>
              </a:rPr>
              <a:t> </a:t>
            </a:r>
            <a:r>
              <a:rPr lang="en-US" sz="2000">
                <a:solidFill>
                  <a:sysClr val="windowText" lastClr="000000"/>
                </a:solidFill>
              </a:rPr>
              <a:t>is atypical </a:t>
            </a:r>
            <a:r>
              <a:rPr lang="en-US" sz="2000" dirty="0">
                <a:solidFill>
                  <a:sysClr val="windowText" lastClr="000000"/>
                </a:solidFill>
              </a:rPr>
              <a:t>in this situation</a:t>
            </a:r>
          </a:p>
          <a:p>
            <a:pPr marL="457200" marR="0" lvl="0" indent="-457200" algn="l" defTabSz="457200" rtl="0" eaLnBrk="1" fontAlgn="auto" latinLnBrk="0" hangingPunct="1">
              <a:lnSpc>
                <a:spcPct val="100000"/>
              </a:lnSpc>
              <a:spcBef>
                <a:spcPct val="20000"/>
              </a:spcBef>
              <a:spcAft>
                <a:spcPts val="0"/>
              </a:spcAft>
              <a:buClrTx/>
              <a:buSzTx/>
              <a:buAutoNum type="alphaUcPeriod"/>
              <a:tabLst/>
              <a:defRPr/>
            </a:pPr>
            <a:endParaRPr lang="en-US" sz="2000" dirty="0">
              <a:solidFill>
                <a:sysClr val="windowText" lastClr="000000"/>
              </a:solidFill>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dirty="0">
                <a:solidFill>
                  <a:sysClr val="windowText" lastClr="000000"/>
                </a:solidFill>
              </a:rPr>
              <a:t>Rep: A, C &amp; E</a:t>
            </a:r>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spTree>
    <p:extLst>
      <p:ext uri="{BB962C8B-B14F-4D97-AF65-F5344CB8AC3E}">
        <p14:creationId xmlns:p14="http://schemas.microsoft.com/office/powerpoint/2010/main" val="233810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644" y="4803551"/>
            <a:ext cx="5760000" cy="338554"/>
          </a:xfrm>
        </p:spPr>
        <p:txBody>
          <a:bodyPr/>
          <a:lstStyle/>
          <a:p>
            <a:r>
              <a:rPr lang="fi-FI" dirty="0"/>
              <a:t>SAA, severe AA; VSAA, very severe AA.</a:t>
            </a:r>
          </a:p>
          <a:p>
            <a:r>
              <a:rPr lang="fi-FI" dirty="0"/>
              <a:t>Camitta BM, et al. Blood. 1976;48:63–70.</a:t>
            </a:r>
          </a:p>
        </p:txBody>
      </p:sp>
      <p:sp>
        <p:nvSpPr>
          <p:cNvPr id="8" name="Rectangle 2"/>
          <p:cNvSpPr txBox="1">
            <a:spLocks noChangeArrowheads="1"/>
          </p:cNvSpPr>
          <p:nvPr/>
        </p:nvSpPr>
        <p:spPr bwMode="auto">
          <a:xfrm>
            <a:off x="1581940" y="1144191"/>
            <a:ext cx="2914650" cy="2575402"/>
          </a:xfrm>
          <a:prstGeom prst="roundRect">
            <a:avLst>
              <a:gd name="adj" fmla="val 7937"/>
            </a:avLst>
          </a:prstGeom>
          <a:noFill/>
          <a:ln w="38100" cmpd="sng">
            <a:solidFill>
              <a:schemeClr val="accent5"/>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lstStyle>
            <a:lvl1pPr marL="342900" indent="-342900"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marL="0" indent="0" defTabSz="685800">
              <a:spcBef>
                <a:spcPct val="20000"/>
              </a:spcBef>
            </a:pPr>
            <a:r>
              <a:rPr lang="fr-FR" sz="1500" b="1" dirty="0">
                <a:solidFill>
                  <a:srgbClr val="595959"/>
                </a:solidFill>
                <a:latin typeface="+mn-lt"/>
                <a:cs typeface="Arial" charset="0"/>
              </a:rPr>
              <a:t>SAA</a:t>
            </a:r>
          </a:p>
          <a:p>
            <a:pPr marL="0" indent="0" defTabSz="685800">
              <a:spcBef>
                <a:spcPct val="20000"/>
              </a:spcBef>
            </a:pPr>
            <a:r>
              <a:rPr lang="fr-FR" sz="1350" dirty="0" err="1">
                <a:solidFill>
                  <a:srgbClr val="595959"/>
                </a:solidFill>
                <a:latin typeface="+mn-lt"/>
                <a:cs typeface="Arial" charset="0"/>
              </a:rPr>
              <a:t>Hypocellularity</a:t>
            </a:r>
            <a:r>
              <a:rPr lang="fr-FR" sz="1350" dirty="0">
                <a:solidFill>
                  <a:srgbClr val="595959"/>
                </a:solidFill>
                <a:latin typeface="+mn-lt"/>
                <a:cs typeface="Arial" charset="0"/>
              </a:rPr>
              <a:t> (&lt;30%) and at </a:t>
            </a:r>
            <a:br>
              <a:rPr lang="fr-FR" sz="1350" dirty="0">
                <a:solidFill>
                  <a:srgbClr val="595959"/>
                </a:solidFill>
                <a:latin typeface="+mn-lt"/>
                <a:cs typeface="Arial" charset="0"/>
              </a:rPr>
            </a:br>
            <a:r>
              <a:rPr lang="fr-FR" sz="1350" dirty="0">
                <a:solidFill>
                  <a:srgbClr val="595959"/>
                </a:solidFill>
                <a:latin typeface="+mn-lt"/>
                <a:cs typeface="Arial" charset="0"/>
              </a:rPr>
              <a:t>least 2/3 </a:t>
            </a:r>
            <a:r>
              <a:rPr lang="fr-FR" sz="1350" dirty="0" err="1">
                <a:solidFill>
                  <a:srgbClr val="595959"/>
                </a:solidFill>
                <a:latin typeface="+mn-lt"/>
                <a:cs typeface="Arial" charset="0"/>
              </a:rPr>
              <a:t>criteria</a:t>
            </a:r>
            <a:r>
              <a:rPr lang="fr-FR" sz="1350" dirty="0">
                <a:solidFill>
                  <a:srgbClr val="595959"/>
                </a:solidFill>
                <a:latin typeface="+mn-lt"/>
                <a:cs typeface="Arial" charset="0"/>
              </a:rPr>
              <a:t>:</a:t>
            </a:r>
          </a:p>
          <a:p>
            <a:pPr defTabSz="685800">
              <a:spcBef>
                <a:spcPct val="20000"/>
              </a:spcBef>
            </a:pPr>
            <a:r>
              <a:rPr lang="fr-FR" sz="1350" dirty="0">
                <a:solidFill>
                  <a:srgbClr val="595959"/>
                </a:solidFill>
                <a:latin typeface="+mn-lt"/>
                <a:cs typeface="Arial" charset="0"/>
              </a:rPr>
              <a:t>PNN 		&lt;0.5x10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pPr>
            <a:r>
              <a:rPr lang="fr-FR" sz="1350" dirty="0" err="1">
                <a:solidFill>
                  <a:srgbClr val="595959"/>
                </a:solidFill>
                <a:latin typeface="+mn-lt"/>
                <a:cs typeface="Arial" charset="0"/>
              </a:rPr>
              <a:t>Platelets</a:t>
            </a:r>
            <a:r>
              <a:rPr lang="fr-FR" sz="1350" dirty="0">
                <a:solidFill>
                  <a:srgbClr val="595959"/>
                </a:solidFill>
                <a:latin typeface="+mn-lt"/>
                <a:cs typeface="Arial" charset="0"/>
              </a:rPr>
              <a:t> 	&lt;20x10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pPr>
            <a:r>
              <a:rPr lang="fr-FR" sz="1350" dirty="0" err="1">
                <a:solidFill>
                  <a:srgbClr val="595959"/>
                </a:solidFill>
                <a:latin typeface="+mn-lt"/>
                <a:cs typeface="Arial" charset="0"/>
              </a:rPr>
              <a:t>Reticulocytes</a:t>
            </a:r>
            <a:r>
              <a:rPr lang="fr-FR" sz="1350" dirty="0">
                <a:solidFill>
                  <a:srgbClr val="595959"/>
                </a:solidFill>
                <a:latin typeface="+mn-lt"/>
                <a:cs typeface="Arial" charset="0"/>
              </a:rPr>
              <a:t> 	&lt;20x10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pPr>
            <a:r>
              <a:rPr lang="fr-FR" sz="1500" b="1" dirty="0">
                <a:solidFill>
                  <a:srgbClr val="595959"/>
                </a:solidFill>
                <a:latin typeface="+mn-lt"/>
                <a:cs typeface="Arial" charset="0"/>
              </a:rPr>
              <a:t>VSAA</a:t>
            </a:r>
            <a:endParaRPr lang="fr-FR" sz="1350" dirty="0">
              <a:solidFill>
                <a:srgbClr val="595959"/>
              </a:solidFill>
              <a:latin typeface="+mn-lt"/>
              <a:cs typeface="Arial" charset="0"/>
            </a:endParaRPr>
          </a:p>
          <a:p>
            <a:pPr defTabSz="685800">
              <a:spcBef>
                <a:spcPct val="20000"/>
              </a:spcBef>
            </a:pPr>
            <a:r>
              <a:rPr lang="fr-FR" sz="1350" dirty="0">
                <a:solidFill>
                  <a:srgbClr val="595959"/>
                </a:solidFill>
                <a:latin typeface="+mn-lt"/>
                <a:cs typeface="Arial" charset="0"/>
              </a:rPr>
              <a:t>PNN 		&lt;0.2x10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p:txBody>
      </p:sp>
      <p:sp>
        <p:nvSpPr>
          <p:cNvPr id="9" name="Rounded Rectangle 8"/>
          <p:cNvSpPr>
            <a:spLocks noChangeArrowheads="1"/>
          </p:cNvSpPr>
          <p:nvPr/>
        </p:nvSpPr>
        <p:spPr bwMode="auto">
          <a:xfrm>
            <a:off x="4839490" y="1144191"/>
            <a:ext cx="2571750" cy="914400"/>
          </a:xfrm>
          <a:prstGeom prst="roundRect">
            <a:avLst/>
          </a:prstGeom>
          <a:noFill/>
          <a:ln w="38100" cmpd="sng">
            <a:solidFill>
              <a:schemeClr val="accent5"/>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lstStyle/>
          <a:p>
            <a:pPr marL="257175" indent="-257175" defTabSz="685800"/>
            <a:r>
              <a:rPr lang="fr-FR" sz="1500" b="1">
                <a:solidFill>
                  <a:srgbClr val="595959"/>
                </a:solidFill>
                <a:cs typeface="Arial" charset="0"/>
              </a:rPr>
              <a:t>Moderate</a:t>
            </a:r>
            <a:endParaRPr lang="fr-FR" sz="1350">
              <a:solidFill>
                <a:srgbClr val="595959"/>
              </a:solidFill>
              <a:cs typeface="Arial" charset="0"/>
            </a:endParaRPr>
          </a:p>
          <a:p>
            <a:pPr marL="257175" indent="-257175" defTabSz="685800"/>
            <a:r>
              <a:rPr lang="fr-FR" sz="1350">
                <a:solidFill>
                  <a:srgbClr val="595959"/>
                </a:solidFill>
                <a:cs typeface="Arial" charset="0"/>
              </a:rPr>
              <a:t>Not all criteria for SAA</a:t>
            </a:r>
          </a:p>
          <a:p>
            <a:pPr marL="257175" indent="-257175" defTabSz="685800"/>
            <a:r>
              <a:rPr lang="fr-FR" sz="1350">
                <a:solidFill>
                  <a:srgbClr val="595959"/>
                </a:solidFill>
                <a:cs typeface="Arial" charset="0"/>
              </a:rPr>
              <a:t>PNN &gt;0.5x10</a:t>
            </a:r>
            <a:r>
              <a:rPr lang="fr-FR" sz="1350" baseline="30000">
                <a:solidFill>
                  <a:srgbClr val="595959"/>
                </a:solidFill>
                <a:cs typeface="Arial" charset="0"/>
              </a:rPr>
              <a:t>9</a:t>
            </a:r>
            <a:r>
              <a:rPr lang="fr-FR" sz="1350">
                <a:solidFill>
                  <a:srgbClr val="595959"/>
                </a:solidFill>
                <a:cs typeface="Arial" charset="0"/>
              </a:rPr>
              <a:t>/L</a:t>
            </a:r>
            <a:endParaRPr lang="fr-FR" sz="2400">
              <a:solidFill>
                <a:srgbClr val="595959"/>
              </a:solidFill>
              <a:cs typeface="Arial" charset="0"/>
            </a:endParaRPr>
          </a:p>
        </p:txBody>
      </p:sp>
      <p:sp>
        <p:nvSpPr>
          <p:cNvPr id="10" name="ZoneTexte 6"/>
          <p:cNvSpPr txBox="1">
            <a:spLocks noChangeArrowheads="1"/>
          </p:cNvSpPr>
          <p:nvPr/>
        </p:nvSpPr>
        <p:spPr bwMode="auto">
          <a:xfrm>
            <a:off x="4947850" y="2503885"/>
            <a:ext cx="2411015" cy="332006"/>
          </a:xfrm>
          <a:prstGeom prst="roundRect">
            <a:avLst/>
          </a:prstGeom>
          <a:noFill/>
          <a:ln w="38100" cmpd="sng">
            <a:solidFill>
              <a:schemeClr val="accent5"/>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Transfusions?</a:t>
            </a:r>
          </a:p>
        </p:txBody>
      </p:sp>
      <p:sp>
        <p:nvSpPr>
          <p:cNvPr id="11" name="ZoneTexte 9"/>
          <p:cNvSpPr txBox="1">
            <a:spLocks noChangeArrowheads="1"/>
          </p:cNvSpPr>
          <p:nvPr/>
        </p:nvSpPr>
        <p:spPr bwMode="auto">
          <a:xfrm>
            <a:off x="4839502" y="3221854"/>
            <a:ext cx="589360" cy="332006"/>
          </a:xfrm>
          <a:prstGeom prst="roundRect">
            <a:avLst/>
          </a:prstGeom>
          <a:noFill/>
          <a:ln w="38100" cmpd="sng">
            <a:solidFill>
              <a:schemeClr val="accent5"/>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Yes</a:t>
            </a:r>
          </a:p>
        </p:txBody>
      </p:sp>
      <p:sp>
        <p:nvSpPr>
          <p:cNvPr id="12" name="ZoneTexte 10"/>
          <p:cNvSpPr txBox="1">
            <a:spLocks noChangeArrowheads="1"/>
          </p:cNvSpPr>
          <p:nvPr/>
        </p:nvSpPr>
        <p:spPr bwMode="auto">
          <a:xfrm>
            <a:off x="6839752" y="3221854"/>
            <a:ext cx="589360" cy="332006"/>
          </a:xfrm>
          <a:prstGeom prst="roundRect">
            <a:avLst/>
          </a:prstGeom>
          <a:noFill/>
          <a:ln w="38100" cmpd="sng">
            <a:solidFill>
              <a:schemeClr val="accent5"/>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No</a:t>
            </a:r>
          </a:p>
        </p:txBody>
      </p:sp>
      <p:sp>
        <p:nvSpPr>
          <p:cNvPr id="13" name="ZoneTexte 11"/>
          <p:cNvSpPr txBox="1">
            <a:spLocks noChangeArrowheads="1"/>
          </p:cNvSpPr>
          <p:nvPr/>
        </p:nvSpPr>
        <p:spPr bwMode="auto">
          <a:xfrm>
            <a:off x="1581952" y="4083844"/>
            <a:ext cx="3846910" cy="459700"/>
          </a:xfrm>
          <a:prstGeom prst="roundRect">
            <a:avLst/>
          </a:prstGeom>
          <a:noFill/>
          <a:ln w="38100" cmpd="sng">
            <a:solidFill>
              <a:schemeClr val="accent2"/>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2100" b="1">
                <a:solidFill>
                  <a:srgbClr val="595959"/>
                </a:solidFill>
                <a:latin typeface="+mn-lt"/>
                <a:cs typeface="Arial" charset="0"/>
              </a:rPr>
              <a:t>Treatment</a:t>
            </a:r>
          </a:p>
        </p:txBody>
      </p:sp>
      <p:sp>
        <p:nvSpPr>
          <p:cNvPr id="14" name="Line 19"/>
          <p:cNvSpPr>
            <a:spLocks noChangeShapeType="1"/>
          </p:cNvSpPr>
          <p:nvPr/>
        </p:nvSpPr>
        <p:spPr bwMode="auto">
          <a:xfrm>
            <a:off x="6153940" y="2103835"/>
            <a:ext cx="0" cy="285750"/>
          </a:xfrm>
          <a:prstGeom prst="line">
            <a:avLst/>
          </a:prstGeom>
          <a:noFill/>
          <a:ln w="38100">
            <a:solidFill>
              <a:schemeClr val="accent1"/>
            </a:solidFill>
            <a:round/>
            <a:headEnd/>
            <a:tailEnd type="triangle" w="med" len="me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grpSp>
        <p:nvGrpSpPr>
          <p:cNvPr id="4" name="Group 21"/>
          <p:cNvGrpSpPr/>
          <p:nvPr/>
        </p:nvGrpSpPr>
        <p:grpSpPr>
          <a:xfrm>
            <a:off x="5068090" y="2936081"/>
            <a:ext cx="2114550" cy="171450"/>
            <a:chOff x="5368925" y="3584575"/>
            <a:chExt cx="2819400" cy="228600"/>
          </a:xfrm>
        </p:grpSpPr>
        <p:sp>
          <p:nvSpPr>
            <p:cNvPr id="15" name="Line 20"/>
            <p:cNvSpPr>
              <a:spLocks noChangeShapeType="1"/>
            </p:cNvSpPr>
            <p:nvPr/>
          </p:nvSpPr>
          <p:spPr bwMode="auto">
            <a:xfrm>
              <a:off x="5368925" y="3609975"/>
              <a:ext cx="2819400" cy="0"/>
            </a:xfrm>
            <a:prstGeom prst="line">
              <a:avLst/>
            </a:prstGeom>
            <a:noFill/>
            <a:ln w="38100" cmpd="sng">
              <a:solidFill>
                <a:schemeClr val="accent1"/>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sp>
          <p:nvSpPr>
            <p:cNvPr id="16" name="Line 21"/>
            <p:cNvSpPr>
              <a:spLocks noChangeShapeType="1"/>
            </p:cNvSpPr>
            <p:nvPr/>
          </p:nvSpPr>
          <p:spPr bwMode="auto">
            <a:xfrm>
              <a:off x="5368925" y="3584575"/>
              <a:ext cx="0" cy="228600"/>
            </a:xfrm>
            <a:prstGeom prst="line">
              <a:avLst/>
            </a:prstGeom>
            <a:noFill/>
            <a:ln w="38100" cmpd="sng">
              <a:solidFill>
                <a:schemeClr val="accent1"/>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sp>
          <p:nvSpPr>
            <p:cNvPr id="17" name="Line 22"/>
            <p:cNvSpPr>
              <a:spLocks noChangeShapeType="1"/>
            </p:cNvSpPr>
            <p:nvPr/>
          </p:nvSpPr>
          <p:spPr bwMode="auto">
            <a:xfrm>
              <a:off x="8188325" y="3584575"/>
              <a:ext cx="0" cy="228600"/>
            </a:xfrm>
            <a:prstGeom prst="line">
              <a:avLst/>
            </a:prstGeom>
            <a:noFill/>
            <a:ln w="38100" cmpd="sng">
              <a:solidFill>
                <a:schemeClr val="accent1"/>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grpSp>
      <p:sp>
        <p:nvSpPr>
          <p:cNvPr id="18" name="ZoneTexte 20"/>
          <p:cNvSpPr txBox="1">
            <a:spLocks noChangeArrowheads="1"/>
          </p:cNvSpPr>
          <p:nvPr/>
        </p:nvSpPr>
        <p:spPr bwMode="auto">
          <a:xfrm>
            <a:off x="5675308" y="4132660"/>
            <a:ext cx="1928813" cy="357545"/>
          </a:xfrm>
          <a:prstGeom prst="roundRect">
            <a:avLst/>
          </a:prstGeom>
          <a:noFill/>
          <a:ln w="38100" cmpd="sng">
            <a:solidFill>
              <a:schemeClr val="accent2"/>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500" b="1">
                <a:solidFill>
                  <a:srgbClr val="595959"/>
                </a:solidFill>
                <a:latin typeface="+mn-lt"/>
                <a:cs typeface="Arial" charset="0"/>
              </a:rPr>
              <a:t>Follow-up</a:t>
            </a:r>
          </a:p>
        </p:txBody>
      </p:sp>
      <p:sp>
        <p:nvSpPr>
          <p:cNvPr id="19" name="Line 25"/>
          <p:cNvSpPr>
            <a:spLocks noChangeShapeType="1"/>
          </p:cNvSpPr>
          <p:nvPr/>
        </p:nvSpPr>
        <p:spPr bwMode="auto">
          <a:xfrm>
            <a:off x="2953540" y="3598093"/>
            <a:ext cx="0" cy="459581"/>
          </a:xfrm>
          <a:prstGeom prst="line">
            <a:avLst/>
          </a:prstGeom>
          <a:noFill/>
          <a:ln w="38100">
            <a:solidFill>
              <a:schemeClr val="accent1"/>
            </a:solidFill>
            <a:round/>
            <a:headEnd/>
            <a:tailEnd type="triangle" w="med" len="me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sp>
        <p:nvSpPr>
          <p:cNvPr id="20" name="Line 26"/>
          <p:cNvSpPr>
            <a:spLocks noChangeShapeType="1"/>
          </p:cNvSpPr>
          <p:nvPr/>
        </p:nvSpPr>
        <p:spPr bwMode="auto">
          <a:xfrm>
            <a:off x="7194546" y="3598093"/>
            <a:ext cx="0" cy="459581"/>
          </a:xfrm>
          <a:prstGeom prst="line">
            <a:avLst/>
          </a:prstGeom>
          <a:noFill/>
          <a:ln w="38100">
            <a:solidFill>
              <a:schemeClr val="accent1"/>
            </a:solidFill>
            <a:round/>
            <a:headEnd/>
            <a:tailEnd type="triangle" w="med" len="me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sp>
        <p:nvSpPr>
          <p:cNvPr id="21" name="Line 27"/>
          <p:cNvSpPr>
            <a:spLocks noChangeShapeType="1"/>
          </p:cNvSpPr>
          <p:nvPr/>
        </p:nvSpPr>
        <p:spPr bwMode="auto">
          <a:xfrm>
            <a:off x="5077615" y="3598093"/>
            <a:ext cx="0" cy="459581"/>
          </a:xfrm>
          <a:prstGeom prst="line">
            <a:avLst/>
          </a:prstGeom>
          <a:noFill/>
          <a:ln w="38100">
            <a:solidFill>
              <a:schemeClr val="accent1"/>
            </a:solidFill>
            <a:round/>
            <a:headEnd/>
            <a:tailEnd type="triangle" w="med" len="me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a:lstStyle/>
          <a:p>
            <a:pPr defTabSz="685800"/>
            <a:endParaRPr lang="en-US" sz="1350">
              <a:solidFill>
                <a:srgbClr val="595959"/>
              </a:solidFill>
            </a:endParaRPr>
          </a:p>
        </p:txBody>
      </p:sp>
      <p:sp>
        <p:nvSpPr>
          <p:cNvPr id="26" name="Title 1">
            <a:extLst>
              <a:ext uri="{FF2B5EF4-FFF2-40B4-BE49-F238E27FC236}">
                <a16:creationId xmlns:a16="http://schemas.microsoft.com/office/drawing/2014/main" id="{55507B6F-5467-4BE8-8D0A-DDC16D30DB77}"/>
              </a:ext>
            </a:extLst>
          </p:cNvPr>
          <p:cNvSpPr>
            <a:spLocks noGrp="1"/>
          </p:cNvSpPr>
          <p:nvPr>
            <p:ph type="title"/>
          </p:nvPr>
        </p:nvSpPr>
        <p:spPr>
          <a:xfrm>
            <a:off x="428121" y="80533"/>
            <a:ext cx="8289764" cy="485108"/>
          </a:xfrm>
        </p:spPr>
        <p:txBody>
          <a:bodyPr>
            <a:noAutofit/>
          </a:bodyPr>
          <a:lstStyle/>
          <a:p>
            <a:r>
              <a:rPr lang="en-US" dirty="0">
                <a:solidFill>
                  <a:srgbClr val="000000"/>
                </a:solidFill>
                <a:cs typeface="Arial"/>
              </a:rPr>
              <a:t>When should we start a treatment?</a:t>
            </a:r>
          </a:p>
        </p:txBody>
      </p:sp>
    </p:spTree>
    <p:extLst>
      <p:ext uri="{BB962C8B-B14F-4D97-AF65-F5344CB8AC3E}">
        <p14:creationId xmlns:p14="http://schemas.microsoft.com/office/powerpoint/2010/main" val="279297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8" grpId="0" animBg="1"/>
      <p:bldP spid="19" grpId="0" animBg="1"/>
      <p:bldP spid="20" grpId="0" animBg="1"/>
      <p:bldP spid="21" grpId="0" animBg="1"/>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8B66E-FAA2-A5FC-6527-D6FD62354D4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6A241F0-BFE9-E2CB-8248-1A6F23EFE2E7}"/>
              </a:ext>
            </a:extLst>
          </p:cNvPr>
          <p:cNvSpPr>
            <a:spLocks noGrp="1"/>
          </p:cNvSpPr>
          <p:nvPr>
            <p:ph type="body" sz="quarter" idx="10"/>
          </p:nvPr>
        </p:nvSpPr>
        <p:spPr>
          <a:xfrm>
            <a:off x="644" y="4803551"/>
            <a:ext cx="5760000" cy="338554"/>
          </a:xfrm>
        </p:spPr>
        <p:txBody>
          <a:bodyPr/>
          <a:lstStyle/>
          <a:p>
            <a:r>
              <a:rPr lang="fi-FI" dirty="0"/>
              <a:t>SAA, severe AA; VSAA, very severe AA.</a:t>
            </a:r>
          </a:p>
          <a:p>
            <a:r>
              <a:rPr lang="fi-FI" dirty="0"/>
              <a:t>Camitta BM, et al. Blood. 1976;48:63–70.</a:t>
            </a:r>
          </a:p>
        </p:txBody>
      </p:sp>
      <p:sp>
        <p:nvSpPr>
          <p:cNvPr id="13" name="ZoneTexte 11">
            <a:extLst>
              <a:ext uri="{FF2B5EF4-FFF2-40B4-BE49-F238E27FC236}">
                <a16:creationId xmlns:a16="http://schemas.microsoft.com/office/drawing/2014/main" id="{B84F3C89-9FEB-9556-1BFF-E2496724E0C8}"/>
              </a:ext>
            </a:extLst>
          </p:cNvPr>
          <p:cNvSpPr txBox="1">
            <a:spLocks noChangeArrowheads="1"/>
          </p:cNvSpPr>
          <p:nvPr/>
        </p:nvSpPr>
        <p:spPr bwMode="auto">
          <a:xfrm>
            <a:off x="907466" y="4033885"/>
            <a:ext cx="4508696" cy="374571"/>
          </a:xfrm>
          <a:prstGeom prst="roundRect">
            <a:avLst/>
          </a:prstGeom>
          <a:noFill/>
          <a:ln w="38100" cmpd="sng">
            <a:solidFill>
              <a:schemeClr val="accent2"/>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600" b="1" dirty="0" err="1">
                <a:solidFill>
                  <a:srgbClr val="595959"/>
                </a:solidFill>
                <a:latin typeface="+mn-lt"/>
                <a:cs typeface="Arial" charset="0"/>
              </a:rPr>
              <a:t>Treatment</a:t>
            </a:r>
            <a:endParaRPr lang="fr-FR" sz="1600" b="1" dirty="0">
              <a:solidFill>
                <a:srgbClr val="595959"/>
              </a:solidFill>
              <a:latin typeface="+mn-lt"/>
              <a:cs typeface="Arial" charset="0"/>
            </a:endParaRPr>
          </a:p>
        </p:txBody>
      </p:sp>
      <p:sp>
        <p:nvSpPr>
          <p:cNvPr id="14" name="Line 19">
            <a:extLst>
              <a:ext uri="{FF2B5EF4-FFF2-40B4-BE49-F238E27FC236}">
                <a16:creationId xmlns:a16="http://schemas.microsoft.com/office/drawing/2014/main" id="{DE9D8645-A4C1-4C9C-EB6B-22B6A371A524}"/>
              </a:ext>
            </a:extLst>
          </p:cNvPr>
          <p:cNvSpPr>
            <a:spLocks noChangeShapeType="1"/>
          </p:cNvSpPr>
          <p:nvPr/>
        </p:nvSpPr>
        <p:spPr bwMode="auto">
          <a:xfrm>
            <a:off x="6275982" y="2103835"/>
            <a:ext cx="0" cy="340915"/>
          </a:xfrm>
          <a:prstGeom prst="line">
            <a:avLst/>
          </a:prstGeom>
          <a:noFill/>
          <a:ln w="38100">
            <a:solidFill>
              <a:schemeClr val="accent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grpSp>
        <p:nvGrpSpPr>
          <p:cNvPr id="4" name="Group 21">
            <a:extLst>
              <a:ext uri="{FF2B5EF4-FFF2-40B4-BE49-F238E27FC236}">
                <a16:creationId xmlns:a16="http://schemas.microsoft.com/office/drawing/2014/main" id="{D4371066-2FB5-EE52-A67F-5F3C30D5A187}"/>
              </a:ext>
            </a:extLst>
          </p:cNvPr>
          <p:cNvGrpSpPr/>
          <p:nvPr/>
        </p:nvGrpSpPr>
        <p:grpSpPr>
          <a:xfrm>
            <a:off x="5218707" y="2916814"/>
            <a:ext cx="2114550" cy="171450"/>
            <a:chOff x="5368925" y="3584575"/>
            <a:chExt cx="2819400" cy="228600"/>
          </a:xfrm>
        </p:grpSpPr>
        <p:sp>
          <p:nvSpPr>
            <p:cNvPr id="15" name="Line 20">
              <a:extLst>
                <a:ext uri="{FF2B5EF4-FFF2-40B4-BE49-F238E27FC236}">
                  <a16:creationId xmlns:a16="http://schemas.microsoft.com/office/drawing/2014/main" id="{87CED290-BF21-5360-7DC9-AF7CF2971D73}"/>
                </a:ext>
              </a:extLst>
            </p:cNvPr>
            <p:cNvSpPr>
              <a:spLocks noChangeShapeType="1"/>
            </p:cNvSpPr>
            <p:nvPr/>
          </p:nvSpPr>
          <p:spPr bwMode="auto">
            <a:xfrm>
              <a:off x="5368925" y="3609975"/>
              <a:ext cx="2819400" cy="0"/>
            </a:xfrm>
            <a:prstGeom prst="line">
              <a:avLst/>
            </a:prstGeom>
            <a:noFill/>
            <a:ln w="38100" cmpd="sng">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sp>
          <p:nvSpPr>
            <p:cNvPr id="16" name="Line 21">
              <a:extLst>
                <a:ext uri="{FF2B5EF4-FFF2-40B4-BE49-F238E27FC236}">
                  <a16:creationId xmlns:a16="http://schemas.microsoft.com/office/drawing/2014/main" id="{9B888BF7-B44C-6E95-E6D9-A0535755926B}"/>
                </a:ext>
              </a:extLst>
            </p:cNvPr>
            <p:cNvSpPr>
              <a:spLocks noChangeShapeType="1"/>
            </p:cNvSpPr>
            <p:nvPr/>
          </p:nvSpPr>
          <p:spPr bwMode="auto">
            <a:xfrm>
              <a:off x="5368925" y="3584575"/>
              <a:ext cx="0" cy="228600"/>
            </a:xfrm>
            <a:prstGeom prst="line">
              <a:avLst/>
            </a:prstGeom>
            <a:noFill/>
            <a:ln w="38100" cmpd="sng">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sp>
          <p:nvSpPr>
            <p:cNvPr id="17" name="Line 22">
              <a:extLst>
                <a:ext uri="{FF2B5EF4-FFF2-40B4-BE49-F238E27FC236}">
                  <a16:creationId xmlns:a16="http://schemas.microsoft.com/office/drawing/2014/main" id="{8E853DDC-229B-E234-55DC-96754E990838}"/>
                </a:ext>
              </a:extLst>
            </p:cNvPr>
            <p:cNvSpPr>
              <a:spLocks noChangeShapeType="1"/>
            </p:cNvSpPr>
            <p:nvPr/>
          </p:nvSpPr>
          <p:spPr bwMode="auto">
            <a:xfrm>
              <a:off x="8188325" y="3584575"/>
              <a:ext cx="0" cy="228600"/>
            </a:xfrm>
            <a:prstGeom prst="line">
              <a:avLst/>
            </a:prstGeom>
            <a:noFill/>
            <a:ln w="38100" cmpd="sng">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dirty="0">
                <a:solidFill>
                  <a:srgbClr val="595959"/>
                </a:solidFill>
              </a:endParaRPr>
            </a:p>
          </p:txBody>
        </p:sp>
      </p:grpSp>
      <p:sp>
        <p:nvSpPr>
          <p:cNvPr id="18" name="ZoneTexte 20">
            <a:extLst>
              <a:ext uri="{FF2B5EF4-FFF2-40B4-BE49-F238E27FC236}">
                <a16:creationId xmlns:a16="http://schemas.microsoft.com/office/drawing/2014/main" id="{A7E59075-4499-3500-02EB-DF8D7BB17868}"/>
              </a:ext>
            </a:extLst>
          </p:cNvPr>
          <p:cNvSpPr txBox="1">
            <a:spLocks noChangeArrowheads="1"/>
          </p:cNvSpPr>
          <p:nvPr/>
        </p:nvSpPr>
        <p:spPr bwMode="auto">
          <a:xfrm>
            <a:off x="6496054" y="4033836"/>
            <a:ext cx="1681752" cy="374571"/>
          </a:xfrm>
          <a:prstGeom prst="roundRect">
            <a:avLst/>
          </a:prstGeom>
          <a:noFill/>
          <a:ln w="38100" cmpd="sng">
            <a:solidFill>
              <a:schemeClr val="accent2"/>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600" b="1" dirty="0">
                <a:solidFill>
                  <a:srgbClr val="595959"/>
                </a:solidFill>
                <a:latin typeface="+mn-lt"/>
                <a:cs typeface="Arial" charset="0"/>
              </a:rPr>
              <a:t>Follow-up</a:t>
            </a:r>
          </a:p>
        </p:txBody>
      </p:sp>
      <p:sp>
        <p:nvSpPr>
          <p:cNvPr id="19" name="Line 25">
            <a:extLst>
              <a:ext uri="{FF2B5EF4-FFF2-40B4-BE49-F238E27FC236}">
                <a16:creationId xmlns:a16="http://schemas.microsoft.com/office/drawing/2014/main" id="{2F92305A-0F09-AE44-5743-56CA81011F4D}"/>
              </a:ext>
            </a:extLst>
          </p:cNvPr>
          <p:cNvSpPr>
            <a:spLocks noChangeShapeType="1"/>
          </p:cNvSpPr>
          <p:nvPr/>
        </p:nvSpPr>
        <p:spPr bwMode="auto">
          <a:xfrm>
            <a:off x="2953540" y="3598094"/>
            <a:ext cx="1" cy="419075"/>
          </a:xfrm>
          <a:prstGeom prst="line">
            <a:avLst/>
          </a:prstGeom>
          <a:noFill/>
          <a:ln w="38100">
            <a:solidFill>
              <a:schemeClr val="accent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sp>
        <p:nvSpPr>
          <p:cNvPr id="20" name="Line 26">
            <a:extLst>
              <a:ext uri="{FF2B5EF4-FFF2-40B4-BE49-F238E27FC236}">
                <a16:creationId xmlns:a16="http://schemas.microsoft.com/office/drawing/2014/main" id="{27FADFB4-944B-BFAF-C696-47225FBABCE1}"/>
              </a:ext>
            </a:extLst>
          </p:cNvPr>
          <p:cNvSpPr>
            <a:spLocks noChangeShapeType="1"/>
          </p:cNvSpPr>
          <p:nvPr/>
        </p:nvSpPr>
        <p:spPr bwMode="auto">
          <a:xfrm flipH="1">
            <a:off x="7333255" y="3439320"/>
            <a:ext cx="2" cy="577849"/>
          </a:xfrm>
          <a:prstGeom prst="line">
            <a:avLst/>
          </a:prstGeom>
          <a:noFill/>
          <a:ln w="38100">
            <a:solidFill>
              <a:schemeClr val="accent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sp>
        <p:nvSpPr>
          <p:cNvPr id="21" name="Line 27">
            <a:extLst>
              <a:ext uri="{FF2B5EF4-FFF2-40B4-BE49-F238E27FC236}">
                <a16:creationId xmlns:a16="http://schemas.microsoft.com/office/drawing/2014/main" id="{AE8C7004-41E0-8B29-4048-AFAFD6806D80}"/>
              </a:ext>
            </a:extLst>
          </p:cNvPr>
          <p:cNvSpPr>
            <a:spLocks noChangeShapeType="1"/>
          </p:cNvSpPr>
          <p:nvPr/>
        </p:nvSpPr>
        <p:spPr bwMode="auto">
          <a:xfrm>
            <a:off x="5218707" y="3436986"/>
            <a:ext cx="0" cy="580183"/>
          </a:xfrm>
          <a:prstGeom prst="line">
            <a:avLst/>
          </a:prstGeom>
          <a:noFill/>
          <a:ln w="38100">
            <a:solidFill>
              <a:schemeClr val="accent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a:solidFill>
                <a:srgbClr val="595959"/>
              </a:solidFill>
            </a:endParaRPr>
          </a:p>
        </p:txBody>
      </p:sp>
      <p:sp>
        <p:nvSpPr>
          <p:cNvPr id="26" name="Title 1">
            <a:extLst>
              <a:ext uri="{FF2B5EF4-FFF2-40B4-BE49-F238E27FC236}">
                <a16:creationId xmlns:a16="http://schemas.microsoft.com/office/drawing/2014/main" id="{F267A62E-5294-B079-F195-50FFB34807AE}"/>
              </a:ext>
            </a:extLst>
          </p:cNvPr>
          <p:cNvSpPr>
            <a:spLocks noGrp="1"/>
          </p:cNvSpPr>
          <p:nvPr>
            <p:ph type="title"/>
          </p:nvPr>
        </p:nvSpPr>
        <p:spPr>
          <a:xfrm>
            <a:off x="428121" y="80533"/>
            <a:ext cx="8289764" cy="485108"/>
          </a:xfrm>
        </p:spPr>
        <p:txBody>
          <a:bodyPr>
            <a:noAutofit/>
          </a:bodyPr>
          <a:lstStyle/>
          <a:p>
            <a:r>
              <a:rPr lang="en-US" dirty="0">
                <a:solidFill>
                  <a:srgbClr val="000000"/>
                </a:solidFill>
                <a:cs typeface="Arial"/>
              </a:rPr>
              <a:t>When should we start a treatment?</a:t>
            </a:r>
          </a:p>
        </p:txBody>
      </p:sp>
      <p:sp>
        <p:nvSpPr>
          <p:cNvPr id="8" name="Rectangle 2">
            <a:extLst>
              <a:ext uri="{FF2B5EF4-FFF2-40B4-BE49-F238E27FC236}">
                <a16:creationId xmlns:a16="http://schemas.microsoft.com/office/drawing/2014/main" id="{A1243D42-DB62-6DC4-0A36-EE543C3ACD0B}"/>
              </a:ext>
            </a:extLst>
          </p:cNvPr>
          <p:cNvSpPr txBox="1">
            <a:spLocks noChangeArrowheads="1"/>
          </p:cNvSpPr>
          <p:nvPr/>
        </p:nvSpPr>
        <p:spPr bwMode="auto">
          <a:xfrm>
            <a:off x="907465" y="1144191"/>
            <a:ext cx="3846910" cy="2468252"/>
          </a:xfrm>
          <a:prstGeom prst="roundRect">
            <a:avLst>
              <a:gd name="adj" fmla="val 7937"/>
            </a:avLst>
          </a:prstGeom>
          <a:noFill/>
          <a:ln w="38100" cmpd="sng">
            <a:solidFill>
              <a:schemeClr val="accent5"/>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a:lstStyle>
            <a:lvl1pPr marL="342900" indent="-342900"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marL="0" indent="0" defTabSz="685800">
              <a:spcBef>
                <a:spcPct val="20000"/>
              </a:spcBef>
            </a:pPr>
            <a:r>
              <a:rPr lang="fr-FR" sz="1500" b="1" dirty="0">
                <a:solidFill>
                  <a:srgbClr val="595959"/>
                </a:solidFill>
                <a:latin typeface="+mn-lt"/>
                <a:cs typeface="Arial" charset="0"/>
              </a:rPr>
              <a:t>SAA</a:t>
            </a:r>
          </a:p>
          <a:p>
            <a:pPr marL="0" indent="0" defTabSz="685800">
              <a:spcBef>
                <a:spcPct val="20000"/>
              </a:spcBef>
            </a:pPr>
            <a:r>
              <a:rPr lang="fr-FR" sz="1350" dirty="0">
                <a:solidFill>
                  <a:srgbClr val="595959"/>
                </a:solidFill>
                <a:latin typeface="+mn-lt"/>
                <a:cs typeface="Arial" charset="0"/>
              </a:rPr>
              <a:t>BM </a:t>
            </a:r>
            <a:r>
              <a:rPr lang="fr-FR" sz="1350" dirty="0" err="1">
                <a:solidFill>
                  <a:srgbClr val="595959"/>
                </a:solidFill>
                <a:latin typeface="+mn-lt"/>
                <a:cs typeface="Arial" charset="0"/>
              </a:rPr>
              <a:t>hypocellularity</a:t>
            </a:r>
            <a:r>
              <a:rPr lang="fr-FR" sz="1350" dirty="0">
                <a:solidFill>
                  <a:srgbClr val="595959"/>
                </a:solidFill>
                <a:latin typeface="+mn-lt"/>
                <a:cs typeface="Arial" charset="0"/>
              </a:rPr>
              <a:t> (&lt;30%) and at least 2/3 of:</a:t>
            </a:r>
          </a:p>
          <a:p>
            <a:pPr defTabSz="685800">
              <a:spcBef>
                <a:spcPct val="20000"/>
              </a:spcBef>
              <a:buFont typeface="Wingdings" panose="05000000000000000000" pitchFamily="2" charset="2"/>
              <a:buChar char="§"/>
            </a:pPr>
            <a:r>
              <a:rPr lang="fr-FR" sz="1350" dirty="0" err="1">
                <a:solidFill>
                  <a:srgbClr val="595959"/>
                </a:solidFill>
                <a:latin typeface="+mn-lt"/>
                <a:cs typeface="Arial" charset="0"/>
              </a:rPr>
              <a:t>Neutrophils</a:t>
            </a:r>
            <a:r>
              <a:rPr lang="fr-FR" sz="1350" dirty="0">
                <a:solidFill>
                  <a:srgbClr val="595959"/>
                </a:solidFill>
                <a:latin typeface="+mn-lt"/>
                <a:cs typeface="Arial" charset="0"/>
              </a:rPr>
              <a:t> &lt; 0.5 x 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buFont typeface="Wingdings" panose="05000000000000000000" pitchFamily="2" charset="2"/>
              <a:buChar char="§"/>
            </a:pPr>
            <a:r>
              <a:rPr lang="fr-FR" sz="1350" dirty="0" err="1">
                <a:solidFill>
                  <a:srgbClr val="595959"/>
                </a:solidFill>
                <a:latin typeface="+mn-lt"/>
                <a:cs typeface="Arial" charset="0"/>
              </a:rPr>
              <a:t>Platelets</a:t>
            </a:r>
            <a:r>
              <a:rPr lang="fr-FR" sz="1350" dirty="0">
                <a:solidFill>
                  <a:srgbClr val="595959"/>
                </a:solidFill>
                <a:latin typeface="+mn-lt"/>
                <a:cs typeface="Arial" charset="0"/>
              </a:rPr>
              <a:t> &lt; 20 x 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buFont typeface="Wingdings" panose="05000000000000000000" pitchFamily="2" charset="2"/>
              <a:buChar char="§"/>
            </a:pPr>
            <a:r>
              <a:rPr lang="fr-FR" sz="1350" dirty="0" err="1">
                <a:solidFill>
                  <a:srgbClr val="595959"/>
                </a:solidFill>
                <a:latin typeface="+mn-lt"/>
                <a:cs typeface="Arial" charset="0"/>
              </a:rPr>
              <a:t>Reticulocytes</a:t>
            </a:r>
            <a:r>
              <a:rPr lang="fr-FR" sz="1350" dirty="0">
                <a:solidFill>
                  <a:srgbClr val="595959"/>
                </a:solidFill>
                <a:latin typeface="+mn-lt"/>
                <a:cs typeface="Arial" charset="0"/>
              </a:rPr>
              <a:t> &lt; 20 x 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a:p>
            <a:pPr defTabSz="685800">
              <a:spcBef>
                <a:spcPct val="20000"/>
              </a:spcBef>
            </a:pPr>
            <a:endParaRPr lang="fr-FR" sz="1500" b="1" dirty="0">
              <a:solidFill>
                <a:srgbClr val="595959"/>
              </a:solidFill>
              <a:latin typeface="+mn-lt"/>
              <a:cs typeface="Arial" charset="0"/>
            </a:endParaRPr>
          </a:p>
          <a:p>
            <a:pPr defTabSz="685800">
              <a:spcBef>
                <a:spcPct val="20000"/>
              </a:spcBef>
            </a:pPr>
            <a:r>
              <a:rPr lang="fr-FR" sz="1500" b="1" dirty="0">
                <a:solidFill>
                  <a:srgbClr val="595959"/>
                </a:solidFill>
                <a:latin typeface="+mn-lt"/>
                <a:cs typeface="Arial" charset="0"/>
              </a:rPr>
              <a:t>VSAA</a:t>
            </a:r>
            <a:endParaRPr lang="fr-FR" sz="1350" dirty="0">
              <a:solidFill>
                <a:srgbClr val="595959"/>
              </a:solidFill>
              <a:latin typeface="+mn-lt"/>
              <a:cs typeface="Arial" charset="0"/>
            </a:endParaRPr>
          </a:p>
          <a:p>
            <a:pPr defTabSz="685800">
              <a:spcBef>
                <a:spcPct val="20000"/>
              </a:spcBef>
              <a:buFont typeface="Wingdings" panose="05000000000000000000" pitchFamily="2" charset="2"/>
              <a:buChar char="§"/>
            </a:pPr>
            <a:r>
              <a:rPr lang="fr-FR" sz="1350" dirty="0">
                <a:solidFill>
                  <a:srgbClr val="595959"/>
                </a:solidFill>
                <a:latin typeface="+mn-lt"/>
                <a:cs typeface="Arial" charset="0"/>
              </a:rPr>
              <a:t>SAA </a:t>
            </a:r>
            <a:r>
              <a:rPr lang="fr-FR" sz="1350" dirty="0" err="1">
                <a:solidFill>
                  <a:srgbClr val="595959"/>
                </a:solidFill>
                <a:latin typeface="+mn-lt"/>
                <a:cs typeface="Arial" charset="0"/>
              </a:rPr>
              <a:t>criteria</a:t>
            </a:r>
            <a:r>
              <a:rPr lang="fr-FR" sz="1350" dirty="0">
                <a:solidFill>
                  <a:srgbClr val="595959"/>
                </a:solidFill>
                <a:latin typeface="+mn-lt"/>
                <a:cs typeface="Arial" charset="0"/>
              </a:rPr>
              <a:t> + </a:t>
            </a:r>
            <a:r>
              <a:rPr lang="fr-FR" sz="1350" dirty="0" err="1">
                <a:solidFill>
                  <a:srgbClr val="595959"/>
                </a:solidFill>
                <a:latin typeface="+mn-lt"/>
                <a:cs typeface="Arial" charset="0"/>
              </a:rPr>
              <a:t>Neutrophils</a:t>
            </a:r>
            <a:r>
              <a:rPr lang="fr-FR" sz="1350" dirty="0">
                <a:solidFill>
                  <a:srgbClr val="595959"/>
                </a:solidFill>
                <a:latin typeface="+mn-lt"/>
                <a:cs typeface="Arial" charset="0"/>
              </a:rPr>
              <a:t> &lt; 0.2 x 10</a:t>
            </a:r>
            <a:r>
              <a:rPr lang="fr-FR" sz="1350" baseline="30000" dirty="0">
                <a:solidFill>
                  <a:srgbClr val="595959"/>
                </a:solidFill>
                <a:latin typeface="+mn-lt"/>
                <a:cs typeface="Arial" charset="0"/>
              </a:rPr>
              <a:t>9</a:t>
            </a:r>
            <a:r>
              <a:rPr lang="fr-FR" sz="1350" dirty="0">
                <a:solidFill>
                  <a:srgbClr val="595959"/>
                </a:solidFill>
                <a:latin typeface="+mn-lt"/>
                <a:cs typeface="Arial" charset="0"/>
              </a:rPr>
              <a:t>/L</a:t>
            </a:r>
          </a:p>
        </p:txBody>
      </p:sp>
      <p:sp>
        <p:nvSpPr>
          <p:cNvPr id="9" name="Rounded Rectangle 8">
            <a:extLst>
              <a:ext uri="{FF2B5EF4-FFF2-40B4-BE49-F238E27FC236}">
                <a16:creationId xmlns:a16="http://schemas.microsoft.com/office/drawing/2014/main" id="{47E1292D-E9CB-5806-00ED-49D94BF4B3F7}"/>
              </a:ext>
            </a:extLst>
          </p:cNvPr>
          <p:cNvSpPr>
            <a:spLocks noChangeArrowheads="1"/>
          </p:cNvSpPr>
          <p:nvPr/>
        </p:nvSpPr>
        <p:spPr bwMode="auto">
          <a:xfrm>
            <a:off x="4947849" y="1144191"/>
            <a:ext cx="2656267" cy="959644"/>
          </a:xfrm>
          <a:prstGeom prst="roundRect">
            <a:avLst/>
          </a:prstGeom>
          <a:noFill/>
          <a:ln w="38100" cmpd="sng">
            <a:solidFill>
              <a:schemeClr val="accent5"/>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a:lstStyle/>
          <a:p>
            <a:pPr marL="257175" indent="-257175" defTabSz="685800"/>
            <a:r>
              <a:rPr lang="fr-FR" sz="1500" b="1" dirty="0" err="1">
                <a:solidFill>
                  <a:srgbClr val="595959"/>
                </a:solidFill>
                <a:cs typeface="Arial" charset="0"/>
              </a:rPr>
              <a:t>Moderate</a:t>
            </a:r>
            <a:r>
              <a:rPr lang="fr-FR" sz="1500" b="1" dirty="0">
                <a:solidFill>
                  <a:srgbClr val="595959"/>
                </a:solidFill>
                <a:cs typeface="Arial" charset="0"/>
              </a:rPr>
              <a:t> AA</a:t>
            </a:r>
            <a:endParaRPr lang="fr-FR" sz="1350" dirty="0">
              <a:solidFill>
                <a:srgbClr val="595959"/>
              </a:solidFill>
              <a:cs typeface="Arial" charset="0"/>
            </a:endParaRPr>
          </a:p>
          <a:p>
            <a:pPr marL="257175" indent="-257175" defTabSz="685800"/>
            <a:r>
              <a:rPr lang="fr-FR" sz="1350" dirty="0" err="1">
                <a:solidFill>
                  <a:srgbClr val="595959"/>
                </a:solidFill>
                <a:cs typeface="Arial" charset="0"/>
              </a:rPr>
              <a:t>Does</a:t>
            </a:r>
            <a:r>
              <a:rPr lang="fr-FR" sz="1350" dirty="0">
                <a:solidFill>
                  <a:srgbClr val="595959"/>
                </a:solidFill>
                <a:cs typeface="Arial" charset="0"/>
              </a:rPr>
              <a:t> not </a:t>
            </a:r>
            <a:r>
              <a:rPr lang="fr-FR" sz="1350" dirty="0" err="1">
                <a:solidFill>
                  <a:srgbClr val="595959"/>
                </a:solidFill>
                <a:cs typeface="Arial" charset="0"/>
              </a:rPr>
              <a:t>meet</a:t>
            </a:r>
            <a:r>
              <a:rPr lang="fr-FR" sz="1350" dirty="0">
                <a:solidFill>
                  <a:srgbClr val="595959"/>
                </a:solidFill>
                <a:cs typeface="Arial" charset="0"/>
              </a:rPr>
              <a:t> </a:t>
            </a:r>
            <a:r>
              <a:rPr lang="fr-FR" sz="1350" dirty="0" err="1">
                <a:solidFill>
                  <a:srgbClr val="595959"/>
                </a:solidFill>
                <a:cs typeface="Arial" charset="0"/>
              </a:rPr>
              <a:t>criteria</a:t>
            </a:r>
            <a:r>
              <a:rPr lang="fr-FR" sz="1350" dirty="0">
                <a:solidFill>
                  <a:srgbClr val="595959"/>
                </a:solidFill>
                <a:cs typeface="Arial" charset="0"/>
              </a:rPr>
              <a:t> for SAA:</a:t>
            </a:r>
          </a:p>
          <a:p>
            <a:pPr marL="285750" indent="-285750" defTabSz="685800">
              <a:buFont typeface="Wingdings" panose="05000000000000000000" pitchFamily="2" charset="2"/>
              <a:buChar char="§"/>
            </a:pPr>
            <a:r>
              <a:rPr lang="fr-FR" sz="1350" dirty="0" err="1">
                <a:solidFill>
                  <a:srgbClr val="595959"/>
                </a:solidFill>
                <a:cs typeface="Arial" charset="0"/>
              </a:rPr>
              <a:t>Neutrophils</a:t>
            </a:r>
            <a:r>
              <a:rPr lang="fr-FR" sz="1350" dirty="0">
                <a:solidFill>
                  <a:srgbClr val="595959"/>
                </a:solidFill>
                <a:cs typeface="Arial" charset="0"/>
              </a:rPr>
              <a:t> &gt; 0.5 x 10</a:t>
            </a:r>
            <a:r>
              <a:rPr lang="fr-FR" sz="1350" baseline="30000" dirty="0">
                <a:solidFill>
                  <a:srgbClr val="595959"/>
                </a:solidFill>
                <a:cs typeface="Arial" charset="0"/>
              </a:rPr>
              <a:t>9</a:t>
            </a:r>
            <a:r>
              <a:rPr lang="fr-FR" sz="1350" dirty="0">
                <a:solidFill>
                  <a:srgbClr val="595959"/>
                </a:solidFill>
                <a:cs typeface="Arial" charset="0"/>
              </a:rPr>
              <a:t>/L</a:t>
            </a:r>
            <a:endParaRPr lang="fr-FR" sz="2400" dirty="0">
              <a:solidFill>
                <a:srgbClr val="595959"/>
              </a:solidFill>
              <a:cs typeface="Arial" charset="0"/>
            </a:endParaRPr>
          </a:p>
        </p:txBody>
      </p:sp>
      <p:sp>
        <p:nvSpPr>
          <p:cNvPr id="2" name="Line 22">
            <a:extLst>
              <a:ext uri="{FF2B5EF4-FFF2-40B4-BE49-F238E27FC236}">
                <a16:creationId xmlns:a16="http://schemas.microsoft.com/office/drawing/2014/main" id="{CEEBF0F5-6142-0BAC-984F-DA4FDE2F7DA8}"/>
              </a:ext>
            </a:extLst>
          </p:cNvPr>
          <p:cNvSpPr>
            <a:spLocks noChangeShapeType="1"/>
          </p:cNvSpPr>
          <p:nvPr/>
        </p:nvSpPr>
        <p:spPr bwMode="auto">
          <a:xfrm>
            <a:off x="6275982" y="2828834"/>
            <a:ext cx="0" cy="107029"/>
          </a:xfrm>
          <a:prstGeom prst="line">
            <a:avLst/>
          </a:prstGeom>
          <a:noFill/>
          <a:ln w="38100" cmpd="sng">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txBody>
          <a:bodyPr/>
          <a:lstStyle/>
          <a:p>
            <a:pPr defTabSz="685800"/>
            <a:endParaRPr lang="en-US" sz="1350" dirty="0">
              <a:solidFill>
                <a:srgbClr val="595959"/>
              </a:solidFill>
            </a:endParaRPr>
          </a:p>
        </p:txBody>
      </p:sp>
      <p:sp>
        <p:nvSpPr>
          <p:cNvPr id="10" name="ZoneTexte 6">
            <a:extLst>
              <a:ext uri="{FF2B5EF4-FFF2-40B4-BE49-F238E27FC236}">
                <a16:creationId xmlns:a16="http://schemas.microsoft.com/office/drawing/2014/main" id="{AC975337-4A4E-57A2-8F27-24DFA4738780}"/>
              </a:ext>
            </a:extLst>
          </p:cNvPr>
          <p:cNvSpPr txBox="1">
            <a:spLocks noChangeArrowheads="1"/>
          </p:cNvSpPr>
          <p:nvPr/>
        </p:nvSpPr>
        <p:spPr bwMode="auto">
          <a:xfrm>
            <a:off x="4947849" y="2496829"/>
            <a:ext cx="2656267" cy="332006"/>
          </a:xfrm>
          <a:prstGeom prst="roundRect">
            <a:avLst/>
          </a:prstGeom>
          <a:noFill/>
          <a:ln w="38100" cmpd="sng">
            <a:solidFill>
              <a:schemeClr val="accent5"/>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Transfusions?</a:t>
            </a:r>
          </a:p>
        </p:txBody>
      </p:sp>
      <p:sp>
        <p:nvSpPr>
          <p:cNvPr id="11" name="ZoneTexte 9">
            <a:extLst>
              <a:ext uri="{FF2B5EF4-FFF2-40B4-BE49-F238E27FC236}">
                <a16:creationId xmlns:a16="http://schemas.microsoft.com/office/drawing/2014/main" id="{5CB4964B-F1E1-E87B-D91B-BECDD3697542}"/>
              </a:ext>
            </a:extLst>
          </p:cNvPr>
          <p:cNvSpPr txBox="1">
            <a:spLocks noChangeArrowheads="1"/>
          </p:cNvSpPr>
          <p:nvPr/>
        </p:nvSpPr>
        <p:spPr bwMode="auto">
          <a:xfrm>
            <a:off x="4947849" y="3088264"/>
            <a:ext cx="589360" cy="332006"/>
          </a:xfrm>
          <a:prstGeom prst="roundRect">
            <a:avLst/>
          </a:prstGeom>
          <a:noFill/>
          <a:ln w="38100" cmpd="sng">
            <a:solidFill>
              <a:schemeClr val="accent5"/>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Yes</a:t>
            </a:r>
          </a:p>
        </p:txBody>
      </p:sp>
      <p:sp>
        <p:nvSpPr>
          <p:cNvPr id="12" name="ZoneTexte 10">
            <a:extLst>
              <a:ext uri="{FF2B5EF4-FFF2-40B4-BE49-F238E27FC236}">
                <a16:creationId xmlns:a16="http://schemas.microsoft.com/office/drawing/2014/main" id="{DF65A753-DC12-6A3C-F31C-473D330E318E}"/>
              </a:ext>
            </a:extLst>
          </p:cNvPr>
          <p:cNvSpPr txBox="1">
            <a:spLocks noChangeArrowheads="1"/>
          </p:cNvSpPr>
          <p:nvPr/>
        </p:nvSpPr>
        <p:spPr bwMode="auto">
          <a:xfrm>
            <a:off x="7038577" y="3093403"/>
            <a:ext cx="565538" cy="332006"/>
          </a:xfrm>
          <a:prstGeom prst="roundRect">
            <a:avLst/>
          </a:prstGeom>
          <a:noFill/>
          <a:ln w="38100" cmpd="sng">
            <a:solidFill>
              <a:schemeClr val="accent5"/>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cs typeface="ＭＳ Ｐゴシック" charset="0"/>
              </a:defRPr>
            </a:lvl2pPr>
            <a:lvl3pPr eaLnBrk="0" hangingPunct="0">
              <a:defRPr sz="2400">
                <a:solidFill>
                  <a:schemeClr val="bg1"/>
                </a:solidFill>
                <a:latin typeface="Arial" charset="0"/>
                <a:ea typeface="ＭＳ Ｐゴシック" charset="0"/>
                <a:cs typeface="ＭＳ Ｐゴシック" charset="0"/>
              </a:defRPr>
            </a:lvl3pPr>
            <a:lvl4pPr eaLnBrk="0" hangingPunct="0">
              <a:defRPr sz="2400">
                <a:solidFill>
                  <a:schemeClr val="bg1"/>
                </a:solidFill>
                <a:latin typeface="Arial" charset="0"/>
                <a:ea typeface="ＭＳ Ｐゴシック" charset="0"/>
                <a:cs typeface="ＭＳ Ｐゴシック" charset="0"/>
              </a:defRPr>
            </a:lvl4pPr>
            <a:lvl5pPr eaLnBrk="0" hangingPunct="0">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Arial" charset="0"/>
                <a:ea typeface="ＭＳ Ｐゴシック" charset="0"/>
                <a:cs typeface="ＭＳ Ｐゴシック" charset="0"/>
              </a:defRPr>
            </a:lvl9pPr>
          </a:lstStyle>
          <a:p>
            <a:pPr algn="ctr" defTabSz="685800" eaLnBrk="1" hangingPunct="1"/>
            <a:r>
              <a:rPr lang="fr-FR" sz="1350" b="1">
                <a:solidFill>
                  <a:srgbClr val="595959"/>
                </a:solidFill>
                <a:latin typeface="+mn-lt"/>
                <a:cs typeface="Arial" charset="0"/>
              </a:rPr>
              <a:t>No</a:t>
            </a:r>
          </a:p>
        </p:txBody>
      </p:sp>
    </p:spTree>
    <p:extLst>
      <p:ext uri="{BB962C8B-B14F-4D97-AF65-F5344CB8AC3E}">
        <p14:creationId xmlns:p14="http://schemas.microsoft.com/office/powerpoint/2010/main" val="148708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0E4D-2D9D-4923-B156-383A26C38F71}"/>
              </a:ext>
            </a:extLst>
          </p:cNvPr>
          <p:cNvSpPr>
            <a:spLocks noGrp="1"/>
          </p:cNvSpPr>
          <p:nvPr>
            <p:ph type="title"/>
          </p:nvPr>
        </p:nvSpPr>
        <p:spPr/>
        <p:txBody>
          <a:bodyPr>
            <a:normAutofit/>
          </a:bodyPr>
          <a:lstStyle/>
          <a:p>
            <a:r>
              <a:rPr lang="fr-FR" sz="2400" dirty="0"/>
              <a:t>Patient case</a:t>
            </a:r>
            <a:endParaRPr lang="en-US" sz="2400" dirty="0"/>
          </a:p>
        </p:txBody>
      </p:sp>
      <p:pic>
        <p:nvPicPr>
          <p:cNvPr id="40" name="Image 10" descr="globulesVerticaux.png">
            <a:extLst>
              <a:ext uri="{FF2B5EF4-FFF2-40B4-BE49-F238E27FC236}">
                <a16:creationId xmlns:a16="http://schemas.microsoft.com/office/drawing/2014/main" id="{511E899B-D7C2-41B4-ADD1-617A63602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8" y="-200882"/>
            <a:ext cx="2154857" cy="3049394"/>
          </a:xfrm>
          <a:prstGeom prst="rect">
            <a:avLst/>
          </a:prstGeom>
        </p:spPr>
      </p:pic>
      <p:pic>
        <p:nvPicPr>
          <p:cNvPr id="27" name="Image 26" descr="logoMaRIH(quadri)-01.png">
            <a:extLst>
              <a:ext uri="{FF2B5EF4-FFF2-40B4-BE49-F238E27FC236}">
                <a16:creationId xmlns:a16="http://schemas.microsoft.com/office/drawing/2014/main" id="{C07F8BD5-9600-8549-B087-FAF07FE8A71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29" name="Picture 5" descr="http://www.aplasiemedullaire.com/sites/all/themes/aplasie/img/logo.jpg">
            <a:hlinkClick r:id="rId4"/>
            <a:extLst>
              <a:ext uri="{FF2B5EF4-FFF2-40B4-BE49-F238E27FC236}">
                <a16:creationId xmlns:a16="http://schemas.microsoft.com/office/drawing/2014/main" id="{1B5A913C-DDCD-3442-AC4E-D59A2E9DDE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25" name="Espace réservé du contenu 2">
            <a:extLst>
              <a:ext uri="{FF2B5EF4-FFF2-40B4-BE49-F238E27FC236}">
                <a16:creationId xmlns:a16="http://schemas.microsoft.com/office/drawing/2014/main" id="{F36DB382-D15E-5F45-A0CD-C2429E4603E3}"/>
              </a:ext>
            </a:extLst>
          </p:cNvPr>
          <p:cNvSpPr txBox="1">
            <a:spLocks/>
          </p:cNvSpPr>
          <p:nvPr/>
        </p:nvSpPr>
        <p:spPr>
          <a:xfrm>
            <a:off x="465140" y="76152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ea typeface="+mn-ea"/>
                <a:cs typeface="+mn-cs"/>
              </a:rPr>
              <a:t>Male, 17 years old</a:t>
            </a:r>
            <a:endParaRPr lang="en-US" sz="2000" dirty="0">
              <a:solidFill>
                <a:sysClr val="windowText" lastClr="000000"/>
              </a:solidFill>
            </a:endParaRPr>
          </a:p>
          <a:p>
            <a:pPr>
              <a:defRPr/>
            </a:pPr>
            <a:r>
              <a:rPr kumimoji="0" lang="en-US" sz="2000" b="0" i="0" u="none" strike="noStrike" kern="1200" cap="none" spc="0" normalizeH="0" baseline="0" noProof="0" dirty="0">
                <a:ln>
                  <a:noFill/>
                </a:ln>
                <a:solidFill>
                  <a:sysClr val="windowText" lastClr="000000"/>
                </a:solidFill>
                <a:effectLst/>
                <a:uLnTx/>
                <a:uFillTx/>
                <a:ea typeface="+mn-ea"/>
                <a:cs typeface="+mn-cs"/>
              </a:rPr>
              <a:t>Aplastic anemia:</a:t>
            </a:r>
          </a:p>
          <a:p>
            <a:pPr lvl="1">
              <a:defRPr/>
            </a:pPr>
            <a:r>
              <a:rPr kumimoji="0" lang="en-US" sz="1800" b="0" i="0" u="none" strike="noStrike" kern="1200" cap="none" spc="0" normalizeH="0" baseline="0" noProof="0" dirty="0" err="1">
                <a:ln>
                  <a:noFill/>
                </a:ln>
                <a:solidFill>
                  <a:sysClr val="windowText" lastClr="000000"/>
                </a:solidFill>
                <a:effectLst/>
                <a:uLnTx/>
                <a:uFillTx/>
                <a:ea typeface="+mn-ea"/>
                <a:cs typeface="+mn-cs"/>
              </a:rPr>
              <a:t>Hb</a:t>
            </a:r>
            <a:r>
              <a:rPr kumimoji="0" lang="en-US" sz="1800" b="0" i="0" u="none" strike="noStrike" kern="1200" cap="none" spc="0" normalizeH="0" baseline="0" noProof="0" dirty="0">
                <a:ln>
                  <a:noFill/>
                </a:ln>
                <a:solidFill>
                  <a:sysClr val="windowText" lastClr="000000"/>
                </a:solidFill>
                <a:effectLst/>
                <a:uLnTx/>
                <a:uFillTx/>
                <a:ea typeface="+mn-ea"/>
                <a:cs typeface="+mn-cs"/>
              </a:rPr>
              <a:t>: 4.8 g/</a:t>
            </a:r>
            <a:r>
              <a:rPr kumimoji="0" lang="en-US" sz="1800" b="0" i="0" u="none" strike="noStrike" kern="1200" cap="none" spc="0" normalizeH="0" baseline="0" noProof="0" dirty="0" err="1">
                <a:ln>
                  <a:noFill/>
                </a:ln>
                <a:solidFill>
                  <a:sysClr val="windowText" lastClr="000000"/>
                </a:solidFill>
                <a:effectLst/>
                <a:uLnTx/>
                <a:uFillTx/>
                <a:ea typeface="+mn-ea"/>
                <a:cs typeface="+mn-cs"/>
              </a:rPr>
              <a:t>dL</a:t>
            </a:r>
            <a:r>
              <a:rPr kumimoji="0" lang="en-US" sz="1800" b="0" i="0" u="none" strike="noStrike" kern="1200" cap="none" spc="0" normalizeH="0" baseline="0" noProof="0" dirty="0">
                <a:ln>
                  <a:noFill/>
                </a:ln>
                <a:solidFill>
                  <a:sysClr val="windowText" lastClr="000000"/>
                </a:solidFill>
                <a:effectLst/>
                <a:uLnTx/>
                <a:uFillTx/>
                <a:ea typeface="+mn-ea"/>
                <a:cs typeface="+mn-cs"/>
              </a:rPr>
              <a:t>; Neutrophils</a:t>
            </a:r>
            <a:r>
              <a:rPr lang="en-US" sz="1800" dirty="0">
                <a:solidFill>
                  <a:sysClr val="windowText" lastClr="000000"/>
                </a:solidFill>
              </a:rPr>
              <a:t>: 0.75 x 10</a:t>
            </a:r>
            <a:r>
              <a:rPr lang="en-US" sz="1800" baseline="30000" dirty="0">
                <a:solidFill>
                  <a:sysClr val="windowText" lastClr="000000"/>
                </a:solidFill>
              </a:rPr>
              <a:t>9</a:t>
            </a:r>
            <a:r>
              <a:rPr lang="en-US" sz="1800" dirty="0">
                <a:solidFill>
                  <a:sysClr val="windowText" lastClr="000000"/>
                </a:solidFill>
              </a:rPr>
              <a:t>/L; Platelets: 11 x 10</a:t>
            </a:r>
            <a:r>
              <a:rPr lang="en-US" sz="1800" baseline="30000" dirty="0">
                <a:solidFill>
                  <a:sysClr val="windowText" lastClr="000000"/>
                </a:solidFill>
              </a:rPr>
              <a:t>9</a:t>
            </a:r>
            <a:r>
              <a:rPr lang="en-US" sz="1800" dirty="0">
                <a:solidFill>
                  <a:sysClr val="windowText" lastClr="000000"/>
                </a:solidFill>
              </a:rPr>
              <a:t>/L; Reticulocytes: 35 x 10</a:t>
            </a:r>
            <a:r>
              <a:rPr lang="en-US" sz="1800" baseline="30000" dirty="0">
                <a:solidFill>
                  <a:sysClr val="windowText" lastClr="000000"/>
                </a:solidFill>
              </a:rPr>
              <a:t>9</a:t>
            </a:r>
            <a:r>
              <a:rPr lang="en-US" sz="1800" dirty="0">
                <a:solidFill>
                  <a:sysClr val="windowText" lastClr="000000"/>
                </a:solidFill>
              </a:rPr>
              <a:t>/L)</a:t>
            </a:r>
          </a:p>
          <a:p>
            <a:pPr lvl="1">
              <a:defRPr/>
            </a:pPr>
            <a:r>
              <a:rPr lang="en-US" sz="1800" dirty="0">
                <a:solidFill>
                  <a:sysClr val="windowText" lastClr="000000"/>
                </a:solidFill>
              </a:rPr>
              <a:t>Cytogenetics showed a normal male karyotype</a:t>
            </a:r>
          </a:p>
          <a:p>
            <a:pPr lvl="1">
              <a:defRPr/>
            </a:pPr>
            <a:r>
              <a:rPr lang="en-US" sz="1800" b="1" dirty="0">
                <a:solidFill>
                  <a:sysClr val="windowText" lastClr="000000"/>
                </a:solidFill>
              </a:rPr>
              <a:t>Hypocellular bone marrow (&lt;5%) with no dysplasia</a:t>
            </a:r>
          </a:p>
          <a:p>
            <a:pPr>
              <a:defRPr/>
            </a:pPr>
            <a:r>
              <a:rPr kumimoji="0" lang="en-US" sz="2000" b="0" i="0" u="none" strike="noStrike" kern="1200" cap="none" spc="0" normalizeH="0" baseline="0" noProof="0" dirty="0">
                <a:ln>
                  <a:noFill/>
                </a:ln>
                <a:solidFill>
                  <a:sysClr val="windowText" lastClr="000000"/>
                </a:solidFill>
                <a:effectLst/>
                <a:uLnTx/>
                <a:uFillTx/>
                <a:ea typeface="+mn-ea"/>
                <a:cs typeface="+mn-cs"/>
              </a:rPr>
              <a:t>Acquired:</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Normal CBCs 10 years before </a:t>
            </a:r>
            <a:endParaRPr lang="en-US" sz="1800" dirty="0">
              <a:solidFill>
                <a:sysClr val="windowText" lastClr="000000"/>
              </a:solidFill>
            </a:endParaRP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 family history</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Normal physical exam</a:t>
            </a:r>
          </a:p>
          <a:p>
            <a:pPr lvl="1">
              <a:defRPr/>
            </a:pPr>
            <a:r>
              <a:rPr kumimoji="0" lang="en-US" sz="1800" b="0" i="0" u="none" strike="noStrike" kern="1200" cap="none" spc="0" normalizeH="0" baseline="0" noProof="0" dirty="0">
                <a:ln>
                  <a:noFill/>
                </a:ln>
                <a:solidFill>
                  <a:sysClr val="windowText" lastClr="000000"/>
                </a:solidFill>
                <a:effectLst/>
                <a:uLnTx/>
                <a:uFillTx/>
                <a:ea typeface="+mn-ea"/>
                <a:cs typeface="+mn-cs"/>
              </a:rPr>
              <a:t>PNH positive (3%) – FA &amp; </a:t>
            </a:r>
            <a:r>
              <a:rPr kumimoji="0" lang="en-US" sz="1800" b="0" i="0" u="none" strike="noStrike" kern="1200" cap="none" spc="0" normalizeH="0" baseline="0" noProof="0" dirty="0" err="1">
                <a:ln>
                  <a:noFill/>
                </a:ln>
                <a:solidFill>
                  <a:sysClr val="windowText" lastClr="000000"/>
                </a:solidFill>
                <a:effectLst/>
                <a:uLnTx/>
                <a:uFillTx/>
                <a:ea typeface="+mn-ea"/>
                <a:cs typeface="+mn-cs"/>
              </a:rPr>
              <a:t>Telomeropathy</a:t>
            </a:r>
            <a:r>
              <a:rPr kumimoji="0" lang="en-US" sz="1800" b="0" i="0" u="none" strike="noStrike" kern="1200" cap="none" spc="0" normalizeH="0" baseline="0" noProof="0" dirty="0">
                <a:ln>
                  <a:noFill/>
                </a:ln>
                <a:solidFill>
                  <a:sysClr val="windowText" lastClr="000000"/>
                </a:solidFill>
                <a:effectLst/>
                <a:uLnTx/>
                <a:uFillTx/>
                <a:ea typeface="+mn-ea"/>
                <a:cs typeface="+mn-cs"/>
              </a:rPr>
              <a:t> negative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p:txBody>
      </p:sp>
      <p:sp>
        <p:nvSpPr>
          <p:cNvPr id="3" name="ZoneTexte 2">
            <a:extLst>
              <a:ext uri="{FF2B5EF4-FFF2-40B4-BE49-F238E27FC236}">
                <a16:creationId xmlns:a16="http://schemas.microsoft.com/office/drawing/2014/main" id="{0154EA57-8CB8-3E42-8E20-6E2EB95D87B4}"/>
              </a:ext>
            </a:extLst>
          </p:cNvPr>
          <p:cNvSpPr txBox="1"/>
          <p:nvPr/>
        </p:nvSpPr>
        <p:spPr>
          <a:xfrm>
            <a:off x="6424742" y="3383280"/>
            <a:ext cx="2279142" cy="369332"/>
          </a:xfrm>
          <a:prstGeom prst="rect">
            <a:avLst/>
          </a:prstGeom>
          <a:solidFill>
            <a:srgbClr val="FF0000"/>
          </a:solidFill>
        </p:spPr>
        <p:txBody>
          <a:bodyPr wrap="square" rtlCol="0">
            <a:spAutoFit/>
          </a:bodyPr>
          <a:lstStyle/>
          <a:p>
            <a:pPr algn="ctr"/>
            <a:r>
              <a:rPr lang="fr-FR" b="1" dirty="0">
                <a:solidFill>
                  <a:schemeClr val="bg1"/>
                </a:solidFill>
              </a:rPr>
              <a:t>1 sibling </a:t>
            </a:r>
            <a:r>
              <a:rPr lang="fr-FR" b="1" dirty="0" err="1">
                <a:solidFill>
                  <a:schemeClr val="bg1"/>
                </a:solidFill>
              </a:rPr>
              <a:t>available</a:t>
            </a:r>
            <a:endParaRPr lang="fr-FR" b="1" dirty="0">
              <a:solidFill>
                <a:schemeClr val="bg1"/>
              </a:solidFill>
            </a:endParaRPr>
          </a:p>
        </p:txBody>
      </p:sp>
    </p:spTree>
    <p:extLst>
      <p:ext uri="{BB962C8B-B14F-4D97-AF65-F5344CB8AC3E}">
        <p14:creationId xmlns:p14="http://schemas.microsoft.com/office/powerpoint/2010/main" val="152014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eur droit 38"/>
          <p:cNvCxnSpPr>
            <a:cxnSpLocks/>
          </p:cNvCxnSpPr>
          <p:nvPr/>
        </p:nvCxnSpPr>
        <p:spPr bwMode="auto">
          <a:xfrm>
            <a:off x="5965263" y="3045570"/>
            <a:ext cx="0" cy="9975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38"/>
          <p:cNvCxnSpPr>
            <a:cxnSpLocks/>
            <a:endCxn id="17" idx="0"/>
          </p:cNvCxnSpPr>
          <p:nvPr/>
        </p:nvCxnSpPr>
        <p:spPr bwMode="auto">
          <a:xfrm flipH="1">
            <a:off x="4887495" y="3868035"/>
            <a:ext cx="256005" cy="10229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38"/>
          <p:cNvCxnSpPr>
            <a:cxnSpLocks/>
          </p:cNvCxnSpPr>
          <p:nvPr/>
        </p:nvCxnSpPr>
        <p:spPr bwMode="auto">
          <a:xfrm>
            <a:off x="6419850" y="3868035"/>
            <a:ext cx="282174" cy="9665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1947641" y="1559507"/>
            <a:ext cx="2242187" cy="510778"/>
          </a:xfrm>
          <a:prstGeom prst="roundRect">
            <a:avLst/>
          </a:prstGeom>
          <a:solidFill>
            <a:srgbClr val="EFE9E5"/>
          </a:solidFill>
          <a:ln w="28575">
            <a:solidFill>
              <a:schemeClr val="accent6"/>
            </a:solidFill>
          </a:ln>
        </p:spPr>
        <p:txBody>
          <a:bodyPr wrap="none">
            <a:spAutoFit/>
          </a:bodyPr>
          <a:lstStyle/>
          <a:p>
            <a:pPr algn="ctr" defTabSz="685800">
              <a:defRPr/>
            </a:pPr>
            <a:r>
              <a:rPr lang="en-US" sz="1200" b="1" dirty="0">
                <a:solidFill>
                  <a:srgbClr val="000000"/>
                </a:solidFill>
              </a:rPr>
              <a:t>HLA-identical sibling donor</a:t>
            </a:r>
          </a:p>
          <a:p>
            <a:pPr algn="ctr" defTabSz="685800">
              <a:defRPr/>
            </a:pPr>
            <a:r>
              <a:rPr lang="en-US" sz="1200" b="1" dirty="0">
                <a:solidFill>
                  <a:srgbClr val="000000"/>
                </a:solidFill>
              </a:rPr>
              <a:t>and age &lt; 40</a:t>
            </a:r>
          </a:p>
        </p:txBody>
      </p:sp>
      <p:sp>
        <p:nvSpPr>
          <p:cNvPr id="5" name="ZoneTexte 4"/>
          <p:cNvSpPr txBox="1"/>
          <p:nvPr/>
        </p:nvSpPr>
        <p:spPr>
          <a:xfrm>
            <a:off x="2568707" y="2231021"/>
            <a:ext cx="632211" cy="306467"/>
          </a:xfrm>
          <a:prstGeom prst="roundRect">
            <a:avLst/>
          </a:prstGeom>
          <a:solidFill>
            <a:schemeClr val="accent6">
              <a:lumMod val="20000"/>
              <a:lumOff val="80000"/>
            </a:schemeClr>
          </a:solidFill>
          <a:ln w="28575">
            <a:solidFill>
              <a:schemeClr val="accent6"/>
            </a:solidFill>
          </a:ln>
        </p:spPr>
        <p:txBody>
          <a:bodyPr wrap="none">
            <a:spAutoFit/>
          </a:bodyPr>
          <a:lstStyle/>
          <a:p>
            <a:pPr defTabSz="685800">
              <a:defRPr/>
            </a:pPr>
            <a:r>
              <a:rPr lang="en-US" sz="1200" b="1" dirty="0">
                <a:solidFill>
                  <a:srgbClr val="000000"/>
                </a:solidFill>
              </a:rPr>
              <a:t>HSCT</a:t>
            </a:r>
          </a:p>
        </p:txBody>
      </p:sp>
      <p:sp>
        <p:nvSpPr>
          <p:cNvPr id="6" name="ZoneTexte 5"/>
          <p:cNvSpPr txBox="1"/>
          <p:nvPr/>
        </p:nvSpPr>
        <p:spPr>
          <a:xfrm>
            <a:off x="1977283" y="2878714"/>
            <a:ext cx="2377808" cy="306467"/>
          </a:xfrm>
          <a:prstGeom prst="roundRect">
            <a:avLst/>
          </a:prstGeom>
          <a:solidFill>
            <a:schemeClr val="accent6">
              <a:lumMod val="20000"/>
              <a:lumOff val="80000"/>
            </a:schemeClr>
          </a:solidFill>
          <a:ln w="28575">
            <a:solidFill>
              <a:schemeClr val="accent6"/>
            </a:solidFill>
          </a:ln>
        </p:spPr>
        <p:txBody>
          <a:bodyPr wrap="none">
            <a:spAutoFit/>
          </a:bodyPr>
          <a:lstStyle/>
          <a:p>
            <a:pPr defTabSz="685800">
              <a:defRPr/>
            </a:pPr>
            <a:r>
              <a:rPr lang="en-US" sz="1200" b="1" dirty="0">
                <a:solidFill>
                  <a:srgbClr val="000000"/>
                </a:solidFill>
              </a:rPr>
              <a:t>Marrow / Cy + ATG / CSA MTX</a:t>
            </a:r>
          </a:p>
        </p:txBody>
      </p:sp>
      <p:cxnSp>
        <p:nvCxnSpPr>
          <p:cNvPr id="8" name="Connecteur droit 16"/>
          <p:cNvCxnSpPr>
            <a:stCxn id="4" idx="2"/>
            <a:endCxn id="5" idx="0"/>
          </p:cNvCxnSpPr>
          <p:nvPr/>
        </p:nvCxnSpPr>
        <p:spPr>
          <a:xfrm flipH="1">
            <a:off x="2884813" y="2070285"/>
            <a:ext cx="183922" cy="16073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18"/>
          <p:cNvCxnSpPr>
            <a:stCxn id="5" idx="2"/>
            <a:endCxn id="6" idx="0"/>
          </p:cNvCxnSpPr>
          <p:nvPr/>
        </p:nvCxnSpPr>
        <p:spPr>
          <a:xfrm rot="16200000" flipH="1">
            <a:off x="2854887" y="2567414"/>
            <a:ext cx="341226" cy="28137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ZoneTexte 8"/>
          <p:cNvSpPr txBox="1"/>
          <p:nvPr/>
        </p:nvSpPr>
        <p:spPr bwMode="auto">
          <a:xfrm>
            <a:off x="5248279" y="1572602"/>
            <a:ext cx="1517881" cy="510778"/>
          </a:xfrm>
          <a:prstGeom prst="roundRect">
            <a:avLst/>
          </a:prstGeom>
          <a:no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a:spAutoFit/>
          </a:bodyPr>
          <a:lstStyle/>
          <a:p>
            <a:pPr algn="ctr" defTabSz="685800">
              <a:defRPr/>
            </a:pPr>
            <a:r>
              <a:rPr lang="en-US" sz="1200" b="1" dirty="0">
                <a:solidFill>
                  <a:srgbClr val="000000"/>
                </a:solidFill>
              </a:rPr>
              <a:t>No sibling donor</a:t>
            </a:r>
          </a:p>
          <a:p>
            <a:pPr algn="ctr" defTabSz="685800">
              <a:defRPr/>
            </a:pPr>
            <a:r>
              <a:rPr lang="en-US" sz="1200" b="1" dirty="0">
                <a:solidFill>
                  <a:srgbClr val="000000"/>
                </a:solidFill>
              </a:rPr>
              <a:t>or age 40 or more</a:t>
            </a:r>
          </a:p>
        </p:txBody>
      </p:sp>
      <p:sp>
        <p:nvSpPr>
          <p:cNvPr id="11" name="ZoneTexte 9"/>
          <p:cNvSpPr txBox="1"/>
          <p:nvPr/>
        </p:nvSpPr>
        <p:spPr bwMode="auto">
          <a:xfrm>
            <a:off x="5502607" y="2231021"/>
            <a:ext cx="1114525" cy="306467"/>
          </a:xfrm>
          <a:prstGeom prst="roundRect">
            <a:avLst/>
          </a:prstGeom>
          <a:noFill/>
          <a:ln w="28575" cmpd="sng">
            <a:solidFill>
              <a:schemeClr val="accent6"/>
            </a:solidFill>
          </a:ln>
          <a:effectLst/>
        </p:spPr>
        <p:style>
          <a:lnRef idx="1">
            <a:schemeClr val="accent5"/>
          </a:lnRef>
          <a:fillRef idx="2">
            <a:schemeClr val="accent5"/>
          </a:fillRef>
          <a:effectRef idx="1">
            <a:schemeClr val="accent5"/>
          </a:effectRef>
          <a:fontRef idx="minor">
            <a:schemeClr val="dk1"/>
          </a:fontRef>
        </p:style>
        <p:txBody>
          <a:bodyPr wrap="none">
            <a:spAutoFit/>
          </a:bodyPr>
          <a:lstStyle/>
          <a:p>
            <a:pPr defTabSz="685800">
              <a:defRPr/>
            </a:pPr>
            <a:r>
              <a:rPr lang="en-US" sz="1200" b="1" dirty="0" err="1">
                <a:solidFill>
                  <a:srgbClr val="000000"/>
                </a:solidFill>
              </a:rPr>
              <a:t>hATG</a:t>
            </a:r>
            <a:r>
              <a:rPr lang="en-US" sz="1200" b="1" dirty="0">
                <a:solidFill>
                  <a:srgbClr val="000000"/>
                </a:solidFill>
              </a:rPr>
              <a:t> + CSA</a:t>
            </a:r>
          </a:p>
        </p:txBody>
      </p:sp>
      <p:sp>
        <p:nvSpPr>
          <p:cNvPr id="12" name="ZoneTexte 10"/>
          <p:cNvSpPr txBox="1"/>
          <p:nvPr/>
        </p:nvSpPr>
        <p:spPr bwMode="auto">
          <a:xfrm>
            <a:off x="5323438" y="2750125"/>
            <a:ext cx="1545997" cy="306467"/>
          </a:xfrm>
          <a:prstGeom prst="roundRect">
            <a:avLst/>
          </a:prstGeom>
          <a:noFill/>
          <a:ln w="28575">
            <a:solidFill>
              <a:schemeClr val="accent6"/>
            </a:solidFill>
          </a:ln>
        </p:spPr>
        <p:txBody>
          <a:bodyPr wrap="none">
            <a:spAutoFit/>
          </a:bodyPr>
          <a:lstStyle/>
          <a:p>
            <a:pPr defTabSz="685800">
              <a:defRPr/>
            </a:pPr>
            <a:r>
              <a:rPr lang="en-US" sz="1200" b="1" dirty="0">
                <a:solidFill>
                  <a:srgbClr val="000000"/>
                </a:solidFill>
              </a:rPr>
              <a:t>Refractory/relapse</a:t>
            </a:r>
          </a:p>
        </p:txBody>
      </p:sp>
      <p:cxnSp>
        <p:nvCxnSpPr>
          <p:cNvPr id="14" name="Connecteur droit 30"/>
          <p:cNvCxnSpPr>
            <a:stCxn id="10" idx="2"/>
            <a:endCxn id="11" idx="0"/>
          </p:cNvCxnSpPr>
          <p:nvPr/>
        </p:nvCxnSpPr>
        <p:spPr bwMode="auto">
          <a:xfrm>
            <a:off x="6007220" y="2083380"/>
            <a:ext cx="52650" cy="14764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cteur droit 38"/>
          <p:cNvCxnSpPr>
            <a:stCxn id="11" idx="2"/>
          </p:cNvCxnSpPr>
          <p:nvPr/>
        </p:nvCxnSpPr>
        <p:spPr bwMode="auto">
          <a:xfrm flipH="1">
            <a:off x="6054656" y="2537488"/>
            <a:ext cx="5214" cy="21746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72383" y="3970327"/>
            <a:ext cx="1230224" cy="715089"/>
          </a:xfrm>
          <a:prstGeom prst="roundRect">
            <a:avLst/>
          </a:prstGeom>
          <a:noFill/>
          <a:ln w="28575">
            <a:solidFill>
              <a:schemeClr val="accent6"/>
            </a:solidFill>
          </a:ln>
        </p:spPr>
        <p:txBody>
          <a:bodyPr wrap="square" rtlCol="0">
            <a:spAutoFit/>
          </a:bodyPr>
          <a:lstStyle/>
          <a:p>
            <a:pPr algn="ctr" defTabSz="685800"/>
            <a:r>
              <a:rPr lang="en-US" sz="1200" b="1" dirty="0">
                <a:solidFill>
                  <a:srgbClr val="000000"/>
                </a:solidFill>
              </a:rPr>
              <a:t>YES: </a:t>
            </a:r>
            <a:r>
              <a:rPr lang="en-US" sz="1200" dirty="0">
                <a:solidFill>
                  <a:srgbClr val="000000"/>
                </a:solidFill>
              </a:rPr>
              <a:t>Unrelated matched BMT </a:t>
            </a:r>
          </a:p>
        </p:txBody>
      </p:sp>
      <p:sp>
        <p:nvSpPr>
          <p:cNvPr id="23" name="ZoneTexte 22"/>
          <p:cNvSpPr txBox="1"/>
          <p:nvPr/>
        </p:nvSpPr>
        <p:spPr>
          <a:xfrm>
            <a:off x="3511414" y="905579"/>
            <a:ext cx="2142513" cy="510778"/>
          </a:xfrm>
          <a:prstGeom prst="roundRect">
            <a:avLst/>
          </a:prstGeom>
          <a:solidFill>
            <a:schemeClr val="accent6">
              <a:lumMod val="20000"/>
              <a:lumOff val="80000"/>
            </a:schemeClr>
          </a:solidFill>
          <a:ln w="28575">
            <a:solidFill>
              <a:schemeClr val="accent6"/>
            </a:solidFill>
          </a:ln>
        </p:spPr>
        <p:txBody>
          <a:bodyPr wrap="none">
            <a:spAutoFit/>
          </a:bodyPr>
          <a:lstStyle/>
          <a:p>
            <a:pPr algn="ctr" defTabSz="685800">
              <a:defRPr/>
            </a:pPr>
            <a:r>
              <a:rPr lang="en-US" sz="1200" b="1" dirty="0">
                <a:solidFill>
                  <a:srgbClr val="000000"/>
                </a:solidFill>
              </a:rPr>
              <a:t>Idiopathic aplastic anemia</a:t>
            </a:r>
          </a:p>
          <a:p>
            <a:pPr algn="ctr" defTabSz="685800">
              <a:defRPr/>
            </a:pPr>
            <a:r>
              <a:rPr lang="en-US" sz="1200" b="1" dirty="0">
                <a:solidFill>
                  <a:srgbClr val="000000"/>
                </a:solidFill>
              </a:rPr>
              <a:t> needed to be treated</a:t>
            </a:r>
          </a:p>
        </p:txBody>
      </p:sp>
      <p:cxnSp>
        <p:nvCxnSpPr>
          <p:cNvPr id="25" name="Connecteur droit 14"/>
          <p:cNvCxnSpPr>
            <a:stCxn id="23" idx="1"/>
          </p:cNvCxnSpPr>
          <p:nvPr/>
        </p:nvCxnSpPr>
        <p:spPr>
          <a:xfrm flipH="1">
            <a:off x="3068734" y="1160968"/>
            <a:ext cx="442680" cy="3985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droit 46"/>
          <p:cNvCxnSpPr>
            <a:stCxn id="23" idx="3"/>
          </p:cNvCxnSpPr>
          <p:nvPr/>
        </p:nvCxnSpPr>
        <p:spPr bwMode="auto">
          <a:xfrm>
            <a:off x="5653927" y="1160968"/>
            <a:ext cx="353293" cy="4116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ZoneTexte 12"/>
          <p:cNvSpPr txBox="1"/>
          <p:nvPr/>
        </p:nvSpPr>
        <p:spPr bwMode="auto">
          <a:xfrm>
            <a:off x="5651292" y="3970334"/>
            <a:ext cx="2070967" cy="1123712"/>
          </a:xfrm>
          <a:prstGeom prst="roundRect">
            <a:avLst/>
          </a:prstGeom>
          <a:noFill/>
          <a:ln w="28575">
            <a:solidFill>
              <a:schemeClr val="accent6"/>
            </a:solidFill>
          </a:ln>
        </p:spPr>
        <p:txBody>
          <a:bodyPr wrap="square">
            <a:spAutoFit/>
          </a:bodyPr>
          <a:lstStyle/>
          <a:p>
            <a:pPr algn="ctr" defTabSz="685800">
              <a:defRPr/>
            </a:pPr>
            <a:r>
              <a:rPr lang="en-US" sz="1200" b="1" dirty="0">
                <a:solidFill>
                  <a:srgbClr val="000000"/>
                </a:solidFill>
              </a:rPr>
              <a:t>NO:</a:t>
            </a:r>
          </a:p>
          <a:p>
            <a:pPr algn="ctr" defTabSz="685800">
              <a:defRPr/>
            </a:pPr>
            <a:r>
              <a:rPr lang="en-US" sz="1200" dirty="0">
                <a:solidFill>
                  <a:srgbClr val="000000"/>
                </a:solidFill>
              </a:rPr>
              <a:t> </a:t>
            </a:r>
            <a:r>
              <a:rPr lang="en-US" sz="1200" dirty="0" err="1">
                <a:solidFill>
                  <a:srgbClr val="000000"/>
                </a:solidFill>
              </a:rPr>
              <a:t>Eltrombopag</a:t>
            </a:r>
            <a:endParaRPr lang="en-US" sz="1200" dirty="0">
              <a:solidFill>
                <a:srgbClr val="000000"/>
              </a:solidFill>
            </a:endParaRPr>
          </a:p>
          <a:p>
            <a:pPr algn="ctr" defTabSz="685800">
              <a:defRPr/>
            </a:pPr>
            <a:r>
              <a:rPr lang="en-US" sz="1200" dirty="0">
                <a:solidFill>
                  <a:srgbClr val="000000"/>
                </a:solidFill>
              </a:rPr>
              <a:t>Repeated IST</a:t>
            </a:r>
          </a:p>
          <a:p>
            <a:pPr marL="133350" indent="-133350" algn="ctr" defTabSz="685800">
              <a:defRPr/>
            </a:pPr>
            <a:r>
              <a:rPr lang="en-US" sz="1200" dirty="0">
                <a:solidFill>
                  <a:srgbClr val="000000"/>
                </a:solidFill>
              </a:rPr>
              <a:t>Alternative</a:t>
            </a:r>
            <a:br>
              <a:rPr lang="en-US" sz="1200" dirty="0">
                <a:solidFill>
                  <a:srgbClr val="000000"/>
                </a:solidFill>
              </a:rPr>
            </a:br>
            <a:r>
              <a:rPr lang="en-US" sz="1200" dirty="0">
                <a:solidFill>
                  <a:srgbClr val="000000"/>
                </a:solidFill>
              </a:rPr>
              <a:t>(mismatch BMT)</a:t>
            </a:r>
          </a:p>
        </p:txBody>
      </p:sp>
      <p:sp>
        <p:nvSpPr>
          <p:cNvPr id="2" name="Title 1">
            <a:extLst>
              <a:ext uri="{FF2B5EF4-FFF2-40B4-BE49-F238E27FC236}">
                <a16:creationId xmlns:a16="http://schemas.microsoft.com/office/drawing/2014/main" id="{2D0BDC0E-63E0-47D5-8E42-8300CA29A93E}"/>
              </a:ext>
            </a:extLst>
          </p:cNvPr>
          <p:cNvSpPr>
            <a:spLocks noGrp="1"/>
          </p:cNvSpPr>
          <p:nvPr>
            <p:ph type="title"/>
          </p:nvPr>
        </p:nvSpPr>
        <p:spPr/>
        <p:txBody>
          <a:bodyPr>
            <a:normAutofit/>
          </a:bodyPr>
          <a:lstStyle/>
          <a:p>
            <a:r>
              <a:rPr lang="fr-FR" sz="2400" dirty="0" err="1">
                <a:cs typeface="Arial"/>
              </a:rPr>
              <a:t>Treatment</a:t>
            </a:r>
            <a:r>
              <a:rPr lang="fr-FR" sz="2400" dirty="0">
                <a:cs typeface="Arial"/>
              </a:rPr>
              <a:t> (guidelines)</a:t>
            </a:r>
            <a:endParaRPr lang="en-US" sz="2400" dirty="0"/>
          </a:p>
        </p:txBody>
      </p:sp>
      <p:sp>
        <p:nvSpPr>
          <p:cNvPr id="30" name="ZoneTexte 11">
            <a:extLst>
              <a:ext uri="{FF2B5EF4-FFF2-40B4-BE49-F238E27FC236}">
                <a16:creationId xmlns:a16="http://schemas.microsoft.com/office/drawing/2014/main" id="{05AE1BB1-F636-304F-BF49-BE610DF8CA7E}"/>
              </a:ext>
            </a:extLst>
          </p:cNvPr>
          <p:cNvSpPr txBox="1"/>
          <p:nvPr/>
        </p:nvSpPr>
        <p:spPr bwMode="auto">
          <a:xfrm>
            <a:off x="4829934" y="3152947"/>
            <a:ext cx="1923785" cy="715087"/>
          </a:xfrm>
          <a:prstGeom prst="roundRect">
            <a:avLst/>
          </a:prstGeom>
          <a:noFill/>
          <a:ln w="28575">
            <a:solidFill>
              <a:schemeClr val="accent6"/>
            </a:solidFill>
          </a:ln>
        </p:spPr>
        <p:txBody>
          <a:bodyPr wrap="none" lIns="91438" tIns="45719" rIns="91438" bIns="45719">
            <a:spAutoFit/>
          </a:bodyPr>
          <a:lstStyle/>
          <a:p>
            <a:pPr algn="ctr" defTabSz="685783">
              <a:defRPr/>
            </a:pPr>
            <a:r>
              <a:rPr lang="en-US" sz="1200" b="1" dirty="0">
                <a:solidFill>
                  <a:srgbClr val="000000"/>
                </a:solidFill>
              </a:rPr>
              <a:t>10/10 (8/8 matched UD)</a:t>
            </a:r>
          </a:p>
          <a:p>
            <a:pPr algn="ctr" defTabSz="685783">
              <a:defRPr/>
            </a:pPr>
            <a:r>
              <a:rPr lang="en-US" sz="1200" b="1" dirty="0">
                <a:solidFill>
                  <a:srgbClr val="000000"/>
                </a:solidFill>
              </a:rPr>
              <a:t>Young (&lt;30 years)</a:t>
            </a:r>
          </a:p>
          <a:p>
            <a:pPr algn="ctr" defTabSz="685783">
              <a:defRPr/>
            </a:pPr>
            <a:r>
              <a:rPr lang="en-US" sz="1200" b="1" dirty="0">
                <a:solidFill>
                  <a:srgbClr val="000000"/>
                </a:solidFill>
              </a:rPr>
              <a:t>First year</a:t>
            </a:r>
            <a:endParaRPr lang="en-US" sz="1200" dirty="0">
              <a:solidFill>
                <a:srgbClr val="000000"/>
              </a:solidFill>
            </a:endParaRPr>
          </a:p>
        </p:txBody>
      </p:sp>
      <p:pic>
        <p:nvPicPr>
          <p:cNvPr id="31" name="Image 10" descr="globulesVerticaux.png">
            <a:extLst>
              <a:ext uri="{FF2B5EF4-FFF2-40B4-BE49-F238E27FC236}">
                <a16:creationId xmlns:a16="http://schemas.microsoft.com/office/drawing/2014/main" id="{9E86EFA4-B119-D44E-801C-9AD57072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72304" y="-189834"/>
            <a:ext cx="2154857" cy="3049394"/>
          </a:xfrm>
          <a:prstGeom prst="rect">
            <a:avLst/>
          </a:prstGeom>
        </p:spPr>
      </p:pic>
      <p:pic>
        <p:nvPicPr>
          <p:cNvPr id="32" name="Image 31" descr="logoMaRIH(quadri)-01.png">
            <a:extLst>
              <a:ext uri="{FF2B5EF4-FFF2-40B4-BE49-F238E27FC236}">
                <a16:creationId xmlns:a16="http://schemas.microsoft.com/office/drawing/2014/main" id="{3AB4814A-7C26-5947-A16E-E01193E7389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178" y="4465395"/>
            <a:ext cx="1035092" cy="731756"/>
          </a:xfrm>
          <a:prstGeom prst="rect">
            <a:avLst/>
          </a:prstGeom>
        </p:spPr>
      </p:pic>
      <p:pic>
        <p:nvPicPr>
          <p:cNvPr id="33" name="Picture 5" descr="http://www.aplasiemedullaire.com/sites/all/themes/aplasie/img/logo.jpg">
            <a:hlinkClick r:id="rId4"/>
            <a:extLst>
              <a:ext uri="{FF2B5EF4-FFF2-40B4-BE49-F238E27FC236}">
                <a16:creationId xmlns:a16="http://schemas.microsoft.com/office/drawing/2014/main" id="{AF1AFD41-0114-A140-BB0E-C4014EF2C6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286" y="4562939"/>
            <a:ext cx="1601162" cy="540000"/>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p14="http://schemas.microsoft.com/office/powerpoint/2010/main" val="230070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au 2"/>
          <p:cNvGraphicFramePr>
            <a:graphicFrameLocks noGrp="1"/>
          </p:cNvGraphicFramePr>
          <p:nvPr>
            <p:extLst>
              <p:ext uri="{D42A27DB-BD31-4B8C-83A1-F6EECF244321}">
                <p14:modId xmlns:p14="http://schemas.microsoft.com/office/powerpoint/2010/main" val="381417240"/>
              </p:ext>
            </p:extLst>
          </p:nvPr>
        </p:nvGraphicFramePr>
        <p:xfrm>
          <a:off x="4919001" y="1880252"/>
          <a:ext cx="3192066" cy="2103834"/>
        </p:xfrm>
        <a:graphic>
          <a:graphicData uri="http://schemas.openxmlformats.org/drawingml/2006/table">
            <a:tbl>
              <a:tblPr/>
              <a:tblGrid>
                <a:gridCol w="1477566">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tblGrid>
              <a:tr h="484584">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1" i="0" u="none" strike="noStrike" cap="none" normalizeH="0" baseline="0" dirty="0">
                          <a:ln>
                            <a:noFill/>
                          </a:ln>
                          <a:solidFill>
                            <a:srgbClr val="FFFFFF"/>
                          </a:solidFill>
                          <a:effectLst/>
                          <a:latin typeface="Arial" pitchFamily="34" charset="0"/>
                          <a:ea typeface="MS PGothic" pitchFamily="34" charset="-128"/>
                        </a:rPr>
                        <a:t>Event</a:t>
                      </a:r>
                    </a:p>
                  </a:txBody>
                  <a:tcPr marL="68568" marR="68568" marT="27979" marB="2797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6F0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1" i="0" u="none" strike="noStrike" cap="none" normalizeH="0" baseline="0" dirty="0">
                          <a:ln>
                            <a:noFill/>
                          </a:ln>
                          <a:solidFill>
                            <a:srgbClr val="FFFFFF"/>
                          </a:solidFill>
                          <a:effectLst/>
                          <a:latin typeface="Arial" pitchFamily="34" charset="0"/>
                          <a:ea typeface="MS PGothic" pitchFamily="34" charset="-128"/>
                        </a:rPr>
                        <a:t>No of </a:t>
                      </a:r>
                      <a:r>
                        <a:rPr kumimoji="0" lang="fr-FR" altLang="ja-JP" sz="1200" b="1" i="0" u="none" strike="noStrike" cap="none" normalizeH="0" baseline="0" dirty="0" err="1">
                          <a:ln>
                            <a:noFill/>
                          </a:ln>
                          <a:solidFill>
                            <a:srgbClr val="FFFFFF"/>
                          </a:solidFill>
                          <a:effectLst/>
                          <a:latin typeface="Arial" pitchFamily="34" charset="0"/>
                          <a:ea typeface="MS PGothic" pitchFamily="34" charset="-128"/>
                        </a:rPr>
                        <a:t>events</a:t>
                      </a:r>
                      <a:endParaRPr kumimoji="0" lang="fr-FR" altLang="ja-JP" sz="1200" b="1" i="0" u="none" strike="noStrike" cap="none" normalizeH="0" baseline="0" dirty="0">
                        <a:ln>
                          <a:noFill/>
                        </a:ln>
                        <a:solidFill>
                          <a:srgbClr val="FFFFFF"/>
                        </a:solidFill>
                        <a:effectLst/>
                        <a:latin typeface="Arial" pitchFamily="34" charset="0"/>
                        <a:ea typeface="MS PGothic" pitchFamily="34" charset="-128"/>
                      </a:endParaRPr>
                    </a:p>
                  </a:txBody>
                  <a:tcPr marL="68568" marR="68568" marT="27979" marB="2797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6F0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1" i="0" u="none" strike="noStrike" cap="none" normalizeH="0" baseline="0">
                          <a:ln>
                            <a:noFill/>
                          </a:ln>
                          <a:solidFill>
                            <a:srgbClr val="FFFFFF"/>
                          </a:solidFill>
                          <a:effectLst/>
                          <a:latin typeface="Arial" pitchFamily="34" charset="0"/>
                          <a:ea typeface="MS PGothic" pitchFamily="34" charset="-128"/>
                        </a:rPr>
                        <a:t>6yr-CI (%)</a:t>
                      </a:r>
                    </a:p>
                  </a:txBody>
                  <a:tcPr marL="68568" marR="68568" marT="27979" marB="2797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6F09"/>
                    </a:solidFill>
                  </a:tcPr>
                </a:tc>
                <a:extLst>
                  <a:ext uri="{0D108BD9-81ED-4DB2-BD59-A6C34878D82A}">
                    <a16:rowId xmlns:a16="http://schemas.microsoft.com/office/drawing/2014/main" val="10000"/>
                  </a:ext>
                </a:extLst>
              </a:tr>
              <a:tr h="325041">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dirty="0" err="1">
                          <a:ln>
                            <a:noFill/>
                          </a:ln>
                          <a:solidFill>
                            <a:srgbClr val="000000"/>
                          </a:solidFill>
                          <a:effectLst/>
                          <a:latin typeface="Arial" pitchFamily="34" charset="0"/>
                          <a:ea typeface="MS PGothic" pitchFamily="34" charset="-128"/>
                        </a:rPr>
                        <a:t>Secondary</a:t>
                      </a:r>
                      <a:r>
                        <a:rPr kumimoji="0" lang="fr-FR" altLang="ja-JP" sz="1200" b="0" i="0" u="none" strike="noStrike" cap="none" normalizeH="0" baseline="0" dirty="0">
                          <a:ln>
                            <a:noFill/>
                          </a:ln>
                          <a:solidFill>
                            <a:srgbClr val="000000"/>
                          </a:solidFill>
                          <a:effectLst/>
                          <a:latin typeface="Arial" pitchFamily="34" charset="0"/>
                          <a:ea typeface="MS PGothic" pitchFamily="34" charset="-128"/>
                        </a:rPr>
                        <a:t> cancer</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1</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altLang="ja-JP" sz="1200" b="0" i="0" u="none" strike="noStrike" cap="none" normalizeH="0" baseline="0">
                          <a:ln>
                            <a:noFill/>
                          </a:ln>
                          <a:solidFill>
                            <a:srgbClr val="000000"/>
                          </a:solidFill>
                          <a:effectLst/>
                          <a:latin typeface="Arial" pitchFamily="34" charset="0"/>
                          <a:ea typeface="MS PGothic" pitchFamily="34" charset="-128"/>
                        </a:rPr>
                        <a:t>2 (0-9)</a:t>
                      </a:r>
                      <a:endParaRPr kumimoji="0" lang="fr-FR" altLang="ja-JP" sz="1200" b="0" i="0" u="none" strike="noStrike" cap="none" normalizeH="0" baseline="0">
                        <a:ln>
                          <a:noFill/>
                        </a:ln>
                        <a:solidFill>
                          <a:srgbClr val="000000"/>
                        </a:solidFill>
                        <a:effectLst/>
                        <a:latin typeface="Arial" pitchFamily="34" charset="0"/>
                        <a:ea typeface="MS PGothic" pitchFamily="34" charset="-128"/>
                      </a:endParaRP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extLst>
                  <a:ext uri="{0D108BD9-81ED-4DB2-BD59-A6C34878D82A}">
                    <a16:rowId xmlns:a16="http://schemas.microsoft.com/office/drawing/2014/main" val="10001"/>
                  </a:ext>
                </a:extLst>
              </a:tr>
              <a:tr h="325041">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Osteonecrosis</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10</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21 (10-36)</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extLst>
                  <a:ext uri="{0D108BD9-81ED-4DB2-BD59-A6C34878D82A}">
                    <a16:rowId xmlns:a16="http://schemas.microsoft.com/office/drawing/2014/main" val="10002"/>
                  </a:ext>
                </a:extLst>
              </a:tr>
              <a:tr h="484584">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Cardiovascular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complications</a:t>
                      </a:r>
                    </a:p>
                  </a:txBody>
                  <a:tcPr marL="68568" marR="68568" marT="27979" marB="279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1</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altLang="ja-JP" sz="1200" b="0" i="0" u="none" strike="noStrike" cap="none" normalizeH="0" baseline="0">
                          <a:ln>
                            <a:noFill/>
                          </a:ln>
                          <a:solidFill>
                            <a:srgbClr val="000000"/>
                          </a:solidFill>
                          <a:effectLst/>
                          <a:latin typeface="Arial" pitchFamily="34" charset="0"/>
                          <a:ea typeface="MS PGothic" pitchFamily="34" charset="-128"/>
                        </a:rPr>
                        <a:t>2 (0-9)</a:t>
                      </a:r>
                      <a:endParaRPr kumimoji="0" lang="fr-FR" altLang="ja-JP" sz="1200" b="0" i="0" u="none" strike="noStrike" cap="none" normalizeH="0" baseline="0">
                        <a:ln>
                          <a:noFill/>
                        </a:ln>
                        <a:solidFill>
                          <a:srgbClr val="000000"/>
                        </a:solidFill>
                        <a:effectLst/>
                        <a:latin typeface="Arial" pitchFamily="34" charset="0"/>
                        <a:ea typeface="MS PGothic" pitchFamily="34" charset="-128"/>
                      </a:endParaRP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DCF"/>
                    </a:solidFill>
                  </a:tcPr>
                </a:tc>
                <a:extLst>
                  <a:ext uri="{0D108BD9-81ED-4DB2-BD59-A6C34878D82A}">
                    <a16:rowId xmlns:a16="http://schemas.microsoft.com/office/drawing/2014/main" val="10003"/>
                  </a:ext>
                </a:extLst>
              </a:tr>
              <a:tr h="484584">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Endocrine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a:ln>
                            <a:noFill/>
                          </a:ln>
                          <a:solidFill>
                            <a:srgbClr val="000000"/>
                          </a:solidFill>
                          <a:effectLst/>
                          <a:latin typeface="Arial" pitchFamily="34" charset="0"/>
                          <a:ea typeface="MS PGothic" pitchFamily="34" charset="-128"/>
                        </a:rPr>
                        <a:t>dysfunctions</a:t>
                      </a:r>
                    </a:p>
                  </a:txBody>
                  <a:tcPr marL="68568" marR="68568" marT="27979" marB="279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dirty="0">
                          <a:ln>
                            <a:noFill/>
                          </a:ln>
                          <a:solidFill>
                            <a:srgbClr val="000000"/>
                          </a:solidFill>
                          <a:effectLst/>
                          <a:latin typeface="Arial" pitchFamily="34" charset="0"/>
                          <a:ea typeface="MS PGothic" pitchFamily="34" charset="-128"/>
                        </a:rPr>
                        <a:t>7</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tc>
                  <a:txBody>
                    <a:bodyPr/>
                    <a:lstStyle>
                      <a:lvl1pPr eaLnBrk="0" hangingPunct="0">
                        <a:spcBef>
                          <a:spcPct val="75000"/>
                        </a:spcBef>
                        <a:buClr>
                          <a:schemeClr val="tx2"/>
                        </a:buClr>
                        <a:buFont typeface="Wingdings" pitchFamily="2" charset="2"/>
                        <a:defRPr sz="2000">
                          <a:solidFill>
                            <a:schemeClr val="tx1"/>
                          </a:solidFill>
                          <a:latin typeface="Arial" pitchFamily="34" charset="0"/>
                          <a:ea typeface="MS PGothic" pitchFamily="34" charset="-128"/>
                          <a:cs typeface="MS PGothic" pitchFamily="34" charset="-128"/>
                        </a:defRPr>
                      </a:lvl1pPr>
                      <a:lvl2pPr marL="742950" indent="-285750" eaLnBrk="0" hangingPunct="0">
                        <a:spcBef>
                          <a:spcPct val="15000"/>
                        </a:spcBef>
                        <a:buClr>
                          <a:schemeClr val="tx2"/>
                        </a:buClr>
                        <a:defRPr sz="2000">
                          <a:solidFill>
                            <a:schemeClr val="tx1"/>
                          </a:solidFill>
                          <a:latin typeface="Arial" pitchFamily="34" charset="0"/>
                          <a:ea typeface="MS PGothic" pitchFamily="34" charset="-128"/>
                          <a:cs typeface="Arial" pitchFamily="34" charset="0"/>
                        </a:defRPr>
                      </a:lvl2pPr>
                      <a:lvl3pPr marL="11430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3pPr>
                      <a:lvl4pPr marL="1600200" indent="-228600" eaLnBrk="0" hangingPunct="0">
                        <a:spcBef>
                          <a:spcPct val="15000"/>
                        </a:spcBef>
                        <a:buClr>
                          <a:schemeClr val="tx2"/>
                        </a:buClr>
                        <a:buFont typeface="Arial" pitchFamily="34" charset="0"/>
                        <a:defRPr sz="2000">
                          <a:solidFill>
                            <a:schemeClr val="tx1"/>
                          </a:solidFill>
                          <a:latin typeface="Arial" pitchFamily="34" charset="0"/>
                          <a:ea typeface="Arial" pitchFamily="34" charset="0"/>
                          <a:cs typeface="Arial" pitchFamily="34" charset="0"/>
                        </a:defRPr>
                      </a:lvl4pPr>
                      <a:lvl5pPr marL="2057400" indent="-228600" eaLnBrk="0" hangingPunct="0">
                        <a:spcBef>
                          <a:spcPct val="15000"/>
                        </a:spcBef>
                        <a:buClr>
                          <a:schemeClr val="tx2"/>
                        </a:buCl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15000"/>
                        </a:spcBef>
                        <a:spcAft>
                          <a:spcPct val="0"/>
                        </a:spcAft>
                        <a:buClr>
                          <a:schemeClr val="tx2"/>
                        </a:buClr>
                        <a:defRPr sz="2000">
                          <a:solidFill>
                            <a:schemeClr val="tx1"/>
                          </a:solidFill>
                          <a:latin typeface="Arial" pitchFamily="34" charset="0"/>
                          <a:ea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ja-JP" sz="1200" b="0" i="0" u="none" strike="noStrike" cap="none" normalizeH="0" baseline="0" dirty="0">
                          <a:ln>
                            <a:noFill/>
                          </a:ln>
                          <a:solidFill>
                            <a:srgbClr val="000000"/>
                          </a:solidFill>
                          <a:effectLst/>
                          <a:latin typeface="Arial" pitchFamily="34" charset="0"/>
                          <a:ea typeface="MS PGothic" pitchFamily="34" charset="-128"/>
                        </a:rPr>
                        <a:t>19 (9-31)</a:t>
                      </a:r>
                    </a:p>
                  </a:txBody>
                  <a:tcPr marL="68568" marR="68568" marT="27979" marB="279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FE9"/>
                    </a:solidFill>
                  </a:tcPr>
                </a:tc>
                <a:extLst>
                  <a:ext uri="{0D108BD9-81ED-4DB2-BD59-A6C34878D82A}">
                    <a16:rowId xmlns:a16="http://schemas.microsoft.com/office/drawing/2014/main" val="10004"/>
                  </a:ext>
                </a:extLst>
              </a:tr>
            </a:tbl>
          </a:graphicData>
        </a:graphic>
      </p:graphicFrame>
      <p:grpSp>
        <p:nvGrpSpPr>
          <p:cNvPr id="12" name="Group 11"/>
          <p:cNvGrpSpPr>
            <a:grpSpLocks/>
          </p:cNvGrpSpPr>
          <p:nvPr/>
        </p:nvGrpSpPr>
        <p:grpSpPr bwMode="auto">
          <a:xfrm>
            <a:off x="1298695" y="1686183"/>
            <a:ext cx="3078604" cy="2953263"/>
            <a:chOff x="238849" y="1968500"/>
            <a:chExt cx="4103860" cy="3938565"/>
          </a:xfrm>
        </p:grpSpPr>
        <p:grpSp>
          <p:nvGrpSpPr>
            <p:cNvPr id="13" name="Group 67"/>
            <p:cNvGrpSpPr>
              <a:grpSpLocks/>
            </p:cNvGrpSpPr>
            <p:nvPr/>
          </p:nvGrpSpPr>
          <p:grpSpPr bwMode="auto">
            <a:xfrm>
              <a:off x="299670" y="5263634"/>
              <a:ext cx="4043039" cy="643431"/>
              <a:chOff x="299670" y="5314434"/>
              <a:chExt cx="4043039" cy="643431"/>
            </a:xfrm>
          </p:grpSpPr>
          <p:grpSp>
            <p:nvGrpSpPr>
              <p:cNvPr id="49" name="Group 66"/>
              <p:cNvGrpSpPr>
                <a:grpSpLocks/>
              </p:cNvGrpSpPr>
              <p:nvPr/>
            </p:nvGrpSpPr>
            <p:grpSpPr bwMode="auto">
              <a:xfrm>
                <a:off x="869344" y="5619234"/>
                <a:ext cx="3473365" cy="338631"/>
                <a:chOff x="869344" y="5733534"/>
                <a:chExt cx="3473365" cy="338631"/>
              </a:xfrm>
            </p:grpSpPr>
            <p:sp>
              <p:nvSpPr>
                <p:cNvPr id="51" name="Rectangle 50"/>
                <p:cNvSpPr>
                  <a:spLocks noChangeArrowheads="1"/>
                </p:cNvSpPr>
                <p:nvPr/>
              </p:nvSpPr>
              <p:spPr bwMode="auto">
                <a:xfrm>
                  <a:off x="869344"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61</a:t>
                  </a:r>
                  <a:endParaRPr lang="en-US" altLang="ja-JP" sz="1050" b="1">
                    <a:cs typeface="Arial" charset="0"/>
                  </a:endParaRPr>
                </a:p>
              </p:txBody>
            </p:sp>
            <p:sp>
              <p:nvSpPr>
                <p:cNvPr id="52" name="Rectangle 51"/>
                <p:cNvSpPr>
                  <a:spLocks noChangeArrowheads="1"/>
                </p:cNvSpPr>
                <p:nvPr/>
              </p:nvSpPr>
              <p:spPr bwMode="auto">
                <a:xfrm>
                  <a:off x="1332321"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53</a:t>
                  </a:r>
                  <a:endParaRPr lang="en-US" altLang="ja-JP" sz="1050" b="1">
                    <a:cs typeface="Arial" charset="0"/>
                  </a:endParaRPr>
                </a:p>
              </p:txBody>
            </p:sp>
            <p:sp>
              <p:nvSpPr>
                <p:cNvPr id="53" name="Rectangle 52"/>
                <p:cNvSpPr>
                  <a:spLocks noChangeArrowheads="1"/>
                </p:cNvSpPr>
                <p:nvPr/>
              </p:nvSpPr>
              <p:spPr bwMode="auto">
                <a:xfrm>
                  <a:off x="1844993"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38</a:t>
                  </a:r>
                  <a:endParaRPr lang="en-US" altLang="ja-JP" sz="1050" b="1">
                    <a:cs typeface="Arial" charset="0"/>
                  </a:endParaRPr>
                </a:p>
              </p:txBody>
            </p:sp>
            <p:sp>
              <p:nvSpPr>
                <p:cNvPr id="54" name="Rectangle 53"/>
                <p:cNvSpPr>
                  <a:spLocks noChangeArrowheads="1"/>
                </p:cNvSpPr>
                <p:nvPr/>
              </p:nvSpPr>
              <p:spPr bwMode="auto">
                <a:xfrm>
                  <a:off x="2357664"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35</a:t>
                  </a:r>
                  <a:endParaRPr lang="en-US" altLang="ja-JP" sz="1050" b="1">
                    <a:cs typeface="Arial" charset="0"/>
                  </a:endParaRPr>
                </a:p>
              </p:txBody>
            </p:sp>
            <p:sp>
              <p:nvSpPr>
                <p:cNvPr id="55" name="Rectangle 54"/>
                <p:cNvSpPr>
                  <a:spLocks noChangeArrowheads="1"/>
                </p:cNvSpPr>
                <p:nvPr/>
              </p:nvSpPr>
              <p:spPr bwMode="auto">
                <a:xfrm>
                  <a:off x="2870335"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33</a:t>
                  </a:r>
                  <a:endParaRPr lang="en-US" altLang="ja-JP" sz="1050" b="1">
                    <a:cs typeface="Arial" charset="0"/>
                  </a:endParaRPr>
                </a:p>
              </p:txBody>
            </p:sp>
            <p:sp>
              <p:nvSpPr>
                <p:cNvPr id="56" name="Rectangle 55"/>
                <p:cNvSpPr>
                  <a:spLocks noChangeArrowheads="1"/>
                </p:cNvSpPr>
                <p:nvPr/>
              </p:nvSpPr>
              <p:spPr bwMode="auto">
                <a:xfrm>
                  <a:off x="3383006"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30</a:t>
                  </a:r>
                  <a:endParaRPr lang="en-US" altLang="ja-JP" sz="1050" b="1">
                    <a:cs typeface="Arial" charset="0"/>
                  </a:endParaRPr>
                </a:p>
              </p:txBody>
            </p:sp>
            <p:sp>
              <p:nvSpPr>
                <p:cNvPr id="57" name="Rectangle 56"/>
                <p:cNvSpPr>
                  <a:spLocks noChangeArrowheads="1"/>
                </p:cNvSpPr>
                <p:nvPr/>
              </p:nvSpPr>
              <p:spPr bwMode="auto">
                <a:xfrm>
                  <a:off x="3895680" y="5733534"/>
                  <a:ext cx="447029"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28</a:t>
                  </a:r>
                  <a:endParaRPr lang="en-US" altLang="ja-JP" sz="1050" b="1">
                    <a:cs typeface="Arial" charset="0"/>
                  </a:endParaRPr>
                </a:p>
              </p:txBody>
            </p:sp>
          </p:grpSp>
          <p:sp>
            <p:nvSpPr>
              <p:cNvPr id="50" name="Rectangle 49"/>
              <p:cNvSpPr>
                <a:spLocks noChangeArrowheads="1"/>
              </p:cNvSpPr>
              <p:nvPr/>
            </p:nvSpPr>
            <p:spPr bwMode="auto">
              <a:xfrm>
                <a:off x="299670" y="5314434"/>
                <a:ext cx="1004744" cy="3386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dirty="0">
                    <a:cs typeface="Arial" charset="0"/>
                  </a:rPr>
                  <a:t>N. at </a:t>
                </a:r>
                <a:r>
                  <a:rPr lang="fr-FR" altLang="ja-JP" sz="1050" b="1" dirty="0" err="1">
                    <a:cs typeface="Arial" charset="0"/>
                  </a:rPr>
                  <a:t>risk</a:t>
                </a:r>
                <a:endParaRPr lang="en-US" altLang="ja-JP" sz="1050" b="1" dirty="0">
                  <a:cs typeface="Arial" charset="0"/>
                </a:endParaRPr>
              </a:p>
            </p:txBody>
          </p:sp>
        </p:grpSp>
        <p:grpSp>
          <p:nvGrpSpPr>
            <p:cNvPr id="14" name="Group 68"/>
            <p:cNvGrpSpPr>
              <a:grpSpLocks/>
            </p:cNvGrpSpPr>
            <p:nvPr/>
          </p:nvGrpSpPr>
          <p:grpSpPr bwMode="auto">
            <a:xfrm>
              <a:off x="238849" y="1968500"/>
              <a:ext cx="4103860" cy="3392464"/>
              <a:chOff x="238849" y="1968500"/>
              <a:chExt cx="4103860" cy="3392464"/>
            </a:xfrm>
          </p:grpSpPr>
          <p:sp>
            <p:nvSpPr>
              <p:cNvPr id="15" name="Freeform 14"/>
              <p:cNvSpPr/>
              <p:nvPr/>
            </p:nvSpPr>
            <p:spPr bwMode="auto">
              <a:xfrm>
                <a:off x="1193781" y="2127286"/>
                <a:ext cx="2929850" cy="539871"/>
              </a:xfrm>
              <a:custGeom>
                <a:avLst/>
                <a:gdLst>
                  <a:gd name="connsiteX0" fmla="*/ 1355725 w 2940050"/>
                  <a:gd name="connsiteY0" fmla="*/ 536575 h 536575"/>
                  <a:gd name="connsiteX1" fmla="*/ 2940050 w 2940050"/>
                  <a:gd name="connsiteY1" fmla="*/ 536575 h 536575"/>
                  <a:gd name="connsiteX2" fmla="*/ 2936875 w 2940050"/>
                  <a:gd name="connsiteY2" fmla="*/ 82550 h 536575"/>
                  <a:gd name="connsiteX3" fmla="*/ 1355725 w 2940050"/>
                  <a:gd name="connsiteY3" fmla="*/ 85725 h 536575"/>
                  <a:gd name="connsiteX4" fmla="*/ 1355725 w 2940050"/>
                  <a:gd name="connsiteY4" fmla="*/ 50800 h 536575"/>
                  <a:gd name="connsiteX5" fmla="*/ 911225 w 2940050"/>
                  <a:gd name="connsiteY5" fmla="*/ 50800 h 536575"/>
                  <a:gd name="connsiteX6" fmla="*/ 911225 w 2940050"/>
                  <a:gd name="connsiteY6" fmla="*/ 22225 h 536575"/>
                  <a:gd name="connsiteX7" fmla="*/ 701675 w 2940050"/>
                  <a:gd name="connsiteY7" fmla="*/ 22225 h 536575"/>
                  <a:gd name="connsiteX8" fmla="*/ 695325 w 2940050"/>
                  <a:gd name="connsiteY8" fmla="*/ 0 h 536575"/>
                  <a:gd name="connsiteX9" fmla="*/ 0 w 2940050"/>
                  <a:gd name="connsiteY9" fmla="*/ 0 h 536575"/>
                  <a:gd name="connsiteX10" fmla="*/ 6350 w 2940050"/>
                  <a:gd name="connsiteY10" fmla="*/ 34925 h 536575"/>
                  <a:gd name="connsiteX11" fmla="*/ 22225 w 2940050"/>
                  <a:gd name="connsiteY11" fmla="*/ 31750 h 536575"/>
                  <a:gd name="connsiteX12" fmla="*/ 19050 w 2940050"/>
                  <a:gd name="connsiteY12" fmla="*/ 104775 h 536575"/>
                  <a:gd name="connsiteX13" fmla="*/ 25400 w 2940050"/>
                  <a:gd name="connsiteY13" fmla="*/ 104775 h 536575"/>
                  <a:gd name="connsiteX14" fmla="*/ 25400 w 2940050"/>
                  <a:gd name="connsiteY14" fmla="*/ 165100 h 536575"/>
                  <a:gd name="connsiteX15" fmla="*/ 66675 w 2940050"/>
                  <a:gd name="connsiteY15" fmla="*/ 165100 h 536575"/>
                  <a:gd name="connsiteX16" fmla="*/ 73025 w 2940050"/>
                  <a:gd name="connsiteY16" fmla="*/ 234950 h 536575"/>
                  <a:gd name="connsiteX17" fmla="*/ 323850 w 2940050"/>
                  <a:gd name="connsiteY17" fmla="*/ 238125 h 536575"/>
                  <a:gd name="connsiteX18" fmla="*/ 323850 w 2940050"/>
                  <a:gd name="connsiteY18" fmla="*/ 295275 h 536575"/>
                  <a:gd name="connsiteX19" fmla="*/ 711200 w 2940050"/>
                  <a:gd name="connsiteY19" fmla="*/ 301625 h 536575"/>
                  <a:gd name="connsiteX20" fmla="*/ 711200 w 2940050"/>
                  <a:gd name="connsiteY20" fmla="*/ 374650 h 536575"/>
                  <a:gd name="connsiteX21" fmla="*/ 914400 w 2940050"/>
                  <a:gd name="connsiteY21" fmla="*/ 377825 h 536575"/>
                  <a:gd name="connsiteX22" fmla="*/ 914400 w 2940050"/>
                  <a:gd name="connsiteY22" fmla="*/ 450850 h 536575"/>
                  <a:gd name="connsiteX23" fmla="*/ 1358900 w 2940050"/>
                  <a:gd name="connsiteY23" fmla="*/ 450850 h 536575"/>
                  <a:gd name="connsiteX24" fmla="*/ 1355725 w 2940050"/>
                  <a:gd name="connsiteY24" fmla="*/ 536575 h 536575"/>
                  <a:gd name="connsiteX0" fmla="*/ 1355725 w 2940050"/>
                  <a:gd name="connsiteY0" fmla="*/ 536575 h 536575"/>
                  <a:gd name="connsiteX1" fmla="*/ 2940050 w 2940050"/>
                  <a:gd name="connsiteY1" fmla="*/ 536575 h 536575"/>
                  <a:gd name="connsiteX2" fmla="*/ 2936875 w 2940050"/>
                  <a:gd name="connsiteY2" fmla="*/ 82550 h 536575"/>
                  <a:gd name="connsiteX3" fmla="*/ 1355725 w 2940050"/>
                  <a:gd name="connsiteY3" fmla="*/ 85725 h 536575"/>
                  <a:gd name="connsiteX4" fmla="*/ 1355725 w 2940050"/>
                  <a:gd name="connsiteY4" fmla="*/ 50800 h 536575"/>
                  <a:gd name="connsiteX5" fmla="*/ 911225 w 2940050"/>
                  <a:gd name="connsiteY5" fmla="*/ 50800 h 536575"/>
                  <a:gd name="connsiteX6" fmla="*/ 911225 w 2940050"/>
                  <a:gd name="connsiteY6" fmla="*/ 22225 h 536575"/>
                  <a:gd name="connsiteX7" fmla="*/ 701675 w 2940050"/>
                  <a:gd name="connsiteY7" fmla="*/ 22225 h 536575"/>
                  <a:gd name="connsiteX8" fmla="*/ 695325 w 2940050"/>
                  <a:gd name="connsiteY8" fmla="*/ 0 h 536575"/>
                  <a:gd name="connsiteX9" fmla="*/ 0 w 2940050"/>
                  <a:gd name="connsiteY9" fmla="*/ 0 h 536575"/>
                  <a:gd name="connsiteX10" fmla="*/ 1587 w 2940050"/>
                  <a:gd name="connsiteY10" fmla="*/ 27781 h 536575"/>
                  <a:gd name="connsiteX11" fmla="*/ 22225 w 2940050"/>
                  <a:gd name="connsiteY11" fmla="*/ 31750 h 536575"/>
                  <a:gd name="connsiteX12" fmla="*/ 19050 w 2940050"/>
                  <a:gd name="connsiteY12" fmla="*/ 104775 h 536575"/>
                  <a:gd name="connsiteX13" fmla="*/ 25400 w 2940050"/>
                  <a:gd name="connsiteY13" fmla="*/ 104775 h 536575"/>
                  <a:gd name="connsiteX14" fmla="*/ 25400 w 2940050"/>
                  <a:gd name="connsiteY14" fmla="*/ 165100 h 536575"/>
                  <a:gd name="connsiteX15" fmla="*/ 66675 w 2940050"/>
                  <a:gd name="connsiteY15" fmla="*/ 165100 h 536575"/>
                  <a:gd name="connsiteX16" fmla="*/ 73025 w 2940050"/>
                  <a:gd name="connsiteY16" fmla="*/ 234950 h 536575"/>
                  <a:gd name="connsiteX17" fmla="*/ 323850 w 2940050"/>
                  <a:gd name="connsiteY17" fmla="*/ 238125 h 536575"/>
                  <a:gd name="connsiteX18" fmla="*/ 323850 w 2940050"/>
                  <a:gd name="connsiteY18" fmla="*/ 295275 h 536575"/>
                  <a:gd name="connsiteX19" fmla="*/ 711200 w 2940050"/>
                  <a:gd name="connsiteY19" fmla="*/ 301625 h 536575"/>
                  <a:gd name="connsiteX20" fmla="*/ 711200 w 2940050"/>
                  <a:gd name="connsiteY20" fmla="*/ 374650 h 536575"/>
                  <a:gd name="connsiteX21" fmla="*/ 914400 w 2940050"/>
                  <a:gd name="connsiteY21" fmla="*/ 377825 h 536575"/>
                  <a:gd name="connsiteX22" fmla="*/ 914400 w 2940050"/>
                  <a:gd name="connsiteY22" fmla="*/ 450850 h 536575"/>
                  <a:gd name="connsiteX23" fmla="*/ 1358900 w 2940050"/>
                  <a:gd name="connsiteY23" fmla="*/ 450850 h 536575"/>
                  <a:gd name="connsiteX24" fmla="*/ 1355725 w 2940050"/>
                  <a:gd name="connsiteY24" fmla="*/ 536575 h 536575"/>
                  <a:gd name="connsiteX0" fmla="*/ 1355725 w 2940050"/>
                  <a:gd name="connsiteY0" fmla="*/ 536575 h 536575"/>
                  <a:gd name="connsiteX1" fmla="*/ 2940050 w 2940050"/>
                  <a:gd name="connsiteY1" fmla="*/ 536575 h 536575"/>
                  <a:gd name="connsiteX2" fmla="*/ 2936875 w 2940050"/>
                  <a:gd name="connsiteY2" fmla="*/ 82550 h 536575"/>
                  <a:gd name="connsiteX3" fmla="*/ 1355725 w 2940050"/>
                  <a:gd name="connsiteY3" fmla="*/ 85725 h 536575"/>
                  <a:gd name="connsiteX4" fmla="*/ 1355725 w 2940050"/>
                  <a:gd name="connsiteY4" fmla="*/ 50800 h 536575"/>
                  <a:gd name="connsiteX5" fmla="*/ 911225 w 2940050"/>
                  <a:gd name="connsiteY5" fmla="*/ 50800 h 536575"/>
                  <a:gd name="connsiteX6" fmla="*/ 911225 w 2940050"/>
                  <a:gd name="connsiteY6" fmla="*/ 22225 h 536575"/>
                  <a:gd name="connsiteX7" fmla="*/ 701675 w 2940050"/>
                  <a:gd name="connsiteY7" fmla="*/ 22225 h 536575"/>
                  <a:gd name="connsiteX8" fmla="*/ 695325 w 2940050"/>
                  <a:gd name="connsiteY8" fmla="*/ 0 h 536575"/>
                  <a:gd name="connsiteX9" fmla="*/ 0 w 2940050"/>
                  <a:gd name="connsiteY9" fmla="*/ 0 h 536575"/>
                  <a:gd name="connsiteX10" fmla="*/ 1587 w 2940050"/>
                  <a:gd name="connsiteY10" fmla="*/ 27781 h 536575"/>
                  <a:gd name="connsiteX11" fmla="*/ 22225 w 2940050"/>
                  <a:gd name="connsiteY11" fmla="*/ 31750 h 536575"/>
                  <a:gd name="connsiteX12" fmla="*/ 9525 w 2940050"/>
                  <a:gd name="connsiteY12" fmla="*/ 104775 h 536575"/>
                  <a:gd name="connsiteX13" fmla="*/ 25400 w 2940050"/>
                  <a:gd name="connsiteY13" fmla="*/ 104775 h 536575"/>
                  <a:gd name="connsiteX14" fmla="*/ 25400 w 2940050"/>
                  <a:gd name="connsiteY14" fmla="*/ 165100 h 536575"/>
                  <a:gd name="connsiteX15" fmla="*/ 66675 w 2940050"/>
                  <a:gd name="connsiteY15" fmla="*/ 165100 h 536575"/>
                  <a:gd name="connsiteX16" fmla="*/ 73025 w 2940050"/>
                  <a:gd name="connsiteY16" fmla="*/ 234950 h 536575"/>
                  <a:gd name="connsiteX17" fmla="*/ 323850 w 2940050"/>
                  <a:gd name="connsiteY17" fmla="*/ 238125 h 536575"/>
                  <a:gd name="connsiteX18" fmla="*/ 323850 w 2940050"/>
                  <a:gd name="connsiteY18" fmla="*/ 295275 h 536575"/>
                  <a:gd name="connsiteX19" fmla="*/ 711200 w 2940050"/>
                  <a:gd name="connsiteY19" fmla="*/ 301625 h 536575"/>
                  <a:gd name="connsiteX20" fmla="*/ 711200 w 2940050"/>
                  <a:gd name="connsiteY20" fmla="*/ 374650 h 536575"/>
                  <a:gd name="connsiteX21" fmla="*/ 914400 w 2940050"/>
                  <a:gd name="connsiteY21" fmla="*/ 377825 h 536575"/>
                  <a:gd name="connsiteX22" fmla="*/ 914400 w 2940050"/>
                  <a:gd name="connsiteY22" fmla="*/ 450850 h 536575"/>
                  <a:gd name="connsiteX23" fmla="*/ 1358900 w 2940050"/>
                  <a:gd name="connsiteY23" fmla="*/ 450850 h 536575"/>
                  <a:gd name="connsiteX24" fmla="*/ 1355725 w 2940050"/>
                  <a:gd name="connsiteY24" fmla="*/ 536575 h 536575"/>
                  <a:gd name="connsiteX0" fmla="*/ 1355725 w 2940050"/>
                  <a:gd name="connsiteY0" fmla="*/ 536575 h 536575"/>
                  <a:gd name="connsiteX1" fmla="*/ 2940050 w 2940050"/>
                  <a:gd name="connsiteY1" fmla="*/ 536575 h 536575"/>
                  <a:gd name="connsiteX2" fmla="*/ 2936875 w 2940050"/>
                  <a:gd name="connsiteY2" fmla="*/ 82550 h 536575"/>
                  <a:gd name="connsiteX3" fmla="*/ 1355725 w 2940050"/>
                  <a:gd name="connsiteY3" fmla="*/ 85725 h 536575"/>
                  <a:gd name="connsiteX4" fmla="*/ 1355725 w 2940050"/>
                  <a:gd name="connsiteY4" fmla="*/ 50800 h 536575"/>
                  <a:gd name="connsiteX5" fmla="*/ 911225 w 2940050"/>
                  <a:gd name="connsiteY5" fmla="*/ 50800 h 536575"/>
                  <a:gd name="connsiteX6" fmla="*/ 911225 w 2940050"/>
                  <a:gd name="connsiteY6" fmla="*/ 22225 h 536575"/>
                  <a:gd name="connsiteX7" fmla="*/ 701675 w 2940050"/>
                  <a:gd name="connsiteY7" fmla="*/ 22225 h 536575"/>
                  <a:gd name="connsiteX8" fmla="*/ 695325 w 2940050"/>
                  <a:gd name="connsiteY8" fmla="*/ 0 h 536575"/>
                  <a:gd name="connsiteX9" fmla="*/ 0 w 2940050"/>
                  <a:gd name="connsiteY9" fmla="*/ 0 h 536575"/>
                  <a:gd name="connsiteX10" fmla="*/ 1587 w 2940050"/>
                  <a:gd name="connsiteY10" fmla="*/ 27781 h 536575"/>
                  <a:gd name="connsiteX11" fmla="*/ 9525 w 2940050"/>
                  <a:gd name="connsiteY11" fmla="*/ 104775 h 536575"/>
                  <a:gd name="connsiteX12" fmla="*/ 25400 w 2940050"/>
                  <a:gd name="connsiteY12" fmla="*/ 104775 h 536575"/>
                  <a:gd name="connsiteX13" fmla="*/ 25400 w 2940050"/>
                  <a:gd name="connsiteY13" fmla="*/ 165100 h 536575"/>
                  <a:gd name="connsiteX14" fmla="*/ 66675 w 2940050"/>
                  <a:gd name="connsiteY14" fmla="*/ 165100 h 536575"/>
                  <a:gd name="connsiteX15" fmla="*/ 73025 w 2940050"/>
                  <a:gd name="connsiteY15" fmla="*/ 234950 h 536575"/>
                  <a:gd name="connsiteX16" fmla="*/ 323850 w 2940050"/>
                  <a:gd name="connsiteY16" fmla="*/ 238125 h 536575"/>
                  <a:gd name="connsiteX17" fmla="*/ 323850 w 2940050"/>
                  <a:gd name="connsiteY17" fmla="*/ 295275 h 536575"/>
                  <a:gd name="connsiteX18" fmla="*/ 711200 w 2940050"/>
                  <a:gd name="connsiteY18" fmla="*/ 301625 h 536575"/>
                  <a:gd name="connsiteX19" fmla="*/ 711200 w 2940050"/>
                  <a:gd name="connsiteY19" fmla="*/ 374650 h 536575"/>
                  <a:gd name="connsiteX20" fmla="*/ 914400 w 2940050"/>
                  <a:gd name="connsiteY20" fmla="*/ 377825 h 536575"/>
                  <a:gd name="connsiteX21" fmla="*/ 914400 w 2940050"/>
                  <a:gd name="connsiteY21" fmla="*/ 450850 h 536575"/>
                  <a:gd name="connsiteX22" fmla="*/ 1358900 w 2940050"/>
                  <a:gd name="connsiteY22" fmla="*/ 450850 h 536575"/>
                  <a:gd name="connsiteX23" fmla="*/ 1355725 w 2940050"/>
                  <a:gd name="connsiteY23" fmla="*/ 536575 h 536575"/>
                  <a:gd name="connsiteX0" fmla="*/ 1355725 w 2940050"/>
                  <a:gd name="connsiteY0" fmla="*/ 536575 h 536575"/>
                  <a:gd name="connsiteX1" fmla="*/ 2940050 w 2940050"/>
                  <a:gd name="connsiteY1" fmla="*/ 536575 h 536575"/>
                  <a:gd name="connsiteX2" fmla="*/ 2936875 w 2940050"/>
                  <a:gd name="connsiteY2" fmla="*/ 82550 h 536575"/>
                  <a:gd name="connsiteX3" fmla="*/ 1355725 w 2940050"/>
                  <a:gd name="connsiteY3" fmla="*/ 85725 h 536575"/>
                  <a:gd name="connsiteX4" fmla="*/ 1355725 w 2940050"/>
                  <a:gd name="connsiteY4" fmla="*/ 50800 h 536575"/>
                  <a:gd name="connsiteX5" fmla="*/ 911225 w 2940050"/>
                  <a:gd name="connsiteY5" fmla="*/ 50800 h 536575"/>
                  <a:gd name="connsiteX6" fmla="*/ 911225 w 2940050"/>
                  <a:gd name="connsiteY6" fmla="*/ 22225 h 536575"/>
                  <a:gd name="connsiteX7" fmla="*/ 701675 w 2940050"/>
                  <a:gd name="connsiteY7" fmla="*/ 22225 h 536575"/>
                  <a:gd name="connsiteX8" fmla="*/ 695325 w 2940050"/>
                  <a:gd name="connsiteY8" fmla="*/ 0 h 536575"/>
                  <a:gd name="connsiteX9" fmla="*/ 0 w 2940050"/>
                  <a:gd name="connsiteY9" fmla="*/ 0 h 536575"/>
                  <a:gd name="connsiteX10" fmla="*/ 9525 w 2940050"/>
                  <a:gd name="connsiteY10" fmla="*/ 104775 h 536575"/>
                  <a:gd name="connsiteX11" fmla="*/ 25400 w 2940050"/>
                  <a:gd name="connsiteY11" fmla="*/ 104775 h 536575"/>
                  <a:gd name="connsiteX12" fmla="*/ 25400 w 2940050"/>
                  <a:gd name="connsiteY12" fmla="*/ 165100 h 536575"/>
                  <a:gd name="connsiteX13" fmla="*/ 66675 w 2940050"/>
                  <a:gd name="connsiteY13" fmla="*/ 165100 h 536575"/>
                  <a:gd name="connsiteX14" fmla="*/ 73025 w 2940050"/>
                  <a:gd name="connsiteY14" fmla="*/ 234950 h 536575"/>
                  <a:gd name="connsiteX15" fmla="*/ 323850 w 2940050"/>
                  <a:gd name="connsiteY15" fmla="*/ 238125 h 536575"/>
                  <a:gd name="connsiteX16" fmla="*/ 323850 w 2940050"/>
                  <a:gd name="connsiteY16" fmla="*/ 295275 h 536575"/>
                  <a:gd name="connsiteX17" fmla="*/ 711200 w 2940050"/>
                  <a:gd name="connsiteY17" fmla="*/ 301625 h 536575"/>
                  <a:gd name="connsiteX18" fmla="*/ 711200 w 2940050"/>
                  <a:gd name="connsiteY18" fmla="*/ 374650 h 536575"/>
                  <a:gd name="connsiteX19" fmla="*/ 914400 w 2940050"/>
                  <a:gd name="connsiteY19" fmla="*/ 377825 h 536575"/>
                  <a:gd name="connsiteX20" fmla="*/ 914400 w 2940050"/>
                  <a:gd name="connsiteY20" fmla="*/ 450850 h 536575"/>
                  <a:gd name="connsiteX21" fmla="*/ 1358900 w 2940050"/>
                  <a:gd name="connsiteY21" fmla="*/ 450850 h 536575"/>
                  <a:gd name="connsiteX22" fmla="*/ 1355725 w 2940050"/>
                  <a:gd name="connsiteY22" fmla="*/ 536575 h 536575"/>
                  <a:gd name="connsiteX0" fmla="*/ 1353344 w 2937669"/>
                  <a:gd name="connsiteY0" fmla="*/ 538956 h 538956"/>
                  <a:gd name="connsiteX1" fmla="*/ 2937669 w 2937669"/>
                  <a:gd name="connsiteY1" fmla="*/ 538956 h 538956"/>
                  <a:gd name="connsiteX2" fmla="*/ 2934494 w 2937669"/>
                  <a:gd name="connsiteY2" fmla="*/ 84931 h 538956"/>
                  <a:gd name="connsiteX3" fmla="*/ 1353344 w 2937669"/>
                  <a:gd name="connsiteY3" fmla="*/ 88106 h 538956"/>
                  <a:gd name="connsiteX4" fmla="*/ 1353344 w 2937669"/>
                  <a:gd name="connsiteY4" fmla="*/ 53181 h 538956"/>
                  <a:gd name="connsiteX5" fmla="*/ 908844 w 2937669"/>
                  <a:gd name="connsiteY5" fmla="*/ 53181 h 538956"/>
                  <a:gd name="connsiteX6" fmla="*/ 908844 w 2937669"/>
                  <a:gd name="connsiteY6" fmla="*/ 24606 h 538956"/>
                  <a:gd name="connsiteX7" fmla="*/ 699294 w 2937669"/>
                  <a:gd name="connsiteY7" fmla="*/ 24606 h 538956"/>
                  <a:gd name="connsiteX8" fmla="*/ 692944 w 2937669"/>
                  <a:gd name="connsiteY8" fmla="*/ 2381 h 538956"/>
                  <a:gd name="connsiteX9" fmla="*/ 0 w 2937669"/>
                  <a:gd name="connsiteY9" fmla="*/ 0 h 538956"/>
                  <a:gd name="connsiteX10" fmla="*/ 7144 w 2937669"/>
                  <a:gd name="connsiteY10" fmla="*/ 107156 h 538956"/>
                  <a:gd name="connsiteX11" fmla="*/ 23019 w 2937669"/>
                  <a:gd name="connsiteY11" fmla="*/ 107156 h 538956"/>
                  <a:gd name="connsiteX12" fmla="*/ 23019 w 2937669"/>
                  <a:gd name="connsiteY12" fmla="*/ 167481 h 538956"/>
                  <a:gd name="connsiteX13" fmla="*/ 64294 w 2937669"/>
                  <a:gd name="connsiteY13" fmla="*/ 167481 h 538956"/>
                  <a:gd name="connsiteX14" fmla="*/ 70644 w 2937669"/>
                  <a:gd name="connsiteY14" fmla="*/ 237331 h 538956"/>
                  <a:gd name="connsiteX15" fmla="*/ 321469 w 2937669"/>
                  <a:gd name="connsiteY15" fmla="*/ 240506 h 538956"/>
                  <a:gd name="connsiteX16" fmla="*/ 321469 w 2937669"/>
                  <a:gd name="connsiteY16" fmla="*/ 297656 h 538956"/>
                  <a:gd name="connsiteX17" fmla="*/ 708819 w 2937669"/>
                  <a:gd name="connsiteY17" fmla="*/ 304006 h 538956"/>
                  <a:gd name="connsiteX18" fmla="*/ 708819 w 2937669"/>
                  <a:gd name="connsiteY18" fmla="*/ 377031 h 538956"/>
                  <a:gd name="connsiteX19" fmla="*/ 912019 w 2937669"/>
                  <a:gd name="connsiteY19" fmla="*/ 380206 h 538956"/>
                  <a:gd name="connsiteX20" fmla="*/ 912019 w 2937669"/>
                  <a:gd name="connsiteY20" fmla="*/ 453231 h 538956"/>
                  <a:gd name="connsiteX21" fmla="*/ 1356519 w 2937669"/>
                  <a:gd name="connsiteY21" fmla="*/ 453231 h 538956"/>
                  <a:gd name="connsiteX22" fmla="*/ 1353344 w 2937669"/>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57151 w 2930526"/>
                  <a:gd name="connsiteY13" fmla="*/ 167481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67481 h 538956"/>
                  <a:gd name="connsiteX13" fmla="*/ 61914 w 2930526"/>
                  <a:gd name="connsiteY13" fmla="*/ 177006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79387 h 538956"/>
                  <a:gd name="connsiteX13" fmla="*/ 61914 w 2930526"/>
                  <a:gd name="connsiteY13" fmla="*/ 177006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3495 w 2930526"/>
                  <a:gd name="connsiteY12" fmla="*/ 172244 h 538956"/>
                  <a:gd name="connsiteX13" fmla="*/ 61914 w 2930526"/>
                  <a:gd name="connsiteY13" fmla="*/ 177006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5876 w 2930526"/>
                  <a:gd name="connsiteY12" fmla="*/ 181769 h 538956"/>
                  <a:gd name="connsiteX13" fmla="*/ 61914 w 2930526"/>
                  <a:gd name="connsiteY13" fmla="*/ 177006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 name="connsiteX0" fmla="*/ 1346201 w 2930526"/>
                  <a:gd name="connsiteY0" fmla="*/ 538956 h 538956"/>
                  <a:gd name="connsiteX1" fmla="*/ 2930526 w 2930526"/>
                  <a:gd name="connsiteY1" fmla="*/ 538956 h 538956"/>
                  <a:gd name="connsiteX2" fmla="*/ 2927351 w 2930526"/>
                  <a:gd name="connsiteY2" fmla="*/ 84931 h 538956"/>
                  <a:gd name="connsiteX3" fmla="*/ 1346201 w 2930526"/>
                  <a:gd name="connsiteY3" fmla="*/ 88106 h 538956"/>
                  <a:gd name="connsiteX4" fmla="*/ 1346201 w 2930526"/>
                  <a:gd name="connsiteY4" fmla="*/ 53181 h 538956"/>
                  <a:gd name="connsiteX5" fmla="*/ 901701 w 2930526"/>
                  <a:gd name="connsiteY5" fmla="*/ 53181 h 538956"/>
                  <a:gd name="connsiteX6" fmla="*/ 901701 w 2930526"/>
                  <a:gd name="connsiteY6" fmla="*/ 24606 h 538956"/>
                  <a:gd name="connsiteX7" fmla="*/ 692151 w 2930526"/>
                  <a:gd name="connsiteY7" fmla="*/ 24606 h 538956"/>
                  <a:gd name="connsiteX8" fmla="*/ 685801 w 2930526"/>
                  <a:gd name="connsiteY8" fmla="*/ 2381 h 538956"/>
                  <a:gd name="connsiteX9" fmla="*/ 0 w 2930526"/>
                  <a:gd name="connsiteY9" fmla="*/ 0 h 538956"/>
                  <a:gd name="connsiteX10" fmla="*/ 1 w 2930526"/>
                  <a:gd name="connsiteY10" fmla="*/ 107156 h 538956"/>
                  <a:gd name="connsiteX11" fmla="*/ 15876 w 2930526"/>
                  <a:gd name="connsiteY11" fmla="*/ 107156 h 538956"/>
                  <a:gd name="connsiteX12" fmla="*/ 13495 w 2930526"/>
                  <a:gd name="connsiteY12" fmla="*/ 179388 h 538956"/>
                  <a:gd name="connsiteX13" fmla="*/ 61914 w 2930526"/>
                  <a:gd name="connsiteY13" fmla="*/ 177006 h 538956"/>
                  <a:gd name="connsiteX14" fmla="*/ 63501 w 2930526"/>
                  <a:gd name="connsiteY14" fmla="*/ 237331 h 538956"/>
                  <a:gd name="connsiteX15" fmla="*/ 314326 w 2930526"/>
                  <a:gd name="connsiteY15" fmla="*/ 240506 h 538956"/>
                  <a:gd name="connsiteX16" fmla="*/ 314326 w 2930526"/>
                  <a:gd name="connsiteY16" fmla="*/ 297656 h 538956"/>
                  <a:gd name="connsiteX17" fmla="*/ 701676 w 2930526"/>
                  <a:gd name="connsiteY17" fmla="*/ 304006 h 538956"/>
                  <a:gd name="connsiteX18" fmla="*/ 701676 w 2930526"/>
                  <a:gd name="connsiteY18" fmla="*/ 377031 h 538956"/>
                  <a:gd name="connsiteX19" fmla="*/ 904876 w 2930526"/>
                  <a:gd name="connsiteY19" fmla="*/ 380206 h 538956"/>
                  <a:gd name="connsiteX20" fmla="*/ 904876 w 2930526"/>
                  <a:gd name="connsiteY20" fmla="*/ 453231 h 538956"/>
                  <a:gd name="connsiteX21" fmla="*/ 1349376 w 2930526"/>
                  <a:gd name="connsiteY21" fmla="*/ 453231 h 538956"/>
                  <a:gd name="connsiteX22" fmla="*/ 1346201 w 2930526"/>
                  <a:gd name="connsiteY22" fmla="*/ 538956 h 53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30526" h="538956">
                    <a:moveTo>
                      <a:pt x="1346201" y="538956"/>
                    </a:moveTo>
                    <a:lnTo>
                      <a:pt x="2930526" y="538956"/>
                    </a:lnTo>
                    <a:cubicBezTo>
                      <a:pt x="2929468" y="387614"/>
                      <a:pt x="2928409" y="236273"/>
                      <a:pt x="2927351" y="84931"/>
                    </a:cubicBezTo>
                    <a:lnTo>
                      <a:pt x="1346201" y="88106"/>
                    </a:lnTo>
                    <a:lnTo>
                      <a:pt x="1346201" y="53181"/>
                    </a:lnTo>
                    <a:lnTo>
                      <a:pt x="901701" y="53181"/>
                    </a:lnTo>
                    <a:lnTo>
                      <a:pt x="901701" y="24606"/>
                    </a:lnTo>
                    <a:lnTo>
                      <a:pt x="692151" y="24606"/>
                    </a:lnTo>
                    <a:lnTo>
                      <a:pt x="685801" y="2381"/>
                    </a:lnTo>
                    <a:lnTo>
                      <a:pt x="0" y="0"/>
                    </a:lnTo>
                    <a:cubicBezTo>
                      <a:pt x="0" y="35719"/>
                      <a:pt x="1" y="71437"/>
                      <a:pt x="1" y="107156"/>
                    </a:cubicBezTo>
                    <a:lnTo>
                      <a:pt x="15876" y="107156"/>
                    </a:lnTo>
                    <a:cubicBezTo>
                      <a:pt x="15082" y="128852"/>
                      <a:pt x="14289" y="157692"/>
                      <a:pt x="13495" y="179388"/>
                    </a:cubicBezTo>
                    <a:lnTo>
                      <a:pt x="61914" y="177006"/>
                    </a:lnTo>
                    <a:lnTo>
                      <a:pt x="63501" y="237331"/>
                    </a:lnTo>
                    <a:lnTo>
                      <a:pt x="314326" y="240506"/>
                    </a:lnTo>
                    <a:lnTo>
                      <a:pt x="314326" y="297656"/>
                    </a:lnTo>
                    <a:lnTo>
                      <a:pt x="701676" y="304006"/>
                    </a:lnTo>
                    <a:lnTo>
                      <a:pt x="701676" y="377031"/>
                    </a:lnTo>
                    <a:lnTo>
                      <a:pt x="904876" y="380206"/>
                    </a:lnTo>
                    <a:lnTo>
                      <a:pt x="904876" y="453231"/>
                    </a:lnTo>
                    <a:lnTo>
                      <a:pt x="1349376" y="453231"/>
                    </a:lnTo>
                    <a:lnTo>
                      <a:pt x="1346201" y="538956"/>
                    </a:lnTo>
                    <a:close/>
                  </a:path>
                </a:pathLst>
              </a:custGeom>
              <a:solidFill>
                <a:schemeClr val="bg1">
                  <a:lumMod val="60000"/>
                  <a:lumOff val="40000"/>
                </a:schemeClr>
              </a:solidFill>
              <a:ln w="9525" cap="flat" cmpd="sng" algn="ctr">
                <a:noFill/>
                <a:prstDash val="solid"/>
                <a:round/>
                <a:headEnd type="none" w="med" len="med"/>
                <a:tailEnd type="none" w="med" len="med"/>
              </a:ln>
              <a:effectLst/>
            </p:spPr>
            <p:txBody>
              <a:bodyPr/>
              <a:lstStyle/>
              <a:p>
                <a:pPr eaLnBrk="0" hangingPunct="0">
                  <a:defRPr/>
                </a:pPr>
                <a:endParaRPr lang="en-US" sz="1350">
                  <a:ea typeface="MS PGothic" pitchFamily="34" charset="-128"/>
                </a:endParaRPr>
              </a:p>
            </p:txBody>
          </p:sp>
          <p:sp>
            <p:nvSpPr>
              <p:cNvPr id="16" name="ZoneTexte 4"/>
              <p:cNvSpPr txBox="1">
                <a:spLocks noChangeArrowheads="1"/>
              </p:cNvSpPr>
              <p:nvPr/>
            </p:nvSpPr>
            <p:spPr bwMode="auto">
              <a:xfrm>
                <a:off x="1331913" y="3051176"/>
                <a:ext cx="2312987" cy="338630"/>
              </a:xfrm>
              <a:prstGeom prst="rect">
                <a:avLst/>
              </a:prstGeom>
              <a:noFill/>
              <a:ln w="19050">
                <a:solidFill>
                  <a:srgbClr val="FF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FR" altLang="ja-JP" sz="1050">
                    <a:latin typeface="+mn-lt"/>
                    <a:cs typeface="Arial" charset="0"/>
                  </a:rPr>
                  <a:t>87,5 % (CI 95%, 78-97)</a:t>
                </a:r>
              </a:p>
            </p:txBody>
          </p:sp>
          <p:cxnSp>
            <p:nvCxnSpPr>
              <p:cNvPr id="17" name="Straight Connector 16"/>
              <p:cNvCxnSpPr>
                <a:cxnSpLocks noChangeShapeType="1"/>
              </p:cNvCxnSpPr>
              <p:nvPr/>
            </p:nvCxnSpPr>
            <p:spPr bwMode="auto">
              <a:xfrm>
                <a:off x="1090614" y="2133600"/>
                <a:ext cx="0" cy="251460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18" name="Straight Connector 17"/>
              <p:cNvCxnSpPr>
                <a:cxnSpLocks noChangeShapeType="1"/>
              </p:cNvCxnSpPr>
              <p:nvPr/>
            </p:nvCxnSpPr>
            <p:spPr bwMode="auto">
              <a:xfrm>
                <a:off x="1090614" y="4648200"/>
                <a:ext cx="3026664"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grpSp>
            <p:nvGrpSpPr>
              <p:cNvPr id="19" name="Group 28"/>
              <p:cNvGrpSpPr>
                <a:grpSpLocks/>
              </p:cNvGrpSpPr>
              <p:nvPr/>
            </p:nvGrpSpPr>
            <p:grpSpPr bwMode="auto">
              <a:xfrm>
                <a:off x="986155" y="2130425"/>
                <a:ext cx="104775" cy="2415540"/>
                <a:chOff x="981075" y="2124075"/>
                <a:chExt cx="104775" cy="2415540"/>
              </a:xfrm>
            </p:grpSpPr>
            <p:cxnSp>
              <p:nvCxnSpPr>
                <p:cNvPr id="43" name="Straight Connector 42"/>
                <p:cNvCxnSpPr>
                  <a:cxnSpLocks noChangeShapeType="1"/>
                </p:cNvCxnSpPr>
                <p:nvPr/>
              </p:nvCxnSpPr>
              <p:spPr bwMode="auto">
                <a:xfrm flipH="1">
                  <a:off x="981075" y="2124075"/>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44" name="Straight Connector 43"/>
                <p:cNvCxnSpPr>
                  <a:cxnSpLocks noChangeShapeType="1"/>
                </p:cNvCxnSpPr>
                <p:nvPr/>
              </p:nvCxnSpPr>
              <p:spPr bwMode="auto">
                <a:xfrm flipH="1">
                  <a:off x="981075" y="2607183"/>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45" name="Straight Connector 44"/>
                <p:cNvCxnSpPr>
                  <a:cxnSpLocks noChangeShapeType="1"/>
                </p:cNvCxnSpPr>
                <p:nvPr/>
              </p:nvCxnSpPr>
              <p:spPr bwMode="auto">
                <a:xfrm flipH="1">
                  <a:off x="981075" y="3090291"/>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46" name="Straight Connector 45"/>
                <p:cNvCxnSpPr>
                  <a:cxnSpLocks noChangeShapeType="1"/>
                </p:cNvCxnSpPr>
                <p:nvPr/>
              </p:nvCxnSpPr>
              <p:spPr bwMode="auto">
                <a:xfrm flipH="1">
                  <a:off x="981075" y="3573399"/>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47" name="Straight Connector 46"/>
                <p:cNvCxnSpPr>
                  <a:cxnSpLocks noChangeShapeType="1"/>
                </p:cNvCxnSpPr>
                <p:nvPr/>
              </p:nvCxnSpPr>
              <p:spPr bwMode="auto">
                <a:xfrm flipH="1">
                  <a:off x="981075" y="4056507"/>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48" name="Straight Connector 47"/>
                <p:cNvCxnSpPr>
                  <a:cxnSpLocks noChangeShapeType="1"/>
                </p:cNvCxnSpPr>
                <p:nvPr/>
              </p:nvCxnSpPr>
              <p:spPr bwMode="auto">
                <a:xfrm flipH="1">
                  <a:off x="981075" y="4539615"/>
                  <a:ext cx="104775"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grpSp>
          <p:cxnSp>
            <p:nvCxnSpPr>
              <p:cNvPr id="20" name="Straight Connector 19"/>
              <p:cNvCxnSpPr>
                <a:cxnSpLocks noChangeShapeType="1"/>
              </p:cNvCxnSpPr>
              <p:nvPr/>
            </p:nvCxnSpPr>
            <p:spPr bwMode="auto">
              <a:xfrm>
                <a:off x="4120833"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1" name="Straight Connector 20"/>
              <p:cNvCxnSpPr>
                <a:cxnSpLocks noChangeShapeType="1"/>
              </p:cNvCxnSpPr>
              <p:nvPr/>
            </p:nvCxnSpPr>
            <p:spPr bwMode="auto">
              <a:xfrm>
                <a:off x="3615798"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2" name="Straight Connector 21"/>
              <p:cNvCxnSpPr>
                <a:cxnSpLocks noChangeShapeType="1"/>
              </p:cNvCxnSpPr>
              <p:nvPr/>
            </p:nvCxnSpPr>
            <p:spPr bwMode="auto">
              <a:xfrm>
                <a:off x="3110761"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3" name="Straight Connector 22"/>
              <p:cNvCxnSpPr>
                <a:cxnSpLocks noChangeShapeType="1"/>
              </p:cNvCxnSpPr>
              <p:nvPr/>
            </p:nvCxnSpPr>
            <p:spPr bwMode="auto">
              <a:xfrm>
                <a:off x="2605725"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4" name="Straight Connector 23"/>
              <p:cNvCxnSpPr>
                <a:cxnSpLocks noChangeShapeType="1"/>
              </p:cNvCxnSpPr>
              <p:nvPr/>
            </p:nvCxnSpPr>
            <p:spPr bwMode="auto">
              <a:xfrm>
                <a:off x="2100688"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5" name="Straight Connector 24"/>
              <p:cNvCxnSpPr>
                <a:cxnSpLocks noChangeShapeType="1"/>
              </p:cNvCxnSpPr>
              <p:nvPr/>
            </p:nvCxnSpPr>
            <p:spPr bwMode="auto">
              <a:xfrm>
                <a:off x="1595651"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cxnSp>
            <p:nvCxnSpPr>
              <p:cNvPr id="26" name="Straight Connector 25"/>
              <p:cNvCxnSpPr>
                <a:cxnSpLocks noChangeShapeType="1"/>
              </p:cNvCxnSpPr>
              <p:nvPr/>
            </p:nvCxnSpPr>
            <p:spPr bwMode="auto">
              <a:xfrm>
                <a:off x="1090614" y="4655820"/>
                <a:ext cx="0" cy="9144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
                    <a:noFill/>
                  </a14:hiddenFill>
                </a:ext>
              </a:extLst>
            </p:spPr>
          </p:cxnSp>
          <p:sp>
            <p:nvSpPr>
              <p:cNvPr id="27" name="Freeform 26"/>
              <p:cNvSpPr>
                <a:spLocks/>
              </p:cNvSpPr>
              <p:nvPr/>
            </p:nvSpPr>
            <p:spPr bwMode="auto">
              <a:xfrm>
                <a:off x="1081088" y="2131218"/>
                <a:ext cx="3048000" cy="328613"/>
              </a:xfrm>
              <a:custGeom>
                <a:avLst/>
                <a:gdLst>
                  <a:gd name="T0" fmla="*/ 0 w 3048000"/>
                  <a:gd name="T1" fmla="*/ 0 h 328613"/>
                  <a:gd name="T2" fmla="*/ 111918 w 3048000"/>
                  <a:gd name="T3" fmla="*/ 0 h 328613"/>
                  <a:gd name="T4" fmla="*/ 114300 w 3048000"/>
                  <a:gd name="T5" fmla="*/ 38100 h 328613"/>
                  <a:gd name="T6" fmla="*/ 128587 w 3048000"/>
                  <a:gd name="T7" fmla="*/ 33338 h 328613"/>
                  <a:gd name="T8" fmla="*/ 128587 w 3048000"/>
                  <a:gd name="T9" fmla="*/ 76200 h 328613"/>
                  <a:gd name="T10" fmla="*/ 176212 w 3048000"/>
                  <a:gd name="T11" fmla="*/ 73025 h 328613"/>
                  <a:gd name="T12" fmla="*/ 176212 w 3048000"/>
                  <a:gd name="T13" fmla="*/ 123825 h 328613"/>
                  <a:gd name="T14" fmla="*/ 426243 w 3048000"/>
                  <a:gd name="T15" fmla="*/ 119063 h 328613"/>
                  <a:gd name="T16" fmla="*/ 423862 w 3048000"/>
                  <a:gd name="T17" fmla="*/ 161925 h 328613"/>
                  <a:gd name="T18" fmla="*/ 809625 w 3048000"/>
                  <a:gd name="T19" fmla="*/ 159545 h 328613"/>
                  <a:gd name="T20" fmla="*/ 809625 w 3048000"/>
                  <a:gd name="T21" fmla="*/ 204788 h 328613"/>
                  <a:gd name="T22" fmla="*/ 1014412 w 3048000"/>
                  <a:gd name="T23" fmla="*/ 209550 h 328613"/>
                  <a:gd name="T24" fmla="*/ 1014412 w 3048000"/>
                  <a:gd name="T25" fmla="*/ 261938 h 328613"/>
                  <a:gd name="T26" fmla="*/ 1457325 w 3048000"/>
                  <a:gd name="T27" fmla="*/ 266700 h 328613"/>
                  <a:gd name="T28" fmla="*/ 1457325 w 3048000"/>
                  <a:gd name="T29" fmla="*/ 328613 h 328613"/>
                  <a:gd name="T30" fmla="*/ 3048000 w 3048000"/>
                  <a:gd name="T31" fmla="*/ 328613 h 3286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48000"/>
                  <a:gd name="T49" fmla="*/ 0 h 328613"/>
                  <a:gd name="T50" fmla="*/ 3048000 w 3048000"/>
                  <a:gd name="T51" fmla="*/ 328613 h 3286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48000" h="328613">
                    <a:moveTo>
                      <a:pt x="0" y="0"/>
                    </a:moveTo>
                    <a:lnTo>
                      <a:pt x="111918" y="0"/>
                    </a:lnTo>
                    <a:lnTo>
                      <a:pt x="114300" y="38100"/>
                    </a:lnTo>
                    <a:lnTo>
                      <a:pt x="128587" y="33338"/>
                    </a:lnTo>
                    <a:lnTo>
                      <a:pt x="128587" y="76200"/>
                    </a:lnTo>
                    <a:lnTo>
                      <a:pt x="176212" y="73025"/>
                    </a:lnTo>
                    <a:lnTo>
                      <a:pt x="176212" y="123825"/>
                    </a:lnTo>
                    <a:lnTo>
                      <a:pt x="426243" y="119063"/>
                    </a:lnTo>
                    <a:lnTo>
                      <a:pt x="423862" y="161925"/>
                    </a:lnTo>
                    <a:lnTo>
                      <a:pt x="809625" y="159545"/>
                    </a:lnTo>
                    <a:lnTo>
                      <a:pt x="809625" y="204788"/>
                    </a:lnTo>
                    <a:lnTo>
                      <a:pt x="1014412" y="209550"/>
                    </a:lnTo>
                    <a:lnTo>
                      <a:pt x="1014412" y="261938"/>
                    </a:lnTo>
                    <a:lnTo>
                      <a:pt x="1457325" y="266700"/>
                    </a:lnTo>
                    <a:lnTo>
                      <a:pt x="1457325" y="328613"/>
                    </a:lnTo>
                    <a:lnTo>
                      <a:pt x="3048000" y="328613"/>
                    </a:lnTo>
                  </a:path>
                </a:pathLst>
              </a:custGeom>
              <a:noFill/>
              <a:ln w="28575" cap="flat" cmpd="sng">
                <a:solidFill>
                  <a:schemeClr val="accent2"/>
                </a:solidFill>
                <a:prstDash val="solid"/>
                <a:round/>
                <a:headEnd type="none" w="med" len="med"/>
                <a:tailEnd type="none" w="med" len="me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txBody>
              <a:bodyPr/>
              <a:lstStyle/>
              <a:p>
                <a:endParaRPr lang="fr-FR" sz="1350"/>
              </a:p>
            </p:txBody>
          </p:sp>
          <p:sp>
            <p:nvSpPr>
              <p:cNvPr id="28" name="Rectangle 27"/>
              <p:cNvSpPr>
                <a:spLocks noChangeArrowheads="1"/>
              </p:cNvSpPr>
              <p:nvPr/>
            </p:nvSpPr>
            <p:spPr bwMode="auto">
              <a:xfrm rot="16200000">
                <a:off x="-546661" y="3185150"/>
                <a:ext cx="1909498" cy="3384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dirty="0">
                    <a:cs typeface="Arial" charset="0"/>
                  </a:rPr>
                  <a:t>Survival </a:t>
                </a:r>
                <a:r>
                  <a:rPr lang="fr-FR" altLang="ja-JP" sz="1050" b="1" dirty="0" err="1">
                    <a:cs typeface="Arial" charset="0"/>
                  </a:rPr>
                  <a:t>probability</a:t>
                </a:r>
                <a:endParaRPr lang="en-US" altLang="ja-JP" sz="1050" b="1" dirty="0">
                  <a:cs typeface="Arial" charset="0"/>
                </a:endParaRPr>
              </a:p>
            </p:txBody>
          </p:sp>
          <p:sp>
            <p:nvSpPr>
              <p:cNvPr id="29" name="Rectangle 28"/>
              <p:cNvSpPr>
                <a:spLocks noChangeArrowheads="1"/>
              </p:cNvSpPr>
              <p:nvPr/>
            </p:nvSpPr>
            <p:spPr bwMode="auto">
              <a:xfrm>
                <a:off x="1850828" y="5022334"/>
                <a:ext cx="1481262"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Time (months)</a:t>
                </a:r>
                <a:endParaRPr lang="en-US" altLang="ja-JP" sz="1050" b="1">
                  <a:cs typeface="Arial" charset="0"/>
                </a:endParaRPr>
              </a:p>
            </p:txBody>
          </p:sp>
          <p:sp>
            <p:nvSpPr>
              <p:cNvPr id="30" name="Rectangle 29"/>
              <p:cNvSpPr>
                <a:spLocks noChangeArrowheads="1"/>
              </p:cNvSpPr>
              <p:nvPr/>
            </p:nvSpPr>
            <p:spPr bwMode="auto">
              <a:xfrm>
                <a:off x="919559" y="4742934"/>
                <a:ext cx="346598"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0</a:t>
                </a:r>
                <a:endParaRPr lang="en-US" altLang="ja-JP" sz="1050" b="1">
                  <a:cs typeface="Arial" charset="0"/>
                </a:endParaRPr>
              </a:p>
            </p:txBody>
          </p:sp>
          <p:sp>
            <p:nvSpPr>
              <p:cNvPr id="31" name="Rectangle 30"/>
              <p:cNvSpPr>
                <a:spLocks noChangeArrowheads="1"/>
              </p:cNvSpPr>
              <p:nvPr/>
            </p:nvSpPr>
            <p:spPr bwMode="auto">
              <a:xfrm>
                <a:off x="1332322"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12</a:t>
                </a:r>
                <a:endParaRPr lang="en-US" altLang="ja-JP" sz="1050" b="1">
                  <a:cs typeface="Arial" charset="0"/>
                </a:endParaRPr>
              </a:p>
            </p:txBody>
          </p:sp>
          <p:sp>
            <p:nvSpPr>
              <p:cNvPr id="32" name="Rectangle 31"/>
              <p:cNvSpPr>
                <a:spLocks noChangeArrowheads="1"/>
              </p:cNvSpPr>
              <p:nvPr/>
            </p:nvSpPr>
            <p:spPr bwMode="auto">
              <a:xfrm>
                <a:off x="1844994"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24</a:t>
                </a:r>
                <a:endParaRPr lang="en-US" altLang="ja-JP" sz="1050" b="1">
                  <a:cs typeface="Arial" charset="0"/>
                </a:endParaRPr>
              </a:p>
            </p:txBody>
          </p:sp>
          <p:sp>
            <p:nvSpPr>
              <p:cNvPr id="33" name="Rectangle 32"/>
              <p:cNvSpPr>
                <a:spLocks noChangeArrowheads="1"/>
              </p:cNvSpPr>
              <p:nvPr/>
            </p:nvSpPr>
            <p:spPr bwMode="auto">
              <a:xfrm>
                <a:off x="2357664"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36</a:t>
                </a:r>
                <a:endParaRPr lang="en-US" altLang="ja-JP" sz="1050" b="1">
                  <a:cs typeface="Arial" charset="0"/>
                </a:endParaRPr>
              </a:p>
            </p:txBody>
          </p:sp>
          <p:sp>
            <p:nvSpPr>
              <p:cNvPr id="34" name="Rectangle 33"/>
              <p:cNvSpPr>
                <a:spLocks noChangeArrowheads="1"/>
              </p:cNvSpPr>
              <p:nvPr/>
            </p:nvSpPr>
            <p:spPr bwMode="auto">
              <a:xfrm>
                <a:off x="2870335"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48</a:t>
                </a:r>
                <a:endParaRPr lang="en-US" altLang="ja-JP" sz="1050" b="1">
                  <a:cs typeface="Arial" charset="0"/>
                </a:endParaRPr>
              </a:p>
            </p:txBody>
          </p:sp>
          <p:sp>
            <p:nvSpPr>
              <p:cNvPr id="35" name="Rectangle 34"/>
              <p:cNvSpPr>
                <a:spLocks noChangeArrowheads="1"/>
              </p:cNvSpPr>
              <p:nvPr/>
            </p:nvSpPr>
            <p:spPr bwMode="auto">
              <a:xfrm>
                <a:off x="3383006"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60</a:t>
                </a:r>
                <a:endParaRPr lang="en-US" altLang="ja-JP" sz="1050" b="1">
                  <a:cs typeface="Arial" charset="0"/>
                </a:endParaRPr>
              </a:p>
            </p:txBody>
          </p:sp>
          <p:sp>
            <p:nvSpPr>
              <p:cNvPr id="36" name="Rectangle 35"/>
              <p:cNvSpPr>
                <a:spLocks noChangeArrowheads="1"/>
              </p:cNvSpPr>
              <p:nvPr/>
            </p:nvSpPr>
            <p:spPr bwMode="auto">
              <a:xfrm>
                <a:off x="3895680" y="4742934"/>
                <a:ext cx="447029"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ctr"/>
                <a:r>
                  <a:rPr lang="fr-FR" altLang="ja-JP" sz="1050" b="1">
                    <a:cs typeface="Arial" charset="0"/>
                  </a:rPr>
                  <a:t>72</a:t>
                </a:r>
                <a:endParaRPr lang="en-US" altLang="ja-JP" sz="1050" b="1">
                  <a:cs typeface="Arial" charset="0"/>
                </a:endParaRPr>
              </a:p>
            </p:txBody>
          </p:sp>
          <p:sp>
            <p:nvSpPr>
              <p:cNvPr id="37" name="Rectangle 36"/>
              <p:cNvSpPr>
                <a:spLocks noChangeArrowheads="1"/>
              </p:cNvSpPr>
              <p:nvPr/>
            </p:nvSpPr>
            <p:spPr bwMode="auto">
              <a:xfrm>
                <a:off x="502250" y="4400034"/>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0.0</a:t>
                </a:r>
                <a:endParaRPr lang="en-US" altLang="ja-JP" sz="1050" b="1">
                  <a:cs typeface="Arial" charset="0"/>
                </a:endParaRPr>
              </a:p>
            </p:txBody>
          </p:sp>
          <p:sp>
            <p:nvSpPr>
              <p:cNvPr id="38" name="Rectangle 37"/>
              <p:cNvSpPr>
                <a:spLocks noChangeArrowheads="1"/>
              </p:cNvSpPr>
              <p:nvPr/>
            </p:nvSpPr>
            <p:spPr bwMode="auto">
              <a:xfrm>
                <a:off x="502250" y="3904734"/>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0.2</a:t>
                </a:r>
                <a:endParaRPr lang="en-US" altLang="ja-JP" sz="1050" b="1">
                  <a:cs typeface="Arial" charset="0"/>
                </a:endParaRPr>
              </a:p>
            </p:txBody>
          </p:sp>
          <p:sp>
            <p:nvSpPr>
              <p:cNvPr id="39" name="Rectangle 38"/>
              <p:cNvSpPr>
                <a:spLocks noChangeArrowheads="1"/>
              </p:cNvSpPr>
              <p:nvPr/>
            </p:nvSpPr>
            <p:spPr bwMode="auto">
              <a:xfrm>
                <a:off x="502250" y="3430588"/>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0.4</a:t>
                </a:r>
                <a:endParaRPr lang="en-US" altLang="ja-JP" sz="1050" b="1">
                  <a:cs typeface="Arial" charset="0"/>
                </a:endParaRPr>
              </a:p>
            </p:txBody>
          </p:sp>
          <p:sp>
            <p:nvSpPr>
              <p:cNvPr id="40" name="Rectangle 39"/>
              <p:cNvSpPr>
                <a:spLocks noChangeArrowheads="1"/>
              </p:cNvSpPr>
              <p:nvPr/>
            </p:nvSpPr>
            <p:spPr bwMode="auto">
              <a:xfrm>
                <a:off x="502250" y="2933700"/>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0.6</a:t>
                </a:r>
                <a:endParaRPr lang="en-US" altLang="ja-JP" sz="1050" b="1">
                  <a:cs typeface="Arial" charset="0"/>
                </a:endParaRPr>
              </a:p>
            </p:txBody>
          </p:sp>
          <p:sp>
            <p:nvSpPr>
              <p:cNvPr id="41" name="Rectangle 40"/>
              <p:cNvSpPr>
                <a:spLocks noChangeArrowheads="1"/>
              </p:cNvSpPr>
              <p:nvPr/>
            </p:nvSpPr>
            <p:spPr bwMode="auto">
              <a:xfrm>
                <a:off x="502250" y="2476500"/>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0.8</a:t>
                </a:r>
                <a:endParaRPr lang="en-US" altLang="ja-JP" sz="1050" b="1">
                  <a:cs typeface="Arial" charset="0"/>
                </a:endParaRPr>
              </a:p>
            </p:txBody>
          </p:sp>
          <p:sp>
            <p:nvSpPr>
              <p:cNvPr id="42" name="Rectangle 41"/>
              <p:cNvSpPr>
                <a:spLocks noChangeArrowheads="1"/>
              </p:cNvSpPr>
              <p:nvPr/>
            </p:nvSpPr>
            <p:spPr bwMode="auto">
              <a:xfrm>
                <a:off x="502250" y="1968500"/>
                <a:ext cx="496176" cy="3386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none">
                <a:spAutoFit/>
              </a:bodyPr>
              <a:lstStyle/>
              <a:p>
                <a:pPr algn="r"/>
                <a:r>
                  <a:rPr lang="fr-FR" altLang="ja-JP" sz="1050" b="1">
                    <a:cs typeface="Arial" charset="0"/>
                  </a:rPr>
                  <a:t>1.0</a:t>
                </a:r>
                <a:endParaRPr lang="en-US" altLang="ja-JP" sz="1050" b="1">
                  <a:cs typeface="Arial" charset="0"/>
                </a:endParaRPr>
              </a:p>
            </p:txBody>
          </p:sp>
        </p:grpSp>
      </p:grpSp>
      <p:sp>
        <p:nvSpPr>
          <p:cNvPr id="2" name="Title 1">
            <a:extLst>
              <a:ext uri="{FF2B5EF4-FFF2-40B4-BE49-F238E27FC236}">
                <a16:creationId xmlns:a16="http://schemas.microsoft.com/office/drawing/2014/main" id="{A2986605-7D84-4128-9F17-000B9A19067D}"/>
              </a:ext>
            </a:extLst>
          </p:cNvPr>
          <p:cNvSpPr>
            <a:spLocks noGrp="1"/>
          </p:cNvSpPr>
          <p:nvPr>
            <p:ph type="title"/>
          </p:nvPr>
        </p:nvSpPr>
        <p:spPr/>
        <p:txBody>
          <a:bodyPr>
            <a:normAutofit/>
          </a:bodyPr>
          <a:lstStyle/>
          <a:p>
            <a:r>
              <a:rPr lang="fr-FR" sz="2400" dirty="0"/>
              <a:t>Sibling transplantation</a:t>
            </a:r>
            <a:endParaRPr lang="en-US" sz="2400" dirty="0"/>
          </a:p>
        </p:txBody>
      </p:sp>
      <p:sp>
        <p:nvSpPr>
          <p:cNvPr id="3" name="Text Placeholder 2">
            <a:extLst>
              <a:ext uri="{FF2B5EF4-FFF2-40B4-BE49-F238E27FC236}">
                <a16:creationId xmlns:a16="http://schemas.microsoft.com/office/drawing/2014/main" id="{E049FA6E-C3D9-4D80-9D38-FA9AF21950C9}"/>
              </a:ext>
            </a:extLst>
          </p:cNvPr>
          <p:cNvSpPr>
            <a:spLocks noGrp="1"/>
          </p:cNvSpPr>
          <p:nvPr>
            <p:ph type="body" sz="quarter" idx="12"/>
          </p:nvPr>
        </p:nvSpPr>
        <p:spPr/>
        <p:txBody>
          <a:bodyPr/>
          <a:lstStyle/>
          <a:p>
            <a:r>
              <a:rPr lang="fr-FR" dirty="0"/>
              <a:t>Long-</a:t>
            </a:r>
            <a:r>
              <a:rPr lang="fr-FR" dirty="0" err="1"/>
              <a:t>term</a:t>
            </a:r>
            <a:endParaRPr lang="fr-FR" dirty="0"/>
          </a:p>
        </p:txBody>
      </p:sp>
      <p:sp>
        <p:nvSpPr>
          <p:cNvPr id="60" name="Espace réservé du contenu 1"/>
          <p:cNvSpPr>
            <a:spLocks noGrp="1"/>
          </p:cNvSpPr>
          <p:nvPr>
            <p:ph type="body" sz="quarter" idx="10"/>
          </p:nvPr>
        </p:nvSpPr>
        <p:spPr>
          <a:xfrm>
            <a:off x="644" y="4803551"/>
            <a:ext cx="5760000" cy="338554"/>
          </a:xfrm>
        </p:spPr>
        <p:txBody>
          <a:bodyPr/>
          <a:lstStyle/>
          <a:p>
            <a:r>
              <a:rPr lang="fr-FR" altLang="ja-JP" dirty="0"/>
              <a:t>Saint Louis </a:t>
            </a:r>
            <a:r>
              <a:rPr lang="fr-FR" altLang="ja-JP" dirty="0" err="1"/>
              <a:t>experience</a:t>
            </a:r>
            <a:r>
              <a:rPr lang="fr-FR" altLang="ja-JP" dirty="0"/>
              <a:t>. </a:t>
            </a:r>
          </a:p>
          <a:p>
            <a:r>
              <a:rPr lang="fr-FR" altLang="ja-JP" dirty="0" err="1">
                <a:cs typeface="Arial" charset="0"/>
              </a:rPr>
              <a:t>Konopacki</a:t>
            </a:r>
            <a:r>
              <a:rPr lang="fr-FR" altLang="ja-JP" dirty="0">
                <a:cs typeface="Arial" charset="0"/>
              </a:rPr>
              <a:t> J, et al. </a:t>
            </a:r>
            <a:r>
              <a:rPr lang="fr-FR" altLang="ja-JP" dirty="0" err="1">
                <a:cs typeface="Arial" charset="0"/>
              </a:rPr>
              <a:t>Haematologica</a:t>
            </a:r>
            <a:r>
              <a:rPr lang="fr-FR" altLang="ja-JP" dirty="0">
                <a:cs typeface="Arial" charset="0"/>
              </a:rPr>
              <a:t>. 2012;97:710-6.</a:t>
            </a:r>
            <a:endParaRPr lang="fr-FR" altLang="ja-JP" dirty="0"/>
          </a:p>
        </p:txBody>
      </p:sp>
      <p:sp>
        <p:nvSpPr>
          <p:cNvPr id="61" name="Text Box 4"/>
          <p:cNvSpPr txBox="1">
            <a:spLocks noChangeArrowheads="1"/>
          </p:cNvSpPr>
          <p:nvPr/>
        </p:nvSpPr>
        <p:spPr bwMode="auto">
          <a:xfrm>
            <a:off x="2142841" y="3004818"/>
            <a:ext cx="2348720" cy="50783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p>
            <a:pPr>
              <a:defRPr/>
            </a:pPr>
            <a:r>
              <a:rPr lang="en-US" sz="1350" dirty="0">
                <a:ea typeface="ＭＳ Ｐゴシック" charset="0"/>
                <a:cs typeface="Arial" panose="020B0604020202020204" pitchFamily="34" charset="0"/>
              </a:rPr>
              <a:t>61 patients</a:t>
            </a:r>
          </a:p>
          <a:p>
            <a:pPr>
              <a:defRPr/>
            </a:pPr>
            <a:r>
              <a:rPr lang="en-US" sz="1350" dirty="0">
                <a:ea typeface="ＭＳ Ｐゴシック" charset="0"/>
                <a:cs typeface="Arial" panose="020B0604020202020204" pitchFamily="34" charset="0"/>
              </a:rPr>
              <a:t>Median follow-up 77 months</a:t>
            </a:r>
          </a:p>
        </p:txBody>
      </p:sp>
      <p:pic>
        <p:nvPicPr>
          <p:cNvPr id="59" name="Image 10" descr="globulesVerticaux.png">
            <a:extLst>
              <a:ext uri="{FF2B5EF4-FFF2-40B4-BE49-F238E27FC236}">
                <a16:creationId xmlns:a16="http://schemas.microsoft.com/office/drawing/2014/main" id="{5472FDE5-9E33-4AA2-A6E9-18CAB3AF6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533109">
            <a:off x="7084567" y="-200882"/>
            <a:ext cx="2154857" cy="3049394"/>
          </a:xfrm>
          <a:prstGeom prst="rect">
            <a:avLst/>
          </a:prstGeom>
        </p:spPr>
      </p:pic>
      <p:pic>
        <p:nvPicPr>
          <p:cNvPr id="63" name="Picture 5" descr="http://www.aplasiemedullaire.com/sites/all/themes/aplasie/img/logo.jpg">
            <a:hlinkClick r:id="rId3"/>
            <a:extLst>
              <a:ext uri="{FF2B5EF4-FFF2-40B4-BE49-F238E27FC236}">
                <a16:creationId xmlns:a16="http://schemas.microsoft.com/office/drawing/2014/main" id="{EF9D602C-15E6-4D12-AE18-9C285BE83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296" y="4691218"/>
            <a:ext cx="1200872" cy="405000"/>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id="{6D9DA10A-4D50-450B-A7DC-0834442DD4CD}"/>
              </a:ext>
            </a:extLst>
          </p:cNvPr>
          <p:cNvSpPr txBox="1"/>
          <p:nvPr/>
        </p:nvSpPr>
        <p:spPr>
          <a:xfrm>
            <a:off x="1298695" y="1173658"/>
            <a:ext cx="3531202" cy="692497"/>
          </a:xfrm>
          <a:prstGeom prst="rect">
            <a:avLst/>
          </a:prstGeom>
          <a:noFill/>
        </p:spPr>
        <p:txBody>
          <a:bodyPr wrap="square" rtlCol="0">
            <a:spAutoFit/>
          </a:bodyPr>
          <a:lstStyle/>
          <a:p>
            <a:r>
              <a:rPr lang="en-US" sz="1050" dirty="0"/>
              <a:t>Marrow / Cy-ATG / CSA + MTX (standard)</a:t>
            </a:r>
            <a:br>
              <a:rPr lang="en-US" sz="1050" dirty="0"/>
            </a:br>
            <a:r>
              <a:rPr lang="en-US" sz="1050" dirty="0"/>
              <a:t>As soon as possible (&lt;100 days)</a:t>
            </a:r>
          </a:p>
          <a:p>
            <a:endParaRPr lang="en-US" dirty="0"/>
          </a:p>
        </p:txBody>
      </p:sp>
    </p:spTree>
    <p:extLst>
      <p:ext uri="{BB962C8B-B14F-4D97-AF65-F5344CB8AC3E}">
        <p14:creationId xmlns:p14="http://schemas.microsoft.com/office/powerpoint/2010/main" val="2011883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16x9" id="{594649B0-3F98-4D13-A74B-53C767473AF5}" vid="{397C88D6-6BE8-4F98-8055-02317D93EC4B}"/>
    </a:ext>
  </a:extLst>
</a:theme>
</file>

<file path=ppt/theme/theme2.xml><?xml version="1.0" encoding="utf-8"?>
<a:theme xmlns:a="http://schemas.openxmlformats.org/drawingml/2006/main" name="Exjade_G_GIS_2016 slide template">
  <a:themeElements>
    <a:clrScheme name="Custom 28">
      <a:dk1>
        <a:srgbClr val="000000"/>
      </a:dk1>
      <a:lt1>
        <a:srgbClr val="FFFFFF"/>
      </a:lt1>
      <a:dk2>
        <a:srgbClr val="797778"/>
      </a:dk2>
      <a:lt2>
        <a:srgbClr val="FFFFFF"/>
      </a:lt2>
      <a:accent1>
        <a:srgbClr val="66AFC4"/>
      </a:accent1>
      <a:accent2>
        <a:srgbClr val="02455A"/>
      </a:accent2>
      <a:accent3>
        <a:srgbClr val="797778"/>
      </a:accent3>
      <a:accent4>
        <a:srgbClr val="C9C9CF"/>
      </a:accent4>
      <a:accent5>
        <a:srgbClr val="595959"/>
      </a:accent5>
      <a:accent6>
        <a:srgbClr val="D34D2B"/>
      </a:accent6>
      <a:hlink>
        <a:srgbClr val="02455A"/>
      </a:hlink>
      <a:folHlink>
        <a:srgbClr val="66AFC4"/>
      </a:folHlink>
    </a:clrScheme>
    <a:fontScheme name="Pituitary Standalone 2012">
      <a:majorFont>
        <a:latin typeface="Arial"/>
        <a:ea typeface=""/>
        <a:cs typeface=""/>
      </a:majorFont>
      <a:minorFont>
        <a:latin typeface="Arial"/>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Sas pas generic template_DRAFT" id="{E4DF7553-C2D2-4F54-BAB4-83A5C8FBB2DE}" vid="{673AF675-B96A-4F84-ACEA-1BECE5BE05CC}"/>
    </a:ext>
  </a:extLst>
</a:theme>
</file>

<file path=ppt/theme/theme3.xml><?xml version="1.0" encoding="utf-8"?>
<a:theme xmlns:a="http://schemas.openxmlformats.org/drawingml/2006/main" name="1_Exjade_G_GIS_2016 slide template">
  <a:themeElements>
    <a:clrScheme name="Custom 28">
      <a:dk1>
        <a:srgbClr val="000000"/>
      </a:dk1>
      <a:lt1>
        <a:srgbClr val="FFFFFF"/>
      </a:lt1>
      <a:dk2>
        <a:srgbClr val="797778"/>
      </a:dk2>
      <a:lt2>
        <a:srgbClr val="FFFFFF"/>
      </a:lt2>
      <a:accent1>
        <a:srgbClr val="66AFC4"/>
      </a:accent1>
      <a:accent2>
        <a:srgbClr val="02455A"/>
      </a:accent2>
      <a:accent3>
        <a:srgbClr val="797778"/>
      </a:accent3>
      <a:accent4>
        <a:srgbClr val="C9C9CF"/>
      </a:accent4>
      <a:accent5>
        <a:srgbClr val="595959"/>
      </a:accent5>
      <a:accent6>
        <a:srgbClr val="D34D2B"/>
      </a:accent6>
      <a:hlink>
        <a:srgbClr val="02455A"/>
      </a:hlink>
      <a:folHlink>
        <a:srgbClr val="66AFC4"/>
      </a:folHlink>
    </a:clrScheme>
    <a:fontScheme name="Pituitary Standalone 2012">
      <a:majorFont>
        <a:latin typeface="Arial"/>
        <a:ea typeface=""/>
        <a:cs typeface=""/>
      </a:majorFont>
      <a:minorFont>
        <a:latin typeface="Arial"/>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Sas pas generic template_DRAFT" id="{E4DF7553-C2D2-4F54-BAB4-83A5C8FBB2DE}" vid="{673AF675-B96A-4F84-ACEA-1BECE5BE05CC}"/>
    </a:ext>
  </a:extLst>
</a:theme>
</file>

<file path=ppt/theme/theme4.xml><?xml version="1.0" encoding="utf-8"?>
<a:theme xmlns:a="http://schemas.openxmlformats.org/drawingml/2006/main" name="2_Exjade_G_GIS_2016 slide template">
  <a:themeElements>
    <a:clrScheme name="Custom 28">
      <a:dk1>
        <a:srgbClr val="000000"/>
      </a:dk1>
      <a:lt1>
        <a:srgbClr val="FFFFFF"/>
      </a:lt1>
      <a:dk2>
        <a:srgbClr val="797778"/>
      </a:dk2>
      <a:lt2>
        <a:srgbClr val="FFFFFF"/>
      </a:lt2>
      <a:accent1>
        <a:srgbClr val="66AFC4"/>
      </a:accent1>
      <a:accent2>
        <a:srgbClr val="02455A"/>
      </a:accent2>
      <a:accent3>
        <a:srgbClr val="797778"/>
      </a:accent3>
      <a:accent4>
        <a:srgbClr val="C9C9CF"/>
      </a:accent4>
      <a:accent5>
        <a:srgbClr val="595959"/>
      </a:accent5>
      <a:accent6>
        <a:srgbClr val="D34D2B"/>
      </a:accent6>
      <a:hlink>
        <a:srgbClr val="02455A"/>
      </a:hlink>
      <a:folHlink>
        <a:srgbClr val="66AFC4"/>
      </a:folHlink>
    </a:clrScheme>
    <a:fontScheme name="Pituitary Standalone 2012">
      <a:majorFont>
        <a:latin typeface="Arial"/>
        <a:ea typeface=""/>
        <a:cs typeface=""/>
      </a:majorFont>
      <a:minorFont>
        <a:latin typeface="Arial"/>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Sas pas generic template_DRAFT" id="{E4DF7553-C2D2-4F54-BAB4-83A5C8FBB2DE}" vid="{673AF675-B96A-4F84-ACEA-1BECE5BE05CC}"/>
    </a:ext>
  </a:extLst>
</a:theme>
</file>

<file path=ppt/theme/theme5.xml><?xml version="1.0" encoding="utf-8"?>
<a:theme xmlns:a="http://schemas.openxmlformats.org/drawingml/2006/main" name="Default Theme">
  <a:themeElements>
    <a:clrScheme name="EBMT 2">
      <a:dk1>
        <a:srgbClr val="000000"/>
      </a:dk1>
      <a:lt1>
        <a:srgbClr val="FFFFFF"/>
      </a:lt1>
      <a:dk2>
        <a:srgbClr val="666666"/>
      </a:dk2>
      <a:lt2>
        <a:srgbClr val="CCCCCC"/>
      </a:lt2>
      <a:accent1>
        <a:srgbClr val="3A4F92"/>
      </a:accent1>
      <a:accent2>
        <a:srgbClr val="2899B6"/>
      </a:accent2>
      <a:accent3>
        <a:srgbClr val="8BAB42"/>
      </a:accent3>
      <a:accent4>
        <a:srgbClr val="17BCD3"/>
      </a:accent4>
      <a:accent5>
        <a:srgbClr val="C800E6"/>
      </a:accent5>
      <a:accent6>
        <a:srgbClr val="ED006F"/>
      </a:accent6>
      <a:hlink>
        <a:srgbClr val="F6A30B"/>
      </a:hlink>
      <a:folHlink>
        <a:srgbClr val="5800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lstStyle>
        <a:defPPr>
          <a:defRPr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DA2A46ADE78D4DB83E5B15DBFD9C3D" ma:contentTypeVersion="10" ma:contentTypeDescription="Create a new document." ma:contentTypeScope="" ma:versionID="0c21d504d6cb923cd1293ee018d24387">
  <xsd:schema xmlns:xsd="http://www.w3.org/2001/XMLSchema" xmlns:xs="http://www.w3.org/2001/XMLSchema" xmlns:p="http://schemas.microsoft.com/office/2006/metadata/properties" xmlns:ns2="fff15ac5-0a1d-409c-9a33-e9ab887bc9c0" targetNamespace="http://schemas.microsoft.com/office/2006/metadata/properties" ma:root="true" ma:fieldsID="bed2e11c25628d073f5a0edcc009af7b" ns2:_="">
    <xsd:import namespace="fff15ac5-0a1d-409c-9a33-e9ab887bc9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15ac5-0a1d-409c-9a33-e9ab887bc9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127FF7-C0FD-42F6-9FE5-E1883138C0E4}">
  <ds:schemaRefs>
    <ds:schemaRef ds:uri="http://schemas.microsoft.com/sharepoint/v3/contenttype/forms"/>
  </ds:schemaRefs>
</ds:datastoreItem>
</file>

<file path=customXml/itemProps2.xml><?xml version="1.0" encoding="utf-8"?>
<ds:datastoreItem xmlns:ds="http://schemas.openxmlformats.org/officeDocument/2006/customXml" ds:itemID="{B12824BC-DAF3-48D9-A4DF-BF338A88E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f15ac5-0a1d-409c-9a33-e9ab887bc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C09388-D5D1-4F25-8C88-126893DD570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 16x9</Template>
  <TotalTime>2658</TotalTime>
  <Words>2835</Words>
  <Application>Microsoft Office PowerPoint</Application>
  <PresentationFormat>On-screen Show (16:9)</PresentationFormat>
  <Paragraphs>505</Paragraphs>
  <Slides>31</Slides>
  <Notes>6</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31</vt:i4>
      </vt:variant>
    </vt:vector>
  </HeadingPairs>
  <TitlesOfParts>
    <vt:vector size="46" baseType="lpstr">
      <vt:lpstr>ＭＳ Ｐゴシック</vt:lpstr>
      <vt:lpstr>ＭＳ Ｐゴシック</vt:lpstr>
      <vt:lpstr>Arial</vt:lpstr>
      <vt:lpstr>Calibri</vt:lpstr>
      <vt:lpstr>Courier New</vt:lpstr>
      <vt:lpstr>Franklin Gothic Book</vt:lpstr>
      <vt:lpstr>Symbol</vt:lpstr>
      <vt:lpstr>Times New Roman</vt:lpstr>
      <vt:lpstr>Wingdings</vt:lpstr>
      <vt:lpstr>Office Theme</vt:lpstr>
      <vt:lpstr>Exjade_G_GIS_2016 slide template</vt:lpstr>
      <vt:lpstr>1_Exjade_G_GIS_2016 slide template</vt:lpstr>
      <vt:lpstr>2_Exjade_G_GIS_2016 slide template</vt:lpstr>
      <vt:lpstr>Default Theme</vt:lpstr>
      <vt:lpstr>Grafik</vt:lpstr>
      <vt:lpstr>PowerPoint Presentation</vt:lpstr>
      <vt:lpstr>Disclosures</vt:lpstr>
      <vt:lpstr>Patient case</vt:lpstr>
      <vt:lpstr>Patient case – quiz </vt:lpstr>
      <vt:lpstr>When should we start a treatment?</vt:lpstr>
      <vt:lpstr>When should we start a treatment?</vt:lpstr>
      <vt:lpstr>Patient case</vt:lpstr>
      <vt:lpstr>Treatment (guidelines)</vt:lpstr>
      <vt:lpstr>Sibling transplantation</vt:lpstr>
      <vt:lpstr>Sibling transplantation</vt:lpstr>
      <vt:lpstr>Patient case</vt:lpstr>
      <vt:lpstr>Treatment (guidelines)</vt:lpstr>
      <vt:lpstr>Treatment (guidelines)</vt:lpstr>
      <vt:lpstr>Patient case</vt:lpstr>
      <vt:lpstr>Treatment (guidelines)</vt:lpstr>
      <vt:lpstr>PowerPoint Presentation</vt:lpstr>
      <vt:lpstr>PowerPoint Presentation</vt:lpstr>
      <vt:lpstr>PowerPoint Presentation</vt:lpstr>
      <vt:lpstr>RACE definitions &amp; study design</vt:lpstr>
      <vt:lpstr>PowerPoint Presentation</vt:lpstr>
      <vt:lpstr>PowerPoint Presentation</vt:lpstr>
      <vt:lpstr>PowerPoint Presentation</vt:lpstr>
      <vt:lpstr>PowerPoint Presentation</vt:lpstr>
      <vt:lpstr>Treatment (guidelines)</vt:lpstr>
      <vt:lpstr>Patient case</vt:lpstr>
      <vt:lpstr>Patient case – quiz </vt:lpstr>
      <vt:lpstr>Patient case</vt:lpstr>
      <vt:lpstr>Cord Blood transplantation</vt:lpstr>
      <vt:lpstr>Haplo-identical transplantation (Post-Cy)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Mhoi Chung</dc:creator>
  <cp:lastModifiedBy>Jack Diamond</cp:lastModifiedBy>
  <cp:revision>137</cp:revision>
  <dcterms:created xsi:type="dcterms:W3CDTF">2019-10-23T07:42:41Z</dcterms:created>
  <dcterms:modified xsi:type="dcterms:W3CDTF">2025-03-04T16:51:02Z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0x01010009DA2A46ADE78D4DB83E5B15DBFD9C3D</vt:lpwstr>
  </property>
</Properties>
</file>