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313" r:id="rId3"/>
    <p:sldId id="4742" r:id="rId4"/>
    <p:sldId id="1532" r:id="rId5"/>
    <p:sldId id="4738" r:id="rId6"/>
    <p:sldId id="4739" r:id="rId7"/>
    <p:sldId id="4740" r:id="rId8"/>
    <p:sldId id="4741" r:id="rId9"/>
    <p:sldId id="4736" r:id="rId10"/>
    <p:sldId id="4737" r:id="rId11"/>
    <p:sldId id="4743" r:id="rId12"/>
    <p:sldId id="4744" r:id="rId13"/>
    <p:sldId id="1674" r:id="rId14"/>
    <p:sldId id="4734" r:id="rId15"/>
    <p:sldId id="4745" r:id="rId16"/>
    <p:sldId id="473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urent Servais" initials="LS" lastIdx="5" clrIdx="0">
    <p:extLst>
      <p:ext uri="{19B8F6BF-5375-455C-9EA6-DF929625EA0E}">
        <p15:presenceInfo xmlns:p15="http://schemas.microsoft.com/office/powerpoint/2012/main" userId="17d3ebae94ad3319" providerId="Windows Live"/>
      </p:ext>
    </p:extLst>
  </p:cmAuthor>
  <p:cmAuthor id="2" name="Alba Ruzafa" initials="AR" lastIdx="6" clrIdx="1">
    <p:extLst>
      <p:ext uri="{19B8F6BF-5375-455C-9EA6-DF929625EA0E}">
        <p15:presenceInfo xmlns:p15="http://schemas.microsoft.com/office/powerpoint/2012/main" userId="S::arq3976@springernature.com::1610004f-4ae3-46ec-b84e-cd6e01ce80d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68"/>
    <p:restoredTop sz="90315" autoAdjust="0"/>
  </p:normalViewPr>
  <p:slideViewPr>
    <p:cSldViewPr snapToGrid="0">
      <p:cViewPr varScale="1">
        <p:scale>
          <a:sx n="99" d="100"/>
          <a:sy n="99" d="100"/>
        </p:scale>
        <p:origin x="10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4-08-08T11:57:03.217" idx="1">
    <p:pos x="10" y="10"/>
    <p:text>Leah, if you look at 42 in the masterdeck, there is a very similar image.</p:text>
    <p:extLst>
      <p:ext uri="{C676402C-5697-4E1C-873F-D02D1690AC5C}">
        <p15:threadingInfo xmlns:p15="http://schemas.microsoft.com/office/powerpoint/2012/main" timeZoneBias="-120"/>
      </p:ext>
    </p:extLst>
  </p:cm>
  <p:cm authorId="2" dt="2024-08-08T11:58:45.723" idx="2">
    <p:pos x="10" y="106"/>
    <p:text>Perhaps, you can use the original video (the one without the slides, I think it is Laurent who leads it) to add it to this part of the module</p:text>
    <p:extLst>
      <p:ext uri="{C676402C-5697-4E1C-873F-D02D1690AC5C}">
        <p15:threadingInfo xmlns:p15="http://schemas.microsoft.com/office/powerpoint/2012/main" timeZoneBias="-120">
          <p15:parentCm authorId="2" idx="1"/>
        </p15:threadingInfo>
      </p:ext>
    </p:extLst>
  </p:cm>
  <p:cm authorId="2" dt="2024-08-08T11:59:13.183" idx="3">
    <p:pos x="10" y="202"/>
    <p:text>reference: Bushby K, et al. Lancet Neurol 2010;9(1):77–93.</p:text>
    <p:extLst>
      <p:ext uri="{C676402C-5697-4E1C-873F-D02D1690AC5C}">
        <p15:threadingInfo xmlns:p15="http://schemas.microsoft.com/office/powerpoint/2012/main" timeZoneBias="-120">
          <p15:parentCm authorId="2" idx="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4-08-08T13:07:27.113" idx="6">
    <p:pos x="10" y="10"/>
    <p:text>MAybe you need to add a LO on respiratory and cardiac management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4-13T15:52:33.068" idx="3">
    <p:pos x="5434" y="3272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4-08-08T11:59:53.245" idx="4">
    <p:pos x="10" y="10"/>
    <p:text>There is also a section of the webcast on treatment - I think you will prob be able to use the video about slides 30-31 (in the master deck).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4-13T11:39:54.775" idx="1">
    <p:pos x="3800" y="457"/>
    <p:text>I appreciate it is personal- but many HCP are happy to receive "one protocol". Happy to delete if you prefer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4-13T11:45:52.373" idx="2">
    <p:pos x="2969" y="2588"/>
    <p:text>We could ask Nadia to provide an example of such plan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4-13T13:23:54.719" idx="4">
    <p:pos x="6799" y="1177"/>
    <p:text>Efficacy and Safety of Vamorolone Over 48 Weeks in Boys With Duchenne Muscular Dystrophy
A Randomized Controlled Trial
Utkarsh J. Dang, PhD, Jesse M. Damsker, PhD https://orcid.org/0009-0005-0680-5875, Michela Guglieri, MD https://orcid.org/0000-0002-8455-0637, Paula R. Clemens, MD, Seth J. Perlman, MD, Edward C. Smith, MD, Iain Horrocks, MD, … SHOW ALL …, and Eric P. Hoffman, PhD https://orcid.org/0000-0001-6470-5139AUTHORS INFO &amp; AFFILIATIONS</p:text>
    <p:extLst>
      <p:ext uri="{C676402C-5697-4E1C-873F-D02D1690AC5C}">
        <p15:threadingInfo xmlns:p15="http://schemas.microsoft.com/office/powerpoint/2012/main" timeZoneBias="300"/>
      </p:ext>
    </p:extLst>
  </p:cm>
  <p:cm authorId="1" dt="2024-04-13T13:25:07.786" idx="5">
    <p:pos x="2479" y="2496"/>
    <p:text>Mercuri et al. Lancet Neurology 2024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7AF90-1AFE-B94A-B370-75258D13119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662A4A-1CA7-CB40-9384-58B9849A2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7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3D97B4-FFBB-460F-9FA2-DC872E3743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72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15EFF8-52CD-4678-86CC-B4934BBBC2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86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15EFF8-52CD-4678-86CC-B4934BBBC2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46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662A4A-1CA7-CB40-9384-58B9849A2F8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9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A8251-7603-93FA-9CB5-4C8ED1475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76CA55-5C48-6E76-D57D-4A0BE2126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9893C-D48A-B7CA-06AD-B8B03AF0F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7BAD-1380-F64B-ADFA-AAEB139D31E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7711-CAE6-0CAD-7D56-7FE6BDC3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121B9-F015-09F6-0F91-3975EFD62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CF9C-F687-9147-9F22-F4224A965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7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C60CD-246E-B66E-4205-538E995AF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9AF72-9688-57A6-E123-118339DF5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EBBE3-0D6A-9D1D-B587-7E8E1AD11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7BAD-1380-F64B-ADFA-AAEB139D31E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A3A8B-7401-1492-D573-4E1FE9B02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32706-7EAE-E142-5493-B7F1982BC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CF9C-F687-9147-9F22-F4224A965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9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1EC88D-A6BC-3130-E5DF-157A79A297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EF12D3-0304-8C14-A7B2-4B40F04AD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16465-D0D4-EC88-B45C-0673F58AC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7BAD-1380-F64B-ADFA-AAEB139D31E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ED064-B958-978E-9684-142E367B6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E5BF6-7592-3E71-BC8F-4A0423E81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CF9C-F687-9147-9F22-F4224A965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2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D3195-3426-3502-220A-220F9DEAA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320F2-66C5-7C6B-7DC8-9FD14B79F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2C61C-D3FC-1010-BDDC-C7F58D0CB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7BAD-1380-F64B-ADFA-AAEB139D31E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07E73-BAD1-F011-BF49-4ED433970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338F1-6B5D-F2E2-0E79-99E6408DF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CF9C-F687-9147-9F22-F4224A965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6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AF5F2-1F5B-93A3-0147-6343C3F34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6052A-9081-7A78-D4E4-629190CF0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7FD08-F63D-8409-5837-95B135117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7BAD-1380-F64B-ADFA-AAEB139D31E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3B699-33E1-9385-EAA6-42B52672D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468E9-41C0-126C-BC1F-EC64E68A2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CF9C-F687-9147-9F22-F4224A965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84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4A82E-9549-5BB2-D3C6-667DB2392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23C93-17CB-7B62-7AAC-EEEF727371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DFC242-EB6C-E12C-5B2B-5AF6C1919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D77C3-6C17-8E21-44B5-2BC5417FC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7BAD-1380-F64B-ADFA-AAEB139D31E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E443C-6796-AC91-3FB6-7782910D4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089B8-C8A0-304B-8F9B-102B97AA5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CF9C-F687-9147-9F22-F4224A965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81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A75BF-9F89-9244-FF4A-E30A46BD2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3E4CF-D605-84BF-AC18-F3CD7FB42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22D2E-F194-7BA1-E811-D403727B9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0D1083-04C2-EB97-A374-05A014CBD9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A2CE64-8428-1B4B-E925-26D150427D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B15AC3-5350-A451-857A-832168F16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7BAD-1380-F64B-ADFA-AAEB139D31E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7BBA2F-B840-FED7-B9F4-FCD9721B3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958516-B1E3-205D-61EB-4561CF83F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CF9C-F687-9147-9F22-F4224A965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2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B231B-EF27-36D7-D4C3-D7CEE6269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677EB5-1864-1176-786D-0E3440F6C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7BAD-1380-F64B-ADFA-AAEB139D31E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0B0A7-1E3D-A4F0-0471-413C0DA03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1D77D-6902-1D81-DEB9-2A5F93DD5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CF9C-F687-9147-9F22-F4224A965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5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DDE378-EFD3-A300-0E31-E64CF6278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7BAD-1380-F64B-ADFA-AAEB139D31E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726384-6940-5111-1B5E-279C3E293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A33502-5948-03A0-24E0-BEF41B5C2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CF9C-F687-9147-9F22-F4224A965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6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575C3-69C2-5EF0-F2EC-5AF834119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22C49-96AA-695C-8F9F-DCB9CFD7C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FA48D-93FE-2A0F-3A95-3C66FC026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7AF56-2B2D-6F94-A102-53BB38AC1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7BAD-1380-F64B-ADFA-AAEB139D31E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4551D-77F0-D124-246D-CE9AF97B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A3F55-59D9-0F53-ADC6-DF1137C2F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CF9C-F687-9147-9F22-F4224A965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96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98A5C-D7E5-FE02-C72B-38C41FA84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DAF139-F6F6-F925-E008-5143122FE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831B8-DB4E-0884-F6E7-906634E72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E7D90-A444-EAC6-72BA-8EC17B90E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7BAD-1380-F64B-ADFA-AAEB139D31E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644DF-D449-E0A9-A802-977476998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9511C-6F93-AB4B-E313-B7152FDA0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CF9C-F687-9147-9F22-F4224A965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8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1B8096-9AA1-ADE0-C339-8799C9B54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A149E-6317-5180-7CB8-FBB00D3AC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DEABD-0099-64DC-F7AB-6DE177A6A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397BAD-1380-F64B-ADFA-AAEB139D31E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C829E-ADD0-32CE-9914-56841DE0B8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C4AC4-55D6-A265-E7AF-E35735F594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C4CF9C-F687-9147-9F22-F4224A965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41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3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BE2FC-0665-D926-DCF4-4E7D8B786F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DMD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C72B6-041C-5D96-74D7-1F45796E3E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Nadia Merchant, MD</a:t>
            </a:r>
          </a:p>
          <a:p>
            <a:r>
              <a:rPr lang="en-US" dirty="0"/>
              <a:t>Assistant Professor of Pediatrics</a:t>
            </a:r>
          </a:p>
          <a:p>
            <a:r>
              <a:rPr lang="en-US" dirty="0"/>
              <a:t>Pediatric Endocrinologist and Geneticist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6347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F5A693-8814-0282-C676-59CBFC368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Steroids</a:t>
            </a:r>
            <a:r>
              <a:rPr lang="fr-FR" dirty="0"/>
              <a:t> in </a:t>
            </a:r>
            <a:r>
              <a:rPr lang="fr-FR" dirty="0" err="1"/>
              <a:t>my</a:t>
            </a:r>
            <a:r>
              <a:rPr lang="fr-FR" dirty="0"/>
              <a:t> practice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7BFDC8-303F-CF8A-2D01-7755636AC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Start </a:t>
            </a:r>
            <a:r>
              <a:rPr lang="fr-FR" dirty="0" err="1"/>
              <a:t>around</a:t>
            </a:r>
            <a:r>
              <a:rPr lang="fr-FR" dirty="0"/>
              <a:t> the </a:t>
            </a:r>
            <a:r>
              <a:rPr lang="fr-FR" dirty="0" err="1"/>
              <a:t>age</a:t>
            </a:r>
            <a:r>
              <a:rPr lang="fr-FR" dirty="0"/>
              <a:t> of 3- </a:t>
            </a:r>
            <a:r>
              <a:rPr lang="fr-FR" dirty="0" err="1"/>
              <a:t>when</a:t>
            </a:r>
            <a:r>
              <a:rPr lang="fr-FR" dirty="0"/>
              <a:t> vaccination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completed</a:t>
            </a:r>
            <a:r>
              <a:rPr lang="fr-FR" dirty="0"/>
              <a:t> (Chicken </a:t>
            </a:r>
            <a:r>
              <a:rPr lang="fr-FR" dirty="0" err="1"/>
              <a:t>pox</a:t>
            </a:r>
            <a:r>
              <a:rPr lang="fr-FR" dirty="0"/>
              <a:t> !)</a:t>
            </a:r>
          </a:p>
          <a:p>
            <a:r>
              <a:rPr lang="fr-FR" dirty="0" err="1"/>
              <a:t>Explain</a:t>
            </a:r>
            <a:r>
              <a:rPr lang="fr-FR" dirty="0"/>
              <a:t> the importance of </a:t>
            </a:r>
            <a:r>
              <a:rPr lang="fr-FR" dirty="0" err="1"/>
              <a:t>healthy</a:t>
            </a:r>
            <a:r>
              <a:rPr lang="fr-FR" dirty="0"/>
              <a:t> </a:t>
            </a:r>
            <a:r>
              <a:rPr lang="fr-FR" dirty="0" err="1"/>
              <a:t>diet</a:t>
            </a:r>
            <a:r>
              <a:rPr lang="fr-FR" dirty="0"/>
              <a:t>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starting</a:t>
            </a:r>
            <a:r>
              <a:rPr lang="fr-FR" dirty="0"/>
              <a:t>- and </a:t>
            </a:r>
            <a:r>
              <a:rPr lang="fr-FR" dirty="0" err="1"/>
              <a:t>ideally</a:t>
            </a:r>
            <a:r>
              <a:rPr lang="fr-FR" dirty="0"/>
              <a:t> </a:t>
            </a:r>
            <a:r>
              <a:rPr lang="fr-FR" dirty="0" err="1"/>
              <a:t>around</a:t>
            </a:r>
            <a:r>
              <a:rPr lang="fr-FR" dirty="0"/>
              <a:t> diagnostic</a:t>
            </a:r>
          </a:p>
          <a:p>
            <a:r>
              <a:rPr lang="fr-FR" dirty="0"/>
              <a:t>Start </a:t>
            </a:r>
            <a:r>
              <a:rPr lang="fr-FR" dirty="0" err="1"/>
              <a:t>slowly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1mg of DFZ to </a:t>
            </a:r>
            <a:r>
              <a:rPr lang="fr-FR" dirty="0" err="1"/>
              <a:t>increase</a:t>
            </a:r>
            <a:r>
              <a:rPr lang="fr-FR" dirty="0"/>
              <a:t> </a:t>
            </a:r>
            <a:r>
              <a:rPr lang="fr-FR" dirty="0" err="1"/>
              <a:t>every</a:t>
            </a:r>
            <a:r>
              <a:rPr lang="fr-FR" dirty="0"/>
              <a:t> 5 </a:t>
            </a:r>
            <a:r>
              <a:rPr lang="fr-FR" dirty="0" err="1"/>
              <a:t>days</a:t>
            </a:r>
            <a:r>
              <a:rPr lang="fr-FR" dirty="0"/>
              <a:t>- up to 0.9mg/Kg </a:t>
            </a:r>
          </a:p>
          <a:p>
            <a:r>
              <a:rPr lang="fr-FR" dirty="0"/>
              <a:t>If the patient </a:t>
            </a:r>
            <a:r>
              <a:rPr lang="fr-FR" dirty="0" err="1"/>
              <a:t>presents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behavioural</a:t>
            </a:r>
            <a:r>
              <a:rPr lang="fr-FR" dirty="0"/>
              <a:t> issue- stop </a:t>
            </a:r>
            <a:r>
              <a:rPr lang="fr-FR" dirty="0" err="1"/>
              <a:t>increasing</a:t>
            </a:r>
            <a:r>
              <a:rPr lang="fr-FR" dirty="0"/>
              <a:t> and </a:t>
            </a:r>
            <a:r>
              <a:rPr lang="fr-FR" dirty="0" err="1"/>
              <a:t>keep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highest</a:t>
            </a:r>
            <a:r>
              <a:rPr lang="fr-FR" dirty="0"/>
              <a:t> </a:t>
            </a:r>
            <a:r>
              <a:rPr lang="fr-FR" dirty="0" err="1"/>
              <a:t>well-tolerated</a:t>
            </a:r>
            <a:r>
              <a:rPr lang="fr-FR" dirty="0"/>
              <a:t> dose. Try to </a:t>
            </a:r>
            <a:r>
              <a:rPr lang="fr-FR" dirty="0" err="1"/>
              <a:t>increase</a:t>
            </a:r>
            <a:r>
              <a:rPr lang="fr-FR" dirty="0"/>
              <a:t> </a:t>
            </a:r>
            <a:r>
              <a:rPr lang="fr-FR" dirty="0" err="1"/>
              <a:t>again</a:t>
            </a:r>
            <a:r>
              <a:rPr lang="fr-FR" dirty="0"/>
              <a:t> </a:t>
            </a:r>
            <a:r>
              <a:rPr lang="fr-FR" dirty="0" err="1"/>
              <a:t>slowly</a:t>
            </a:r>
            <a:r>
              <a:rPr lang="fr-FR" dirty="0"/>
              <a:t> </a:t>
            </a:r>
            <a:r>
              <a:rPr lang="fr-FR" dirty="0" err="1"/>
              <a:t>three</a:t>
            </a:r>
            <a:r>
              <a:rPr lang="fr-FR" dirty="0"/>
              <a:t> </a:t>
            </a:r>
            <a:r>
              <a:rPr lang="fr-FR" dirty="0" err="1"/>
              <a:t>months</a:t>
            </a:r>
            <a:r>
              <a:rPr lang="fr-FR" dirty="0"/>
              <a:t> </a:t>
            </a:r>
            <a:r>
              <a:rPr lang="fr-FR" dirty="0" err="1"/>
              <a:t>later</a:t>
            </a:r>
            <a:endParaRPr lang="fr-FR" dirty="0"/>
          </a:p>
          <a:p>
            <a:r>
              <a:rPr lang="fr-FR" dirty="0" err="1"/>
              <a:t>Keep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daily</a:t>
            </a:r>
            <a:r>
              <a:rPr lang="fr-FR" dirty="0"/>
              <a:t> dose if </a:t>
            </a:r>
            <a:r>
              <a:rPr lang="fr-FR" dirty="0" err="1"/>
              <a:t>well-tolerated</a:t>
            </a:r>
            <a:r>
              <a:rPr lang="fr-FR" dirty="0"/>
              <a:t>. </a:t>
            </a:r>
            <a:r>
              <a:rPr lang="fr-FR" dirty="0" err="1"/>
              <a:t>Consider</a:t>
            </a:r>
            <a:r>
              <a:rPr lang="fr-FR" dirty="0"/>
              <a:t> one </a:t>
            </a:r>
            <a:r>
              <a:rPr lang="fr-FR" dirty="0" err="1"/>
              <a:t>day</a:t>
            </a:r>
            <a:r>
              <a:rPr lang="fr-FR" dirty="0"/>
              <a:t> on/one </a:t>
            </a:r>
            <a:r>
              <a:rPr lang="fr-FR" dirty="0" err="1"/>
              <a:t>day</a:t>
            </a:r>
            <a:r>
              <a:rPr lang="fr-FR" dirty="0"/>
              <a:t> off if </a:t>
            </a:r>
            <a:r>
              <a:rPr lang="fr-FR" dirty="0" err="1"/>
              <a:t>unmanageable</a:t>
            </a:r>
            <a:r>
              <a:rPr lang="fr-FR" dirty="0"/>
              <a:t> </a:t>
            </a:r>
            <a:r>
              <a:rPr lang="fr-FR" dirty="0" err="1"/>
              <a:t>side</a:t>
            </a:r>
            <a:r>
              <a:rPr lang="fr-FR" dirty="0"/>
              <a:t> </a:t>
            </a:r>
            <a:r>
              <a:rPr lang="fr-FR" dirty="0" err="1"/>
              <a:t>effect</a:t>
            </a:r>
            <a:r>
              <a:rPr lang="fr-FR" dirty="0"/>
              <a:t>- or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growth</a:t>
            </a:r>
            <a:r>
              <a:rPr lang="fr-FR" dirty="0"/>
              <a:t> </a:t>
            </a:r>
            <a:r>
              <a:rPr lang="fr-FR" dirty="0" err="1"/>
              <a:t>delay</a:t>
            </a:r>
            <a:r>
              <a:rPr lang="fr-FR" dirty="0"/>
              <a:t> </a:t>
            </a:r>
            <a:r>
              <a:rPr lang="fr-FR" dirty="0" err="1"/>
              <a:t>become</a:t>
            </a:r>
            <a:r>
              <a:rPr lang="fr-FR" dirty="0"/>
              <a:t> an issue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3087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76D1E0-A4A9-C14E-A2FF-A46286373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Orthopaedic</a:t>
            </a:r>
            <a:r>
              <a:rPr lang="fr-FR" dirty="0"/>
              <a:t> management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9F009F-B8A5-FEA7-29F8-F5E33E423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94774" cy="4351338"/>
          </a:xfrm>
        </p:spPr>
        <p:txBody>
          <a:bodyPr>
            <a:normAutofit/>
          </a:bodyPr>
          <a:lstStyle/>
          <a:p>
            <a:r>
              <a:rPr lang="fr-FR" dirty="0"/>
              <a:t>Prevention of contracture : </a:t>
            </a:r>
            <a:r>
              <a:rPr lang="fr-FR" dirty="0" err="1"/>
              <a:t>exercise</a:t>
            </a:r>
            <a:r>
              <a:rPr lang="fr-FR" dirty="0"/>
              <a:t>/stretching/</a:t>
            </a:r>
            <a:r>
              <a:rPr lang="fr-FR" dirty="0" err="1"/>
              <a:t>Splints</a:t>
            </a:r>
            <a:r>
              <a:rPr lang="fr-FR" dirty="0"/>
              <a:t>…</a:t>
            </a:r>
          </a:p>
          <a:p>
            <a:r>
              <a:rPr lang="fr-FR" dirty="0" err="1"/>
              <a:t>Surgery</a:t>
            </a:r>
            <a:r>
              <a:rPr lang="fr-FR" dirty="0"/>
              <a:t> of </a:t>
            </a:r>
            <a:r>
              <a:rPr lang="fr-FR" dirty="0" err="1"/>
              <a:t>contracures</a:t>
            </a:r>
            <a:r>
              <a:rPr lang="fr-FR" dirty="0"/>
              <a:t> are </a:t>
            </a:r>
            <a:r>
              <a:rPr lang="fr-FR" dirty="0" err="1"/>
              <a:t>rarely</a:t>
            </a:r>
            <a:r>
              <a:rPr lang="fr-FR" dirty="0"/>
              <a:t> </a:t>
            </a:r>
            <a:r>
              <a:rPr lang="fr-FR" dirty="0" err="1"/>
              <a:t>indicated</a:t>
            </a:r>
            <a:r>
              <a:rPr lang="fr-FR" dirty="0"/>
              <a:t> (</a:t>
            </a:r>
            <a:r>
              <a:rPr lang="fr-FR" dirty="0" err="1"/>
              <a:t>only</a:t>
            </a:r>
            <a:r>
              <a:rPr lang="fr-FR" dirty="0"/>
              <a:t> if </a:t>
            </a:r>
            <a:r>
              <a:rPr lang="fr-FR" dirty="0" err="1"/>
              <a:t>significant</a:t>
            </a:r>
            <a:r>
              <a:rPr lang="fr-FR" dirty="0"/>
              <a:t> </a:t>
            </a:r>
            <a:r>
              <a:rPr lang="fr-FR" dirty="0" err="1"/>
              <a:t>functional</a:t>
            </a:r>
            <a:r>
              <a:rPr lang="fr-FR" dirty="0"/>
              <a:t> </a:t>
            </a:r>
            <a:r>
              <a:rPr lang="fr-FR" dirty="0" err="1"/>
              <a:t>benefit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expected</a:t>
            </a:r>
            <a:r>
              <a:rPr lang="fr-FR" dirty="0"/>
              <a:t>)</a:t>
            </a:r>
          </a:p>
          <a:p>
            <a:r>
              <a:rPr lang="fr-FR" dirty="0"/>
              <a:t>In case of fracture- </a:t>
            </a:r>
            <a:r>
              <a:rPr lang="fr-FR" dirty="0" err="1"/>
              <a:t>prioritze</a:t>
            </a:r>
            <a:r>
              <a:rPr lang="fr-FR" dirty="0"/>
              <a:t> fixation and mobilisation </a:t>
            </a:r>
            <a:r>
              <a:rPr lang="fr-FR" dirty="0" err="1"/>
              <a:t>when</a:t>
            </a:r>
            <a:r>
              <a:rPr lang="fr-FR" dirty="0"/>
              <a:t> possible </a:t>
            </a:r>
            <a:r>
              <a:rPr lang="fr-FR" dirty="0" err="1"/>
              <a:t>rahter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long casting </a:t>
            </a:r>
            <a:r>
              <a:rPr lang="fr-FR" dirty="0" err="1"/>
              <a:t>immobilization</a:t>
            </a:r>
            <a:endParaRPr lang="fr-FR" dirty="0"/>
          </a:p>
          <a:p>
            <a:r>
              <a:rPr lang="fr-FR" dirty="0" err="1"/>
              <a:t>Scoliosis</a:t>
            </a:r>
            <a:r>
              <a:rPr lang="fr-FR" dirty="0"/>
              <a:t> </a:t>
            </a:r>
            <a:r>
              <a:rPr lang="fr-FR" dirty="0" err="1"/>
              <a:t>surgery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Cobb angle &gt; 40 and Vital </a:t>
            </a:r>
            <a:r>
              <a:rPr lang="fr-FR" dirty="0" err="1"/>
              <a:t>capacity</a:t>
            </a:r>
            <a:r>
              <a:rPr lang="fr-FR" dirty="0"/>
              <a:t> &gt; 40%</a:t>
            </a:r>
          </a:p>
        </p:txBody>
      </p:sp>
    </p:spTree>
    <p:extLst>
      <p:ext uri="{BB962C8B-B14F-4D97-AF65-F5344CB8AC3E}">
        <p14:creationId xmlns:p14="http://schemas.microsoft.com/office/powerpoint/2010/main" val="3513162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FCF722-C540-815C-1598-E33B1611E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C1D960C-3813-CB05-3583-F7D230F18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4027" y="25424"/>
            <a:ext cx="7014394" cy="6832576"/>
          </a:xfrm>
        </p:spPr>
      </p:pic>
    </p:spTree>
    <p:extLst>
      <p:ext uri="{BB962C8B-B14F-4D97-AF65-F5344CB8AC3E}">
        <p14:creationId xmlns:p14="http://schemas.microsoft.com/office/powerpoint/2010/main" val="616827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479" y="2381281"/>
            <a:ext cx="8132219" cy="258604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 rot="20435460">
            <a:off x="940756" y="1835699"/>
            <a:ext cx="3323419" cy="1595824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05523" y="2018058"/>
            <a:ext cx="160666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Steroids</a:t>
            </a:r>
          </a:p>
        </p:txBody>
      </p:sp>
      <p:sp>
        <p:nvSpPr>
          <p:cNvPr id="8" name="Oval 7"/>
          <p:cNvSpPr/>
          <p:nvPr/>
        </p:nvSpPr>
        <p:spPr>
          <a:xfrm rot="846966">
            <a:off x="7893896" y="1334019"/>
            <a:ext cx="3608539" cy="1935711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564336" y="1573445"/>
            <a:ext cx="2572289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Hormones/</a:t>
            </a:r>
          </a:p>
          <a:p>
            <a:r>
              <a:rPr lang="en-US" sz="2667" dirty="0"/>
              <a:t>Puberty</a:t>
            </a:r>
          </a:p>
        </p:txBody>
      </p:sp>
      <p:sp>
        <p:nvSpPr>
          <p:cNvPr id="10" name="Oval 9"/>
          <p:cNvSpPr/>
          <p:nvPr/>
        </p:nvSpPr>
        <p:spPr>
          <a:xfrm rot="751384">
            <a:off x="1323653" y="4072161"/>
            <a:ext cx="3807209" cy="2016057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994297" y="4589765"/>
            <a:ext cx="29654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Physical</a:t>
            </a:r>
            <a:r>
              <a:rPr lang="en-US" sz="3200" dirty="0"/>
              <a:t> </a:t>
            </a:r>
            <a:r>
              <a:rPr lang="en-US" sz="2667" dirty="0"/>
              <a:t>Activity</a:t>
            </a:r>
            <a:r>
              <a:rPr lang="en-US" sz="3200" dirty="0"/>
              <a:t> </a:t>
            </a:r>
          </a:p>
          <a:p>
            <a:r>
              <a:rPr lang="en-US" sz="1600" dirty="0"/>
              <a:t>(</a:t>
            </a:r>
            <a:r>
              <a:rPr lang="en-US" sz="1600" dirty="0" err="1"/>
              <a:t>Mechanosensors</a:t>
            </a:r>
            <a:r>
              <a:rPr lang="en-US" sz="1600" dirty="0"/>
              <a:t> in bone for bone modeling and remodeling)</a:t>
            </a:r>
          </a:p>
        </p:txBody>
      </p:sp>
      <p:sp>
        <p:nvSpPr>
          <p:cNvPr id="12" name="Oval 11"/>
          <p:cNvSpPr/>
          <p:nvPr/>
        </p:nvSpPr>
        <p:spPr>
          <a:xfrm rot="21445953">
            <a:off x="4743593" y="1606385"/>
            <a:ext cx="3037996" cy="1760660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138630" y="1794245"/>
            <a:ext cx="2399482" cy="140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Chronic</a:t>
            </a:r>
            <a:r>
              <a:rPr lang="en-US" sz="3200" dirty="0"/>
              <a:t> </a:t>
            </a:r>
          </a:p>
          <a:p>
            <a:r>
              <a:rPr lang="en-US" sz="2667" dirty="0"/>
              <a:t>Disease = DMD</a:t>
            </a:r>
          </a:p>
        </p:txBody>
      </p:sp>
      <p:sp>
        <p:nvSpPr>
          <p:cNvPr id="15" name="Oval 14"/>
          <p:cNvSpPr/>
          <p:nvPr/>
        </p:nvSpPr>
        <p:spPr>
          <a:xfrm rot="20795851">
            <a:off x="6241435" y="4136295"/>
            <a:ext cx="3894311" cy="1502351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675684" y="4517940"/>
            <a:ext cx="39356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Nutrition</a:t>
            </a:r>
            <a:r>
              <a:rPr lang="en-US" sz="3200" dirty="0"/>
              <a:t> </a:t>
            </a:r>
            <a:r>
              <a:rPr lang="en-US" sz="2667" dirty="0"/>
              <a:t>and</a:t>
            </a:r>
            <a:r>
              <a:rPr lang="en-US" sz="3200" dirty="0"/>
              <a:t> </a:t>
            </a:r>
            <a:r>
              <a:rPr lang="en-US" sz="2667" dirty="0"/>
              <a:t>Diet</a:t>
            </a:r>
          </a:p>
          <a:p>
            <a:r>
              <a:rPr lang="en-US" dirty="0"/>
              <a:t>(Vitamin D/Calcium)</a:t>
            </a: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 all play a role in maximizing bone health and quality of life!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CD9790-7984-064A-C7BA-338493BBCF82}"/>
              </a:ext>
            </a:extLst>
          </p:cNvPr>
          <p:cNvSpPr txBox="1"/>
          <p:nvPr/>
        </p:nvSpPr>
        <p:spPr>
          <a:xfrm>
            <a:off x="9023231" y="140710"/>
            <a:ext cx="3113048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Suggestion for LS: to create an orthopaedic slide to add after this one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43C557-8623-E85C-075A-BA1C7B91A80D}"/>
              </a:ext>
            </a:extLst>
          </p:cNvPr>
          <p:cNvSpPr txBox="1"/>
          <p:nvPr/>
        </p:nvSpPr>
        <p:spPr>
          <a:xfrm>
            <a:off x="8988235" y="1264556"/>
            <a:ext cx="3113048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Alba to use the reference to create descriptive text for this slide</a:t>
            </a:r>
          </a:p>
        </p:txBody>
      </p:sp>
    </p:spTree>
    <p:extLst>
      <p:ext uri="{BB962C8B-B14F-4D97-AF65-F5344CB8AC3E}">
        <p14:creationId xmlns:p14="http://schemas.microsoft.com/office/powerpoint/2010/main" val="1433135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60A5-733A-AC50-A91D-B1E18E597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Side Effects of Glucocorticoid Treatment: Refer to endocrine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31D32-28BD-3AD1-8559-94AAED6C9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75" y="1839911"/>
            <a:ext cx="10515600" cy="4818063"/>
          </a:xfrm>
        </p:spPr>
        <p:txBody>
          <a:bodyPr>
            <a:normAutofit fontScale="92500" lnSpcReduction="10000"/>
          </a:bodyPr>
          <a:lstStyle/>
          <a:p>
            <a:r>
              <a:rPr lang="en-US" sz="1000" dirty="0"/>
              <a:t>Bone Health/Risk for Osteoporosis: </a:t>
            </a:r>
          </a:p>
          <a:p>
            <a:pPr lvl="1"/>
            <a:r>
              <a:rPr lang="en-US" sz="900" dirty="0"/>
              <a:t>DXA scan annually along with spine assessment for fractures  </a:t>
            </a:r>
          </a:p>
          <a:p>
            <a:pPr lvl="1"/>
            <a:r>
              <a:rPr lang="en-US" sz="900" dirty="0"/>
              <a:t>Calcium and vitamin D intake/supplement, monitoring labs when appropriate </a:t>
            </a:r>
          </a:p>
          <a:p>
            <a:pPr lvl="1"/>
            <a:r>
              <a:rPr lang="en-US" sz="900" dirty="0"/>
              <a:t>Vitamin D Level (goal &gt;30 ng/dL) </a:t>
            </a:r>
          </a:p>
          <a:p>
            <a:pPr marL="457200" lvl="1" indent="0">
              <a:buNone/>
            </a:pPr>
            <a:endParaRPr lang="en-US" sz="900" dirty="0"/>
          </a:p>
          <a:p>
            <a:r>
              <a:rPr lang="en-US" sz="1000" dirty="0"/>
              <a:t>Puberty/Risk for Delayed/Arrested Puberty</a:t>
            </a:r>
          </a:p>
          <a:p>
            <a:pPr lvl="1"/>
            <a:r>
              <a:rPr lang="en-US" sz="900" dirty="0"/>
              <a:t>Monitor for puberty delay</a:t>
            </a:r>
          </a:p>
          <a:p>
            <a:pPr lvl="1"/>
            <a:r>
              <a:rPr lang="en-US" sz="900" dirty="0"/>
              <a:t>Consider starting testosterone, important for bone health</a:t>
            </a:r>
          </a:p>
          <a:p>
            <a:pPr lvl="2"/>
            <a:r>
              <a:rPr lang="en-US" sz="800" dirty="0"/>
              <a:t>Testosterone replacement for all boys </a:t>
            </a:r>
            <a:r>
              <a:rPr lang="en-US" sz="800" u="sng" dirty="0"/>
              <a:t>&gt;</a:t>
            </a:r>
            <a:r>
              <a:rPr lang="en-US" sz="800" dirty="0"/>
              <a:t> 14 with confirmed hypogonadism, can be considered starting as early as 12 years.</a:t>
            </a:r>
          </a:p>
          <a:p>
            <a:pPr lvl="3"/>
            <a:r>
              <a:rPr lang="en-US" sz="800" dirty="0"/>
              <a:t>Evaluate with bone age, LH, FSH, testosterone </a:t>
            </a:r>
          </a:p>
          <a:p>
            <a:pPr lvl="3"/>
            <a:r>
              <a:rPr lang="en-US" sz="800" dirty="0"/>
              <a:t>Gradually increase testosterone </a:t>
            </a:r>
          </a:p>
          <a:p>
            <a:r>
              <a:rPr lang="en-US" sz="1000" dirty="0"/>
              <a:t>Adrenal Insufficiency: </a:t>
            </a:r>
          </a:p>
          <a:p>
            <a:pPr lvl="1"/>
            <a:r>
              <a:rPr lang="en-US" sz="900" dirty="0"/>
              <a:t>Due to taking  chronic  steroids, risk for adrenal insufficiency</a:t>
            </a:r>
          </a:p>
          <a:p>
            <a:pPr lvl="1"/>
            <a:r>
              <a:rPr lang="en-US" sz="900" dirty="0"/>
              <a:t>Need a sick day plan along with emergency steroids </a:t>
            </a:r>
          </a:p>
          <a:p>
            <a:pPr marL="457200" lvl="1" indent="0">
              <a:buNone/>
            </a:pPr>
            <a:endParaRPr lang="en-US" sz="900" dirty="0"/>
          </a:p>
          <a:p>
            <a:r>
              <a:rPr lang="en-US" sz="1000" dirty="0"/>
              <a:t>Weight Management</a:t>
            </a:r>
          </a:p>
          <a:p>
            <a:pPr lvl="1"/>
            <a:r>
              <a:rPr lang="en-US" sz="900" dirty="0"/>
              <a:t>Nutrition</a:t>
            </a:r>
          </a:p>
          <a:p>
            <a:pPr lvl="1"/>
            <a:r>
              <a:rPr lang="en-US" sz="900" dirty="0"/>
              <a:t>Metabolic screening</a:t>
            </a:r>
          </a:p>
          <a:p>
            <a:pPr lvl="2"/>
            <a:r>
              <a:rPr lang="en-US" sz="900" dirty="0"/>
              <a:t>Hyperglycemia: History: polyuria, polydipsia, dietary history.  Annual random blood glucose and A1C </a:t>
            </a:r>
          </a:p>
          <a:p>
            <a:pPr lvl="2"/>
            <a:r>
              <a:rPr lang="en-US" sz="900" dirty="0"/>
              <a:t>Hypertension:  Blood pressure should be monitored at each clinic visit (at least every 6 months)</a:t>
            </a:r>
          </a:p>
          <a:p>
            <a:pPr lvl="2"/>
            <a:r>
              <a:rPr lang="en-US" sz="900" dirty="0"/>
              <a:t>Dyslipidemia: Lipid panel annually  </a:t>
            </a:r>
          </a:p>
          <a:p>
            <a:pPr lvl="1"/>
            <a:r>
              <a:rPr lang="en-US" sz="900" dirty="0"/>
              <a:t>Weight gain with steroids</a:t>
            </a:r>
          </a:p>
          <a:p>
            <a:pPr lvl="1"/>
            <a:r>
              <a:rPr lang="en-US" sz="900" dirty="0"/>
              <a:t>Obstructive sleep apnea symptoms and evaluation as recommended </a:t>
            </a:r>
          </a:p>
          <a:p>
            <a:pPr lvl="1"/>
            <a:endParaRPr lang="en-US" sz="900" dirty="0"/>
          </a:p>
          <a:p>
            <a:r>
              <a:rPr lang="en-US" sz="1000" dirty="0"/>
              <a:t>Growth/Risk for Impaired Growth: </a:t>
            </a:r>
          </a:p>
          <a:p>
            <a:pPr lvl="1"/>
            <a:r>
              <a:rPr lang="en-US" sz="900" dirty="0"/>
              <a:t>Monitor growth</a:t>
            </a:r>
          </a:p>
          <a:p>
            <a:pPr lvl="1"/>
            <a:r>
              <a:rPr lang="en-US" sz="900" dirty="0"/>
              <a:t>Evaluate when appropriate for other causes of impaired growth (CBC, CMP, celiac, thyroid)</a:t>
            </a:r>
          </a:p>
          <a:p>
            <a:pPr lvl="1"/>
            <a:r>
              <a:rPr lang="en-US" sz="900" dirty="0"/>
              <a:t>Growth hormone is not recommended, can be considered case by case</a:t>
            </a:r>
          </a:p>
          <a:p>
            <a:pPr lvl="1"/>
            <a:endParaRPr lang="en-US" sz="900" dirty="0"/>
          </a:p>
          <a:p>
            <a:pPr lvl="1"/>
            <a:endParaRPr lang="en-US" sz="900" dirty="0"/>
          </a:p>
          <a:p>
            <a:endParaRPr 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F6307C-EE20-E870-4BF8-64EB20D946D1}"/>
              </a:ext>
            </a:extLst>
          </p:cNvPr>
          <p:cNvSpPr txBox="1"/>
          <p:nvPr/>
        </p:nvSpPr>
        <p:spPr>
          <a:xfrm>
            <a:off x="8240752" y="1440121"/>
            <a:ext cx="3113048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Alba to use the reference to create descriptive text for this slide and complete with clip from webcast</a:t>
            </a:r>
          </a:p>
        </p:txBody>
      </p:sp>
    </p:spTree>
    <p:extLst>
      <p:ext uri="{BB962C8B-B14F-4D97-AF65-F5344CB8AC3E}">
        <p14:creationId xmlns:p14="http://schemas.microsoft.com/office/powerpoint/2010/main" val="2437516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F97853-24BC-0784-CF66-F9CBAD1C4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New </a:t>
            </a:r>
            <a:r>
              <a:rPr lang="fr-FR" dirty="0" err="1"/>
              <a:t>therapies</a:t>
            </a:r>
            <a:r>
              <a:rPr lang="fr-FR" dirty="0"/>
              <a:t> and </a:t>
            </a:r>
            <a:r>
              <a:rPr lang="fr-FR" dirty="0" err="1"/>
              <a:t>potential</a:t>
            </a:r>
            <a:r>
              <a:rPr lang="fr-FR" dirty="0"/>
              <a:t> </a:t>
            </a:r>
            <a:r>
              <a:rPr lang="fr-FR" dirty="0" err="1"/>
              <a:t>improvement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04F539-9924-FDC9-69E8-D2DA79871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/>
              <a:t>Vamorolone</a:t>
            </a:r>
            <a:r>
              <a:rPr lang="fr-FR" dirty="0"/>
              <a:t> has the </a:t>
            </a:r>
            <a:r>
              <a:rPr lang="fr-FR" dirty="0" err="1"/>
              <a:t>potential</a:t>
            </a:r>
            <a:r>
              <a:rPr lang="fr-FR" dirty="0"/>
              <a:t> to </a:t>
            </a:r>
            <a:r>
              <a:rPr lang="fr-FR" dirty="0" err="1"/>
              <a:t>achieve</a:t>
            </a:r>
            <a:r>
              <a:rPr lang="fr-FR" dirty="0"/>
              <a:t> a </a:t>
            </a:r>
            <a:r>
              <a:rPr lang="fr-FR" dirty="0" err="1"/>
              <a:t>similar</a:t>
            </a:r>
            <a:r>
              <a:rPr lang="fr-FR" dirty="0"/>
              <a:t> </a:t>
            </a:r>
            <a:r>
              <a:rPr lang="fr-FR" dirty="0" err="1"/>
              <a:t>efficacy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prednisone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less</a:t>
            </a:r>
            <a:r>
              <a:rPr lang="fr-FR" dirty="0"/>
              <a:t> adverse </a:t>
            </a:r>
            <a:r>
              <a:rPr lang="fr-FR" dirty="0" err="1"/>
              <a:t>event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 err="1"/>
              <a:t>Givinostat</a:t>
            </a:r>
            <a:r>
              <a:rPr lang="fr-FR" dirty="0"/>
              <a:t> can slow down the </a:t>
            </a:r>
            <a:r>
              <a:rPr lang="fr-FR" dirty="0" err="1"/>
              <a:t>decline</a:t>
            </a:r>
            <a:r>
              <a:rPr lang="fr-FR" dirty="0"/>
              <a:t> of ambulation in patients </a:t>
            </a:r>
            <a:r>
              <a:rPr lang="fr-FR" dirty="0" err="1"/>
              <a:t>older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6 </a:t>
            </a:r>
            <a:r>
              <a:rPr lang="fr-FR" dirty="0" err="1"/>
              <a:t>years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The </a:t>
            </a:r>
            <a:r>
              <a:rPr lang="fr-FR" dirty="0" err="1"/>
              <a:t>effect</a:t>
            </a:r>
            <a:r>
              <a:rPr lang="fr-FR" dirty="0"/>
              <a:t> of AAV-</a:t>
            </a:r>
            <a:r>
              <a:rPr lang="fr-FR" dirty="0" err="1"/>
              <a:t>microdystrophin</a:t>
            </a:r>
            <a:r>
              <a:rPr lang="fr-FR" dirty="0"/>
              <a:t> </a:t>
            </a:r>
            <a:r>
              <a:rPr lang="fr-FR" dirty="0" err="1"/>
              <a:t>gene</a:t>
            </a:r>
            <a:r>
              <a:rPr lang="fr-FR" dirty="0"/>
              <a:t> </a:t>
            </a:r>
            <a:r>
              <a:rPr lang="fr-FR" dirty="0" err="1"/>
              <a:t>therapy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unclear</a:t>
            </a:r>
            <a:r>
              <a:rPr lang="fr-FR" dirty="0"/>
              <a:t> but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slightly</a:t>
            </a:r>
            <a:r>
              <a:rPr lang="fr-FR" dirty="0"/>
              <a:t> </a:t>
            </a:r>
            <a:r>
              <a:rPr lang="fr-FR" dirty="0" err="1"/>
              <a:t>improve</a:t>
            </a:r>
            <a:r>
              <a:rPr lang="fr-FR" dirty="0"/>
              <a:t> </a:t>
            </a:r>
            <a:r>
              <a:rPr lang="fr-FR" dirty="0" err="1"/>
              <a:t>motor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 in 4-7 </a:t>
            </a:r>
            <a:r>
              <a:rPr lang="fr-FR" dirty="0" err="1"/>
              <a:t>year</a:t>
            </a:r>
            <a:r>
              <a:rPr lang="fr-FR" dirty="0"/>
              <a:t> </a:t>
            </a:r>
            <a:r>
              <a:rPr lang="fr-FR" dirty="0" err="1"/>
              <a:t>old</a:t>
            </a:r>
            <a:r>
              <a:rPr lang="fr-FR" dirty="0"/>
              <a:t> kid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D6BDBEA-3299-E544-05B2-C110A278B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770" y="2164474"/>
            <a:ext cx="4255604" cy="183682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4B3DF77-BDE4-D162-48CC-E45CC6317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358" y="3860523"/>
            <a:ext cx="4690442" cy="185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961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18B35-6233-BEE7-0678-A871A6CE3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BB1F4-194A-B0C4-4369-57D6CE26598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1917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Ward LM, Weber DR. Growth, pubertal development, and skeletal health in boys with Duchenne Muscular Dystrophy. 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Curr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Opin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Endocrinol Diabetes 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Obes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2019 Feb;26(1):39-48. 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10.1097/MED.0000000000000456. PMID: 30507696; PMCID: PMC6402320.</a:t>
            </a:r>
          </a:p>
          <a:p>
            <a:r>
              <a:rPr lang="en-US" sz="120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Birnkrant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DJ, Bushby K, Bann CM, et al. Diagnosis and management of Duchenne muscular dystrophy, part 2: respiratory, cardiac, bone health, and 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orthopaedic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management. </a:t>
            </a:r>
            <a:r>
              <a:rPr lang="en-US" sz="1200" b="0" i="1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Lancet Neurol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2018;17(4):347-361. doi:10.1016/S1474-4422(18)30025-5</a:t>
            </a:r>
            <a:endParaRPr lang="en-US" sz="120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Birnkrant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DJ, Bushby K, Bann CM, et al. Diagnosis and management of Duchenne muscular dystrophy, part 1: diagnosis, and neuromuscular, rehabilitation, endocrine, and gastrointestinal and nutritional management [published correction appears in Lancet Neurol. 2018 Apr 4;:]. </a:t>
            </a:r>
            <a:r>
              <a:rPr lang="en-US" sz="1200" b="0" i="1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Lancet Neurol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2018;17(3):251-267. doi:10.1016/S1474-4422(18)30024-3</a:t>
            </a:r>
          </a:p>
          <a:p>
            <a:r>
              <a:rPr lang="en-US" sz="10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system-ui"/>
              </a:rPr>
              <a:t>Weber DR, </a:t>
            </a:r>
            <a:r>
              <a:rPr lang="en-US" sz="1000" b="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system-ui"/>
              </a:rPr>
              <a:t>Hadjiyannakis</a:t>
            </a:r>
            <a:r>
              <a:rPr lang="en-US" sz="10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system-ui"/>
              </a:rPr>
              <a:t> S, McMillan HJ, Noritz G, Ward LM. Obesity and Endocrine Management of the Patient With Duchenne Muscular Dystrophy. </a:t>
            </a:r>
            <a:r>
              <a:rPr lang="en-US" sz="1000" b="0" i="1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system-ui"/>
              </a:rPr>
              <a:t>Pediatrics</a:t>
            </a:r>
            <a:r>
              <a:rPr lang="en-US" sz="10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system-ui"/>
              </a:rPr>
              <a:t>. 2018;142(Suppl 2):S43-S52. doi:10.1542/peds.2018-0333F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479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Disclosures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67" dirty="0"/>
              <a:t>Growth Advisory Board for BioMarin, Pfizer and Alexion </a:t>
            </a:r>
          </a:p>
          <a:p>
            <a:r>
              <a:rPr lang="en-US" sz="2667" dirty="0"/>
              <a:t>No relevant financial disclosures for this presentation</a:t>
            </a:r>
          </a:p>
        </p:txBody>
      </p:sp>
    </p:spTree>
    <p:extLst>
      <p:ext uri="{BB962C8B-B14F-4D97-AF65-F5344CB8AC3E}">
        <p14:creationId xmlns:p14="http://schemas.microsoft.com/office/powerpoint/2010/main" val="1921823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207E5C9-443A-4C9C-9BB4-EFA6658F7973}"/>
              </a:ext>
            </a:extLst>
          </p:cNvPr>
          <p:cNvGrpSpPr/>
          <p:nvPr/>
        </p:nvGrpSpPr>
        <p:grpSpPr>
          <a:xfrm>
            <a:off x="304800" y="1398390"/>
            <a:ext cx="5053955" cy="4894266"/>
            <a:chOff x="1507902" y="932248"/>
            <a:chExt cx="5759973" cy="5667385"/>
          </a:xfrm>
        </p:grpSpPr>
        <p:sp>
          <p:nvSpPr>
            <p:cNvPr id="6" name="Block Arc 5">
              <a:extLst>
                <a:ext uri="{FF2B5EF4-FFF2-40B4-BE49-F238E27FC236}">
                  <a16:creationId xmlns:a16="http://schemas.microsoft.com/office/drawing/2014/main" id="{58613207-7DEA-4BFF-8045-E94A0352E14D}"/>
                </a:ext>
              </a:extLst>
            </p:cNvPr>
            <p:cNvSpPr/>
            <p:nvPr/>
          </p:nvSpPr>
          <p:spPr>
            <a:xfrm>
              <a:off x="2309063" y="1696505"/>
              <a:ext cx="4259542" cy="4259542"/>
            </a:xfrm>
            <a:prstGeom prst="blockArc">
              <a:avLst>
                <a:gd name="adj1" fmla="val 13500000"/>
                <a:gd name="adj2" fmla="val 16200000"/>
                <a:gd name="adj3" fmla="val 3431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2400"/>
            </a:p>
          </p:txBody>
        </p:sp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130BF61B-5832-4814-A0E3-1F88FE2A2528}"/>
                </a:ext>
              </a:extLst>
            </p:cNvPr>
            <p:cNvSpPr/>
            <p:nvPr/>
          </p:nvSpPr>
          <p:spPr>
            <a:xfrm>
              <a:off x="2309063" y="1696505"/>
              <a:ext cx="4259542" cy="4259542"/>
            </a:xfrm>
            <a:prstGeom prst="blockArc">
              <a:avLst>
                <a:gd name="adj1" fmla="val 10800000"/>
                <a:gd name="adj2" fmla="val 13500000"/>
                <a:gd name="adj3" fmla="val 3431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2400"/>
            </a:p>
          </p:txBody>
        </p:sp>
        <p:sp>
          <p:nvSpPr>
            <p:cNvPr id="8" name="Block Arc 7">
              <a:extLst>
                <a:ext uri="{FF2B5EF4-FFF2-40B4-BE49-F238E27FC236}">
                  <a16:creationId xmlns:a16="http://schemas.microsoft.com/office/drawing/2014/main" id="{E37FF55A-0D81-47AC-8EDD-55CE4B5B5AB2}"/>
                </a:ext>
              </a:extLst>
            </p:cNvPr>
            <p:cNvSpPr/>
            <p:nvPr/>
          </p:nvSpPr>
          <p:spPr>
            <a:xfrm>
              <a:off x="2309063" y="1696505"/>
              <a:ext cx="4259542" cy="4259542"/>
            </a:xfrm>
            <a:prstGeom prst="blockArc">
              <a:avLst>
                <a:gd name="adj1" fmla="val 8100000"/>
                <a:gd name="adj2" fmla="val 10800000"/>
                <a:gd name="adj3" fmla="val 3431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2400"/>
            </a:p>
          </p:txBody>
        </p:sp>
        <p:sp>
          <p:nvSpPr>
            <p:cNvPr id="9" name="Block Arc 8">
              <a:extLst>
                <a:ext uri="{FF2B5EF4-FFF2-40B4-BE49-F238E27FC236}">
                  <a16:creationId xmlns:a16="http://schemas.microsoft.com/office/drawing/2014/main" id="{E9C406CA-CF37-4DEA-BE1E-5B7664E6C722}"/>
                </a:ext>
              </a:extLst>
            </p:cNvPr>
            <p:cNvSpPr/>
            <p:nvPr/>
          </p:nvSpPr>
          <p:spPr>
            <a:xfrm>
              <a:off x="2309063" y="1696505"/>
              <a:ext cx="4259542" cy="4259542"/>
            </a:xfrm>
            <a:prstGeom prst="blockArc">
              <a:avLst>
                <a:gd name="adj1" fmla="val 5400000"/>
                <a:gd name="adj2" fmla="val 8100000"/>
                <a:gd name="adj3" fmla="val 3431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2400"/>
            </a:p>
          </p:txBody>
        </p:sp>
        <p:sp>
          <p:nvSpPr>
            <p:cNvPr id="10" name="Block Arc 9">
              <a:extLst>
                <a:ext uri="{FF2B5EF4-FFF2-40B4-BE49-F238E27FC236}">
                  <a16:creationId xmlns:a16="http://schemas.microsoft.com/office/drawing/2014/main" id="{1D6052C1-8604-4F47-A18B-6C8A74CE73EA}"/>
                </a:ext>
              </a:extLst>
            </p:cNvPr>
            <p:cNvSpPr/>
            <p:nvPr/>
          </p:nvSpPr>
          <p:spPr>
            <a:xfrm>
              <a:off x="2309063" y="1696505"/>
              <a:ext cx="4259542" cy="4259542"/>
            </a:xfrm>
            <a:prstGeom prst="blockArc">
              <a:avLst>
                <a:gd name="adj1" fmla="val 2700000"/>
                <a:gd name="adj2" fmla="val 5400000"/>
                <a:gd name="adj3" fmla="val 3431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2400"/>
            </a:p>
          </p:txBody>
        </p:sp>
        <p:sp>
          <p:nvSpPr>
            <p:cNvPr id="11" name="Block Arc 10">
              <a:extLst>
                <a:ext uri="{FF2B5EF4-FFF2-40B4-BE49-F238E27FC236}">
                  <a16:creationId xmlns:a16="http://schemas.microsoft.com/office/drawing/2014/main" id="{4B64070D-6189-4733-8854-6DADFEC288CA}"/>
                </a:ext>
              </a:extLst>
            </p:cNvPr>
            <p:cNvSpPr/>
            <p:nvPr/>
          </p:nvSpPr>
          <p:spPr>
            <a:xfrm>
              <a:off x="2309063" y="1696505"/>
              <a:ext cx="4259542" cy="4259542"/>
            </a:xfrm>
            <a:prstGeom prst="blockArc">
              <a:avLst>
                <a:gd name="adj1" fmla="val 0"/>
                <a:gd name="adj2" fmla="val 2700000"/>
                <a:gd name="adj3" fmla="val 3431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2400"/>
            </a:p>
          </p:txBody>
        </p:sp>
        <p:sp>
          <p:nvSpPr>
            <p:cNvPr id="12" name="Block Arc 11">
              <a:extLst>
                <a:ext uri="{FF2B5EF4-FFF2-40B4-BE49-F238E27FC236}">
                  <a16:creationId xmlns:a16="http://schemas.microsoft.com/office/drawing/2014/main" id="{4F9CA909-80D9-4FD6-8399-71A6E6BFD261}"/>
                </a:ext>
              </a:extLst>
            </p:cNvPr>
            <p:cNvSpPr/>
            <p:nvPr/>
          </p:nvSpPr>
          <p:spPr>
            <a:xfrm>
              <a:off x="2309063" y="1696505"/>
              <a:ext cx="4259542" cy="4259542"/>
            </a:xfrm>
            <a:prstGeom prst="blockArc">
              <a:avLst>
                <a:gd name="adj1" fmla="val 18900000"/>
                <a:gd name="adj2" fmla="val 0"/>
                <a:gd name="adj3" fmla="val 3431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2400"/>
            </a:p>
          </p:txBody>
        </p:sp>
        <p:sp>
          <p:nvSpPr>
            <p:cNvPr id="13" name="Block Arc 12">
              <a:extLst>
                <a:ext uri="{FF2B5EF4-FFF2-40B4-BE49-F238E27FC236}">
                  <a16:creationId xmlns:a16="http://schemas.microsoft.com/office/drawing/2014/main" id="{A1216C80-15CC-4647-A309-ABBF9EB65640}"/>
                </a:ext>
              </a:extLst>
            </p:cNvPr>
            <p:cNvSpPr/>
            <p:nvPr/>
          </p:nvSpPr>
          <p:spPr>
            <a:xfrm>
              <a:off x="2309063" y="1696505"/>
              <a:ext cx="4259542" cy="4259542"/>
            </a:xfrm>
            <a:prstGeom prst="blockArc">
              <a:avLst>
                <a:gd name="adj1" fmla="val 16200000"/>
                <a:gd name="adj2" fmla="val 18900000"/>
                <a:gd name="adj3" fmla="val 3431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2400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2CD1532E-EFDD-4BA0-AAA1-8E936707DC9C}"/>
                </a:ext>
              </a:extLst>
            </p:cNvPr>
            <p:cNvSpPr/>
            <p:nvPr/>
          </p:nvSpPr>
          <p:spPr>
            <a:xfrm>
              <a:off x="3667639" y="2948604"/>
              <a:ext cx="1449903" cy="1449903"/>
            </a:xfrm>
            <a:custGeom>
              <a:avLst/>
              <a:gdLst>
                <a:gd name="connsiteX0" fmla="*/ 0 w 1449903"/>
                <a:gd name="connsiteY0" fmla="*/ 724952 h 1449903"/>
                <a:gd name="connsiteX1" fmla="*/ 724952 w 1449903"/>
                <a:gd name="connsiteY1" fmla="*/ 0 h 1449903"/>
                <a:gd name="connsiteX2" fmla="*/ 1449904 w 1449903"/>
                <a:gd name="connsiteY2" fmla="*/ 724952 h 1449903"/>
                <a:gd name="connsiteX3" fmla="*/ 724952 w 1449903"/>
                <a:gd name="connsiteY3" fmla="*/ 1449904 h 1449903"/>
                <a:gd name="connsiteX4" fmla="*/ 0 w 1449903"/>
                <a:gd name="connsiteY4" fmla="*/ 724952 h 1449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903" h="1449903">
                  <a:moveTo>
                    <a:pt x="0" y="724952"/>
                  </a:moveTo>
                  <a:cubicBezTo>
                    <a:pt x="0" y="324572"/>
                    <a:pt x="324572" y="0"/>
                    <a:pt x="724952" y="0"/>
                  </a:cubicBezTo>
                  <a:cubicBezTo>
                    <a:pt x="1125332" y="0"/>
                    <a:pt x="1449904" y="324572"/>
                    <a:pt x="1449904" y="724952"/>
                  </a:cubicBezTo>
                  <a:cubicBezTo>
                    <a:pt x="1449904" y="1125332"/>
                    <a:pt x="1125332" y="1449904"/>
                    <a:pt x="724952" y="1449904"/>
                  </a:cubicBezTo>
                  <a:cubicBezTo>
                    <a:pt x="324572" y="1449904"/>
                    <a:pt x="0" y="1125332"/>
                    <a:pt x="0" y="724952"/>
                  </a:cubicBez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77843" rIns="0" bIns="177843" numCol="1" spcCol="1270" anchor="ctr" anchorCtr="0">
              <a:no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0223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Patient</a:t>
              </a:r>
            </a:p>
          </p:txBody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032931F0-2E7C-4507-95ED-C1AA3D4E01F5}"/>
                </a:ext>
              </a:extLst>
            </p:cNvPr>
            <p:cNvSpPr/>
            <p:nvPr/>
          </p:nvSpPr>
          <p:spPr>
            <a:xfrm>
              <a:off x="3646799" y="932248"/>
              <a:ext cx="1371600" cy="1372770"/>
            </a:xfrm>
            <a:custGeom>
              <a:avLst/>
              <a:gdLst>
                <a:gd name="connsiteX0" fmla="*/ 0 w 1014932"/>
                <a:gd name="connsiteY0" fmla="*/ 507466 h 1014932"/>
                <a:gd name="connsiteX1" fmla="*/ 507466 w 1014932"/>
                <a:gd name="connsiteY1" fmla="*/ 0 h 1014932"/>
                <a:gd name="connsiteX2" fmla="*/ 1014932 w 1014932"/>
                <a:gd name="connsiteY2" fmla="*/ 507466 h 1014932"/>
                <a:gd name="connsiteX3" fmla="*/ 507466 w 1014932"/>
                <a:gd name="connsiteY3" fmla="*/ 1014932 h 1014932"/>
                <a:gd name="connsiteX4" fmla="*/ 0 w 1014932"/>
                <a:gd name="connsiteY4" fmla="*/ 507466 h 101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932" h="1014932">
                  <a:moveTo>
                    <a:pt x="0" y="507466"/>
                  </a:moveTo>
                  <a:cubicBezTo>
                    <a:pt x="0" y="227200"/>
                    <a:pt x="227200" y="0"/>
                    <a:pt x="507466" y="0"/>
                  </a:cubicBezTo>
                  <a:cubicBezTo>
                    <a:pt x="787732" y="0"/>
                    <a:pt x="1014932" y="227200"/>
                    <a:pt x="1014932" y="507466"/>
                  </a:cubicBezTo>
                  <a:cubicBezTo>
                    <a:pt x="1014932" y="787732"/>
                    <a:pt x="787732" y="1014932"/>
                    <a:pt x="507466" y="1014932"/>
                  </a:cubicBezTo>
                  <a:cubicBezTo>
                    <a:pt x="227200" y="1014932"/>
                    <a:pt x="0" y="787732"/>
                    <a:pt x="0" y="507466"/>
                  </a:cubicBezTo>
                  <a:close/>
                </a:path>
              </a:pathLst>
            </a:cu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77843" rIns="0" bIns="177843" numCol="1" spcCol="1270" anchor="ctr" anchorCtr="0">
              <a:no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0223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dirty="0">
                  <a:solidFill>
                    <a:srgbClr val="0B0D0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Diagnostics</a:t>
              </a:r>
            </a:p>
          </p:txBody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408E836F-0F4D-4A4D-B966-45E9F7DAEE13}"/>
                </a:ext>
              </a:extLst>
            </p:cNvPr>
            <p:cNvSpPr/>
            <p:nvPr/>
          </p:nvSpPr>
          <p:spPr>
            <a:xfrm>
              <a:off x="1849782" y="1439492"/>
              <a:ext cx="1533155" cy="1497833"/>
            </a:xfrm>
            <a:custGeom>
              <a:avLst/>
              <a:gdLst>
                <a:gd name="connsiteX0" fmla="*/ 0 w 1014932"/>
                <a:gd name="connsiteY0" fmla="*/ 507466 h 1014932"/>
                <a:gd name="connsiteX1" fmla="*/ 507466 w 1014932"/>
                <a:gd name="connsiteY1" fmla="*/ 0 h 1014932"/>
                <a:gd name="connsiteX2" fmla="*/ 1014932 w 1014932"/>
                <a:gd name="connsiteY2" fmla="*/ 507466 h 1014932"/>
                <a:gd name="connsiteX3" fmla="*/ 507466 w 1014932"/>
                <a:gd name="connsiteY3" fmla="*/ 1014932 h 1014932"/>
                <a:gd name="connsiteX4" fmla="*/ 0 w 1014932"/>
                <a:gd name="connsiteY4" fmla="*/ 507466 h 101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932" h="1014932">
                  <a:moveTo>
                    <a:pt x="0" y="507466"/>
                  </a:moveTo>
                  <a:cubicBezTo>
                    <a:pt x="0" y="227200"/>
                    <a:pt x="227200" y="0"/>
                    <a:pt x="507466" y="0"/>
                  </a:cubicBezTo>
                  <a:cubicBezTo>
                    <a:pt x="787732" y="0"/>
                    <a:pt x="1014932" y="227200"/>
                    <a:pt x="1014932" y="507466"/>
                  </a:cubicBezTo>
                  <a:cubicBezTo>
                    <a:pt x="1014932" y="787732"/>
                    <a:pt x="787732" y="1014932"/>
                    <a:pt x="507466" y="1014932"/>
                  </a:cubicBezTo>
                  <a:cubicBezTo>
                    <a:pt x="227200" y="1014932"/>
                    <a:pt x="0" y="787732"/>
                    <a:pt x="0" y="507466"/>
                  </a:cubicBezTo>
                  <a:close/>
                </a:path>
              </a:pathLst>
            </a:cu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77843" rIns="0" bIns="177843" numCol="1" spcCol="1270" anchor="ctr" anchorCtr="0">
              <a:no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0223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dirty="0">
                  <a:solidFill>
                    <a:srgbClr val="0B0D0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PT &amp; Rehabilitation management</a:t>
              </a:r>
            </a:p>
          </p:txBody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80ECBD90-7EE8-4063-A42B-3D1FD0C473A4}"/>
                </a:ext>
              </a:extLst>
            </p:cNvPr>
            <p:cNvSpPr/>
            <p:nvPr/>
          </p:nvSpPr>
          <p:spPr>
            <a:xfrm>
              <a:off x="3586816" y="4912864"/>
              <a:ext cx="1701104" cy="1686769"/>
            </a:xfrm>
            <a:custGeom>
              <a:avLst/>
              <a:gdLst>
                <a:gd name="connsiteX0" fmla="*/ 0 w 1014932"/>
                <a:gd name="connsiteY0" fmla="*/ 507466 h 1014932"/>
                <a:gd name="connsiteX1" fmla="*/ 507466 w 1014932"/>
                <a:gd name="connsiteY1" fmla="*/ 0 h 1014932"/>
                <a:gd name="connsiteX2" fmla="*/ 1014932 w 1014932"/>
                <a:gd name="connsiteY2" fmla="*/ 507466 h 1014932"/>
                <a:gd name="connsiteX3" fmla="*/ 507466 w 1014932"/>
                <a:gd name="connsiteY3" fmla="*/ 1014932 h 1014932"/>
                <a:gd name="connsiteX4" fmla="*/ 0 w 1014932"/>
                <a:gd name="connsiteY4" fmla="*/ 507466 h 101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932" h="1014932">
                  <a:moveTo>
                    <a:pt x="0" y="507466"/>
                  </a:moveTo>
                  <a:cubicBezTo>
                    <a:pt x="0" y="227200"/>
                    <a:pt x="227200" y="0"/>
                    <a:pt x="507466" y="0"/>
                  </a:cubicBezTo>
                  <a:cubicBezTo>
                    <a:pt x="787732" y="0"/>
                    <a:pt x="1014932" y="227200"/>
                    <a:pt x="1014932" y="507466"/>
                  </a:cubicBezTo>
                  <a:cubicBezTo>
                    <a:pt x="1014932" y="787732"/>
                    <a:pt x="787732" y="1014932"/>
                    <a:pt x="507466" y="1014932"/>
                  </a:cubicBezTo>
                  <a:cubicBezTo>
                    <a:pt x="227200" y="1014932"/>
                    <a:pt x="0" y="787732"/>
                    <a:pt x="0" y="507466"/>
                  </a:cubicBezTo>
                  <a:close/>
                </a:path>
              </a:pathLst>
            </a:cu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77843" rIns="0" bIns="177843" numCol="1" spcCol="1270" anchor="ctr" anchorCtr="0">
              <a:no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0223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dirty="0">
                  <a:solidFill>
                    <a:srgbClr val="0B0D0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Bone Health</a:t>
              </a:r>
            </a:p>
            <a:p>
              <a:pPr algn="ctr" defTabSz="10223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dirty="0">
                  <a:solidFill>
                    <a:srgbClr val="0B0D0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Endocrine Management</a:t>
              </a:r>
            </a:p>
          </p:txBody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30C76591-9BC4-4518-921B-F00242367C43}"/>
                </a:ext>
              </a:extLst>
            </p:cNvPr>
            <p:cNvSpPr/>
            <p:nvPr/>
          </p:nvSpPr>
          <p:spPr>
            <a:xfrm>
              <a:off x="1970502" y="4501773"/>
              <a:ext cx="1533155" cy="1497833"/>
            </a:xfrm>
            <a:custGeom>
              <a:avLst/>
              <a:gdLst>
                <a:gd name="connsiteX0" fmla="*/ 0 w 1014932"/>
                <a:gd name="connsiteY0" fmla="*/ 507466 h 1014932"/>
                <a:gd name="connsiteX1" fmla="*/ 507466 w 1014932"/>
                <a:gd name="connsiteY1" fmla="*/ 0 h 1014932"/>
                <a:gd name="connsiteX2" fmla="*/ 1014932 w 1014932"/>
                <a:gd name="connsiteY2" fmla="*/ 507466 h 1014932"/>
                <a:gd name="connsiteX3" fmla="*/ 507466 w 1014932"/>
                <a:gd name="connsiteY3" fmla="*/ 1014932 h 1014932"/>
                <a:gd name="connsiteX4" fmla="*/ 0 w 1014932"/>
                <a:gd name="connsiteY4" fmla="*/ 507466 h 101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932" h="1014932">
                  <a:moveTo>
                    <a:pt x="0" y="507466"/>
                  </a:moveTo>
                  <a:cubicBezTo>
                    <a:pt x="0" y="227200"/>
                    <a:pt x="227200" y="0"/>
                    <a:pt x="507466" y="0"/>
                  </a:cubicBezTo>
                  <a:cubicBezTo>
                    <a:pt x="787732" y="0"/>
                    <a:pt x="1014932" y="227200"/>
                    <a:pt x="1014932" y="507466"/>
                  </a:cubicBezTo>
                  <a:cubicBezTo>
                    <a:pt x="1014932" y="787732"/>
                    <a:pt x="787732" y="1014932"/>
                    <a:pt x="507466" y="1014932"/>
                  </a:cubicBezTo>
                  <a:cubicBezTo>
                    <a:pt x="227200" y="1014932"/>
                    <a:pt x="0" y="787732"/>
                    <a:pt x="0" y="507466"/>
                  </a:cubicBezTo>
                  <a:close/>
                </a:path>
              </a:pathLst>
            </a:cu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77843" rIns="0" bIns="177843" numCol="1" spcCol="1270" anchor="ctr" anchorCtr="0">
              <a:no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0223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dirty="0">
                  <a:solidFill>
                    <a:srgbClr val="0B0D0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Psychological management</a:t>
              </a:r>
            </a:p>
          </p:txBody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307CBCF3-AC38-4A1F-BB1A-61BC47F3ECF6}"/>
                </a:ext>
              </a:extLst>
            </p:cNvPr>
            <p:cNvSpPr/>
            <p:nvPr/>
          </p:nvSpPr>
          <p:spPr>
            <a:xfrm>
              <a:off x="5418946" y="4534451"/>
              <a:ext cx="1498408" cy="1497832"/>
            </a:xfrm>
            <a:custGeom>
              <a:avLst/>
              <a:gdLst>
                <a:gd name="connsiteX0" fmla="*/ 0 w 1014932"/>
                <a:gd name="connsiteY0" fmla="*/ 507466 h 1014932"/>
                <a:gd name="connsiteX1" fmla="*/ 507466 w 1014932"/>
                <a:gd name="connsiteY1" fmla="*/ 0 h 1014932"/>
                <a:gd name="connsiteX2" fmla="*/ 1014932 w 1014932"/>
                <a:gd name="connsiteY2" fmla="*/ 507466 h 1014932"/>
                <a:gd name="connsiteX3" fmla="*/ 507466 w 1014932"/>
                <a:gd name="connsiteY3" fmla="*/ 1014932 h 1014932"/>
                <a:gd name="connsiteX4" fmla="*/ 0 w 1014932"/>
                <a:gd name="connsiteY4" fmla="*/ 507466 h 101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932" h="1014932">
                  <a:moveTo>
                    <a:pt x="0" y="507466"/>
                  </a:moveTo>
                  <a:cubicBezTo>
                    <a:pt x="0" y="227200"/>
                    <a:pt x="227200" y="0"/>
                    <a:pt x="507466" y="0"/>
                  </a:cubicBezTo>
                  <a:cubicBezTo>
                    <a:pt x="787732" y="0"/>
                    <a:pt x="1014932" y="227200"/>
                    <a:pt x="1014932" y="507466"/>
                  </a:cubicBezTo>
                  <a:cubicBezTo>
                    <a:pt x="1014932" y="787732"/>
                    <a:pt x="787732" y="1014932"/>
                    <a:pt x="507466" y="1014932"/>
                  </a:cubicBezTo>
                  <a:cubicBezTo>
                    <a:pt x="227200" y="1014932"/>
                    <a:pt x="0" y="787732"/>
                    <a:pt x="0" y="507466"/>
                  </a:cubicBezTo>
                  <a:close/>
                </a:path>
              </a:pathLst>
            </a:cu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77843" rIns="0" bIns="177843" numCol="1" spcCol="1270" anchor="ctr" anchorCtr="0">
              <a:no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0223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dirty="0">
                  <a:solidFill>
                    <a:srgbClr val="0B0D0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Cardiac management</a:t>
              </a:r>
            </a:p>
          </p:txBody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AE9CD016-D800-40F9-870D-E9B53157A286}"/>
                </a:ext>
              </a:extLst>
            </p:cNvPr>
            <p:cNvSpPr/>
            <p:nvPr/>
          </p:nvSpPr>
          <p:spPr>
            <a:xfrm>
              <a:off x="5907489" y="3071673"/>
              <a:ext cx="1360386" cy="1396791"/>
            </a:xfrm>
            <a:custGeom>
              <a:avLst/>
              <a:gdLst>
                <a:gd name="connsiteX0" fmla="*/ 0 w 1014932"/>
                <a:gd name="connsiteY0" fmla="*/ 507466 h 1014932"/>
                <a:gd name="connsiteX1" fmla="*/ 507466 w 1014932"/>
                <a:gd name="connsiteY1" fmla="*/ 0 h 1014932"/>
                <a:gd name="connsiteX2" fmla="*/ 1014932 w 1014932"/>
                <a:gd name="connsiteY2" fmla="*/ 507466 h 1014932"/>
                <a:gd name="connsiteX3" fmla="*/ 507466 w 1014932"/>
                <a:gd name="connsiteY3" fmla="*/ 1014932 h 1014932"/>
                <a:gd name="connsiteX4" fmla="*/ 0 w 1014932"/>
                <a:gd name="connsiteY4" fmla="*/ 507466 h 101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932" h="1014932">
                  <a:moveTo>
                    <a:pt x="0" y="507466"/>
                  </a:moveTo>
                  <a:cubicBezTo>
                    <a:pt x="0" y="227200"/>
                    <a:pt x="227200" y="0"/>
                    <a:pt x="507466" y="0"/>
                  </a:cubicBezTo>
                  <a:cubicBezTo>
                    <a:pt x="787732" y="0"/>
                    <a:pt x="1014932" y="227200"/>
                    <a:pt x="1014932" y="507466"/>
                  </a:cubicBezTo>
                  <a:cubicBezTo>
                    <a:pt x="1014932" y="787732"/>
                    <a:pt x="787732" y="1014932"/>
                    <a:pt x="507466" y="1014932"/>
                  </a:cubicBezTo>
                  <a:cubicBezTo>
                    <a:pt x="227200" y="1014932"/>
                    <a:pt x="0" y="787732"/>
                    <a:pt x="0" y="507466"/>
                  </a:cubicBezTo>
                  <a:close/>
                </a:path>
              </a:pathLst>
            </a:cu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77843" rIns="0" bIns="177843" numCol="1" spcCol="1270" anchor="ctr" anchorCtr="0">
              <a:no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0223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dirty="0">
                  <a:solidFill>
                    <a:srgbClr val="0B0D0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Pulmonary management</a:t>
              </a:r>
            </a:p>
          </p:txBody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3230EE5B-E9DA-46BE-9192-E8594AB29C39}"/>
                </a:ext>
              </a:extLst>
            </p:cNvPr>
            <p:cNvSpPr/>
            <p:nvPr/>
          </p:nvSpPr>
          <p:spPr>
            <a:xfrm>
              <a:off x="1507902" y="3108838"/>
              <a:ext cx="1533155" cy="1359626"/>
            </a:xfrm>
            <a:custGeom>
              <a:avLst/>
              <a:gdLst>
                <a:gd name="connsiteX0" fmla="*/ 0 w 1014932"/>
                <a:gd name="connsiteY0" fmla="*/ 507466 h 1014932"/>
                <a:gd name="connsiteX1" fmla="*/ 507466 w 1014932"/>
                <a:gd name="connsiteY1" fmla="*/ 0 h 1014932"/>
                <a:gd name="connsiteX2" fmla="*/ 1014932 w 1014932"/>
                <a:gd name="connsiteY2" fmla="*/ 507466 h 1014932"/>
                <a:gd name="connsiteX3" fmla="*/ 507466 w 1014932"/>
                <a:gd name="connsiteY3" fmla="*/ 1014932 h 1014932"/>
                <a:gd name="connsiteX4" fmla="*/ 0 w 1014932"/>
                <a:gd name="connsiteY4" fmla="*/ 507466 h 101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932" h="1014932">
                  <a:moveTo>
                    <a:pt x="0" y="507466"/>
                  </a:moveTo>
                  <a:cubicBezTo>
                    <a:pt x="0" y="227200"/>
                    <a:pt x="227200" y="0"/>
                    <a:pt x="507466" y="0"/>
                  </a:cubicBezTo>
                  <a:cubicBezTo>
                    <a:pt x="787732" y="0"/>
                    <a:pt x="1014932" y="227200"/>
                    <a:pt x="1014932" y="507466"/>
                  </a:cubicBezTo>
                  <a:cubicBezTo>
                    <a:pt x="1014932" y="787732"/>
                    <a:pt x="787732" y="1014932"/>
                    <a:pt x="507466" y="1014932"/>
                  </a:cubicBezTo>
                  <a:cubicBezTo>
                    <a:pt x="227200" y="1014932"/>
                    <a:pt x="0" y="787732"/>
                    <a:pt x="0" y="507466"/>
                  </a:cubicBezTo>
                  <a:close/>
                </a:path>
              </a:pathLst>
            </a:cu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77843" rIns="0" bIns="177843" numCol="1" spcCol="1270" anchor="ctr" anchorCtr="0">
              <a:no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0223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dirty="0">
                  <a:solidFill>
                    <a:srgbClr val="0B0D0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GI, </a:t>
              </a:r>
              <a:br>
                <a:rPr lang="en-US" sz="1400" b="1" dirty="0">
                  <a:solidFill>
                    <a:srgbClr val="0B0D0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1400" b="1" dirty="0">
                  <a:solidFill>
                    <a:srgbClr val="0B0D0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swallowing, nutrition management </a:t>
              </a:r>
            </a:p>
          </p:txBody>
        </p:sp>
        <p:sp>
          <p:nvSpPr>
            <p:cNvPr id="22" name="Freeform 23">
              <a:extLst>
                <a:ext uri="{FF2B5EF4-FFF2-40B4-BE49-F238E27FC236}">
                  <a16:creationId xmlns:a16="http://schemas.microsoft.com/office/drawing/2014/main" id="{B0173F7F-3C7A-4980-9AEB-AABCB8376FA2}"/>
                </a:ext>
              </a:extLst>
            </p:cNvPr>
            <p:cNvSpPr/>
            <p:nvPr/>
          </p:nvSpPr>
          <p:spPr>
            <a:xfrm>
              <a:off x="5158285" y="1716462"/>
              <a:ext cx="1498409" cy="1309255"/>
            </a:xfrm>
            <a:custGeom>
              <a:avLst/>
              <a:gdLst>
                <a:gd name="connsiteX0" fmla="*/ 0 w 1014932"/>
                <a:gd name="connsiteY0" fmla="*/ 507466 h 1014932"/>
                <a:gd name="connsiteX1" fmla="*/ 507466 w 1014932"/>
                <a:gd name="connsiteY1" fmla="*/ 0 h 1014932"/>
                <a:gd name="connsiteX2" fmla="*/ 1014932 w 1014932"/>
                <a:gd name="connsiteY2" fmla="*/ 507466 h 1014932"/>
                <a:gd name="connsiteX3" fmla="*/ 507466 w 1014932"/>
                <a:gd name="connsiteY3" fmla="*/ 1014932 h 1014932"/>
                <a:gd name="connsiteX4" fmla="*/ 0 w 1014932"/>
                <a:gd name="connsiteY4" fmla="*/ 507466 h 101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932" h="1014932">
                  <a:moveTo>
                    <a:pt x="0" y="507466"/>
                  </a:moveTo>
                  <a:cubicBezTo>
                    <a:pt x="0" y="227200"/>
                    <a:pt x="227200" y="0"/>
                    <a:pt x="507466" y="0"/>
                  </a:cubicBezTo>
                  <a:cubicBezTo>
                    <a:pt x="787732" y="0"/>
                    <a:pt x="1014932" y="227200"/>
                    <a:pt x="1014932" y="507466"/>
                  </a:cubicBezTo>
                  <a:cubicBezTo>
                    <a:pt x="1014932" y="787732"/>
                    <a:pt x="787732" y="1014932"/>
                    <a:pt x="507466" y="1014932"/>
                  </a:cubicBezTo>
                  <a:cubicBezTo>
                    <a:pt x="227200" y="1014932"/>
                    <a:pt x="0" y="787732"/>
                    <a:pt x="0" y="507466"/>
                  </a:cubicBezTo>
                  <a:close/>
                </a:path>
              </a:pathLst>
            </a:cu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77843" rIns="0" bIns="177843" numCol="1" spcCol="1270" anchor="ctr" anchorCtr="0">
              <a:no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0223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E91F8322-1C02-4886-BDDB-6ADDD94A0A78}"/>
              </a:ext>
            </a:extLst>
          </p:cNvPr>
          <p:cNvSpPr/>
          <p:nvPr/>
        </p:nvSpPr>
        <p:spPr>
          <a:xfrm>
            <a:off x="3523400" y="2352272"/>
            <a:ext cx="1355048" cy="74943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223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Corticosteroid management</a:t>
            </a:r>
          </a:p>
          <a:p>
            <a:pPr marL="628650" lvl="1" indent="-285750" algn="ctr" defTabSz="10223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A7A4CD8D-EE55-9132-BD77-5AB3C1ACC436}"/>
              </a:ext>
            </a:extLst>
          </p:cNvPr>
          <p:cNvSpPr txBox="1">
            <a:spLocks/>
          </p:cNvSpPr>
          <p:nvPr/>
        </p:nvSpPr>
        <p:spPr>
          <a:xfrm>
            <a:off x="3048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Management of DMD is Multidisciplinary </a:t>
            </a:r>
            <a:endParaRPr lang="en-US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A2A9174-694F-7A46-8E88-0417B0F90EEC}"/>
              </a:ext>
            </a:extLst>
          </p:cNvPr>
          <p:cNvSpPr txBox="1"/>
          <p:nvPr/>
        </p:nvSpPr>
        <p:spPr>
          <a:xfrm>
            <a:off x="6088523" y="2483190"/>
            <a:ext cx="54598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Management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provided</a:t>
            </a:r>
            <a:r>
              <a:rPr lang="fr-FR" dirty="0"/>
              <a:t> bu a patient-</a:t>
            </a:r>
            <a:r>
              <a:rPr lang="fr-FR" dirty="0" err="1"/>
              <a:t>oriented</a:t>
            </a:r>
            <a:r>
              <a:rPr lang="fr-FR" dirty="0"/>
              <a:t> </a:t>
            </a:r>
            <a:r>
              <a:rPr lang="fr-FR" dirty="0" err="1"/>
              <a:t>mulidisciplinary</a:t>
            </a:r>
            <a:r>
              <a:rPr lang="fr-FR" dirty="0"/>
              <a:t> team</a:t>
            </a:r>
          </a:p>
          <a:p>
            <a:endParaRPr lang="fr-FR" dirty="0"/>
          </a:p>
          <a:p>
            <a:r>
              <a:rPr lang="fr-FR" dirty="0" err="1"/>
              <a:t>Realistic</a:t>
            </a:r>
            <a:r>
              <a:rPr lang="fr-FR" dirty="0"/>
              <a:t> </a:t>
            </a:r>
            <a:r>
              <a:rPr lang="fr-FR" dirty="0" err="1"/>
              <a:t>therapeutic</a:t>
            </a:r>
            <a:r>
              <a:rPr lang="fr-FR" dirty="0"/>
              <a:t> plan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established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patient and </a:t>
            </a:r>
            <a:r>
              <a:rPr lang="fr-FR" dirty="0" err="1"/>
              <a:t>his</a:t>
            </a:r>
            <a:r>
              <a:rPr lang="fr-FR" dirty="0"/>
              <a:t> </a:t>
            </a:r>
            <a:r>
              <a:rPr lang="fr-FR" dirty="0" err="1"/>
              <a:t>family</a:t>
            </a:r>
            <a:endParaRPr lang="fr-FR" dirty="0"/>
          </a:p>
          <a:p>
            <a:endParaRPr lang="fr-FR" dirty="0"/>
          </a:p>
          <a:p>
            <a:r>
              <a:rPr lang="fr-FR" dirty="0"/>
              <a:t>Patient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assessed</a:t>
            </a:r>
            <a:r>
              <a:rPr lang="fr-FR" dirty="0"/>
              <a:t> </a:t>
            </a:r>
            <a:r>
              <a:rPr lang="fr-FR" dirty="0" err="1"/>
              <a:t>every</a:t>
            </a:r>
            <a:r>
              <a:rPr lang="fr-FR" dirty="0"/>
              <a:t> 6 </a:t>
            </a:r>
            <a:r>
              <a:rPr lang="fr-FR" dirty="0" err="1"/>
              <a:t>monhs</a:t>
            </a:r>
            <a:r>
              <a:rPr lang="fr-FR" dirty="0"/>
              <a:t> and </a:t>
            </a:r>
            <a:r>
              <a:rPr lang="fr-FR" dirty="0" err="1"/>
              <a:t>get</a:t>
            </a:r>
            <a:r>
              <a:rPr lang="fr-FR" dirty="0"/>
              <a:t> full </a:t>
            </a:r>
            <a:r>
              <a:rPr lang="fr-FR" dirty="0" err="1"/>
              <a:t>assesment</a:t>
            </a:r>
            <a:r>
              <a:rPr lang="fr-FR" dirty="0"/>
              <a:t>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dirty="0" err="1"/>
              <a:t>year</a:t>
            </a:r>
            <a:endParaRPr lang="fr-FR" dirty="0"/>
          </a:p>
          <a:p>
            <a:endParaRPr lang="fr-FR" dirty="0"/>
          </a:p>
          <a:p>
            <a:r>
              <a:rPr lang="fr-FR" dirty="0"/>
              <a:t>Access to first line care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organised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Prevention of </a:t>
            </a:r>
            <a:r>
              <a:rPr lang="fr-FR" dirty="0" err="1"/>
              <a:t>disese</a:t>
            </a:r>
            <a:r>
              <a:rPr lang="fr-FR" dirty="0"/>
              <a:t>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milestone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always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prioritized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1708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>
            <a:extLst>
              <a:ext uri="{FF2B5EF4-FFF2-40B4-BE49-F238E27FC236}">
                <a16:creationId xmlns:a16="http://schemas.microsoft.com/office/drawing/2014/main" id="{DDD5682D-3C44-8E49-77EC-4DCF507D2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3075" y="423262"/>
            <a:ext cx="5151783" cy="1325563"/>
          </a:xfrm>
        </p:spPr>
        <p:txBody>
          <a:bodyPr>
            <a:normAutofit/>
          </a:bodyPr>
          <a:lstStyle/>
          <a:p>
            <a:r>
              <a:rPr lang="en-US" sz="2400" dirty="0"/>
              <a:t>Why corticosteroids?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869B004E-2270-41FB-82D7-5FD528BBA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3342" y="1398390"/>
            <a:ext cx="3260188" cy="2484497"/>
          </a:xfrm>
          <a:solidFill>
            <a:schemeClr val="bg1"/>
          </a:solidFill>
        </p:spPr>
        <p:txBody>
          <a:bodyPr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27" indent="-285750">
              <a:defRPr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Delayed loss of ambulation</a:t>
            </a:r>
          </a:p>
          <a:p>
            <a:pPr marL="400027" indent="-285750">
              <a:defRPr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Preserved upper limb function</a:t>
            </a:r>
          </a:p>
          <a:p>
            <a:pPr lvl="1">
              <a:defRPr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Reduced scoliosis surgery</a:t>
            </a:r>
          </a:p>
          <a:p>
            <a:pPr lvl="1">
              <a:defRPr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Improved cardiopulmonary function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07E5C9-443A-4C9C-9BB4-EFA6658F7973}"/>
              </a:ext>
            </a:extLst>
          </p:cNvPr>
          <p:cNvGrpSpPr/>
          <p:nvPr/>
        </p:nvGrpSpPr>
        <p:grpSpPr>
          <a:xfrm>
            <a:off x="304800" y="1055299"/>
            <a:ext cx="6038512" cy="5237357"/>
            <a:chOff x="1507902" y="534961"/>
            <a:chExt cx="6882068" cy="6064672"/>
          </a:xfrm>
        </p:grpSpPr>
        <p:sp>
          <p:nvSpPr>
            <p:cNvPr id="6" name="Block Arc 5">
              <a:extLst>
                <a:ext uri="{FF2B5EF4-FFF2-40B4-BE49-F238E27FC236}">
                  <a16:creationId xmlns:a16="http://schemas.microsoft.com/office/drawing/2014/main" id="{58613207-7DEA-4BFF-8045-E94A0352E14D}"/>
                </a:ext>
              </a:extLst>
            </p:cNvPr>
            <p:cNvSpPr/>
            <p:nvPr/>
          </p:nvSpPr>
          <p:spPr>
            <a:xfrm>
              <a:off x="2309063" y="1696505"/>
              <a:ext cx="4259542" cy="4259542"/>
            </a:xfrm>
            <a:prstGeom prst="blockArc">
              <a:avLst>
                <a:gd name="adj1" fmla="val 13500000"/>
                <a:gd name="adj2" fmla="val 16200000"/>
                <a:gd name="adj3" fmla="val 3431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2400"/>
            </a:p>
          </p:txBody>
        </p:sp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130BF61B-5832-4814-A0E3-1F88FE2A2528}"/>
                </a:ext>
              </a:extLst>
            </p:cNvPr>
            <p:cNvSpPr/>
            <p:nvPr/>
          </p:nvSpPr>
          <p:spPr>
            <a:xfrm>
              <a:off x="2309063" y="1696505"/>
              <a:ext cx="4259542" cy="4259542"/>
            </a:xfrm>
            <a:prstGeom prst="blockArc">
              <a:avLst>
                <a:gd name="adj1" fmla="val 10800000"/>
                <a:gd name="adj2" fmla="val 13500000"/>
                <a:gd name="adj3" fmla="val 3431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2400"/>
            </a:p>
          </p:txBody>
        </p:sp>
        <p:sp>
          <p:nvSpPr>
            <p:cNvPr id="8" name="Block Arc 7">
              <a:extLst>
                <a:ext uri="{FF2B5EF4-FFF2-40B4-BE49-F238E27FC236}">
                  <a16:creationId xmlns:a16="http://schemas.microsoft.com/office/drawing/2014/main" id="{E37FF55A-0D81-47AC-8EDD-55CE4B5B5AB2}"/>
                </a:ext>
              </a:extLst>
            </p:cNvPr>
            <p:cNvSpPr/>
            <p:nvPr/>
          </p:nvSpPr>
          <p:spPr>
            <a:xfrm>
              <a:off x="2309063" y="1696505"/>
              <a:ext cx="4259542" cy="4259542"/>
            </a:xfrm>
            <a:prstGeom prst="blockArc">
              <a:avLst>
                <a:gd name="adj1" fmla="val 8100000"/>
                <a:gd name="adj2" fmla="val 10800000"/>
                <a:gd name="adj3" fmla="val 3431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2400"/>
            </a:p>
          </p:txBody>
        </p:sp>
        <p:sp>
          <p:nvSpPr>
            <p:cNvPr id="9" name="Block Arc 8">
              <a:extLst>
                <a:ext uri="{FF2B5EF4-FFF2-40B4-BE49-F238E27FC236}">
                  <a16:creationId xmlns:a16="http://schemas.microsoft.com/office/drawing/2014/main" id="{E9C406CA-CF37-4DEA-BE1E-5B7664E6C722}"/>
                </a:ext>
              </a:extLst>
            </p:cNvPr>
            <p:cNvSpPr/>
            <p:nvPr/>
          </p:nvSpPr>
          <p:spPr>
            <a:xfrm>
              <a:off x="2309063" y="1696505"/>
              <a:ext cx="4259542" cy="4259542"/>
            </a:xfrm>
            <a:prstGeom prst="blockArc">
              <a:avLst>
                <a:gd name="adj1" fmla="val 5400000"/>
                <a:gd name="adj2" fmla="val 8100000"/>
                <a:gd name="adj3" fmla="val 3431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2400"/>
            </a:p>
          </p:txBody>
        </p:sp>
        <p:sp>
          <p:nvSpPr>
            <p:cNvPr id="10" name="Block Arc 9">
              <a:extLst>
                <a:ext uri="{FF2B5EF4-FFF2-40B4-BE49-F238E27FC236}">
                  <a16:creationId xmlns:a16="http://schemas.microsoft.com/office/drawing/2014/main" id="{1D6052C1-8604-4F47-A18B-6C8A74CE73EA}"/>
                </a:ext>
              </a:extLst>
            </p:cNvPr>
            <p:cNvSpPr/>
            <p:nvPr/>
          </p:nvSpPr>
          <p:spPr>
            <a:xfrm>
              <a:off x="2309063" y="1696505"/>
              <a:ext cx="4259542" cy="4259542"/>
            </a:xfrm>
            <a:prstGeom prst="blockArc">
              <a:avLst>
                <a:gd name="adj1" fmla="val 2700000"/>
                <a:gd name="adj2" fmla="val 5400000"/>
                <a:gd name="adj3" fmla="val 3431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2400"/>
            </a:p>
          </p:txBody>
        </p:sp>
        <p:sp>
          <p:nvSpPr>
            <p:cNvPr id="11" name="Block Arc 10">
              <a:extLst>
                <a:ext uri="{FF2B5EF4-FFF2-40B4-BE49-F238E27FC236}">
                  <a16:creationId xmlns:a16="http://schemas.microsoft.com/office/drawing/2014/main" id="{4B64070D-6189-4733-8854-6DADFEC288CA}"/>
                </a:ext>
              </a:extLst>
            </p:cNvPr>
            <p:cNvSpPr/>
            <p:nvPr/>
          </p:nvSpPr>
          <p:spPr>
            <a:xfrm>
              <a:off x="2309063" y="1696505"/>
              <a:ext cx="4259542" cy="4259542"/>
            </a:xfrm>
            <a:prstGeom prst="blockArc">
              <a:avLst>
                <a:gd name="adj1" fmla="val 0"/>
                <a:gd name="adj2" fmla="val 2700000"/>
                <a:gd name="adj3" fmla="val 3431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2400"/>
            </a:p>
          </p:txBody>
        </p:sp>
        <p:sp>
          <p:nvSpPr>
            <p:cNvPr id="12" name="Block Arc 11">
              <a:extLst>
                <a:ext uri="{FF2B5EF4-FFF2-40B4-BE49-F238E27FC236}">
                  <a16:creationId xmlns:a16="http://schemas.microsoft.com/office/drawing/2014/main" id="{4F9CA909-80D9-4FD6-8399-71A6E6BFD261}"/>
                </a:ext>
              </a:extLst>
            </p:cNvPr>
            <p:cNvSpPr/>
            <p:nvPr/>
          </p:nvSpPr>
          <p:spPr>
            <a:xfrm>
              <a:off x="2309063" y="1696505"/>
              <a:ext cx="4259542" cy="4259542"/>
            </a:xfrm>
            <a:prstGeom prst="blockArc">
              <a:avLst>
                <a:gd name="adj1" fmla="val 18900000"/>
                <a:gd name="adj2" fmla="val 0"/>
                <a:gd name="adj3" fmla="val 3431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2400"/>
            </a:p>
          </p:txBody>
        </p:sp>
        <p:sp>
          <p:nvSpPr>
            <p:cNvPr id="13" name="Block Arc 12">
              <a:extLst>
                <a:ext uri="{FF2B5EF4-FFF2-40B4-BE49-F238E27FC236}">
                  <a16:creationId xmlns:a16="http://schemas.microsoft.com/office/drawing/2014/main" id="{A1216C80-15CC-4647-A309-ABBF9EB65640}"/>
                </a:ext>
              </a:extLst>
            </p:cNvPr>
            <p:cNvSpPr/>
            <p:nvPr/>
          </p:nvSpPr>
          <p:spPr>
            <a:xfrm>
              <a:off x="2309063" y="1696505"/>
              <a:ext cx="4259542" cy="4259542"/>
            </a:xfrm>
            <a:prstGeom prst="blockArc">
              <a:avLst>
                <a:gd name="adj1" fmla="val 16200000"/>
                <a:gd name="adj2" fmla="val 18900000"/>
                <a:gd name="adj3" fmla="val 3431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2400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2CD1532E-EFDD-4BA0-AAA1-8E936707DC9C}"/>
                </a:ext>
              </a:extLst>
            </p:cNvPr>
            <p:cNvSpPr/>
            <p:nvPr/>
          </p:nvSpPr>
          <p:spPr>
            <a:xfrm>
              <a:off x="3667639" y="2948604"/>
              <a:ext cx="1449903" cy="1449903"/>
            </a:xfrm>
            <a:custGeom>
              <a:avLst/>
              <a:gdLst>
                <a:gd name="connsiteX0" fmla="*/ 0 w 1449903"/>
                <a:gd name="connsiteY0" fmla="*/ 724952 h 1449903"/>
                <a:gd name="connsiteX1" fmla="*/ 724952 w 1449903"/>
                <a:gd name="connsiteY1" fmla="*/ 0 h 1449903"/>
                <a:gd name="connsiteX2" fmla="*/ 1449904 w 1449903"/>
                <a:gd name="connsiteY2" fmla="*/ 724952 h 1449903"/>
                <a:gd name="connsiteX3" fmla="*/ 724952 w 1449903"/>
                <a:gd name="connsiteY3" fmla="*/ 1449904 h 1449903"/>
                <a:gd name="connsiteX4" fmla="*/ 0 w 1449903"/>
                <a:gd name="connsiteY4" fmla="*/ 724952 h 1449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903" h="1449903">
                  <a:moveTo>
                    <a:pt x="0" y="724952"/>
                  </a:moveTo>
                  <a:cubicBezTo>
                    <a:pt x="0" y="324572"/>
                    <a:pt x="324572" y="0"/>
                    <a:pt x="724952" y="0"/>
                  </a:cubicBezTo>
                  <a:cubicBezTo>
                    <a:pt x="1125332" y="0"/>
                    <a:pt x="1449904" y="324572"/>
                    <a:pt x="1449904" y="724952"/>
                  </a:cubicBezTo>
                  <a:cubicBezTo>
                    <a:pt x="1449904" y="1125332"/>
                    <a:pt x="1125332" y="1449904"/>
                    <a:pt x="724952" y="1449904"/>
                  </a:cubicBezTo>
                  <a:cubicBezTo>
                    <a:pt x="324572" y="1449904"/>
                    <a:pt x="0" y="1125332"/>
                    <a:pt x="0" y="724952"/>
                  </a:cubicBez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77843" rIns="0" bIns="177843" numCol="1" spcCol="1270" anchor="ctr" anchorCtr="0">
              <a:no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0223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DMD</a:t>
              </a:r>
            </a:p>
          </p:txBody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032931F0-2E7C-4507-95ED-C1AA3D4E01F5}"/>
                </a:ext>
              </a:extLst>
            </p:cNvPr>
            <p:cNvSpPr/>
            <p:nvPr/>
          </p:nvSpPr>
          <p:spPr>
            <a:xfrm>
              <a:off x="3646799" y="932248"/>
              <a:ext cx="1371600" cy="1372770"/>
            </a:xfrm>
            <a:custGeom>
              <a:avLst/>
              <a:gdLst>
                <a:gd name="connsiteX0" fmla="*/ 0 w 1014932"/>
                <a:gd name="connsiteY0" fmla="*/ 507466 h 1014932"/>
                <a:gd name="connsiteX1" fmla="*/ 507466 w 1014932"/>
                <a:gd name="connsiteY1" fmla="*/ 0 h 1014932"/>
                <a:gd name="connsiteX2" fmla="*/ 1014932 w 1014932"/>
                <a:gd name="connsiteY2" fmla="*/ 507466 h 1014932"/>
                <a:gd name="connsiteX3" fmla="*/ 507466 w 1014932"/>
                <a:gd name="connsiteY3" fmla="*/ 1014932 h 1014932"/>
                <a:gd name="connsiteX4" fmla="*/ 0 w 1014932"/>
                <a:gd name="connsiteY4" fmla="*/ 507466 h 101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932" h="1014932">
                  <a:moveTo>
                    <a:pt x="0" y="507466"/>
                  </a:moveTo>
                  <a:cubicBezTo>
                    <a:pt x="0" y="227200"/>
                    <a:pt x="227200" y="0"/>
                    <a:pt x="507466" y="0"/>
                  </a:cubicBezTo>
                  <a:cubicBezTo>
                    <a:pt x="787732" y="0"/>
                    <a:pt x="1014932" y="227200"/>
                    <a:pt x="1014932" y="507466"/>
                  </a:cubicBezTo>
                  <a:cubicBezTo>
                    <a:pt x="1014932" y="787732"/>
                    <a:pt x="787732" y="1014932"/>
                    <a:pt x="507466" y="1014932"/>
                  </a:cubicBezTo>
                  <a:cubicBezTo>
                    <a:pt x="227200" y="1014932"/>
                    <a:pt x="0" y="787732"/>
                    <a:pt x="0" y="507466"/>
                  </a:cubicBezTo>
                  <a:close/>
                </a:path>
              </a:pathLst>
            </a:cu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77843" rIns="0" bIns="177843" numCol="1" spcCol="1270" anchor="ctr" anchorCtr="0">
              <a:no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0223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dirty="0">
                  <a:solidFill>
                    <a:srgbClr val="0B0D0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Diagnostics</a:t>
              </a:r>
            </a:p>
          </p:txBody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408E836F-0F4D-4A4D-B966-45E9F7DAEE13}"/>
                </a:ext>
              </a:extLst>
            </p:cNvPr>
            <p:cNvSpPr/>
            <p:nvPr/>
          </p:nvSpPr>
          <p:spPr>
            <a:xfrm>
              <a:off x="1849782" y="1439492"/>
              <a:ext cx="1533155" cy="1497833"/>
            </a:xfrm>
            <a:custGeom>
              <a:avLst/>
              <a:gdLst>
                <a:gd name="connsiteX0" fmla="*/ 0 w 1014932"/>
                <a:gd name="connsiteY0" fmla="*/ 507466 h 1014932"/>
                <a:gd name="connsiteX1" fmla="*/ 507466 w 1014932"/>
                <a:gd name="connsiteY1" fmla="*/ 0 h 1014932"/>
                <a:gd name="connsiteX2" fmla="*/ 1014932 w 1014932"/>
                <a:gd name="connsiteY2" fmla="*/ 507466 h 1014932"/>
                <a:gd name="connsiteX3" fmla="*/ 507466 w 1014932"/>
                <a:gd name="connsiteY3" fmla="*/ 1014932 h 1014932"/>
                <a:gd name="connsiteX4" fmla="*/ 0 w 1014932"/>
                <a:gd name="connsiteY4" fmla="*/ 507466 h 101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932" h="1014932">
                  <a:moveTo>
                    <a:pt x="0" y="507466"/>
                  </a:moveTo>
                  <a:cubicBezTo>
                    <a:pt x="0" y="227200"/>
                    <a:pt x="227200" y="0"/>
                    <a:pt x="507466" y="0"/>
                  </a:cubicBezTo>
                  <a:cubicBezTo>
                    <a:pt x="787732" y="0"/>
                    <a:pt x="1014932" y="227200"/>
                    <a:pt x="1014932" y="507466"/>
                  </a:cubicBezTo>
                  <a:cubicBezTo>
                    <a:pt x="1014932" y="787732"/>
                    <a:pt x="787732" y="1014932"/>
                    <a:pt x="507466" y="1014932"/>
                  </a:cubicBezTo>
                  <a:cubicBezTo>
                    <a:pt x="227200" y="1014932"/>
                    <a:pt x="0" y="787732"/>
                    <a:pt x="0" y="507466"/>
                  </a:cubicBezTo>
                  <a:close/>
                </a:path>
              </a:pathLst>
            </a:cu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77843" rIns="0" bIns="177843" numCol="1" spcCol="1270" anchor="ctr" anchorCtr="0">
              <a:no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0223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dirty="0">
                  <a:solidFill>
                    <a:srgbClr val="0B0D0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PT &amp; Rehabilitation management</a:t>
              </a:r>
            </a:p>
          </p:txBody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80ECBD90-7EE8-4063-A42B-3D1FD0C473A4}"/>
                </a:ext>
              </a:extLst>
            </p:cNvPr>
            <p:cNvSpPr/>
            <p:nvPr/>
          </p:nvSpPr>
          <p:spPr>
            <a:xfrm>
              <a:off x="3586816" y="4912864"/>
              <a:ext cx="1701104" cy="1686769"/>
            </a:xfrm>
            <a:custGeom>
              <a:avLst/>
              <a:gdLst>
                <a:gd name="connsiteX0" fmla="*/ 0 w 1014932"/>
                <a:gd name="connsiteY0" fmla="*/ 507466 h 1014932"/>
                <a:gd name="connsiteX1" fmla="*/ 507466 w 1014932"/>
                <a:gd name="connsiteY1" fmla="*/ 0 h 1014932"/>
                <a:gd name="connsiteX2" fmla="*/ 1014932 w 1014932"/>
                <a:gd name="connsiteY2" fmla="*/ 507466 h 1014932"/>
                <a:gd name="connsiteX3" fmla="*/ 507466 w 1014932"/>
                <a:gd name="connsiteY3" fmla="*/ 1014932 h 1014932"/>
                <a:gd name="connsiteX4" fmla="*/ 0 w 1014932"/>
                <a:gd name="connsiteY4" fmla="*/ 507466 h 101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932" h="1014932">
                  <a:moveTo>
                    <a:pt x="0" y="507466"/>
                  </a:moveTo>
                  <a:cubicBezTo>
                    <a:pt x="0" y="227200"/>
                    <a:pt x="227200" y="0"/>
                    <a:pt x="507466" y="0"/>
                  </a:cubicBezTo>
                  <a:cubicBezTo>
                    <a:pt x="787732" y="0"/>
                    <a:pt x="1014932" y="227200"/>
                    <a:pt x="1014932" y="507466"/>
                  </a:cubicBezTo>
                  <a:cubicBezTo>
                    <a:pt x="1014932" y="787732"/>
                    <a:pt x="787732" y="1014932"/>
                    <a:pt x="507466" y="1014932"/>
                  </a:cubicBezTo>
                  <a:cubicBezTo>
                    <a:pt x="227200" y="1014932"/>
                    <a:pt x="0" y="787732"/>
                    <a:pt x="0" y="507466"/>
                  </a:cubicBezTo>
                  <a:close/>
                </a:path>
              </a:pathLst>
            </a:cu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77843" rIns="0" bIns="177843" numCol="1" spcCol="1270" anchor="ctr" anchorCtr="0">
              <a:no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0223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dirty="0">
                  <a:solidFill>
                    <a:srgbClr val="0B0D0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Bone Health</a:t>
              </a:r>
            </a:p>
            <a:p>
              <a:pPr algn="ctr" defTabSz="10223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dirty="0">
                  <a:solidFill>
                    <a:srgbClr val="0B0D0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Endocrine Management</a:t>
              </a:r>
            </a:p>
          </p:txBody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30C76591-9BC4-4518-921B-F00242367C43}"/>
                </a:ext>
              </a:extLst>
            </p:cNvPr>
            <p:cNvSpPr/>
            <p:nvPr/>
          </p:nvSpPr>
          <p:spPr>
            <a:xfrm>
              <a:off x="1970502" y="4501773"/>
              <a:ext cx="1533155" cy="1497833"/>
            </a:xfrm>
            <a:custGeom>
              <a:avLst/>
              <a:gdLst>
                <a:gd name="connsiteX0" fmla="*/ 0 w 1014932"/>
                <a:gd name="connsiteY0" fmla="*/ 507466 h 1014932"/>
                <a:gd name="connsiteX1" fmla="*/ 507466 w 1014932"/>
                <a:gd name="connsiteY1" fmla="*/ 0 h 1014932"/>
                <a:gd name="connsiteX2" fmla="*/ 1014932 w 1014932"/>
                <a:gd name="connsiteY2" fmla="*/ 507466 h 1014932"/>
                <a:gd name="connsiteX3" fmla="*/ 507466 w 1014932"/>
                <a:gd name="connsiteY3" fmla="*/ 1014932 h 1014932"/>
                <a:gd name="connsiteX4" fmla="*/ 0 w 1014932"/>
                <a:gd name="connsiteY4" fmla="*/ 507466 h 101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932" h="1014932">
                  <a:moveTo>
                    <a:pt x="0" y="507466"/>
                  </a:moveTo>
                  <a:cubicBezTo>
                    <a:pt x="0" y="227200"/>
                    <a:pt x="227200" y="0"/>
                    <a:pt x="507466" y="0"/>
                  </a:cubicBezTo>
                  <a:cubicBezTo>
                    <a:pt x="787732" y="0"/>
                    <a:pt x="1014932" y="227200"/>
                    <a:pt x="1014932" y="507466"/>
                  </a:cubicBezTo>
                  <a:cubicBezTo>
                    <a:pt x="1014932" y="787732"/>
                    <a:pt x="787732" y="1014932"/>
                    <a:pt x="507466" y="1014932"/>
                  </a:cubicBezTo>
                  <a:cubicBezTo>
                    <a:pt x="227200" y="1014932"/>
                    <a:pt x="0" y="787732"/>
                    <a:pt x="0" y="507466"/>
                  </a:cubicBezTo>
                  <a:close/>
                </a:path>
              </a:pathLst>
            </a:cu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77843" rIns="0" bIns="177843" numCol="1" spcCol="1270" anchor="ctr" anchorCtr="0">
              <a:no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0223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dirty="0">
                  <a:solidFill>
                    <a:srgbClr val="0B0D0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Psychological management</a:t>
              </a:r>
            </a:p>
          </p:txBody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307CBCF3-AC38-4A1F-BB1A-61BC47F3ECF6}"/>
                </a:ext>
              </a:extLst>
            </p:cNvPr>
            <p:cNvSpPr/>
            <p:nvPr/>
          </p:nvSpPr>
          <p:spPr>
            <a:xfrm>
              <a:off x="5418946" y="4534451"/>
              <a:ext cx="1498408" cy="1497832"/>
            </a:xfrm>
            <a:custGeom>
              <a:avLst/>
              <a:gdLst>
                <a:gd name="connsiteX0" fmla="*/ 0 w 1014932"/>
                <a:gd name="connsiteY0" fmla="*/ 507466 h 1014932"/>
                <a:gd name="connsiteX1" fmla="*/ 507466 w 1014932"/>
                <a:gd name="connsiteY1" fmla="*/ 0 h 1014932"/>
                <a:gd name="connsiteX2" fmla="*/ 1014932 w 1014932"/>
                <a:gd name="connsiteY2" fmla="*/ 507466 h 1014932"/>
                <a:gd name="connsiteX3" fmla="*/ 507466 w 1014932"/>
                <a:gd name="connsiteY3" fmla="*/ 1014932 h 1014932"/>
                <a:gd name="connsiteX4" fmla="*/ 0 w 1014932"/>
                <a:gd name="connsiteY4" fmla="*/ 507466 h 101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932" h="1014932">
                  <a:moveTo>
                    <a:pt x="0" y="507466"/>
                  </a:moveTo>
                  <a:cubicBezTo>
                    <a:pt x="0" y="227200"/>
                    <a:pt x="227200" y="0"/>
                    <a:pt x="507466" y="0"/>
                  </a:cubicBezTo>
                  <a:cubicBezTo>
                    <a:pt x="787732" y="0"/>
                    <a:pt x="1014932" y="227200"/>
                    <a:pt x="1014932" y="507466"/>
                  </a:cubicBezTo>
                  <a:cubicBezTo>
                    <a:pt x="1014932" y="787732"/>
                    <a:pt x="787732" y="1014932"/>
                    <a:pt x="507466" y="1014932"/>
                  </a:cubicBezTo>
                  <a:cubicBezTo>
                    <a:pt x="227200" y="1014932"/>
                    <a:pt x="0" y="787732"/>
                    <a:pt x="0" y="507466"/>
                  </a:cubicBezTo>
                  <a:close/>
                </a:path>
              </a:pathLst>
            </a:cu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77843" rIns="0" bIns="177843" numCol="1" spcCol="1270" anchor="ctr" anchorCtr="0">
              <a:no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0223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dirty="0">
                  <a:solidFill>
                    <a:srgbClr val="0B0D0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Cardiac management</a:t>
              </a:r>
            </a:p>
          </p:txBody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AE9CD016-D800-40F9-870D-E9B53157A286}"/>
                </a:ext>
              </a:extLst>
            </p:cNvPr>
            <p:cNvSpPr/>
            <p:nvPr/>
          </p:nvSpPr>
          <p:spPr>
            <a:xfrm>
              <a:off x="5907489" y="3071673"/>
              <a:ext cx="1360386" cy="1396791"/>
            </a:xfrm>
            <a:custGeom>
              <a:avLst/>
              <a:gdLst>
                <a:gd name="connsiteX0" fmla="*/ 0 w 1014932"/>
                <a:gd name="connsiteY0" fmla="*/ 507466 h 1014932"/>
                <a:gd name="connsiteX1" fmla="*/ 507466 w 1014932"/>
                <a:gd name="connsiteY1" fmla="*/ 0 h 1014932"/>
                <a:gd name="connsiteX2" fmla="*/ 1014932 w 1014932"/>
                <a:gd name="connsiteY2" fmla="*/ 507466 h 1014932"/>
                <a:gd name="connsiteX3" fmla="*/ 507466 w 1014932"/>
                <a:gd name="connsiteY3" fmla="*/ 1014932 h 1014932"/>
                <a:gd name="connsiteX4" fmla="*/ 0 w 1014932"/>
                <a:gd name="connsiteY4" fmla="*/ 507466 h 101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932" h="1014932">
                  <a:moveTo>
                    <a:pt x="0" y="507466"/>
                  </a:moveTo>
                  <a:cubicBezTo>
                    <a:pt x="0" y="227200"/>
                    <a:pt x="227200" y="0"/>
                    <a:pt x="507466" y="0"/>
                  </a:cubicBezTo>
                  <a:cubicBezTo>
                    <a:pt x="787732" y="0"/>
                    <a:pt x="1014932" y="227200"/>
                    <a:pt x="1014932" y="507466"/>
                  </a:cubicBezTo>
                  <a:cubicBezTo>
                    <a:pt x="1014932" y="787732"/>
                    <a:pt x="787732" y="1014932"/>
                    <a:pt x="507466" y="1014932"/>
                  </a:cubicBezTo>
                  <a:cubicBezTo>
                    <a:pt x="227200" y="1014932"/>
                    <a:pt x="0" y="787732"/>
                    <a:pt x="0" y="507466"/>
                  </a:cubicBezTo>
                  <a:close/>
                </a:path>
              </a:pathLst>
            </a:cu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77843" rIns="0" bIns="177843" numCol="1" spcCol="1270" anchor="ctr" anchorCtr="0">
              <a:no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0223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dirty="0">
                  <a:solidFill>
                    <a:srgbClr val="0B0D0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Pulmonary management</a:t>
              </a:r>
            </a:p>
          </p:txBody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3230EE5B-E9DA-46BE-9192-E8594AB29C39}"/>
                </a:ext>
              </a:extLst>
            </p:cNvPr>
            <p:cNvSpPr/>
            <p:nvPr/>
          </p:nvSpPr>
          <p:spPr>
            <a:xfrm>
              <a:off x="1507902" y="3108838"/>
              <a:ext cx="1533155" cy="1359626"/>
            </a:xfrm>
            <a:custGeom>
              <a:avLst/>
              <a:gdLst>
                <a:gd name="connsiteX0" fmla="*/ 0 w 1014932"/>
                <a:gd name="connsiteY0" fmla="*/ 507466 h 1014932"/>
                <a:gd name="connsiteX1" fmla="*/ 507466 w 1014932"/>
                <a:gd name="connsiteY1" fmla="*/ 0 h 1014932"/>
                <a:gd name="connsiteX2" fmla="*/ 1014932 w 1014932"/>
                <a:gd name="connsiteY2" fmla="*/ 507466 h 1014932"/>
                <a:gd name="connsiteX3" fmla="*/ 507466 w 1014932"/>
                <a:gd name="connsiteY3" fmla="*/ 1014932 h 1014932"/>
                <a:gd name="connsiteX4" fmla="*/ 0 w 1014932"/>
                <a:gd name="connsiteY4" fmla="*/ 507466 h 101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932" h="1014932">
                  <a:moveTo>
                    <a:pt x="0" y="507466"/>
                  </a:moveTo>
                  <a:cubicBezTo>
                    <a:pt x="0" y="227200"/>
                    <a:pt x="227200" y="0"/>
                    <a:pt x="507466" y="0"/>
                  </a:cubicBezTo>
                  <a:cubicBezTo>
                    <a:pt x="787732" y="0"/>
                    <a:pt x="1014932" y="227200"/>
                    <a:pt x="1014932" y="507466"/>
                  </a:cubicBezTo>
                  <a:cubicBezTo>
                    <a:pt x="1014932" y="787732"/>
                    <a:pt x="787732" y="1014932"/>
                    <a:pt x="507466" y="1014932"/>
                  </a:cubicBezTo>
                  <a:cubicBezTo>
                    <a:pt x="227200" y="1014932"/>
                    <a:pt x="0" y="787732"/>
                    <a:pt x="0" y="507466"/>
                  </a:cubicBezTo>
                  <a:close/>
                </a:path>
              </a:pathLst>
            </a:cu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77843" rIns="0" bIns="177843" numCol="1" spcCol="1270" anchor="ctr" anchorCtr="0">
              <a:no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0223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dirty="0">
                  <a:solidFill>
                    <a:srgbClr val="0B0D0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GI, </a:t>
              </a:r>
              <a:br>
                <a:rPr lang="en-US" sz="1400" b="1" dirty="0">
                  <a:solidFill>
                    <a:srgbClr val="0B0D0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1400" b="1" dirty="0">
                  <a:solidFill>
                    <a:srgbClr val="0B0D0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swallowing, nutrition management </a:t>
              </a:r>
            </a:p>
          </p:txBody>
        </p:sp>
        <p:sp>
          <p:nvSpPr>
            <p:cNvPr id="22" name="Freeform 23">
              <a:extLst>
                <a:ext uri="{FF2B5EF4-FFF2-40B4-BE49-F238E27FC236}">
                  <a16:creationId xmlns:a16="http://schemas.microsoft.com/office/drawing/2014/main" id="{B0173F7F-3C7A-4980-9AEB-AABCB8376FA2}"/>
                </a:ext>
              </a:extLst>
            </p:cNvPr>
            <p:cNvSpPr/>
            <p:nvPr/>
          </p:nvSpPr>
          <p:spPr>
            <a:xfrm>
              <a:off x="5248040" y="534961"/>
              <a:ext cx="3141930" cy="2397871"/>
            </a:xfrm>
            <a:custGeom>
              <a:avLst/>
              <a:gdLst>
                <a:gd name="connsiteX0" fmla="*/ 0 w 1014932"/>
                <a:gd name="connsiteY0" fmla="*/ 507466 h 1014932"/>
                <a:gd name="connsiteX1" fmla="*/ 507466 w 1014932"/>
                <a:gd name="connsiteY1" fmla="*/ 0 h 1014932"/>
                <a:gd name="connsiteX2" fmla="*/ 1014932 w 1014932"/>
                <a:gd name="connsiteY2" fmla="*/ 507466 h 1014932"/>
                <a:gd name="connsiteX3" fmla="*/ 507466 w 1014932"/>
                <a:gd name="connsiteY3" fmla="*/ 1014932 h 1014932"/>
                <a:gd name="connsiteX4" fmla="*/ 0 w 1014932"/>
                <a:gd name="connsiteY4" fmla="*/ 507466 h 101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932" h="1014932">
                  <a:moveTo>
                    <a:pt x="0" y="507466"/>
                  </a:moveTo>
                  <a:cubicBezTo>
                    <a:pt x="0" y="227200"/>
                    <a:pt x="227200" y="0"/>
                    <a:pt x="507466" y="0"/>
                  </a:cubicBezTo>
                  <a:cubicBezTo>
                    <a:pt x="787732" y="0"/>
                    <a:pt x="1014932" y="227200"/>
                    <a:pt x="1014932" y="507466"/>
                  </a:cubicBezTo>
                  <a:cubicBezTo>
                    <a:pt x="1014932" y="787732"/>
                    <a:pt x="787732" y="1014932"/>
                    <a:pt x="507466" y="1014932"/>
                  </a:cubicBezTo>
                  <a:cubicBezTo>
                    <a:pt x="227200" y="1014932"/>
                    <a:pt x="0" y="787732"/>
                    <a:pt x="0" y="507466"/>
                  </a:cubicBez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77843" rIns="0" bIns="177843" numCol="1" spcCol="1270" anchor="ctr" anchorCtr="0">
              <a:no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0223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2FA66475-0F96-40C5-98BA-E3E2C9B76A05}"/>
              </a:ext>
            </a:extLst>
          </p:cNvPr>
          <p:cNvSpPr/>
          <p:nvPr/>
        </p:nvSpPr>
        <p:spPr>
          <a:xfrm>
            <a:off x="6343312" y="1506509"/>
            <a:ext cx="978408" cy="4846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1F8322-1C02-4886-BDDB-6ADDD94A0A78}"/>
              </a:ext>
            </a:extLst>
          </p:cNvPr>
          <p:cNvSpPr/>
          <p:nvPr/>
        </p:nvSpPr>
        <p:spPr>
          <a:xfrm>
            <a:off x="3934784" y="1214548"/>
            <a:ext cx="2414367" cy="18266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223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Neurology</a:t>
            </a:r>
          </a:p>
          <a:p>
            <a:pPr defTabSz="10223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Corticosteroid management</a:t>
            </a:r>
          </a:p>
          <a:p>
            <a:pPr marL="285750" indent="-285750" defTabSz="10223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Prednisone, Deflazacort, </a:t>
            </a:r>
            <a:r>
              <a:rPr lang="en-US" sz="14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Vamorolone</a:t>
            </a:r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defTabSz="10223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Exon skipping</a:t>
            </a:r>
          </a:p>
          <a:p>
            <a:pPr defTabSz="10223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 therapy</a:t>
            </a:r>
          </a:p>
          <a:p>
            <a:pPr marL="628650" lvl="1" indent="-285750" algn="ctr" defTabSz="10223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8EF89F-9255-77BA-29B7-549EB8B4BAA0}"/>
              </a:ext>
            </a:extLst>
          </p:cNvPr>
          <p:cNvSpPr txBox="1"/>
          <p:nvPr/>
        </p:nvSpPr>
        <p:spPr>
          <a:xfrm>
            <a:off x="6743845" y="3484587"/>
            <a:ext cx="44403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All or most new treatments are used or investigated in combination with corticosteroids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A7A4CD8D-EE55-9132-BD77-5AB3C1ACC436}"/>
              </a:ext>
            </a:extLst>
          </p:cNvPr>
          <p:cNvSpPr txBox="1">
            <a:spLocks/>
          </p:cNvSpPr>
          <p:nvPr/>
        </p:nvSpPr>
        <p:spPr>
          <a:xfrm>
            <a:off x="3048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Management of DMD is Multidisciplinary 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1143D4-51D7-57F4-DF8A-9C39EC3762AB}"/>
              </a:ext>
            </a:extLst>
          </p:cNvPr>
          <p:cNvSpPr txBox="1"/>
          <p:nvPr/>
        </p:nvSpPr>
        <p:spPr>
          <a:xfrm>
            <a:off x="9608966" y="-289503"/>
            <a:ext cx="2625917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Suggestion for LS: add a SOC slide ahead of this one and complete with the clip from webcast</a:t>
            </a:r>
          </a:p>
        </p:txBody>
      </p:sp>
    </p:spTree>
    <p:extLst>
      <p:ext uri="{BB962C8B-B14F-4D97-AF65-F5344CB8AC3E}">
        <p14:creationId xmlns:p14="http://schemas.microsoft.com/office/powerpoint/2010/main" val="711534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53072-2E12-836A-21C5-274A9371A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Respiratory</a:t>
            </a:r>
            <a:r>
              <a:rPr lang="fr-FR" dirty="0"/>
              <a:t> management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04F3DC-D3F9-F21A-0CE2-EF8D88172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5226" y="4476060"/>
            <a:ext cx="10515600" cy="4351338"/>
          </a:xfrm>
        </p:spPr>
        <p:txBody>
          <a:bodyPr/>
          <a:lstStyle/>
          <a:p>
            <a:r>
              <a:rPr lang="fr-FR" dirty="0"/>
              <a:t>Prevention </a:t>
            </a:r>
          </a:p>
          <a:p>
            <a:r>
              <a:rPr lang="fr-FR" dirty="0" err="1"/>
              <a:t>Chronic</a:t>
            </a:r>
            <a:r>
              <a:rPr lang="fr-FR" dirty="0"/>
              <a:t> Management</a:t>
            </a:r>
          </a:p>
          <a:p>
            <a:r>
              <a:rPr lang="fr-FR" dirty="0"/>
              <a:t>Acute management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F0DBBE2-144C-99AA-E872-877D2A0618F0}"/>
              </a:ext>
            </a:extLst>
          </p:cNvPr>
          <p:cNvSpPr txBox="1"/>
          <p:nvPr/>
        </p:nvSpPr>
        <p:spPr>
          <a:xfrm>
            <a:off x="838200" y="1690688"/>
            <a:ext cx="103201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Most issues </a:t>
            </a:r>
            <a:r>
              <a:rPr lang="fr-FR" dirty="0" err="1"/>
              <a:t>happen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loss</a:t>
            </a:r>
            <a:r>
              <a:rPr lang="fr-FR" dirty="0"/>
              <a:t> of ambulation- </a:t>
            </a:r>
            <a:r>
              <a:rPr lang="fr-FR" dirty="0" err="1"/>
              <a:t>although</a:t>
            </a:r>
            <a:r>
              <a:rPr lang="fr-FR" dirty="0"/>
              <a:t> </a:t>
            </a:r>
            <a:r>
              <a:rPr lang="fr-FR" dirty="0" err="1"/>
              <a:t>prevention</a:t>
            </a:r>
            <a:r>
              <a:rPr lang="fr-FR" dirty="0"/>
              <a:t> and management </a:t>
            </a:r>
            <a:r>
              <a:rPr lang="fr-FR" dirty="0" err="1"/>
              <a:t>should</a:t>
            </a:r>
            <a:r>
              <a:rPr lang="fr-FR" dirty="0"/>
              <a:t> start </a:t>
            </a:r>
            <a:r>
              <a:rPr lang="fr-FR" dirty="0" err="1"/>
              <a:t>before</a:t>
            </a:r>
            <a:endParaRPr lang="fr-FR" dirty="0"/>
          </a:p>
          <a:p>
            <a:r>
              <a:rPr lang="fr-FR" dirty="0"/>
              <a:t>Key </a:t>
            </a:r>
            <a:r>
              <a:rPr lang="fr-FR" dirty="0" err="1"/>
              <a:t>mechanisms</a:t>
            </a:r>
            <a:r>
              <a:rPr lang="fr-FR" dirty="0"/>
              <a:t> </a:t>
            </a:r>
          </a:p>
          <a:p>
            <a:r>
              <a:rPr lang="fr-FR" dirty="0"/>
              <a:t>		</a:t>
            </a:r>
            <a:r>
              <a:rPr lang="fr-FR" dirty="0" err="1"/>
              <a:t>Alveolar</a:t>
            </a:r>
            <a:r>
              <a:rPr lang="fr-FR" dirty="0"/>
              <a:t> hypoventilation</a:t>
            </a:r>
          </a:p>
          <a:p>
            <a:r>
              <a:rPr lang="fr-FR" dirty="0"/>
              <a:t>		</a:t>
            </a:r>
            <a:r>
              <a:rPr lang="fr-FR" dirty="0" err="1"/>
              <a:t>Cough</a:t>
            </a:r>
            <a:r>
              <a:rPr lang="fr-FR" dirty="0"/>
              <a:t> </a:t>
            </a:r>
            <a:r>
              <a:rPr lang="fr-FR" dirty="0" err="1"/>
              <a:t>insufficiency</a:t>
            </a:r>
            <a:endParaRPr lang="fr-FR" dirty="0"/>
          </a:p>
          <a:p>
            <a:r>
              <a:rPr lang="fr-FR" dirty="0"/>
              <a:t>		Risk of aspiration (</a:t>
            </a:r>
            <a:r>
              <a:rPr lang="fr-FR" dirty="0" err="1"/>
              <a:t>bulbar</a:t>
            </a:r>
            <a:r>
              <a:rPr lang="fr-FR" dirty="0"/>
              <a:t> </a:t>
            </a:r>
            <a:r>
              <a:rPr lang="fr-FR" dirty="0" err="1"/>
              <a:t>weakness</a:t>
            </a:r>
            <a:r>
              <a:rPr lang="fr-FR" dirty="0"/>
              <a:t>- </a:t>
            </a:r>
            <a:r>
              <a:rPr lang="fr-FR" dirty="0" err="1"/>
              <a:t>cough</a:t>
            </a:r>
            <a:r>
              <a:rPr lang="fr-FR" dirty="0"/>
              <a:t> </a:t>
            </a:r>
            <a:r>
              <a:rPr lang="fr-FR" dirty="0" err="1"/>
              <a:t>insufficiency</a:t>
            </a:r>
            <a:r>
              <a:rPr lang="fr-FR" dirty="0"/>
              <a:t>)</a:t>
            </a:r>
          </a:p>
          <a:p>
            <a:r>
              <a:rPr lang="fr-FR" dirty="0"/>
              <a:t>		Risk of infection (</a:t>
            </a:r>
            <a:r>
              <a:rPr lang="fr-FR" dirty="0" err="1"/>
              <a:t>steroids</a:t>
            </a:r>
            <a:r>
              <a:rPr lang="fr-FR" dirty="0"/>
              <a:t>- aspiration-</a:t>
            </a:r>
            <a:r>
              <a:rPr lang="fr-FR" dirty="0" err="1"/>
              <a:t>cough</a:t>
            </a:r>
            <a:r>
              <a:rPr lang="fr-FR" dirty="0"/>
              <a:t> </a:t>
            </a:r>
            <a:r>
              <a:rPr lang="fr-FR" dirty="0" err="1"/>
              <a:t>insufficiency-atelectasia</a:t>
            </a:r>
            <a:r>
              <a:rPr lang="fr-FR" dirty="0"/>
              <a:t>)</a:t>
            </a:r>
          </a:p>
          <a:p>
            <a:r>
              <a:rPr lang="fr-FR" dirty="0"/>
              <a:t>		Risk of </a:t>
            </a:r>
            <a:r>
              <a:rPr lang="fr-FR" dirty="0" err="1"/>
              <a:t>atelectasia</a:t>
            </a:r>
            <a:r>
              <a:rPr lang="fr-FR" dirty="0"/>
              <a:t> (infection- hypoventilation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90736BC-0D21-4F6A-09E9-F44DD4856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856" y="-579111"/>
            <a:ext cx="4900266" cy="203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44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76D1E0-A4A9-C14E-A2FF-A46286373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Prevention &amp; </a:t>
            </a:r>
            <a:r>
              <a:rPr lang="fr-FR" dirty="0" err="1"/>
              <a:t>Chronic</a:t>
            </a:r>
            <a:r>
              <a:rPr lang="fr-FR" dirty="0"/>
              <a:t> Management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9F009F-B8A5-FEA7-29F8-F5E33E423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94774" cy="4351338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Vaccination : Full vaccination (</a:t>
            </a:r>
            <a:r>
              <a:rPr lang="fr-FR" dirty="0" err="1"/>
              <a:t>except</a:t>
            </a:r>
            <a:r>
              <a:rPr lang="fr-FR" dirty="0"/>
              <a:t> live vaccine if on </a:t>
            </a:r>
            <a:r>
              <a:rPr lang="fr-FR" dirty="0" err="1"/>
              <a:t>steroids</a:t>
            </a:r>
            <a:r>
              <a:rPr lang="fr-FR" dirty="0"/>
              <a:t>) + Pneumo23+Influenza+Covid19 </a:t>
            </a:r>
          </a:p>
          <a:p>
            <a:r>
              <a:rPr lang="fr-FR" dirty="0"/>
              <a:t>Monitoring of </a:t>
            </a:r>
            <a:r>
              <a:rPr lang="fr-FR" dirty="0" err="1"/>
              <a:t>pulmonary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 (PFE) and </a:t>
            </a:r>
            <a:r>
              <a:rPr lang="fr-FR" dirty="0" err="1"/>
              <a:t>nucturnal</a:t>
            </a:r>
            <a:r>
              <a:rPr lang="fr-FR" dirty="0"/>
              <a:t> ventilation (</a:t>
            </a:r>
            <a:r>
              <a:rPr lang="fr-FR" dirty="0" err="1"/>
              <a:t>sleep</a:t>
            </a:r>
            <a:r>
              <a:rPr lang="fr-FR" dirty="0"/>
              <a:t> </a:t>
            </a:r>
            <a:r>
              <a:rPr lang="fr-FR" dirty="0" err="1"/>
              <a:t>studies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pCO2 </a:t>
            </a:r>
            <a:r>
              <a:rPr lang="fr-FR" dirty="0" err="1"/>
              <a:t>measure</a:t>
            </a:r>
            <a:r>
              <a:rPr lang="fr-FR" dirty="0"/>
              <a:t>)</a:t>
            </a:r>
          </a:p>
          <a:p>
            <a:r>
              <a:rPr lang="fr-FR" dirty="0"/>
              <a:t>Initiation of nocturnal BPAP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needed</a:t>
            </a:r>
            <a:endParaRPr lang="fr-FR" dirty="0"/>
          </a:p>
          <a:p>
            <a:r>
              <a:rPr lang="fr-FR" dirty="0" err="1"/>
              <a:t>Chest</a:t>
            </a:r>
            <a:r>
              <a:rPr lang="fr-FR" dirty="0"/>
              <a:t> </a:t>
            </a:r>
            <a:r>
              <a:rPr lang="fr-FR" dirty="0" err="1"/>
              <a:t>physiotherapy</a:t>
            </a:r>
            <a:r>
              <a:rPr lang="fr-FR" dirty="0"/>
              <a:t> :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err="1"/>
              <a:t>Cough</a:t>
            </a:r>
            <a:r>
              <a:rPr lang="fr-FR" dirty="0"/>
              <a:t> : </a:t>
            </a:r>
            <a:r>
              <a:rPr lang="fr-FR" dirty="0" err="1"/>
              <a:t>Manually</a:t>
            </a:r>
            <a:r>
              <a:rPr lang="fr-FR" dirty="0"/>
              <a:t> </a:t>
            </a:r>
            <a:r>
              <a:rPr lang="fr-FR" dirty="0" err="1"/>
              <a:t>assisted</a:t>
            </a:r>
            <a:r>
              <a:rPr lang="fr-FR" dirty="0"/>
              <a:t> </a:t>
            </a:r>
            <a:r>
              <a:rPr lang="fr-FR" dirty="0" err="1"/>
              <a:t>cough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/>
              <a:t>	Inspiration ; Lung Volume </a:t>
            </a:r>
            <a:r>
              <a:rPr lang="fr-FR" dirty="0" err="1"/>
              <a:t>recruitment</a:t>
            </a:r>
            <a:r>
              <a:rPr lang="fr-FR" dirty="0"/>
              <a:t>- </a:t>
            </a:r>
            <a:r>
              <a:rPr lang="fr-FR" dirty="0" err="1"/>
              <a:t>Breath</a:t>
            </a:r>
            <a:r>
              <a:rPr lang="fr-FR" dirty="0"/>
              <a:t> </a:t>
            </a:r>
            <a:r>
              <a:rPr lang="fr-FR" dirty="0" err="1"/>
              <a:t>Stacking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	Expiration : </a:t>
            </a:r>
            <a:r>
              <a:rPr lang="fr-FR" dirty="0" err="1"/>
              <a:t>Mechanical</a:t>
            </a:r>
            <a:r>
              <a:rPr lang="fr-FR" dirty="0"/>
              <a:t> </a:t>
            </a:r>
            <a:r>
              <a:rPr lang="fr-FR" dirty="0" err="1"/>
              <a:t>insuflation-exsuflation</a:t>
            </a:r>
            <a:r>
              <a:rPr lang="fr-FR" dirty="0"/>
              <a:t> </a:t>
            </a:r>
            <a:r>
              <a:rPr lang="fr-FR" dirty="0" err="1"/>
              <a:t>devices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Put in place a plan for acute care and </a:t>
            </a:r>
            <a:r>
              <a:rPr lang="fr-FR" dirty="0" err="1"/>
              <a:t>discuss</a:t>
            </a:r>
            <a:r>
              <a:rPr lang="fr-FR" dirty="0"/>
              <a:t> </a:t>
            </a:r>
            <a:r>
              <a:rPr lang="fr-FR" dirty="0" err="1"/>
              <a:t>limit</a:t>
            </a:r>
            <a:r>
              <a:rPr lang="fr-FR" dirty="0"/>
              <a:t> of care (intubation…)</a:t>
            </a:r>
          </a:p>
        </p:txBody>
      </p:sp>
    </p:spTree>
    <p:extLst>
      <p:ext uri="{BB962C8B-B14F-4D97-AF65-F5344CB8AC3E}">
        <p14:creationId xmlns:p14="http://schemas.microsoft.com/office/powerpoint/2010/main" val="268278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4121E2-F4D3-A4F6-F495-1065A602A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Acute Management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E135AF-A5D0-2BB8-3FC4-3766E44C7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fr-FR" dirty="0" err="1"/>
              <a:t>Empirical</a:t>
            </a:r>
            <a:r>
              <a:rPr lang="fr-FR" dirty="0"/>
              <a:t> </a:t>
            </a:r>
            <a:r>
              <a:rPr lang="fr-FR" dirty="0" err="1"/>
              <a:t>Antibiotic</a:t>
            </a:r>
            <a:r>
              <a:rPr lang="fr-FR" dirty="0"/>
              <a:t> </a:t>
            </a:r>
            <a:r>
              <a:rPr lang="fr-FR" dirty="0" err="1"/>
              <a:t>treatment</a:t>
            </a:r>
            <a:endParaRPr lang="fr-FR" dirty="0"/>
          </a:p>
          <a:p>
            <a:r>
              <a:rPr lang="fr-FR" dirty="0"/>
              <a:t>Manual </a:t>
            </a:r>
            <a:r>
              <a:rPr lang="fr-FR" dirty="0" err="1"/>
              <a:t>assisted</a:t>
            </a:r>
            <a:r>
              <a:rPr lang="fr-FR" dirty="0"/>
              <a:t> </a:t>
            </a:r>
            <a:r>
              <a:rPr lang="fr-FR" dirty="0" err="1"/>
              <a:t>cough</a:t>
            </a:r>
            <a:r>
              <a:rPr lang="fr-FR" dirty="0"/>
              <a:t> and </a:t>
            </a:r>
            <a:r>
              <a:rPr lang="fr-FR" dirty="0" err="1"/>
              <a:t>Mechanical</a:t>
            </a:r>
            <a:r>
              <a:rPr lang="fr-FR" dirty="0"/>
              <a:t> </a:t>
            </a:r>
            <a:r>
              <a:rPr lang="fr-FR" dirty="0" err="1"/>
              <a:t>insuflation-exsuflation</a:t>
            </a:r>
            <a:r>
              <a:rPr lang="fr-FR" dirty="0"/>
              <a:t> </a:t>
            </a:r>
            <a:r>
              <a:rPr lang="fr-FR" dirty="0" err="1"/>
              <a:t>device</a:t>
            </a:r>
            <a:endParaRPr lang="fr-FR" dirty="0"/>
          </a:p>
          <a:p>
            <a:r>
              <a:rPr lang="fr-FR" dirty="0"/>
              <a:t>Non invasive ventilation </a:t>
            </a:r>
            <a:r>
              <a:rPr lang="fr-FR" dirty="0" err="1"/>
              <a:t>with</a:t>
            </a:r>
            <a:r>
              <a:rPr lang="fr-FR" dirty="0"/>
              <a:t> BPAP- and </a:t>
            </a:r>
            <a:r>
              <a:rPr lang="fr-FR" dirty="0" err="1"/>
              <a:t>adjusting</a:t>
            </a:r>
            <a:r>
              <a:rPr lang="fr-FR" dirty="0"/>
              <a:t> the pressure</a:t>
            </a:r>
          </a:p>
          <a:p>
            <a:r>
              <a:rPr lang="fr-FR" dirty="0"/>
              <a:t>Monitoring of pC02</a:t>
            </a:r>
          </a:p>
          <a:p>
            <a:r>
              <a:rPr lang="fr-FR" dirty="0" err="1"/>
              <a:t>Avoiding</a:t>
            </a:r>
            <a:r>
              <a:rPr lang="fr-FR" dirty="0"/>
              <a:t> passive </a:t>
            </a:r>
            <a:r>
              <a:rPr lang="fr-FR" dirty="0" err="1"/>
              <a:t>Oxygen</a:t>
            </a:r>
            <a:r>
              <a:rPr lang="fr-FR" dirty="0"/>
              <a:t> </a:t>
            </a:r>
          </a:p>
          <a:p>
            <a:r>
              <a:rPr lang="fr-FR" dirty="0" err="1"/>
              <a:t>Cardiac</a:t>
            </a:r>
            <a:r>
              <a:rPr lang="fr-FR" dirty="0"/>
              <a:t>-</a:t>
            </a:r>
            <a:r>
              <a:rPr lang="fr-FR" dirty="0" err="1"/>
              <a:t>digesgtive</a:t>
            </a:r>
            <a:r>
              <a:rPr lang="fr-FR" dirty="0"/>
              <a:t>-endocrine management</a:t>
            </a:r>
          </a:p>
          <a:p>
            <a:r>
              <a:rPr lang="fr-FR" dirty="0"/>
              <a:t>If </a:t>
            </a:r>
            <a:r>
              <a:rPr lang="fr-FR" dirty="0" err="1"/>
              <a:t>atelectasia</a:t>
            </a:r>
            <a:r>
              <a:rPr lang="fr-FR" dirty="0"/>
              <a:t>- </a:t>
            </a:r>
            <a:r>
              <a:rPr lang="fr-FR" dirty="0" err="1"/>
              <a:t>consider</a:t>
            </a:r>
            <a:r>
              <a:rPr lang="fr-FR" dirty="0"/>
              <a:t> the </a:t>
            </a:r>
            <a:r>
              <a:rPr lang="fr-FR" dirty="0" err="1"/>
              <a:t>need</a:t>
            </a:r>
            <a:r>
              <a:rPr lang="fr-FR" dirty="0"/>
              <a:t> of </a:t>
            </a:r>
            <a:r>
              <a:rPr lang="fr-FR" dirty="0" err="1"/>
              <a:t>bronchoscopy</a:t>
            </a:r>
            <a:r>
              <a:rPr lang="fr-FR" dirty="0"/>
              <a:t> </a:t>
            </a:r>
          </a:p>
          <a:p>
            <a:r>
              <a:rPr lang="fr-FR" dirty="0"/>
              <a:t>If not </a:t>
            </a:r>
            <a:r>
              <a:rPr lang="fr-FR" dirty="0" err="1"/>
              <a:t>sufficient</a:t>
            </a:r>
            <a:r>
              <a:rPr lang="fr-FR" dirty="0"/>
              <a:t>- </a:t>
            </a:r>
            <a:r>
              <a:rPr lang="fr-FR" dirty="0" err="1"/>
              <a:t>consider</a:t>
            </a:r>
            <a:r>
              <a:rPr lang="fr-FR" dirty="0"/>
              <a:t> intubation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1807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7C358F-CAFF-6B82-7F15-C4D1CDE11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Cardiac</a:t>
            </a:r>
            <a:r>
              <a:rPr lang="fr-FR" dirty="0"/>
              <a:t> management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EC249C-737F-AED9-64B2-89A16B636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65" y="1825625"/>
            <a:ext cx="11476383" cy="4351338"/>
          </a:xfrm>
        </p:spPr>
        <p:txBody>
          <a:bodyPr/>
          <a:lstStyle/>
          <a:p>
            <a:r>
              <a:rPr lang="fr-FR" dirty="0" err="1"/>
              <a:t>Annual</a:t>
            </a:r>
            <a:r>
              <a:rPr lang="fr-FR" dirty="0"/>
              <a:t> </a:t>
            </a:r>
            <a:r>
              <a:rPr lang="fr-FR" dirty="0" err="1"/>
              <a:t>assesment</a:t>
            </a:r>
            <a:r>
              <a:rPr lang="fr-FR" dirty="0"/>
              <a:t> </a:t>
            </a:r>
            <a:r>
              <a:rPr lang="fr-FR" dirty="0" err="1"/>
              <a:t>through</a:t>
            </a:r>
            <a:r>
              <a:rPr lang="fr-FR" dirty="0"/>
              <a:t> </a:t>
            </a:r>
            <a:r>
              <a:rPr lang="fr-FR" dirty="0" err="1"/>
              <a:t>heart</a:t>
            </a:r>
            <a:r>
              <a:rPr lang="fr-FR" dirty="0"/>
              <a:t> </a:t>
            </a:r>
            <a:r>
              <a:rPr lang="fr-FR" dirty="0" err="1"/>
              <a:t>ultrasound</a:t>
            </a:r>
            <a:r>
              <a:rPr lang="fr-FR" dirty="0"/>
              <a:t> in infants- </a:t>
            </a:r>
            <a:r>
              <a:rPr lang="fr-FR" dirty="0" err="1"/>
              <a:t>cardiac</a:t>
            </a:r>
            <a:r>
              <a:rPr lang="fr-FR" dirty="0"/>
              <a:t> MRI in teenagers + EEG</a:t>
            </a:r>
          </a:p>
          <a:p>
            <a:endParaRPr lang="fr-FR" dirty="0"/>
          </a:p>
          <a:p>
            <a:r>
              <a:rPr lang="fr-FR" dirty="0"/>
              <a:t>ACE-</a:t>
            </a:r>
            <a:r>
              <a:rPr lang="fr-FR" dirty="0" err="1"/>
              <a:t>Inhibitors</a:t>
            </a:r>
            <a:r>
              <a:rPr lang="fr-FR" dirty="0"/>
              <a:t> at the </a:t>
            </a:r>
            <a:r>
              <a:rPr lang="fr-FR" dirty="0" err="1"/>
              <a:t>age</a:t>
            </a:r>
            <a:r>
              <a:rPr lang="fr-FR" dirty="0"/>
              <a:t> of 8-10 </a:t>
            </a:r>
            <a:r>
              <a:rPr lang="fr-FR" dirty="0" err="1"/>
              <a:t>year</a:t>
            </a:r>
            <a:r>
              <a:rPr lang="fr-FR" dirty="0"/>
              <a:t>. Ex : Captopril 2.5 mg</a:t>
            </a:r>
          </a:p>
          <a:p>
            <a:pPr marL="0" indent="0">
              <a:buNone/>
            </a:pPr>
            <a:r>
              <a:rPr lang="fr-FR" dirty="0"/>
              <a:t>	If not </a:t>
            </a:r>
            <a:r>
              <a:rPr lang="fr-FR" dirty="0" err="1"/>
              <a:t>well</a:t>
            </a:r>
            <a:r>
              <a:rPr lang="fr-FR" dirty="0"/>
              <a:t> </a:t>
            </a:r>
            <a:r>
              <a:rPr lang="fr-FR" dirty="0" err="1"/>
              <a:t>tolerated</a:t>
            </a:r>
            <a:r>
              <a:rPr lang="fr-FR" dirty="0"/>
              <a:t> : </a:t>
            </a:r>
            <a:r>
              <a:rPr lang="fr-FR" dirty="0" err="1"/>
              <a:t>consider</a:t>
            </a:r>
            <a:r>
              <a:rPr lang="fr-FR" dirty="0"/>
              <a:t> Losartan</a:t>
            </a:r>
          </a:p>
          <a:p>
            <a:r>
              <a:rPr lang="fr-FR" dirty="0" err="1"/>
              <a:t>Eplerenone</a:t>
            </a:r>
            <a:r>
              <a:rPr lang="fr-FR" dirty="0"/>
              <a:t> or Spironolactone 50 </a:t>
            </a:r>
            <a:r>
              <a:rPr lang="fr-FR" dirty="0" err="1"/>
              <a:t>pg</a:t>
            </a:r>
            <a:r>
              <a:rPr lang="fr-FR" dirty="0"/>
              <a:t> </a:t>
            </a:r>
            <a:r>
              <a:rPr lang="fr-FR" dirty="0" err="1"/>
              <a:t>daily</a:t>
            </a:r>
            <a:endParaRPr lang="fr-FR" dirty="0"/>
          </a:p>
          <a:p>
            <a:r>
              <a:rPr lang="fr-FR" dirty="0"/>
              <a:t>In case of </a:t>
            </a:r>
            <a:r>
              <a:rPr lang="fr-FR" dirty="0" err="1"/>
              <a:t>mild</a:t>
            </a:r>
            <a:r>
              <a:rPr lang="fr-FR" dirty="0"/>
              <a:t> to </a:t>
            </a:r>
            <a:r>
              <a:rPr lang="fr-FR" dirty="0" err="1"/>
              <a:t>moderate</a:t>
            </a:r>
            <a:r>
              <a:rPr lang="fr-FR" dirty="0"/>
              <a:t> </a:t>
            </a:r>
            <a:r>
              <a:rPr lang="fr-FR" dirty="0" err="1"/>
              <a:t>dysfunction</a:t>
            </a:r>
            <a:r>
              <a:rPr lang="fr-FR" dirty="0"/>
              <a:t> : Beta-</a:t>
            </a:r>
            <a:r>
              <a:rPr lang="fr-FR" dirty="0" err="1"/>
              <a:t>blocker</a:t>
            </a:r>
            <a:r>
              <a:rPr lang="fr-FR" dirty="0"/>
              <a:t> (ex : </a:t>
            </a:r>
            <a:r>
              <a:rPr lang="fr-FR" dirty="0" err="1"/>
              <a:t>carvedilol</a:t>
            </a:r>
            <a:r>
              <a:rPr lang="fr-FR" dirty="0"/>
              <a:t>)</a:t>
            </a:r>
          </a:p>
          <a:p>
            <a:r>
              <a:rPr lang="fr-FR" dirty="0" err="1"/>
              <a:t>Sacubitril</a:t>
            </a:r>
            <a:r>
              <a:rPr lang="fr-FR" dirty="0"/>
              <a:t>/</a:t>
            </a:r>
            <a:r>
              <a:rPr lang="fr-FR" dirty="0" err="1"/>
              <a:t>Vasartran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an option in </a:t>
            </a:r>
            <a:r>
              <a:rPr lang="fr-FR" dirty="0" err="1"/>
              <a:t>severe</a:t>
            </a:r>
            <a:r>
              <a:rPr lang="fr-FR" dirty="0"/>
              <a:t> case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5E918B0-C2F1-75E4-FBC0-46BC6CC2D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731" y="5469728"/>
            <a:ext cx="5062427" cy="52871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2C7E8FE-38C1-0093-D88A-32414BFD3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0900" y="3770372"/>
            <a:ext cx="3074671" cy="34519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57A78D1-7B10-88A2-CFC4-AC100D002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9175" y="4895935"/>
            <a:ext cx="3204625" cy="33417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6FC20F6-D769-1984-AE5E-78595D4AF2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2828" y="4250507"/>
            <a:ext cx="3550813" cy="40580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EAF6502-C2D0-9939-064B-520F663335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9108" y="3370707"/>
            <a:ext cx="2905210" cy="35101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FB05C8D3-1118-8EA8-5D36-D741CD44B5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6179" y="-204282"/>
            <a:ext cx="4645991" cy="202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922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47C111-583D-810E-43AB-822C57F6F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Steroids</a:t>
            </a:r>
            <a:r>
              <a:rPr lang="fr-FR" dirty="0"/>
              <a:t>- </a:t>
            </a:r>
            <a:r>
              <a:rPr lang="fr-FR" dirty="0" err="1"/>
              <a:t>which</a:t>
            </a:r>
            <a:r>
              <a:rPr lang="fr-FR" dirty="0"/>
              <a:t> one- how </a:t>
            </a:r>
            <a:r>
              <a:rPr lang="fr-FR" dirty="0" err="1"/>
              <a:t>much-when</a:t>
            </a:r>
            <a:r>
              <a:rPr lang="fr-FR" dirty="0"/>
              <a:t>….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72714B-9567-298B-8405-608948316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Starting</a:t>
            </a:r>
            <a:r>
              <a:rPr lang="fr-FR" dirty="0"/>
              <a:t> </a:t>
            </a:r>
            <a:r>
              <a:rPr lang="fr-FR" dirty="0" err="1"/>
              <a:t>before</a:t>
            </a:r>
            <a:r>
              <a:rPr lang="fr-FR" dirty="0"/>
              <a:t> the </a:t>
            </a:r>
            <a:r>
              <a:rPr lang="fr-FR" dirty="0" err="1"/>
              <a:t>age</a:t>
            </a:r>
            <a:r>
              <a:rPr lang="fr-FR" dirty="0"/>
              <a:t> of 5 </a:t>
            </a:r>
            <a:r>
              <a:rPr lang="fr-FR" dirty="0" err="1"/>
              <a:t>years</a:t>
            </a:r>
            <a:r>
              <a:rPr lang="fr-FR" dirty="0"/>
              <a:t> (but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exactly</a:t>
            </a:r>
            <a:r>
              <a:rPr lang="fr-FR" dirty="0"/>
              <a:t> ?) </a:t>
            </a:r>
            <a:r>
              <a:rPr lang="fr-FR" dirty="0" err="1"/>
              <a:t>is</a:t>
            </a:r>
            <a:r>
              <a:rPr lang="fr-FR" dirty="0"/>
              <a:t> more efficient</a:t>
            </a:r>
          </a:p>
          <a:p>
            <a:r>
              <a:rPr lang="fr-FR" dirty="0"/>
              <a:t>Dose </a:t>
            </a:r>
            <a:r>
              <a:rPr lang="fr-FR" dirty="0" err="1"/>
              <a:t>between</a:t>
            </a:r>
            <a:r>
              <a:rPr lang="fr-FR" dirty="0"/>
              <a:t> 0.3-0.9 mg/kg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evidence</a:t>
            </a:r>
            <a:r>
              <a:rPr lang="fr-FR" dirty="0"/>
              <a:t> of dose </a:t>
            </a:r>
            <a:r>
              <a:rPr lang="fr-FR" dirty="0" err="1"/>
              <a:t>effect</a:t>
            </a:r>
            <a:endParaRPr lang="fr-FR" dirty="0"/>
          </a:p>
          <a:p>
            <a:r>
              <a:rPr lang="fr-FR" dirty="0" err="1"/>
              <a:t>Superiority</a:t>
            </a:r>
            <a:r>
              <a:rPr lang="fr-FR" dirty="0"/>
              <a:t> of </a:t>
            </a:r>
            <a:r>
              <a:rPr lang="fr-FR" dirty="0" err="1"/>
              <a:t>Deflazacort</a:t>
            </a:r>
            <a:r>
              <a:rPr lang="fr-FR" dirty="0"/>
              <a:t> on Prednisone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controversial</a:t>
            </a:r>
            <a:r>
              <a:rPr lang="fr-FR" dirty="0"/>
              <a:t>-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evidence</a:t>
            </a:r>
            <a:r>
              <a:rPr lang="fr-FR" dirty="0"/>
              <a:t> points to a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efficacy</a:t>
            </a:r>
            <a:r>
              <a:rPr lang="fr-FR" dirty="0"/>
              <a:t>- </a:t>
            </a:r>
            <a:r>
              <a:rPr lang="fr-FR" dirty="0" err="1"/>
              <a:t>some</a:t>
            </a:r>
            <a:r>
              <a:rPr lang="fr-FR" dirty="0"/>
              <a:t> not.</a:t>
            </a:r>
          </a:p>
          <a:p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regimen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: Daily dose   One </a:t>
            </a:r>
            <a:r>
              <a:rPr lang="fr-FR" dirty="0" err="1"/>
              <a:t>day</a:t>
            </a:r>
            <a:r>
              <a:rPr lang="fr-FR" dirty="0"/>
              <a:t> on-One </a:t>
            </a:r>
            <a:r>
              <a:rPr lang="fr-FR" dirty="0" err="1"/>
              <a:t>day</a:t>
            </a:r>
            <a:r>
              <a:rPr lang="fr-FR" dirty="0"/>
              <a:t> off   10 </a:t>
            </a:r>
            <a:r>
              <a:rPr lang="fr-FR" dirty="0" err="1"/>
              <a:t>days</a:t>
            </a:r>
            <a:r>
              <a:rPr lang="fr-FR" dirty="0"/>
              <a:t> on-10 </a:t>
            </a:r>
            <a:r>
              <a:rPr lang="fr-FR" dirty="0" err="1"/>
              <a:t>days</a:t>
            </a:r>
            <a:r>
              <a:rPr lang="fr-FR" dirty="0"/>
              <a:t> off….</a:t>
            </a:r>
          </a:p>
          <a:p>
            <a:r>
              <a:rPr lang="fr-FR" dirty="0"/>
              <a:t>Daily dose </a:t>
            </a:r>
            <a:r>
              <a:rPr lang="fr-FR" dirty="0" err="1"/>
              <a:t>seems</a:t>
            </a:r>
            <a:r>
              <a:rPr lang="fr-FR" dirty="0"/>
              <a:t> more efficient but </a:t>
            </a:r>
            <a:r>
              <a:rPr lang="fr-FR" dirty="0" err="1"/>
              <a:t>associated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more </a:t>
            </a:r>
            <a:r>
              <a:rPr lang="fr-FR" dirty="0" err="1"/>
              <a:t>side</a:t>
            </a:r>
            <a:r>
              <a:rPr lang="fr-FR" dirty="0"/>
              <a:t> </a:t>
            </a:r>
            <a:r>
              <a:rPr lang="fr-FR" dirty="0" err="1"/>
              <a:t>effects</a:t>
            </a:r>
            <a:r>
              <a:rPr lang="fr-FR" dirty="0"/>
              <a:t>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1510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3362</TotalTime>
  <Words>1254</Words>
  <Application>Microsoft Office PowerPoint</Application>
  <PresentationFormat>Widescreen</PresentationFormat>
  <Paragraphs>163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system-ui</vt:lpstr>
      <vt:lpstr>Office Theme</vt:lpstr>
      <vt:lpstr>DMD Management</vt:lpstr>
      <vt:lpstr>Disclosures</vt:lpstr>
      <vt:lpstr>PowerPoint Presentation</vt:lpstr>
      <vt:lpstr>Why corticosteroids?</vt:lpstr>
      <vt:lpstr>Respiratory management</vt:lpstr>
      <vt:lpstr>Prevention &amp; Chronic Management</vt:lpstr>
      <vt:lpstr>Acute Management</vt:lpstr>
      <vt:lpstr>Cardiac management</vt:lpstr>
      <vt:lpstr>Steroids- which one- how much-when….</vt:lpstr>
      <vt:lpstr>Steroids in my practice</vt:lpstr>
      <vt:lpstr>Orthopaedic management</vt:lpstr>
      <vt:lpstr>PowerPoint Presentation</vt:lpstr>
      <vt:lpstr>We all play a role in maximizing bone health and quality of life!</vt:lpstr>
      <vt:lpstr>Monitoring Side Effects of Glucocorticoid Treatment: Refer to endocrine  </vt:lpstr>
      <vt:lpstr>New therapies and potential improvement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Nadia Merchant</dc:creator>
  <cp:lastModifiedBy>Leah Bundy</cp:lastModifiedBy>
  <cp:revision>12</cp:revision>
  <dcterms:created xsi:type="dcterms:W3CDTF">2024-04-05T16:21:45Z</dcterms:created>
  <dcterms:modified xsi:type="dcterms:W3CDTF">2024-09-17T16:34:49Z</dcterms:modified>
</cp:coreProperties>
</file>