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9" r:id="rId7"/>
    <p:sldId id="261" r:id="rId8"/>
    <p:sldId id="270" r:id="rId9"/>
    <p:sldId id="271" r:id="rId10"/>
    <p:sldId id="277" r:id="rId11"/>
    <p:sldId id="267" r:id="rId12"/>
    <p:sldId id="269" r:id="rId13"/>
    <p:sldId id="276" r:id="rId14"/>
    <p:sldId id="272" r:id="rId15"/>
    <p:sldId id="274" r:id="rId16"/>
    <p:sldId id="275" r:id="rId17"/>
    <p:sldId id="2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91" autoAdjust="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30.12.2020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30.12.2020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12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l="12476" r="12476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280556"/>
            <a:ext cx="10510754" cy="3097144"/>
          </a:xfrm>
        </p:spPr>
        <p:txBody>
          <a:bodyPr/>
          <a:lstStyle/>
          <a:p>
            <a:r>
              <a:rPr lang="en-US" sz="6000" dirty="0"/>
              <a:t>Worldwide Satellite </a:t>
            </a:r>
            <a:br>
              <a:rPr lang="en-US" sz="6000" dirty="0"/>
            </a:br>
            <a:r>
              <a:rPr lang="en-US" sz="6000" dirty="0"/>
              <a:t>Analysis</a:t>
            </a:r>
            <a:endParaRPr lang="ru-RU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Justin Merryman</a:t>
            </a:r>
          </a:p>
          <a:p>
            <a:r>
              <a:rPr lang="en-US" dirty="0"/>
              <a:t>Raven Washington</a:t>
            </a:r>
          </a:p>
          <a:p>
            <a:r>
              <a:rPr lang="en-US" dirty="0"/>
              <a:t>Tamara Washington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0021" y="5599447"/>
            <a:ext cx="4367531" cy="324417"/>
          </a:xfrm>
        </p:spPr>
        <p:txBody>
          <a:bodyPr/>
          <a:lstStyle/>
          <a:p>
            <a:r>
              <a:rPr lang="en-US" dirty="0"/>
              <a:t>December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0021" y="5945695"/>
            <a:ext cx="4367531" cy="324417"/>
          </a:xfrm>
        </p:spPr>
        <p:txBody>
          <a:bodyPr/>
          <a:lstStyle/>
          <a:p>
            <a:r>
              <a:rPr lang="en-US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382473" y="0"/>
            <a:ext cx="7575259" cy="152418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Launches per Launch Site</a:t>
            </a:r>
            <a:endParaRPr lang="ru-R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Picture 7">
            <a:hlinkClick r:id="rId2" action="ppaction://hlinksldjump"/>
            <a:extLst>
              <a:ext uri="{FF2B5EF4-FFF2-40B4-BE49-F238E27FC236}">
                <a16:creationId xmlns:a16="http://schemas.microsoft.com/office/drawing/2014/main" id="{294CEEB2-76F1-4E99-89C1-BDE1772EE7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3473" y="1467551"/>
            <a:ext cx="10865053" cy="4346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34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317173"/>
            <a:ext cx="2984236" cy="1524185"/>
          </a:xfrm>
        </p:spPr>
        <p:txBody>
          <a:bodyPr>
            <a:normAutofit/>
          </a:bodyPr>
          <a:lstStyle/>
          <a:p>
            <a:r>
              <a:rPr lang="en-US" sz="3200" dirty="0"/>
              <a:t>Contractors</a:t>
            </a:r>
            <a:endParaRPr lang="ru-RU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Which contractor has launched the most satellites?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A78E8403-822E-4BBA-9CC0-97BF16B7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672" y="1470360"/>
            <a:ext cx="5183604" cy="3455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296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>
            <a:normAutofit fontScale="90000"/>
          </a:bodyPr>
          <a:lstStyle/>
          <a:p>
            <a:r>
              <a:rPr lang="en-US" dirty="0"/>
              <a:t>Altitudes of Satellites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At what altitudes are the satellites orbiting?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34760D44-24CE-47D9-9EE7-FDBA7E8654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13481" y="1716698"/>
            <a:ext cx="6913805" cy="29630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671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19275" r="19275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Based on the data we complied we’ve arrived at these conclusions: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999835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Cape Canaveral has launched the most satellites of any launch site in the world; and has launched </a:t>
            </a:r>
            <a:r>
              <a:rPr lang="en-US" dirty="0">
                <a:latin typeface="Arial" panose="020B0604020202020204" pitchFamily="34" charset="0"/>
              </a:rPr>
              <a:t>almost twice as many satellites as any other launch </a:t>
            </a:r>
            <a:r>
              <a:rPr lang="en-US" dirty="0">
                <a:latin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site.</a:t>
            </a:r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The amount of satellites launched per year has increased almost exponentially since 1980, with greatest increase beginning in </a:t>
            </a:r>
            <a:r>
              <a:rPr lang="en-US" dirty="0">
                <a:latin typeface="Arial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2015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dirty="0">
                <a:latin typeface="Arial" panose="020B0604020202020204" pitchFamily="34" charset="0"/>
              </a:rPr>
              <a:t>The top contractor for launching satellites is SpaceX, making up 39.2% of all satellites launched by the top 10 </a:t>
            </a:r>
            <a:r>
              <a:rPr lang="en-US" dirty="0">
                <a:latin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contractors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dirty="0">
                <a:latin typeface="Arial" panose="020B0604020202020204" pitchFamily="34" charset="0"/>
              </a:rPr>
              <a:t>Communications and earth observation account for nearly 80% of all satellite </a:t>
            </a:r>
            <a:r>
              <a:rPr lang="en-US" dirty="0">
                <a:latin typeface="Arial" panose="020B0604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Low </a:t>
            </a:r>
            <a:r>
              <a:rPr lang="en-US" dirty="0">
                <a:latin typeface="Arial" panose="020B0604020202020204" pitchFamily="34" charset="0"/>
              </a:rPr>
              <a:t>Earth Orbit altitude is by far where most satellites orbit. There is likely correlation between the </a:t>
            </a:r>
            <a:r>
              <a:rPr lang="en-US" dirty="0">
                <a:latin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altitude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dirty="0">
                <a:latin typeface="Arial" panose="020B0604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purpose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70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6012" r="6012"/>
          <a:stretch/>
        </p:blipFill>
        <p:spPr>
          <a:xfrm>
            <a:off x="2" y="0"/>
            <a:ext cx="915542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270" y="1147645"/>
            <a:ext cx="4183939" cy="2281355"/>
          </a:xfrm>
        </p:spPr>
        <p:txBody>
          <a:bodyPr/>
          <a:lstStyle/>
          <a:p>
            <a:r>
              <a:rPr lang="en-US" sz="6600" dirty="0"/>
              <a:t>THANK</a:t>
            </a:r>
            <a:br>
              <a:rPr lang="en-US" sz="6600" dirty="0"/>
            </a:br>
            <a:r>
              <a:rPr lang="en-US" sz="6600" dirty="0"/>
              <a:t>YOU!</a:t>
            </a:r>
            <a:endParaRPr lang="ru-RU" sz="6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80AA8-0BB6-464C-B535-5D6F0B5704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28438" y="3849841"/>
            <a:ext cx="3135771" cy="110189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6676" b="6676"/>
          <a:stretch/>
        </p:blipFill>
        <p:spPr>
          <a:xfrm>
            <a:off x="-1" y="130966"/>
            <a:ext cx="12192000" cy="660257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effectLst/>
                <a:latin typeface="UCSMercury"/>
              </a:rPr>
              <a:t>UCS Satellite 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433127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FFC000"/>
                </a:solidFill>
                <a:effectLst/>
                <a:latin typeface="UCSMercury"/>
              </a:rPr>
              <a:t>Assembled by experts at the Union of Concerned Scientists (UCS), the Satellite Database is a listing of the almost 3,000 operational satellites currently in orbit around Earth.</a:t>
            </a:r>
          </a:p>
          <a:p>
            <a:pPr algn="l"/>
            <a:r>
              <a:rPr lang="en-US" b="0" i="0" dirty="0">
                <a:solidFill>
                  <a:srgbClr val="FFC000"/>
                </a:solidFill>
                <a:effectLst/>
                <a:latin typeface="UCSMercury"/>
              </a:rPr>
              <a:t>The intent in producing the database is to create a research tool for specialists and non-specialists alike by collecting open-source information on operational satellites and presenting it in a format that can be easily manipulated for research </a:t>
            </a:r>
            <a:r>
              <a:rPr lang="en-US" b="0" i="0" dirty="0">
                <a:solidFill>
                  <a:srgbClr val="000000"/>
                </a:solidFill>
                <a:effectLst/>
                <a:latin typeface="UCSMercury"/>
              </a:rPr>
              <a:t> </a:t>
            </a:r>
            <a:r>
              <a:rPr lang="en-US" b="0" i="0" dirty="0">
                <a:solidFill>
                  <a:srgbClr val="FFC000"/>
                </a:solidFill>
                <a:effectLst/>
                <a:latin typeface="UCSMercury"/>
              </a:rPr>
              <a:t>and analysis.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8236" r="8236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info provided we will answer the following questions: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How many satellites do the top 10 countries have in orbit?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How many satellites are used for military purposes versus commercial purposes?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At what altitudes do most satellites orbit?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What activities are most satellites involved with?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Launch locations and number of launches at each site.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latin typeface="Arial" panose="020B0604020202020204" pitchFamily="34" charset="0"/>
              </a:rPr>
              <a:t>Visualize the number of satellites launched since inception.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latin typeface="Arial" panose="020B0604020202020204" pitchFamily="34" charset="0"/>
              </a:rPr>
              <a:t>Which contractors are involved in satellite launches?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317173"/>
            <a:ext cx="2862786" cy="1524185"/>
          </a:xfrm>
        </p:spPr>
        <p:txBody>
          <a:bodyPr>
            <a:normAutofit/>
          </a:bodyPr>
          <a:lstStyle/>
          <a:p>
            <a:r>
              <a:rPr lang="en-US" sz="2400" dirty="0"/>
              <a:t>Satellites in orbit</a:t>
            </a:r>
            <a:endParaRPr lang="ru-RU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How many satellites does a given country have in orbit?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4F7E64-5EA3-4A42-A42B-5A2CAAC5C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15" y="1033829"/>
            <a:ext cx="7909639" cy="4328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>
            <a:normAutofit/>
          </a:bodyPr>
          <a:lstStyle/>
          <a:p>
            <a:r>
              <a:rPr lang="en-US" sz="2400" dirty="0"/>
              <a:t>Launches by Year</a:t>
            </a:r>
            <a:endParaRPr lang="ru-RU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3198228"/>
            <a:ext cx="2825496" cy="818415"/>
          </a:xfrm>
        </p:spPr>
        <p:txBody>
          <a:bodyPr>
            <a:normAutofit/>
          </a:bodyPr>
          <a:lstStyle/>
          <a:p>
            <a:r>
              <a:rPr lang="en-US" dirty="0"/>
              <a:t>How many satellites are launch per year?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8" name="Picture 7">
            <a:hlinkClick r:id="rId2" action="ppaction://hlinksldjump"/>
            <a:extLst>
              <a:ext uri="{FF2B5EF4-FFF2-40B4-BE49-F238E27FC236}">
                <a16:creationId xmlns:a16="http://schemas.microsoft.com/office/drawing/2014/main" id="{294CEEB2-76F1-4E99-89C1-BDE1772EE7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76903" y="1252258"/>
            <a:ext cx="5837907" cy="38919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666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>
            <a:normAutofit/>
          </a:bodyPr>
          <a:lstStyle/>
          <a:p>
            <a:r>
              <a:rPr lang="en-US" sz="2400" dirty="0"/>
              <a:t>Purpose of Satellites</a:t>
            </a:r>
            <a:endParaRPr lang="ru-RU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What activities are most satellites involved in?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3" name="Picture 12">
            <a:hlinkClick r:id="rId2" action="ppaction://hlinksldjump"/>
            <a:extLst>
              <a:ext uri="{FF2B5EF4-FFF2-40B4-BE49-F238E27FC236}">
                <a16:creationId xmlns:a16="http://schemas.microsoft.com/office/drawing/2014/main" id="{45831EDD-8F66-4CB4-909A-242AEDCA9D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11405" y="1677515"/>
            <a:ext cx="4562137" cy="3041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265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1" y="1317173"/>
            <a:ext cx="3579759" cy="1524185"/>
          </a:xfrm>
        </p:spPr>
        <p:txBody>
          <a:bodyPr>
            <a:normAutofit/>
          </a:bodyPr>
          <a:lstStyle/>
          <a:p>
            <a:r>
              <a:rPr lang="en-US" sz="2400" dirty="0"/>
              <a:t>Earth Observing Countries</a:t>
            </a:r>
            <a:endParaRPr lang="ru-RU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Which country has the most earth observing satellites?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7B5434-2EAD-4C85-B167-F14EE846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21812" y="1196299"/>
            <a:ext cx="7617315" cy="4003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8195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1" y="1317173"/>
            <a:ext cx="3579759" cy="1524185"/>
          </a:xfrm>
        </p:spPr>
        <p:txBody>
          <a:bodyPr>
            <a:normAutofit/>
          </a:bodyPr>
          <a:lstStyle/>
          <a:p>
            <a:r>
              <a:rPr lang="en-US" sz="2400" dirty="0"/>
              <a:t>User Types</a:t>
            </a:r>
            <a:endParaRPr lang="ru-RU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Compare the military vs commercial use of satellites.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7B5434-2EAD-4C85-B167-F14EE846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48337" y="1857943"/>
            <a:ext cx="4713168" cy="3142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883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D0289C-6939-4E2C-B36F-E3F7A27C0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80" y="1553492"/>
            <a:ext cx="10628239" cy="4209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C85569F-0D08-4577-91E0-83BC6EDB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49" y="145556"/>
            <a:ext cx="6972300" cy="152418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Launch Locations</a:t>
            </a:r>
          </a:p>
        </p:txBody>
      </p:sp>
    </p:spTree>
    <p:extLst>
      <p:ext uri="{BB962C8B-B14F-4D97-AF65-F5344CB8AC3E}">
        <p14:creationId xmlns:p14="http://schemas.microsoft.com/office/powerpoint/2010/main" val="131223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419</TotalTime>
  <Words>390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Lucida Grande</vt:lpstr>
      <vt:lpstr>UCSMercury</vt:lpstr>
      <vt:lpstr>Verdana</vt:lpstr>
      <vt:lpstr>Wingdings</vt:lpstr>
      <vt:lpstr>Office Theme</vt:lpstr>
      <vt:lpstr>Worldwide Satellite  Analysis</vt:lpstr>
      <vt:lpstr>UCS Satellite Database</vt:lpstr>
      <vt:lpstr>Research Questions</vt:lpstr>
      <vt:lpstr>Satellites in orbit</vt:lpstr>
      <vt:lpstr>Launches by Year</vt:lpstr>
      <vt:lpstr>Purpose of Satellites</vt:lpstr>
      <vt:lpstr>Earth Observing Countries</vt:lpstr>
      <vt:lpstr>User Types</vt:lpstr>
      <vt:lpstr>Launch Locations</vt:lpstr>
      <vt:lpstr>Launches per Launch Site</vt:lpstr>
      <vt:lpstr>Contractors</vt:lpstr>
      <vt:lpstr>Altitudes of Satellites</vt:lpstr>
      <vt:lpstr>Observations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tamara</dc:creator>
  <cp:lastModifiedBy>tamara</cp:lastModifiedBy>
  <cp:revision>36</cp:revision>
  <dcterms:created xsi:type="dcterms:W3CDTF">2020-12-24T15:19:48Z</dcterms:created>
  <dcterms:modified xsi:type="dcterms:W3CDTF">2020-12-30T23:59:43Z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