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299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00" r:id="rId128"/>
    <p:sldId id="259" r:id="rId129"/>
    <p:sldId id="260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notesMaster" Target="notesMasters/notesMaster1.xml"/><Relationship Id="rId132" Type="http://schemas.openxmlformats.org/officeDocument/2006/relationships/printerSettings" Target="printerSettings/printerSettings1.bin"/><Relationship Id="rId133" Type="http://schemas.openxmlformats.org/officeDocument/2006/relationships/presProps" Target="presProps.xml"/><Relationship Id="rId134" Type="http://schemas.openxmlformats.org/officeDocument/2006/relationships/viewProps" Target="viewProps.xml"/><Relationship Id="rId135" Type="http://schemas.openxmlformats.org/officeDocument/2006/relationships/theme" Target="theme/theme1.xml"/><Relationship Id="rId13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10E6-7B69-4A48-8BB9-90B0E41753D2}" type="datetimeFigureOut">
              <a:rPr lang="en-US" smtClean="0"/>
              <a:t>11/16/11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7542-8DB3-6246-9C8E-3B1DF33FAE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25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</a:t>
            </a:r>
            <a:r>
              <a:rPr lang="es-ES_tradnl" dirty="0" smtClean="0"/>
              <a:t>ótese todos los métodos vacíos que son obligatorios</a:t>
            </a:r>
            <a:r>
              <a:rPr lang="es-ES_tradnl" baseline="0" dirty="0" smtClean="0"/>
              <a:t> al implementar la interfaz </a:t>
            </a:r>
            <a:r>
              <a:rPr lang="es-ES_tradnl" baseline="0" dirty="0" err="1" smtClean="0"/>
              <a:t>SessionBean</a:t>
            </a:r>
            <a:r>
              <a:rPr lang="es-ES_tradnl" baseline="0" dirty="0" smtClean="0"/>
              <a:t>. Todo esto para poder hacer que un EJB regrese un </a:t>
            </a:r>
            <a:r>
              <a:rPr lang="es-ES_tradnl" baseline="0" dirty="0" err="1" smtClean="0"/>
              <a:t>String</a:t>
            </a:r>
            <a:r>
              <a:rPr lang="es-ES_tradnl" baseline="0" dirty="0" smtClean="0"/>
              <a:t> con “</a:t>
            </a:r>
            <a:r>
              <a:rPr lang="es-ES_tradnl" baseline="0" dirty="0" err="1" smtClean="0"/>
              <a:t>Hello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r>
              <a:rPr lang="es-ES_tradnl" baseline="0" dirty="0" smtClean="0"/>
              <a:t>”.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5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No es necesario implementar nada. As</a:t>
            </a:r>
            <a:r>
              <a:rPr lang="es-ES_tradnl" dirty="0" smtClean="0"/>
              <a:t>í</a:t>
            </a:r>
            <a:r>
              <a:rPr lang="es-ES_tradnl" dirty="0" smtClean="0"/>
              <a:t> de simple es programar en Spring.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</a:t>
            </a:r>
            <a:r>
              <a:rPr lang="es-ES_tradnl" dirty="0" smtClean="0"/>
              <a:t>l caballero</a:t>
            </a:r>
            <a:r>
              <a:rPr lang="es-ES_tradnl" baseline="0" dirty="0" smtClean="0"/>
              <a:t> sólo puede rescatar damiselas y no puede hacer ningún otro encargo.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Ahora el caballero valiente puede lanzarse a</a:t>
            </a:r>
            <a:r>
              <a:rPr lang="es-ES_tradnl" baseline="0" dirty="0" smtClean="0"/>
              <a:t> hacer </a:t>
            </a:r>
            <a:r>
              <a:rPr lang="es-ES_tradnl" baseline="0" dirty="0" err="1" smtClean="0"/>
              <a:t>RescatarDamiselaQuest</a:t>
            </a:r>
            <a:r>
              <a:rPr lang="es-ES_tradnl" baseline="0" dirty="0" smtClean="0"/>
              <a:t> o </a:t>
            </a:r>
            <a:r>
              <a:rPr lang="es-ES_tradnl" baseline="0" dirty="0" err="1" smtClean="0"/>
              <a:t>MatarDragonQuest</a:t>
            </a:r>
            <a:r>
              <a:rPr lang="es-ES_tradnl" baseline="0" dirty="0" smtClean="0"/>
              <a:t> o cualquier otro tipo de encargo siempre y cuando implemente la interfaz </a:t>
            </a:r>
            <a:r>
              <a:rPr lang="es-ES_tradnl" baseline="0" dirty="0" err="1" smtClean="0"/>
              <a:t>Quest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59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Primero declaramos a </a:t>
            </a:r>
            <a:r>
              <a:rPr lang="es-ES_tradnl" dirty="0" err="1" smtClean="0"/>
              <a:t>Minstrel</a:t>
            </a:r>
            <a:r>
              <a:rPr lang="es-ES_tradnl" baseline="0" dirty="0" smtClean="0"/>
              <a:t> como un </a:t>
            </a:r>
            <a:r>
              <a:rPr lang="es-ES_tradnl" baseline="0" dirty="0" err="1" smtClean="0"/>
              <a:t>Bean</a:t>
            </a:r>
            <a:r>
              <a:rPr lang="es-ES_tradnl" baseline="0" dirty="0" smtClean="0"/>
              <a:t>, luego nos referimos a </a:t>
            </a:r>
            <a:r>
              <a:rPr lang="es-ES_tradnl" baseline="0" dirty="0" smtClean="0"/>
              <a:t>él en el aspecto AOP y después de hacer la definición del punto en el cual vamos a trabajar, definimos lo que se va a hacer antes y después de este punto.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362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011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614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37542-8DB3-6246-9C8E-3B1DF33FAE78}" type="slidenum">
              <a:rPr lang="es-ES_tradnl" smtClean="0"/>
              <a:t>98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097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16, 2011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16,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Desarrollo Web utilizando Spring 3.0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J. David Mendoza</a:t>
            </a:r>
          </a:p>
          <a:p>
            <a:r>
              <a:rPr lang="es-ES_tradnl" dirty="0" smtClean="0"/>
              <a:t>(Basado en Spring In </a:t>
            </a:r>
            <a:r>
              <a:rPr lang="es-ES_tradnl" dirty="0" err="1" smtClean="0"/>
              <a:t>Action</a:t>
            </a:r>
            <a:r>
              <a:rPr lang="es-ES_tradnl" dirty="0" smtClean="0"/>
              <a:t>, 3ra Edici</a:t>
            </a:r>
            <a:r>
              <a:rPr lang="es-ES_tradnl" dirty="0" smtClean="0"/>
              <a:t>ón de Craig </a:t>
            </a:r>
            <a:r>
              <a:rPr lang="es-ES_tradnl" dirty="0" err="1" smtClean="0"/>
              <a:t>Walls</a:t>
            </a:r>
            <a:r>
              <a:rPr lang="es-ES_tradnl" dirty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636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 Unitaria</a:t>
            </a:r>
            <a:endParaRPr lang="es-ES_tradnl" dirty="0"/>
          </a:p>
        </p:txBody>
      </p:sp>
      <p:pic>
        <p:nvPicPr>
          <p:cNvPr id="4" name="Content Placeholder 3" descr="Screen shot 2011-11-16 at 11.04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12" b="-11812"/>
          <a:stretch>
            <a:fillRect/>
          </a:stretch>
        </p:blipFill>
        <p:spPr>
          <a:xfrm>
            <a:off x="1042988" y="2324100"/>
            <a:ext cx="6777037" cy="3508375"/>
          </a:xfrm>
        </p:spPr>
      </p:pic>
    </p:spTree>
    <p:extLst>
      <p:ext uri="{BB962C8B-B14F-4D97-AF65-F5344CB8AC3E}">
        <p14:creationId xmlns:p14="http://schemas.microsoft.com/office/powerpoint/2010/main" val="161765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Defines la funcionalidad com</a:t>
            </a:r>
            <a:r>
              <a:rPr lang="es-ES_tradnl" dirty="0" smtClean="0"/>
              <a:t>ún en un lugar, pero sólo declaras cómo y dónde esta funcionalidad ha de aplicarse sin necesidad de modificar la clase a la que le aplicaras dicha funcionalidad.</a:t>
            </a:r>
          </a:p>
          <a:p>
            <a:r>
              <a:rPr lang="es-ES_tradnl" dirty="0" smtClean="0"/>
              <a:t>Estas funcionalidades son conocidas como </a:t>
            </a:r>
            <a:r>
              <a:rPr lang="es-ES_tradnl" i="1" dirty="0" smtClean="0"/>
              <a:t>aspectos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164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ADVICE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smtClean="0"/>
              <a:t>El trabajo de un aspecto se le llama </a:t>
            </a:r>
            <a:r>
              <a:rPr lang="es-ES_tradnl" i="1" dirty="0" err="1" smtClean="0"/>
              <a:t>advice</a:t>
            </a:r>
            <a:r>
              <a:rPr lang="es-ES_tradnl" dirty="0" smtClean="0"/>
              <a:t> (consejo)</a:t>
            </a:r>
          </a:p>
          <a:p>
            <a:r>
              <a:rPr lang="es-ES_tradnl" dirty="0"/>
              <a:t>Este define tanto el qué como el cuándo, además de el trabajo que debe realizar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8" name="Content Placeholder 7" descr="Screen shot 2011-11-17 at 10.31.07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99" b="-36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65510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</a:t>
            </a:r>
            <a:r>
              <a:rPr lang="es-ES_tradnl" i="1" dirty="0" err="1" smtClean="0"/>
              <a:t>advice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Before</a:t>
            </a:r>
            <a:endParaRPr lang="es-ES_tradnl" dirty="0" smtClean="0"/>
          </a:p>
          <a:p>
            <a:pPr lvl="1"/>
            <a:r>
              <a:rPr lang="es-ES_tradnl" dirty="0" smtClean="0"/>
              <a:t>La funcionalidad se realiza antes que el m</a:t>
            </a:r>
            <a:r>
              <a:rPr lang="es-ES_tradnl" dirty="0" smtClean="0"/>
              <a:t>étodo sea invocado</a:t>
            </a:r>
          </a:p>
          <a:p>
            <a:r>
              <a:rPr lang="es-ES_tradnl" dirty="0" err="1" smtClean="0"/>
              <a:t>After</a:t>
            </a:r>
            <a:endParaRPr lang="es-ES_tradnl" dirty="0" smtClean="0"/>
          </a:p>
          <a:p>
            <a:pPr lvl="1"/>
            <a:r>
              <a:rPr lang="es-ES_tradnl" dirty="0" smtClean="0"/>
              <a:t>La funcionalidad se realiza después que el método ha sido invocado, no importando su resultado</a:t>
            </a:r>
          </a:p>
        </p:txBody>
      </p:sp>
    </p:spTree>
    <p:extLst>
      <p:ext uri="{BB962C8B-B14F-4D97-AF65-F5344CB8AC3E}">
        <p14:creationId xmlns:p14="http://schemas.microsoft.com/office/powerpoint/2010/main" val="15708854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</a:t>
            </a:r>
            <a:r>
              <a:rPr lang="es-ES_tradnl" i="1" dirty="0" err="1" smtClean="0"/>
              <a:t>advice</a:t>
            </a:r>
            <a:r>
              <a:rPr lang="es-ES_tradnl" i="1" dirty="0" smtClean="0"/>
              <a:t> </a:t>
            </a:r>
            <a:r>
              <a:rPr lang="es-ES_tradnl" dirty="0" smtClean="0"/>
              <a:t>(cont.)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After-returning</a:t>
            </a:r>
            <a:endParaRPr lang="es-ES_tradnl" dirty="0" smtClean="0"/>
          </a:p>
          <a:p>
            <a:pPr lvl="1"/>
            <a:r>
              <a:rPr lang="es-ES_tradnl" dirty="0" smtClean="0"/>
              <a:t>La funcionalidad se realiza despu</a:t>
            </a:r>
            <a:r>
              <a:rPr lang="es-ES_tradnl" dirty="0" smtClean="0"/>
              <a:t>és que el método termine exitosamente</a:t>
            </a:r>
          </a:p>
          <a:p>
            <a:r>
              <a:rPr lang="es-ES_tradnl" dirty="0" err="1" smtClean="0"/>
              <a:t>After-throwing</a:t>
            </a:r>
            <a:endParaRPr lang="es-ES_tradnl" dirty="0" smtClean="0"/>
          </a:p>
          <a:p>
            <a:pPr lvl="1"/>
            <a:r>
              <a:rPr lang="es-ES_tradnl" dirty="0" smtClean="0"/>
              <a:t>La funcionalidad se realiza después que el método lance una excepción</a:t>
            </a:r>
          </a:p>
          <a:p>
            <a:r>
              <a:rPr lang="es-ES_tradnl" dirty="0" err="1" smtClean="0"/>
              <a:t>Around</a:t>
            </a:r>
            <a:endParaRPr lang="es-ES_tradnl" dirty="0" smtClean="0"/>
          </a:p>
          <a:p>
            <a:pPr lvl="1"/>
            <a:r>
              <a:rPr lang="es-ES_tradnl" dirty="0" smtClean="0"/>
              <a:t>La funcionalidad envuelve al método proveyendo funcionalidad para antes y después de la ejecución del método</a:t>
            </a:r>
          </a:p>
        </p:txBody>
      </p:sp>
    </p:spTree>
    <p:extLst>
      <p:ext uri="{BB962C8B-B14F-4D97-AF65-F5344CB8AC3E}">
        <p14:creationId xmlns:p14="http://schemas.microsoft.com/office/powerpoint/2010/main" val="26101192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JOIN POINTS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Es un punto en la ejecuci</a:t>
            </a:r>
            <a:r>
              <a:rPr lang="es-ES_tradnl" dirty="0" smtClean="0"/>
              <a:t>ón de la aplicación donde un aspecto se puede conectar</a:t>
            </a:r>
            <a:endParaRPr lang="es-ES_tradnl" dirty="0" smtClean="0"/>
          </a:p>
          <a:p>
            <a:r>
              <a:rPr lang="es-ES_tradnl" dirty="0" smtClean="0"/>
              <a:t>Este punto puede ser cuando se llama un m</a:t>
            </a:r>
            <a:r>
              <a:rPr lang="es-ES_tradnl" dirty="0" smtClean="0"/>
              <a:t>étodo, se lanza una excepción, o inclusive, cuando un campo está siendo cambiado</a:t>
            </a:r>
            <a:endParaRPr lang="es-ES_tradnl" dirty="0"/>
          </a:p>
        </p:txBody>
      </p:sp>
      <p:pic>
        <p:nvPicPr>
          <p:cNvPr id="8" name="Content Placeholder 7" descr="Screen shot 2011-11-17 at 10.31.07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99" b="-36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17957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POINTCUTS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Si el </a:t>
            </a:r>
            <a:r>
              <a:rPr lang="es-ES_tradnl" i="1" dirty="0" err="1" smtClean="0"/>
              <a:t>advice</a:t>
            </a:r>
            <a:r>
              <a:rPr lang="es-ES_tradnl" dirty="0" smtClean="0"/>
              <a:t> define el qu</a:t>
            </a:r>
            <a:r>
              <a:rPr lang="es-ES_tradnl" dirty="0" smtClean="0"/>
              <a:t>é y el cuándo, los </a:t>
            </a:r>
            <a:r>
              <a:rPr lang="es-ES_tradnl" i="1" dirty="0" err="1" smtClean="0"/>
              <a:t>pointcuts</a:t>
            </a:r>
            <a:r>
              <a:rPr lang="es-ES_tradnl" dirty="0" smtClean="0"/>
              <a:t> definen el dónde</a:t>
            </a:r>
          </a:p>
          <a:p>
            <a:r>
              <a:rPr lang="es-ES_tradnl" dirty="0" smtClean="0"/>
              <a:t>Una definición de </a:t>
            </a:r>
            <a:r>
              <a:rPr lang="es-ES_tradnl" dirty="0" err="1" smtClean="0"/>
              <a:t>pointcut</a:t>
            </a:r>
            <a:r>
              <a:rPr lang="es-ES_tradnl" dirty="0" smtClean="0"/>
              <a:t> encuentra uno o más </a:t>
            </a:r>
            <a:r>
              <a:rPr lang="es-ES_tradnl" i="1" dirty="0" err="1" smtClean="0"/>
              <a:t>join</a:t>
            </a:r>
            <a:r>
              <a:rPr lang="es-ES_tradnl" i="1" dirty="0" smtClean="0"/>
              <a:t> </a:t>
            </a:r>
            <a:r>
              <a:rPr lang="es-ES_tradnl" i="1" dirty="0" err="1" smtClean="0"/>
              <a:t>points</a:t>
            </a:r>
            <a:r>
              <a:rPr lang="es-ES_tradnl" dirty="0" smtClean="0"/>
              <a:t> en donde el </a:t>
            </a:r>
            <a:r>
              <a:rPr lang="es-ES_tradnl" i="1" dirty="0" err="1" smtClean="0"/>
              <a:t>advice</a:t>
            </a:r>
            <a:r>
              <a:rPr lang="es-ES_tradnl" dirty="0" smtClean="0"/>
              <a:t> puede ser aplicado</a:t>
            </a:r>
            <a:endParaRPr lang="es-ES_tradnl" dirty="0"/>
          </a:p>
        </p:txBody>
      </p:sp>
      <p:pic>
        <p:nvPicPr>
          <p:cNvPr id="8" name="Content Placeholder 7" descr="Screen shot 2011-11-17 at 10.31.07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99" b="-36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18395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ASPECTS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Un </a:t>
            </a:r>
            <a:r>
              <a:rPr lang="es-ES_tradnl" i="1" dirty="0" err="1" smtClean="0"/>
              <a:t>aspect</a:t>
            </a:r>
            <a:r>
              <a:rPr lang="es-ES_tradnl" i="1" dirty="0" smtClean="0"/>
              <a:t> </a:t>
            </a:r>
            <a:r>
              <a:rPr lang="es-ES_tradnl" dirty="0" smtClean="0"/>
              <a:t>es la suma de </a:t>
            </a:r>
            <a:r>
              <a:rPr lang="es-ES_tradnl" i="1" dirty="0" err="1" smtClean="0"/>
              <a:t>advice</a:t>
            </a:r>
            <a:r>
              <a:rPr lang="es-ES_tradnl" dirty="0"/>
              <a:t> </a:t>
            </a:r>
            <a:r>
              <a:rPr lang="es-ES_tradnl" dirty="0" smtClean="0"/>
              <a:t>y </a:t>
            </a:r>
            <a:r>
              <a:rPr lang="es-ES_tradnl" i="1" dirty="0" err="1" smtClean="0"/>
              <a:t>pointcuts</a:t>
            </a:r>
            <a:endParaRPr lang="es-ES_tradnl" dirty="0"/>
          </a:p>
        </p:txBody>
      </p:sp>
      <p:pic>
        <p:nvPicPr>
          <p:cNvPr id="8" name="Content Placeholder 7" descr="Screen shot 2011-11-17 at 10.31.07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99" b="-36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46936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INTRODUCTIONS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</a:t>
            </a:r>
            <a:r>
              <a:rPr lang="es-ES_tradnl" i="1" dirty="0" err="1" smtClean="0"/>
              <a:t>introductions</a:t>
            </a:r>
            <a:r>
              <a:rPr lang="es-ES_tradnl" dirty="0" smtClean="0"/>
              <a:t> (introducciones) es la capacidad de asignar nuevos m</a:t>
            </a:r>
            <a:r>
              <a:rPr lang="es-ES_tradnl" dirty="0" smtClean="0"/>
              <a:t>étodos o atributos a clases existentes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16072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WEAVING (coser)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el proceso de aplicar aspectos al objeto destino para crear uno nuevo con toda la funcionalidad</a:t>
            </a:r>
          </a:p>
          <a:p>
            <a:pPr lvl="1"/>
            <a:r>
              <a:rPr lang="es-ES_tradnl" dirty="0" smtClean="0"/>
              <a:t>Compile time</a:t>
            </a:r>
          </a:p>
          <a:p>
            <a:pPr lvl="1"/>
            <a:r>
              <a:rPr lang="es-ES_tradnl" dirty="0" err="1" smtClean="0"/>
              <a:t>Classload</a:t>
            </a:r>
            <a:r>
              <a:rPr lang="es-ES_tradnl" dirty="0" smtClean="0"/>
              <a:t> time</a:t>
            </a:r>
          </a:p>
          <a:p>
            <a:pPr lvl="1"/>
            <a:r>
              <a:rPr lang="es-ES_tradnl" dirty="0" err="1" smtClean="0"/>
              <a:t>Runtime</a:t>
            </a:r>
            <a:r>
              <a:rPr lang="es-ES_tradnl" dirty="0" smtClean="0"/>
              <a:t> (Utilizada por Spring)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01424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 </a:t>
            </a:r>
            <a:r>
              <a:rPr lang="es-ES_tradnl" dirty="0" err="1" smtClean="0"/>
              <a:t>Pointcuts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args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a la ejecución de métodos cuyos argumentos son instancias de los tipos dados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args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a la ejecución de métodos cuyos argumentos están anotados con los tipos dados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3542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/master/EjercicioSpring01</a:t>
            </a:r>
          </a:p>
        </p:txBody>
      </p:sp>
    </p:spTree>
    <p:extLst>
      <p:ext uri="{BB962C8B-B14F-4D97-AF65-F5344CB8AC3E}">
        <p14:creationId xmlns:p14="http://schemas.microsoft.com/office/powerpoint/2010/main" val="120856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 </a:t>
            </a:r>
            <a:r>
              <a:rPr lang="es-ES_tradnl" dirty="0" err="1" smtClean="0"/>
              <a:t>Pointcuts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execution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Coincide con </a:t>
            </a:r>
            <a:r>
              <a:rPr lang="es-ES_tradnl" dirty="0" err="1" smtClean="0"/>
              <a:t>join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que son ejecuciones de métodos</a:t>
            </a:r>
          </a:p>
          <a:p>
            <a:r>
              <a:rPr lang="es-ES_tradnl" dirty="0" err="1" smtClean="0"/>
              <a:t>this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a aquellos cuya referencia del </a:t>
            </a:r>
            <a:r>
              <a:rPr lang="es-ES_tradnl" dirty="0" err="1" smtClean="0"/>
              <a:t>bean</a:t>
            </a:r>
            <a:r>
              <a:rPr lang="es-ES_tradnl" dirty="0" smtClean="0"/>
              <a:t> del proxy AOP sean del tipo dado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81737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 </a:t>
            </a:r>
            <a:r>
              <a:rPr lang="es-ES_tradnl" dirty="0" err="1" smtClean="0"/>
              <a:t>Pointcuts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target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a aquellos donde el objeto destino sean del tipo dado</a:t>
            </a:r>
          </a:p>
          <a:p>
            <a:r>
              <a:rPr lang="es-ES_tradnl" dirty="0" smtClean="0"/>
              <a:t>@target()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a aquellos donde la clase del objeto ejecutado tenga una anotación del tipo dado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73604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 </a:t>
            </a:r>
            <a:r>
              <a:rPr lang="es-ES_tradnl" dirty="0" err="1" smtClean="0"/>
              <a:t>Pointcuts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within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dentro de ciertos tipos</a:t>
            </a:r>
          </a:p>
          <a:p>
            <a:r>
              <a:rPr lang="es-ES_tradnl" dirty="0" smtClean="0"/>
              <a:t>@</a:t>
            </a:r>
            <a:r>
              <a:rPr lang="es-ES_tradnl" dirty="0" err="1" smtClean="0"/>
              <a:t>within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dentro de ciertos tipos que tengan la anotación dada (En Spring AOP es la ejecución de métodos declarados en tipos con la anotación dada)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736049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 </a:t>
            </a:r>
            <a:r>
              <a:rPr lang="es-ES_tradnl" dirty="0" err="1" smtClean="0"/>
              <a:t>Pointcuts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annotation</a:t>
            </a:r>
            <a:endParaRPr lang="es-ES_tradnl" dirty="0" smtClean="0"/>
          </a:p>
          <a:p>
            <a:pPr lvl="1"/>
            <a:r>
              <a:rPr lang="es-ES_tradnl" dirty="0" smtClean="0"/>
              <a:t>Limita la coincidencia de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a aquellos donde el sujeto del </a:t>
            </a:r>
            <a:r>
              <a:rPr lang="es-ES_tradnl" dirty="0" err="1" smtClean="0"/>
              <a:t>joint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tenga la anotación dada</a:t>
            </a:r>
          </a:p>
        </p:txBody>
      </p:sp>
    </p:spTree>
    <p:extLst>
      <p:ext uri="{BB962C8B-B14F-4D97-AF65-F5344CB8AC3E}">
        <p14:creationId xmlns:p14="http://schemas.microsoft.com/office/powerpoint/2010/main" val="9080295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</a:t>
            </a:r>
            <a:r>
              <a:rPr lang="es-ES_tradnl" dirty="0" err="1" smtClean="0"/>
              <a:t>pointcuts</a:t>
            </a:r>
            <a:endParaRPr lang="es-ES_tradnl" dirty="0"/>
          </a:p>
        </p:txBody>
      </p:sp>
      <p:pic>
        <p:nvPicPr>
          <p:cNvPr id="4" name="Content Placeholder 3" descr="Screen shot 2011-11-17 at 11.18.5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52" b="-48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4751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Crear </a:t>
            </a:r>
            <a:r>
              <a:rPr lang="es-ES_tradnl" dirty="0" err="1" smtClean="0"/>
              <a:t>pointcuts</a:t>
            </a:r>
            <a:endParaRPr lang="es-ES_tradnl" dirty="0"/>
          </a:p>
        </p:txBody>
      </p:sp>
      <p:pic>
        <p:nvPicPr>
          <p:cNvPr id="4" name="Content Placeholder 3" descr="Screen shot 2011-11-17 at 2.5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01" b="-39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95431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Designador</a:t>
            </a:r>
            <a:r>
              <a:rPr lang="es-ES_tradnl" dirty="0" smtClean="0"/>
              <a:t> </a:t>
            </a:r>
            <a:r>
              <a:rPr lang="es-ES_tradnl" dirty="0" err="1" smtClean="0"/>
              <a:t>bean</a:t>
            </a:r>
            <a:r>
              <a:rPr lang="es-ES_tradnl" dirty="0" smtClean="0"/>
              <a:t>() de Spring</a:t>
            </a:r>
            <a:endParaRPr lang="es-ES_tradnl" dirty="0"/>
          </a:p>
        </p:txBody>
      </p:sp>
      <p:pic>
        <p:nvPicPr>
          <p:cNvPr id="6" name="Content Placeholder 5" descr="Screen shot 2011-11-17 at 2.56.14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378" b="-111378"/>
          <a:stretch>
            <a:fillRect/>
          </a:stretch>
        </p:blipFill>
        <p:spPr>
          <a:xfrm>
            <a:off x="1042416" y="2313432"/>
            <a:ext cx="7022592" cy="1740618"/>
          </a:xfrm>
        </p:spPr>
      </p:pic>
      <p:pic>
        <p:nvPicPr>
          <p:cNvPr id="7" name="Content Placeholder 6" descr="Screen shot 2011-11-17 at 2.56.24 P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96" b="-103796"/>
          <a:stretch>
            <a:fillRect/>
          </a:stretch>
        </p:blipFill>
        <p:spPr>
          <a:xfrm>
            <a:off x="1042416" y="4054049"/>
            <a:ext cx="7022592" cy="1752389"/>
          </a:xfrm>
        </p:spPr>
      </p:pic>
    </p:spTree>
    <p:extLst>
      <p:ext uri="{BB962C8B-B14F-4D97-AF65-F5344CB8AC3E}">
        <p14:creationId xmlns:p14="http://schemas.microsoft.com/office/powerpoint/2010/main" val="9370956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 con XML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aop:advisor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Define un </a:t>
            </a:r>
            <a:r>
              <a:rPr lang="es-ES_tradnl" i="1" dirty="0" err="1" smtClean="0"/>
              <a:t>advisor</a:t>
            </a:r>
            <a:r>
              <a:rPr lang="es-ES_tradnl" dirty="0" smtClean="0"/>
              <a:t> de AOP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aop:after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Define un </a:t>
            </a:r>
            <a:r>
              <a:rPr lang="es-ES_tradnl" i="1" dirty="0" err="1" smtClean="0"/>
              <a:t>advice</a:t>
            </a:r>
            <a:r>
              <a:rPr lang="es-ES_tradnl" i="1" dirty="0" smtClean="0"/>
              <a:t> </a:t>
            </a:r>
            <a:r>
              <a:rPr lang="es-ES_tradnl" dirty="0" smtClean="0"/>
              <a:t>de AOP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aop:after-returning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/>
              <a:t>Define un </a:t>
            </a:r>
            <a:r>
              <a:rPr lang="es-ES_tradnl" i="1" dirty="0" err="1"/>
              <a:t>advice</a:t>
            </a:r>
            <a:r>
              <a:rPr lang="es-ES_tradnl" i="1" dirty="0"/>
              <a:t> </a:t>
            </a:r>
            <a:r>
              <a:rPr lang="es-ES_tradnl" dirty="0"/>
              <a:t>de </a:t>
            </a:r>
            <a:r>
              <a:rPr lang="es-ES_tradnl" dirty="0" smtClean="0"/>
              <a:t>AOP en donde regresa todo bien</a:t>
            </a:r>
          </a:p>
          <a:p>
            <a:r>
              <a:rPr lang="es-ES_tradnl" dirty="0"/>
              <a:t>&lt;</a:t>
            </a:r>
            <a:r>
              <a:rPr lang="es-ES_tradnl" dirty="0" err="1"/>
              <a:t>aop:after</a:t>
            </a:r>
            <a:r>
              <a:rPr lang="es-ES_tradnl" dirty="0" err="1" smtClean="0"/>
              <a:t>-throwing</a:t>
            </a:r>
            <a:r>
              <a:rPr lang="es-ES_tradnl" dirty="0" smtClean="0"/>
              <a:t>&gt;</a:t>
            </a:r>
            <a:endParaRPr lang="es-ES_tradnl" dirty="0"/>
          </a:p>
          <a:p>
            <a:pPr lvl="1"/>
            <a:r>
              <a:rPr lang="es-ES_tradnl" dirty="0"/>
              <a:t>Define un </a:t>
            </a:r>
            <a:r>
              <a:rPr lang="es-ES_tradnl" i="1" dirty="0" err="1"/>
              <a:t>advice</a:t>
            </a:r>
            <a:r>
              <a:rPr lang="es-ES_tradnl" i="1" dirty="0"/>
              <a:t> </a:t>
            </a:r>
            <a:r>
              <a:rPr lang="es-ES_tradnl" dirty="0"/>
              <a:t>de AOP en donde </a:t>
            </a:r>
            <a:r>
              <a:rPr lang="es-ES_tradnl" dirty="0" smtClean="0"/>
              <a:t>se lanza una excepci</a:t>
            </a:r>
            <a:r>
              <a:rPr lang="es-ES_tradnl" dirty="0" smtClean="0"/>
              <a:t>ón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805134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 con XML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&lt;</a:t>
            </a:r>
            <a:r>
              <a:rPr lang="es-ES_tradnl" dirty="0" err="1" smtClean="0"/>
              <a:t>aop:around</a:t>
            </a:r>
            <a:r>
              <a:rPr lang="es-ES_tradnl" dirty="0" smtClean="0"/>
              <a:t>&gt;</a:t>
            </a:r>
            <a:endParaRPr lang="es-ES_tradnl" dirty="0"/>
          </a:p>
          <a:p>
            <a:pPr lvl="1"/>
            <a:r>
              <a:rPr lang="es-ES_tradnl" dirty="0"/>
              <a:t>Define un </a:t>
            </a:r>
            <a:r>
              <a:rPr lang="es-ES_tradnl" i="1" dirty="0" err="1"/>
              <a:t>advice</a:t>
            </a:r>
            <a:r>
              <a:rPr lang="es-ES_tradnl" i="1" dirty="0"/>
              <a:t> </a:t>
            </a:r>
            <a:r>
              <a:rPr lang="es-ES_tradnl" dirty="0"/>
              <a:t>de AOP </a:t>
            </a:r>
            <a:r>
              <a:rPr lang="es-ES_tradnl" dirty="0" smtClean="0"/>
              <a:t>del tipo </a:t>
            </a:r>
            <a:r>
              <a:rPr lang="es-ES_tradnl" dirty="0" err="1" smtClean="0"/>
              <a:t>around</a:t>
            </a:r>
            <a:endParaRPr lang="es-ES_tradnl" dirty="0" smtClean="0"/>
          </a:p>
          <a:p>
            <a:r>
              <a:rPr lang="es-ES_tradnl" dirty="0"/>
              <a:t>&lt;</a:t>
            </a:r>
            <a:r>
              <a:rPr lang="es-ES_tradnl" dirty="0" err="1" smtClean="0"/>
              <a:t>aop:aspect</a:t>
            </a:r>
            <a:r>
              <a:rPr lang="es-ES_tradnl" dirty="0" smtClean="0"/>
              <a:t>&gt;</a:t>
            </a:r>
            <a:endParaRPr lang="es-ES_tradnl" dirty="0"/>
          </a:p>
          <a:p>
            <a:pPr lvl="1"/>
            <a:r>
              <a:rPr lang="es-ES_tradnl" dirty="0"/>
              <a:t>Define un </a:t>
            </a:r>
            <a:r>
              <a:rPr lang="es-ES_tradnl" i="1" dirty="0" err="1" smtClean="0"/>
              <a:t>aspect</a:t>
            </a:r>
            <a:r>
              <a:rPr lang="es-ES_tradnl" i="1" dirty="0" smtClean="0"/>
              <a:t> </a:t>
            </a:r>
            <a:r>
              <a:rPr lang="es-ES_tradnl" dirty="0"/>
              <a:t>de </a:t>
            </a:r>
            <a:r>
              <a:rPr lang="es-ES_tradnl" dirty="0" smtClean="0"/>
              <a:t>AOP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 smtClean="0"/>
              <a:t>aop:aspectj-autoproxy</a:t>
            </a:r>
            <a:r>
              <a:rPr lang="es-ES_tradnl" dirty="0" smtClean="0"/>
              <a:t>&gt;</a:t>
            </a:r>
            <a:endParaRPr lang="es-ES_tradnl" dirty="0"/>
          </a:p>
          <a:p>
            <a:pPr lvl="1"/>
            <a:r>
              <a:rPr lang="es-ES_tradnl" dirty="0" smtClean="0"/>
              <a:t>Habilita aspectos de @</a:t>
            </a:r>
            <a:r>
              <a:rPr lang="es-ES_tradnl" dirty="0" err="1" smtClean="0"/>
              <a:t>AspectJ</a:t>
            </a:r>
            <a:r>
              <a:rPr lang="es-ES_tradnl" dirty="0" smtClean="0"/>
              <a:t> manejados por anotaciones</a:t>
            </a:r>
          </a:p>
          <a:p>
            <a:r>
              <a:rPr lang="es-ES_tradnl" dirty="0"/>
              <a:t>&lt;</a:t>
            </a:r>
            <a:r>
              <a:rPr lang="es-ES_tradnl" dirty="0" err="1"/>
              <a:t>aop:before</a:t>
            </a:r>
            <a:r>
              <a:rPr lang="es-ES_tradnl" dirty="0"/>
              <a:t>&gt;</a:t>
            </a:r>
          </a:p>
          <a:p>
            <a:pPr lvl="1"/>
            <a:r>
              <a:rPr lang="es-ES_tradnl" dirty="0"/>
              <a:t>Define un </a:t>
            </a:r>
            <a:r>
              <a:rPr lang="es-ES_tradnl" i="1" dirty="0" err="1"/>
              <a:t>advice</a:t>
            </a:r>
            <a:r>
              <a:rPr lang="es-ES_tradnl" i="1" dirty="0"/>
              <a:t> </a:t>
            </a:r>
            <a:r>
              <a:rPr lang="es-ES_tradnl" dirty="0"/>
              <a:t>de AOP del tipo </a:t>
            </a:r>
            <a:r>
              <a:rPr lang="es-ES_tradnl" i="1" dirty="0" err="1" smtClean="0"/>
              <a:t>before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9345078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 con XML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aop:config</a:t>
            </a:r>
            <a:r>
              <a:rPr lang="es-ES_tradnl" dirty="0" smtClean="0"/>
              <a:t>&gt;</a:t>
            </a:r>
            <a:endParaRPr lang="es-ES_tradnl" dirty="0"/>
          </a:p>
          <a:p>
            <a:pPr lvl="1"/>
            <a:r>
              <a:rPr lang="es-ES_tradnl" dirty="0" smtClean="0"/>
              <a:t>El elemento de m</a:t>
            </a:r>
            <a:r>
              <a:rPr lang="es-ES_tradnl" dirty="0" smtClean="0"/>
              <a:t>ás alto nivel de AOP. La mayoría de los elementos &lt;</a:t>
            </a:r>
            <a:r>
              <a:rPr lang="es-ES_tradnl" dirty="0" err="1" smtClean="0"/>
              <a:t>aop</a:t>
            </a:r>
            <a:r>
              <a:rPr lang="es-ES_tradnl" dirty="0" smtClean="0"/>
              <a:t>:*&gt; deben estar contenidos dentro de este elemento.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 smtClean="0"/>
              <a:t>aop:declare-parents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Le agrega interfaces a los componentes aconsejados que son implementadas transparentemente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aop:pointcut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Define un </a:t>
            </a:r>
            <a:r>
              <a:rPr lang="es-ES_tradnl" i="1" dirty="0" err="1" smtClean="0"/>
              <a:t>pointcut</a:t>
            </a:r>
            <a:r>
              <a:rPr lang="es-ES_tradnl" dirty="0" smtClean="0"/>
              <a:t> de AOP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558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Programaci</a:t>
            </a:r>
            <a:r>
              <a:rPr lang="es-ES_tradnl" dirty="0" smtClean="0"/>
              <a:t>ón Orientada a Aspectos</a:t>
            </a:r>
          </a:p>
          <a:p>
            <a:pPr lvl="1"/>
            <a:r>
              <a:rPr lang="es-ES_tradnl" dirty="0" smtClean="0"/>
              <a:t>Técnica de programación que busca la separación de responsabilidades dentro de un sistema de software.</a:t>
            </a:r>
          </a:p>
          <a:p>
            <a:pPr lvl="2"/>
            <a:r>
              <a:rPr lang="es-ES_tradnl" dirty="0" smtClean="0"/>
              <a:t>Seguridad</a:t>
            </a:r>
          </a:p>
          <a:p>
            <a:pPr lvl="2"/>
            <a:r>
              <a:rPr lang="es-ES_tradnl" dirty="0" err="1" smtClean="0"/>
              <a:t>Transaccionalidad</a:t>
            </a:r>
            <a:endParaRPr lang="es-ES_tradnl" dirty="0" smtClean="0"/>
          </a:p>
          <a:p>
            <a:pPr lvl="2"/>
            <a:r>
              <a:rPr lang="es-ES_tradnl" dirty="0" err="1" smtClean="0"/>
              <a:t>Logs</a:t>
            </a:r>
            <a:endParaRPr lang="es-ES_tradnl" dirty="0" smtClean="0"/>
          </a:p>
          <a:p>
            <a:pPr lvl="2"/>
            <a:r>
              <a:rPr lang="es-ES_tradnl" dirty="0" smtClean="0"/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323453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Clase que ofrece el </a:t>
            </a:r>
            <a:r>
              <a:rPr lang="es-ES_tradnl" i="1" dirty="0" err="1" smtClean="0"/>
              <a:t>advice</a:t>
            </a:r>
            <a:endParaRPr lang="es-ES_tradnl" dirty="0"/>
          </a:p>
        </p:txBody>
      </p:sp>
      <p:pic>
        <p:nvPicPr>
          <p:cNvPr id="4" name="Content Placeholder 3" descr="Screen shot 2011-11-17 at 3.12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3" b="-45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26274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Definici</a:t>
            </a:r>
            <a:r>
              <a:rPr lang="es-ES_tradnl" dirty="0" smtClean="0"/>
              <a:t>ón del </a:t>
            </a:r>
            <a:r>
              <a:rPr lang="es-ES_tradnl" dirty="0" err="1" smtClean="0"/>
              <a:t>bean</a:t>
            </a:r>
            <a:endParaRPr lang="es-ES_tradnl" dirty="0"/>
          </a:p>
        </p:txBody>
      </p:sp>
      <p:pic>
        <p:nvPicPr>
          <p:cNvPr id="4" name="Content Placeholder 3" descr="Screen shot 2011-11-17 at 3.1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433" b="-279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7831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Configuraci</a:t>
            </a:r>
            <a:r>
              <a:rPr lang="es-ES_tradnl" dirty="0" smtClean="0"/>
              <a:t>ón con XML</a:t>
            </a:r>
            <a:endParaRPr lang="es-ES_tradnl" dirty="0"/>
          </a:p>
        </p:txBody>
      </p:sp>
      <p:pic>
        <p:nvPicPr>
          <p:cNvPr id="4" name="Content Placeholder 3" descr="Screen shot 2011-11-17 at 3.14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22594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Ejecuci</a:t>
            </a:r>
            <a:r>
              <a:rPr lang="es-ES_tradnl" dirty="0" smtClean="0"/>
              <a:t>ón</a:t>
            </a:r>
            <a:endParaRPr lang="es-ES_tradnl" dirty="0"/>
          </a:p>
        </p:txBody>
      </p:sp>
      <p:pic>
        <p:nvPicPr>
          <p:cNvPr id="4" name="Content Placeholder 3" descr="Screen shot 2011-11-17 at 4.29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8" b="3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56564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Optimizando </a:t>
            </a:r>
            <a:r>
              <a:rPr lang="es-ES_tradnl" dirty="0" err="1" smtClean="0"/>
              <a:t>pointcut</a:t>
            </a:r>
            <a:endParaRPr lang="es-ES_tradnl" dirty="0"/>
          </a:p>
        </p:txBody>
      </p:sp>
      <p:pic>
        <p:nvPicPr>
          <p:cNvPr id="4" name="Content Placeholder 3" descr="Screen shot 2011-11-17 at 4.31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56564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Implementando </a:t>
            </a:r>
            <a:r>
              <a:rPr lang="es-ES_tradnl" i="1" dirty="0" err="1" smtClean="0"/>
              <a:t>around</a:t>
            </a:r>
            <a:endParaRPr lang="es-ES_tradnl" dirty="0"/>
          </a:p>
        </p:txBody>
      </p:sp>
      <p:pic>
        <p:nvPicPr>
          <p:cNvPr id="4" name="Content Placeholder 3" descr="Screen shot 2011-11-17 at 4.33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86" b="-12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565644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Configurando </a:t>
            </a:r>
            <a:r>
              <a:rPr lang="es-ES_tradnl" i="1" dirty="0" err="1" smtClean="0"/>
              <a:t>around</a:t>
            </a:r>
            <a:endParaRPr lang="es-ES_tradnl" dirty="0"/>
          </a:p>
        </p:txBody>
      </p:sp>
      <p:pic>
        <p:nvPicPr>
          <p:cNvPr id="4" name="Content Placeholder 3" descr="Screen shot 2011-11-17 at 5.26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227" b="-38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56564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Trabajar con Lote y añadir un aspecto que imprima en consola el siguiente mensaje con aspectos</a:t>
            </a:r>
          </a:p>
          <a:p>
            <a:pPr lvl="1"/>
            <a:r>
              <a:rPr lang="es-ES_tradnl" dirty="0" smtClean="0"/>
              <a:t>“Se esta comprando </a:t>
            </a:r>
            <a:r>
              <a:rPr lang="es-ES_tradnl" dirty="0" smtClean="0"/>
              <a:t>[nombre auto] a las [fecha]”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3796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</a:t>
            </a:r>
            <a:r>
              <a:rPr lang="es-ES_tradnl" dirty="0" smtClean="0"/>
              <a:t>ásicos de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Integrando Spring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6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que resuelve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Tener implementaci</a:t>
            </a:r>
            <a:r>
              <a:rPr lang="es-ES_tradnl" dirty="0" smtClean="0"/>
              <a:t>ones duplicadas de este código por todo nuestro sistema</a:t>
            </a:r>
          </a:p>
          <a:p>
            <a:r>
              <a:rPr lang="es-ES_tradnl" dirty="0" smtClean="0"/>
              <a:t>El c</a:t>
            </a:r>
            <a:r>
              <a:rPr lang="es-ES_tradnl" dirty="0" smtClean="0"/>
              <a:t>ódigo se llena de funcionalidad que no tiene que ver con su lógica de negocio principal.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3912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del problema</a:t>
            </a:r>
            <a:endParaRPr lang="es-ES_tradnl" dirty="0"/>
          </a:p>
        </p:txBody>
      </p:sp>
      <p:pic>
        <p:nvPicPr>
          <p:cNvPr id="4" name="Content Placeholder 3" descr="Screen shot 2011-11-16 at 11.15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r="3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99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resuelto con AOP</a:t>
            </a:r>
            <a:endParaRPr lang="es-ES_tradnl" dirty="0"/>
          </a:p>
        </p:txBody>
      </p:sp>
      <p:pic>
        <p:nvPicPr>
          <p:cNvPr id="4" name="Content Placeholder 3" descr="Screen shot 2011-11-16 at 11.17.0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85" r="-12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78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pic>
        <p:nvPicPr>
          <p:cNvPr id="4" name="Content Placeholder 3" descr="Screen shot 2011-11-16 at 11.26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898" b="-40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82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¿Soluci</a:t>
            </a:r>
            <a:r>
              <a:rPr lang="es-ES_tradnl" dirty="0" smtClean="0"/>
              <a:t>ón?</a:t>
            </a:r>
            <a:endParaRPr lang="es-ES_tradnl" dirty="0"/>
          </a:p>
        </p:txBody>
      </p:sp>
      <p:pic>
        <p:nvPicPr>
          <p:cNvPr id="4" name="Content Placeholder 3" descr="Screen shot 2011-11-16 at 11.29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37" b="-11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094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Utilizando AOP</a:t>
            </a:r>
            <a:endParaRPr lang="es-ES_tradnl" dirty="0"/>
          </a:p>
        </p:txBody>
      </p:sp>
      <p:pic>
        <p:nvPicPr>
          <p:cNvPr id="5" name="Content Placeholder 4" descr="Screen shot 2011-11-16 at 11.38.4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-3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3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Ver resto </a:t>
            </a:r>
            <a:r>
              <a:rPr lang="es-ES_tradnl" dirty="0"/>
              <a:t>de ejemplo </a:t>
            </a:r>
            <a:r>
              <a:rPr lang="es-ES_tradnl" dirty="0" smtClean="0"/>
              <a:t>en: </a:t>
            </a:r>
          </a:p>
          <a:p>
            <a:pPr marL="68580" indent="0">
              <a:buNone/>
            </a:pPr>
            <a:r>
              <a:rPr lang="es-ES_tradnl" dirty="0" err="1" smtClean="0"/>
              <a:t>https</a:t>
            </a:r>
            <a:r>
              <a:rPr lang="es-ES_tradnl" dirty="0"/>
              <a:t>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jdmr</a:t>
            </a:r>
            <a:r>
              <a:rPr lang="es-ES_tradnl" dirty="0"/>
              <a:t>/</a:t>
            </a:r>
            <a:r>
              <a:rPr lang="es-ES_tradnl" dirty="0" err="1"/>
              <a:t>CursoSpring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smtClean="0"/>
              <a:t>EjercicioSpring02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61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s-ES_tradnl" dirty="0" smtClean="0"/>
              <a:t>ón a Desarrollo Web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24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Contenedor</a:t>
            </a:r>
            <a:endParaRPr lang="es-ES_tradnl" dirty="0"/>
          </a:p>
        </p:txBody>
      </p:sp>
      <p:pic>
        <p:nvPicPr>
          <p:cNvPr id="4" name="Content Placeholder 3" descr="Screen shot 2011-11-16 at 11.52.39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56" b="-2475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smtClean="0"/>
              <a:t>Los objetos de aplicación viven dentro del Contenedor y este maneja desde que son creados hasta que son finalizados y los enlaza mediante DI.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02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Contextos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Contextos principales</a:t>
            </a:r>
          </a:p>
          <a:p>
            <a:pPr lvl="1"/>
            <a:r>
              <a:rPr lang="es-ES_tradnl" dirty="0" err="1" smtClean="0"/>
              <a:t>ClassPathXmlApplicationContext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que se encuentre en el </a:t>
            </a:r>
            <a:r>
              <a:rPr lang="es-ES_tradnl" i="1" dirty="0" err="1" smtClean="0"/>
              <a:t>classpath</a:t>
            </a:r>
            <a:endParaRPr lang="es-ES_tradnl" i="1" dirty="0" smtClean="0"/>
          </a:p>
          <a:p>
            <a:pPr lvl="1"/>
            <a:r>
              <a:rPr lang="es-ES_tradnl" dirty="0" err="1" smtClean="0"/>
              <a:t>FileSystemXmlApplicationContext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en el </a:t>
            </a:r>
            <a:r>
              <a:rPr lang="es-ES_tradnl" i="1" dirty="0" err="1" smtClean="0"/>
              <a:t>filesystem</a:t>
            </a:r>
            <a:endParaRPr lang="es-ES_tradnl" dirty="0" smtClean="0"/>
          </a:p>
          <a:p>
            <a:pPr lvl="1"/>
            <a:r>
              <a:rPr lang="es-ES_tradnl" dirty="0" err="1" smtClean="0"/>
              <a:t>XmlWebApplicationContext</a:t>
            </a:r>
            <a:endParaRPr lang="es-ES_tradnl" dirty="0" smtClean="0"/>
          </a:p>
          <a:p>
            <a:pPr lvl="2"/>
            <a:r>
              <a:rPr lang="es-ES_tradnl" dirty="0" smtClean="0"/>
              <a:t>Carga su definici</a:t>
            </a:r>
            <a:r>
              <a:rPr lang="es-ES_tradnl" dirty="0" smtClean="0"/>
              <a:t>ón de un XML contenido dentro de una aplicación web.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190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pic>
        <p:nvPicPr>
          <p:cNvPr id="4" name="Content Placeholder 3" descr="Screen shot 2011-11-16 at 11.58.19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004" b="-118004"/>
          <a:stretch>
            <a:fillRect/>
          </a:stretch>
        </p:blipFill>
        <p:spPr>
          <a:xfrm>
            <a:off x="1042416" y="2313432"/>
            <a:ext cx="7022592" cy="1746504"/>
          </a:xfrm>
        </p:spPr>
      </p:pic>
      <p:pic>
        <p:nvPicPr>
          <p:cNvPr id="6" name="Content Placeholder 5" descr="Screen shot 2011-11-16 at 11.58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10" b="-94310"/>
          <a:stretch>
            <a:fillRect/>
          </a:stretch>
        </p:blipFill>
        <p:spPr>
          <a:xfrm>
            <a:off x="1042416" y="4059936"/>
            <a:ext cx="7022592" cy="1750314"/>
          </a:xfrm>
        </p:spPr>
      </p:pic>
    </p:spTree>
    <p:extLst>
      <p:ext uri="{BB962C8B-B14F-4D97-AF65-F5344CB8AC3E}">
        <p14:creationId xmlns:p14="http://schemas.microsoft.com/office/powerpoint/2010/main" val="177060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de vida</a:t>
            </a:r>
            <a:endParaRPr lang="es-ES_tradnl" dirty="0"/>
          </a:p>
        </p:txBody>
      </p:sp>
      <p:pic>
        <p:nvPicPr>
          <p:cNvPr id="4" name="Content Placeholder 3" descr="Screen shot 2011-11-16 at 12.01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2" r="-1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856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</a:t>
            </a:r>
            <a:r>
              <a:rPr lang="es-ES_tradnl" dirty="0" smtClean="0"/>
              <a:t>ó</a:t>
            </a:r>
            <a:r>
              <a:rPr lang="es-ES_tradnl" dirty="0" smtClean="0"/>
              <a:t>dulos</a:t>
            </a:r>
            <a:endParaRPr lang="es-ES_tradnl" dirty="0"/>
          </a:p>
        </p:txBody>
      </p:sp>
      <p:pic>
        <p:nvPicPr>
          <p:cNvPr id="4" name="Content Placeholder 3" descr="Screen shot 2011-11-16 at 12.03.1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36" r="-18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762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piedra angular de la infraestructura Spring</a:t>
            </a:r>
          </a:p>
          <a:p>
            <a:r>
              <a:rPr lang="es-ES_tradnl" dirty="0" smtClean="0"/>
              <a:t>Es el encargado de administrar como los </a:t>
            </a:r>
            <a:r>
              <a:rPr lang="es-ES_tradnl" dirty="0" err="1" smtClean="0"/>
              <a:t>Beans</a:t>
            </a:r>
            <a:r>
              <a:rPr lang="es-ES_tradnl" dirty="0" smtClean="0"/>
              <a:t> son creados, configurados y administrados.</a:t>
            </a:r>
          </a:p>
          <a:p>
            <a:r>
              <a:rPr lang="es-ES_tradnl" dirty="0" smtClean="0"/>
              <a:t>Encargada de la Inyecci</a:t>
            </a:r>
            <a:r>
              <a:rPr lang="es-ES_tradnl" dirty="0" smtClean="0"/>
              <a:t>ón de Dependencias (DI)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5565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base para agregar tus propios aspectos a tu aplicaci</a:t>
            </a:r>
            <a:r>
              <a:rPr lang="es-ES_tradnl" dirty="0" smtClean="0"/>
              <a:t>ón basada en Spring.</a:t>
            </a:r>
          </a:p>
          <a:p>
            <a:r>
              <a:rPr lang="es-ES_tradnl" dirty="0" smtClean="0"/>
              <a:t>Como DI, AOP nos provee de desacoplamiento entre objetos, pero con AOP podemos desacoplar responsabilidades de la aplicación como </a:t>
            </a:r>
            <a:r>
              <a:rPr lang="es-ES_tradnl" dirty="0" err="1" smtClean="0"/>
              <a:t>transaccionalidad</a:t>
            </a:r>
            <a:r>
              <a:rPr lang="es-ES_tradnl" dirty="0" smtClean="0"/>
              <a:t> y seguridad.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87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Acceso a Datos e Integraci</a:t>
            </a:r>
            <a:r>
              <a:rPr lang="es-ES_tradnl" dirty="0" smtClean="0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Abstraen el c</a:t>
            </a:r>
            <a:r>
              <a:rPr lang="es-ES_tradnl" dirty="0" smtClean="0"/>
              <a:t>ódigo repetitivo que tiene que ver con manejar una conexión a base de datos y sus distintos recursos.</a:t>
            </a:r>
          </a:p>
          <a:p>
            <a:r>
              <a:rPr lang="es-ES_tradnl" dirty="0" smtClean="0"/>
              <a:t>Apoya al desarrollador a hacer buen uso de estos recursos, manejando cosas como la conexión y desconexión de la base de datos.</a:t>
            </a:r>
          </a:p>
          <a:p>
            <a:r>
              <a:rPr lang="es-ES_tradnl" dirty="0" smtClean="0"/>
              <a:t>Contiene la lógica necesaria para conectarse a una herramienta de ORM así como al servicio de mensajería (JMS).</a:t>
            </a:r>
          </a:p>
          <a:p>
            <a:r>
              <a:rPr lang="es-ES_tradnl" dirty="0" smtClean="0"/>
              <a:t>También contiene la lógica para el manejo de transacciones.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1810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Web y Acceso Remoto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una implementaci</a:t>
            </a:r>
            <a:r>
              <a:rPr lang="es-ES_tradnl" dirty="0" smtClean="0"/>
              <a:t>ón del paradigma MVC, pero se puede conectar a otras implementaciones.</a:t>
            </a:r>
          </a:p>
          <a:p>
            <a:r>
              <a:rPr lang="es-ES_tradnl" dirty="0" smtClean="0"/>
              <a:t>Contiene la implementación de varias opciones para tener acceso remoto a la aplicación como RMI, </a:t>
            </a:r>
            <a:r>
              <a:rPr lang="es-ES_tradnl" dirty="0" err="1" smtClean="0"/>
              <a:t>Hessian</a:t>
            </a:r>
            <a:r>
              <a:rPr lang="es-ES_tradnl" dirty="0" smtClean="0"/>
              <a:t>, </a:t>
            </a:r>
            <a:r>
              <a:rPr lang="es-ES_tradnl" dirty="0" err="1" smtClean="0"/>
              <a:t>Burlap</a:t>
            </a:r>
            <a:r>
              <a:rPr lang="es-ES_tradnl" dirty="0" smtClean="0"/>
              <a:t>, JAX-WS, entre otros.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14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Pruebas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Reconociendo la importancia de pruebas escritas por el desarrollador, Spring nos provee de </a:t>
            </a:r>
            <a:r>
              <a:rPr lang="es-ES_tradnl" dirty="0" smtClean="0"/>
              <a:t>éste módulo.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080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 </a:t>
            </a:r>
            <a:r>
              <a:rPr lang="es-ES_tradnl" dirty="0" err="1" smtClean="0"/>
              <a:t>Core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m</a:t>
            </a:r>
            <a:r>
              <a:rPr lang="es-ES_tradnl" dirty="0" smtClean="0"/>
              <a:t>ódulos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Flow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Services</a:t>
            </a:r>
            <a:endParaRPr lang="es-ES_tradnl" dirty="0" smtClean="0"/>
          </a:p>
          <a:p>
            <a:r>
              <a:rPr lang="es-ES_tradnl" dirty="0" smtClean="0"/>
              <a:t>Security</a:t>
            </a:r>
          </a:p>
          <a:p>
            <a:r>
              <a:rPr lang="es-ES_tradnl" dirty="0" err="1" smtClean="0"/>
              <a:t>Integration</a:t>
            </a:r>
            <a:endParaRPr lang="es-ES_tradnl" dirty="0" smtClean="0"/>
          </a:p>
          <a:p>
            <a:r>
              <a:rPr lang="es-ES_tradnl" dirty="0" err="1" smtClean="0"/>
              <a:t>Batch</a:t>
            </a:r>
            <a:endParaRPr lang="es-ES_tradnl" dirty="0" smtClean="0"/>
          </a:p>
          <a:p>
            <a:r>
              <a:rPr lang="es-ES_tradnl" dirty="0" smtClean="0"/>
              <a:t>Social</a:t>
            </a:r>
          </a:p>
          <a:p>
            <a:r>
              <a:rPr lang="es-ES_tradnl" dirty="0" smtClean="0"/>
              <a:t>Mobile</a:t>
            </a:r>
            <a:endParaRPr lang="es-ES_trad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_tradnl" dirty="0" err="1" smtClean="0"/>
              <a:t>Dynamic</a:t>
            </a:r>
            <a:r>
              <a:rPr lang="es-ES_tradnl" dirty="0" smtClean="0"/>
              <a:t> Modules</a:t>
            </a:r>
          </a:p>
          <a:p>
            <a:r>
              <a:rPr lang="es-ES_tradnl" dirty="0" smtClean="0"/>
              <a:t>LDAP</a:t>
            </a:r>
          </a:p>
          <a:p>
            <a:r>
              <a:rPr lang="es-ES_tradnl" dirty="0" err="1" smtClean="0"/>
              <a:t>Rich</a:t>
            </a:r>
            <a:r>
              <a:rPr lang="es-ES_tradnl" dirty="0" smtClean="0"/>
              <a:t> </a:t>
            </a:r>
            <a:r>
              <a:rPr lang="es-ES_tradnl" dirty="0" err="1" smtClean="0"/>
              <a:t>Client</a:t>
            </a:r>
            <a:endParaRPr lang="es-ES_tradnl" dirty="0" smtClean="0"/>
          </a:p>
          <a:p>
            <a:r>
              <a:rPr lang="es-ES_tradnl" dirty="0" err="1" smtClean="0"/>
              <a:t>.Net</a:t>
            </a:r>
            <a:endParaRPr lang="es-ES_tradnl" dirty="0" smtClean="0"/>
          </a:p>
          <a:p>
            <a:r>
              <a:rPr lang="es-ES_tradnl" dirty="0" smtClean="0"/>
              <a:t>Flex</a:t>
            </a:r>
          </a:p>
          <a:p>
            <a:r>
              <a:rPr lang="es-ES_tradnl" dirty="0" smtClean="0"/>
              <a:t>Roo</a:t>
            </a:r>
          </a:p>
          <a:p>
            <a:r>
              <a:rPr lang="es-ES_tradnl" dirty="0" err="1" smtClean="0"/>
              <a:t>Extensions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6574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2.5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Anotaciones</a:t>
            </a:r>
          </a:p>
          <a:p>
            <a:r>
              <a:rPr lang="es-ES_tradnl" dirty="0" smtClean="0"/>
              <a:t>Pruebas basadas en JUnit 4</a:t>
            </a:r>
          </a:p>
          <a:p>
            <a:r>
              <a:rPr lang="es-ES_tradnl" dirty="0" smtClean="0"/>
              <a:t>Soporte para Java 6 y JEE 5</a:t>
            </a:r>
          </a:p>
          <a:p>
            <a:r>
              <a:rPr lang="es-ES_tradnl" dirty="0" smtClean="0"/>
              <a:t>Mejoras a AOP</a:t>
            </a:r>
          </a:p>
          <a:p>
            <a:r>
              <a:rPr lang="es-ES_tradnl" dirty="0" smtClean="0"/>
              <a:t>Par</a:t>
            </a:r>
            <a:r>
              <a:rPr lang="es-ES_tradnl" dirty="0" smtClean="0"/>
              <a:t>ámetros nombrados en </a:t>
            </a:r>
            <a:r>
              <a:rPr lang="es-ES_tradnl" dirty="0" err="1" smtClean="0"/>
              <a:t>SqlJdbcTemplate</a:t>
            </a:r>
            <a:endParaRPr lang="es-ES_tradnl" dirty="0" smtClean="0"/>
          </a:p>
          <a:p>
            <a:r>
              <a:rPr lang="es-ES_tradnl" dirty="0" smtClean="0"/>
              <a:t>Entre otras cosas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632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Soporte REST en Spring MVC</a:t>
            </a:r>
          </a:p>
          <a:p>
            <a:r>
              <a:rPr lang="es-ES_tradnl" dirty="0" smtClean="0"/>
              <a:t>Un nuevo lenguaje de expresiones para mejorar el DI</a:t>
            </a:r>
          </a:p>
          <a:p>
            <a:r>
              <a:rPr lang="es-ES_tradnl" dirty="0" smtClean="0"/>
              <a:t>Soporte para validaci</a:t>
            </a:r>
            <a:r>
              <a:rPr lang="es-ES_tradnl" dirty="0" smtClean="0"/>
              <a:t>ón mediante el JSR-303</a:t>
            </a:r>
          </a:p>
          <a:p>
            <a:r>
              <a:rPr lang="es-ES_tradnl" dirty="0" smtClean="0"/>
              <a:t>Soporte para la nueva especificación de DI, la JSR-330</a:t>
            </a:r>
          </a:p>
          <a:p>
            <a:r>
              <a:rPr lang="es-ES_tradnl" dirty="0" smtClean="0"/>
              <a:t>Declaración basada en anotaciones para métodos asíncronos y programados</a:t>
            </a:r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0860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en 3.0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Un nuevo modelo de configuraci</a:t>
            </a:r>
            <a:r>
              <a:rPr lang="es-ES_tradnl" dirty="0" smtClean="0"/>
              <a:t>ón basada en anotaciones que permite una configuración de Spring con casi nada de XML</a:t>
            </a:r>
          </a:p>
          <a:p>
            <a:r>
              <a:rPr lang="es-ES_tradnl" dirty="0" smtClean="0"/>
              <a:t>La implementación del mapeo Objeto a XML (OXM) que estaba en el módulo de Spring Web </a:t>
            </a:r>
            <a:r>
              <a:rPr lang="es-ES_tradnl" dirty="0" err="1" smtClean="0"/>
              <a:t>Services</a:t>
            </a:r>
            <a:r>
              <a:rPr lang="es-ES_tradnl" dirty="0" smtClean="0"/>
              <a:t> se ha movido al </a:t>
            </a:r>
            <a:r>
              <a:rPr lang="es-ES_tradnl" dirty="0" err="1" smtClean="0"/>
              <a:t>Core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requiere de Java 5 para correr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8432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Conexiones (</a:t>
            </a:r>
            <a:r>
              <a:rPr lang="es-ES_tradnl" dirty="0" err="1" smtClean="0"/>
              <a:t>Wiring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2592" cy="1734693"/>
          </a:xfrm>
        </p:spPr>
        <p:txBody>
          <a:bodyPr/>
          <a:lstStyle/>
          <a:p>
            <a:r>
              <a:rPr lang="es-ES_tradnl" dirty="0" smtClean="0"/>
              <a:t>Existen dos formas de configurar el contenedor Spring</a:t>
            </a:r>
          </a:p>
          <a:p>
            <a:pPr lvl="1"/>
            <a:r>
              <a:rPr lang="es-ES_tradnl" dirty="0" smtClean="0"/>
              <a:t>A trav</a:t>
            </a:r>
            <a:r>
              <a:rPr lang="es-ES_tradnl" dirty="0" smtClean="0"/>
              <a:t>és de XML</a:t>
            </a:r>
          </a:p>
          <a:p>
            <a:pPr lvl="1"/>
            <a:r>
              <a:rPr lang="es-ES_tradnl" dirty="0" smtClean="0"/>
              <a:t>Configuración basada en Java</a:t>
            </a:r>
            <a:endParaRPr lang="es-ES_tradnl" dirty="0"/>
          </a:p>
        </p:txBody>
      </p:sp>
      <p:pic>
        <p:nvPicPr>
          <p:cNvPr id="5" name="Content Placeholder 4" descr="Screen shot 2011-11-16 at 3.29.30 P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4" b="-7804"/>
          <a:stretch>
            <a:fillRect/>
          </a:stretch>
        </p:blipFill>
        <p:spPr>
          <a:xfrm>
            <a:off x="1042988" y="4048125"/>
            <a:ext cx="7021512" cy="1758950"/>
          </a:xfrm>
        </p:spPr>
      </p:pic>
    </p:spTree>
    <p:extLst>
      <p:ext uri="{BB962C8B-B14F-4D97-AF65-F5344CB8AC3E}">
        <p14:creationId xmlns:p14="http://schemas.microsoft.com/office/powerpoint/2010/main" val="2247174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err="1" smtClean="0"/>
              <a:t>aop</a:t>
            </a:r>
            <a:endParaRPr lang="es-ES_tradnl" dirty="0" smtClean="0"/>
          </a:p>
          <a:p>
            <a:pPr lvl="1"/>
            <a:r>
              <a:rPr lang="es-ES_tradnl" dirty="0" smtClean="0"/>
              <a:t>Provee herramientas para declarar aspectos y para incluir los aspectos que hayan sido anotados en las clases Java</a:t>
            </a:r>
          </a:p>
          <a:p>
            <a:r>
              <a:rPr lang="es-ES_tradnl" dirty="0" err="1" smtClean="0"/>
              <a:t>beans</a:t>
            </a:r>
            <a:endParaRPr lang="es-ES_tradnl" dirty="0" smtClean="0"/>
          </a:p>
          <a:p>
            <a:pPr lvl="1"/>
            <a:r>
              <a:rPr lang="es-ES_tradnl" dirty="0" err="1" smtClean="0"/>
              <a:t>Core</a:t>
            </a:r>
            <a:r>
              <a:rPr lang="es-ES_tradnl" dirty="0" smtClean="0"/>
              <a:t> de Spring para la declaraci</a:t>
            </a:r>
            <a:r>
              <a:rPr lang="es-ES_tradnl" dirty="0" smtClean="0"/>
              <a:t>ón de </a:t>
            </a:r>
            <a:r>
              <a:rPr lang="es-ES_tradnl" dirty="0" err="1" smtClean="0"/>
              <a:t>Beans</a:t>
            </a:r>
            <a:r>
              <a:rPr lang="es-ES_tradnl" dirty="0" smtClean="0"/>
              <a:t> y cómo deben de estar conectados</a:t>
            </a:r>
          </a:p>
          <a:p>
            <a:r>
              <a:rPr lang="es-ES_tradnl" dirty="0" err="1" smtClean="0"/>
              <a:t>context</a:t>
            </a:r>
            <a:endParaRPr lang="es-ES_tradnl" dirty="0" smtClean="0"/>
          </a:p>
          <a:p>
            <a:pPr lvl="1"/>
            <a:r>
              <a:rPr lang="es-ES_tradnl" dirty="0" smtClean="0"/>
              <a:t>Provee herramientas para configurar el contexto de Spring, entre ellas la habilidad de configurar la auto detecci</a:t>
            </a:r>
            <a:r>
              <a:rPr lang="es-ES_tradnl" dirty="0" smtClean="0"/>
              <a:t>ón y auto conexión de </a:t>
            </a:r>
            <a:r>
              <a:rPr lang="es-ES_tradnl" dirty="0" err="1" smtClean="0"/>
              <a:t>Beans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05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jee</a:t>
            </a:r>
            <a:endParaRPr lang="es-ES_tradnl" dirty="0" smtClean="0"/>
          </a:p>
          <a:p>
            <a:pPr lvl="1"/>
            <a:r>
              <a:rPr lang="es-ES_tradnl" dirty="0" smtClean="0"/>
              <a:t>Ofrece la integraci</a:t>
            </a:r>
            <a:r>
              <a:rPr lang="es-ES_tradnl" dirty="0" smtClean="0"/>
              <a:t>ón con APIS JEE</a:t>
            </a:r>
          </a:p>
          <a:p>
            <a:r>
              <a:rPr lang="es-ES_tradnl" dirty="0" err="1" smtClean="0"/>
              <a:t>jms</a:t>
            </a:r>
            <a:endParaRPr lang="es-ES_tradnl" dirty="0" smtClean="0"/>
          </a:p>
          <a:p>
            <a:pPr lvl="1"/>
            <a:r>
              <a:rPr lang="es-ES_tradnl" dirty="0" smtClean="0"/>
              <a:t>Provee elementos para configurar </a:t>
            </a:r>
            <a:r>
              <a:rPr lang="es-ES_tradnl" dirty="0" err="1" smtClean="0"/>
              <a:t>Beans</a:t>
            </a:r>
            <a:r>
              <a:rPr lang="es-ES_tradnl" dirty="0" smtClean="0"/>
              <a:t> como objetos manejados por mensajes.</a:t>
            </a:r>
          </a:p>
          <a:p>
            <a:r>
              <a:rPr lang="es-ES_tradnl" dirty="0" err="1" smtClean="0"/>
              <a:t>lang</a:t>
            </a:r>
            <a:endParaRPr lang="es-ES_tradnl" dirty="0" smtClean="0"/>
          </a:p>
          <a:p>
            <a:pPr lvl="1"/>
            <a:r>
              <a:rPr lang="es-ES_tradnl" dirty="0" smtClean="0"/>
              <a:t>Habilita la declaraci</a:t>
            </a:r>
            <a:r>
              <a:rPr lang="es-ES_tradnl" dirty="0" smtClean="0"/>
              <a:t>ón de </a:t>
            </a:r>
            <a:r>
              <a:rPr lang="es-ES_tradnl" dirty="0" err="1" smtClean="0"/>
              <a:t>Beans</a:t>
            </a:r>
            <a:r>
              <a:rPr lang="es-ES_tradnl" dirty="0" smtClean="0"/>
              <a:t> que pueden ser implementados como scripts de Groovy, </a:t>
            </a:r>
            <a:r>
              <a:rPr lang="es-ES_tradnl" dirty="0" err="1" smtClean="0"/>
              <a:t>JRuby</a:t>
            </a:r>
            <a:r>
              <a:rPr lang="es-ES_tradnl" dirty="0" smtClean="0"/>
              <a:t> o </a:t>
            </a:r>
            <a:r>
              <a:rPr lang="es-ES_tradnl" dirty="0" err="1" smtClean="0"/>
              <a:t>BeanShell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35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vc</a:t>
            </a:r>
            <a:endParaRPr lang="es-ES_tradnl" dirty="0" smtClean="0"/>
          </a:p>
          <a:p>
            <a:pPr lvl="1"/>
            <a:r>
              <a:rPr lang="es-ES_tradnl" dirty="0" smtClean="0"/>
              <a:t>Configura el contexto de Spring MVC</a:t>
            </a:r>
          </a:p>
          <a:p>
            <a:r>
              <a:rPr lang="es-ES_tradnl" dirty="0" err="1" smtClean="0"/>
              <a:t>oxm</a:t>
            </a:r>
            <a:endParaRPr lang="es-ES_tradnl" dirty="0" smtClean="0"/>
          </a:p>
          <a:p>
            <a:pPr lvl="1"/>
            <a:r>
              <a:rPr lang="es-ES_tradnl" dirty="0" smtClean="0"/>
              <a:t>Configura el m</a:t>
            </a:r>
            <a:r>
              <a:rPr lang="es-ES_tradnl" dirty="0" smtClean="0"/>
              <a:t>ódulo de </a:t>
            </a:r>
            <a:r>
              <a:rPr lang="es-ES_tradnl" dirty="0" err="1" smtClean="0"/>
              <a:t>Object</a:t>
            </a:r>
            <a:r>
              <a:rPr lang="es-ES_tradnl" dirty="0" smtClean="0"/>
              <a:t>-</a:t>
            </a:r>
            <a:r>
              <a:rPr lang="es-ES_tradnl" dirty="0" err="1" smtClean="0"/>
              <a:t>to</a:t>
            </a:r>
            <a:r>
              <a:rPr lang="es-ES_tradnl" dirty="0" smtClean="0"/>
              <a:t>-XML</a:t>
            </a:r>
          </a:p>
          <a:p>
            <a:r>
              <a:rPr lang="es-ES_tradnl" dirty="0" err="1" smtClean="0"/>
              <a:t>tx</a:t>
            </a:r>
            <a:endParaRPr lang="es-ES_tradnl" dirty="0" smtClean="0"/>
          </a:p>
          <a:p>
            <a:pPr lvl="1"/>
            <a:r>
              <a:rPr lang="es-ES_tradnl" dirty="0" smtClean="0"/>
              <a:t>Configura el m</a:t>
            </a:r>
            <a:r>
              <a:rPr lang="es-ES_tradnl" dirty="0" smtClean="0"/>
              <a:t>ódulo de transacciones</a:t>
            </a:r>
          </a:p>
          <a:p>
            <a:r>
              <a:rPr lang="es-ES_tradnl" dirty="0" err="1" smtClean="0"/>
              <a:t>util</a:t>
            </a:r>
            <a:endParaRPr lang="es-ES_tradnl" dirty="0" smtClean="0"/>
          </a:p>
          <a:p>
            <a:pPr lvl="1"/>
            <a:r>
              <a:rPr lang="es-ES_tradnl" dirty="0" smtClean="0"/>
              <a:t>Diferentes herramientas que no encajan en ninguno de los anteriores y sirven a uno o a varios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743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Namespaces</a:t>
            </a:r>
            <a:r>
              <a:rPr lang="es-ES_tradnl" dirty="0" smtClean="0"/>
              <a:t> (cont.)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Adem</a:t>
            </a:r>
            <a:r>
              <a:rPr lang="es-ES_tradnl" dirty="0" smtClean="0"/>
              <a:t>ás de estos </a:t>
            </a:r>
            <a:r>
              <a:rPr lang="es-ES_tradnl" i="1" dirty="0" err="1" smtClean="0"/>
              <a:t>namespaces</a:t>
            </a:r>
            <a:r>
              <a:rPr lang="es-ES_tradnl" dirty="0" smtClean="0"/>
              <a:t>  otros módulos, como Spring Security y Spring Web </a:t>
            </a:r>
            <a:r>
              <a:rPr lang="es-ES_tradnl" dirty="0" err="1" smtClean="0"/>
              <a:t>Flow</a:t>
            </a:r>
            <a:r>
              <a:rPr lang="es-ES_tradnl" dirty="0" smtClean="0"/>
              <a:t>, proveen sus propios </a:t>
            </a:r>
            <a:r>
              <a:rPr lang="es-ES_tradnl" i="1" dirty="0" err="1" smtClean="0"/>
              <a:t>namespaces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2265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Revisar EjercicioSpring03 y analizar puntos de las diferentes formas de instanciar objetos mediante Spring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400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Historia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Nace la especificaci</a:t>
            </a:r>
            <a:r>
              <a:rPr lang="es-ES_tradnl" dirty="0" smtClean="0"/>
              <a:t>ón de JavaBeans en Diciembre de 1996</a:t>
            </a:r>
          </a:p>
          <a:p>
            <a:r>
              <a:rPr lang="es-ES_tradnl" dirty="0" smtClean="0"/>
              <a:t>Nace la especificación de Enterprise JavaBeans (</a:t>
            </a:r>
            <a:r>
              <a:rPr lang="es-ES_tradnl" dirty="0" err="1" smtClean="0"/>
              <a:t>EJB’s</a:t>
            </a:r>
            <a:r>
              <a:rPr lang="es-ES_tradnl" dirty="0" smtClean="0"/>
              <a:t>) en Marzo de 1998</a:t>
            </a:r>
          </a:p>
          <a:p>
            <a:r>
              <a:rPr lang="es-ES_tradnl" dirty="0" smtClean="0"/>
              <a:t>Nace Spring (DI y AOP)</a:t>
            </a:r>
          </a:p>
          <a:p>
            <a:r>
              <a:rPr lang="es-ES_tradnl" dirty="0" smtClean="0"/>
              <a:t>Últimas especificaciones de EJB (3.0 y 3.1), incluyen DI y AOP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4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Alcances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Por defecto, todos los </a:t>
            </a:r>
            <a:r>
              <a:rPr lang="es-ES_tradnl" dirty="0" err="1" smtClean="0"/>
              <a:t>beans</a:t>
            </a:r>
            <a:r>
              <a:rPr lang="es-ES_tradnl" dirty="0" smtClean="0"/>
              <a:t> en Spring son </a:t>
            </a:r>
            <a:r>
              <a:rPr lang="es-ES_tradnl" i="1" dirty="0" err="1" smtClean="0"/>
              <a:t>singletons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Cada vez que una instancia de una clase es requerida el contenedor Spring le dar</a:t>
            </a:r>
            <a:r>
              <a:rPr lang="es-ES_tradnl" dirty="0" smtClean="0"/>
              <a:t>á la misma versión.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078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Alcances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err="1"/>
              <a:t>s</a:t>
            </a:r>
            <a:r>
              <a:rPr lang="es-ES_tradnl" dirty="0" err="1" smtClean="0"/>
              <a:t>ingleton</a:t>
            </a:r>
            <a:endParaRPr lang="es-ES_tradnl" dirty="0" smtClean="0"/>
          </a:p>
          <a:p>
            <a:pPr lvl="1"/>
            <a:r>
              <a:rPr lang="es-ES_tradnl" dirty="0" smtClean="0"/>
              <a:t>Hay solo una instancia en el contenedor de Spring (por defecto)</a:t>
            </a:r>
          </a:p>
          <a:p>
            <a:r>
              <a:rPr lang="es-ES_tradnl" dirty="0" err="1" smtClean="0"/>
              <a:t>prototype</a:t>
            </a:r>
            <a:endParaRPr lang="es-ES_tradnl" dirty="0" smtClean="0"/>
          </a:p>
          <a:p>
            <a:pPr lvl="1"/>
            <a:r>
              <a:rPr lang="es-ES_tradnl" dirty="0" smtClean="0"/>
              <a:t>Cada vez que se requiere una instancia el contenedor le genera una nueva</a:t>
            </a:r>
          </a:p>
          <a:p>
            <a:r>
              <a:rPr lang="es-ES_tradnl" dirty="0" err="1" smtClean="0"/>
              <a:t>request</a:t>
            </a:r>
            <a:endParaRPr lang="es-ES_tradnl" dirty="0" smtClean="0"/>
          </a:p>
          <a:p>
            <a:pPr lvl="1"/>
            <a:r>
              <a:rPr lang="es-ES_tradnl" dirty="0" smtClean="0"/>
              <a:t>Pone un </a:t>
            </a:r>
            <a:r>
              <a:rPr lang="es-ES_tradnl" dirty="0" err="1" smtClean="0"/>
              <a:t>bean</a:t>
            </a:r>
            <a:r>
              <a:rPr lang="es-ES_tradnl" dirty="0" smtClean="0"/>
              <a:t> en el </a:t>
            </a:r>
            <a:r>
              <a:rPr lang="es-ES_tradnl" dirty="0" err="1" smtClean="0"/>
              <a:t>request</a:t>
            </a:r>
            <a:r>
              <a:rPr lang="es-ES_tradnl" dirty="0"/>
              <a:t> </a:t>
            </a:r>
            <a:r>
              <a:rPr lang="es-ES_tradnl" dirty="0" smtClean="0"/>
              <a:t>(siempre y cuando est</a:t>
            </a:r>
            <a:r>
              <a:rPr lang="es-ES_tradnl" dirty="0" smtClean="0"/>
              <a:t>é en un ambiente con contexto web)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7558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Alcances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session</a:t>
            </a:r>
            <a:endParaRPr lang="es-ES_tradnl" dirty="0" smtClean="0"/>
          </a:p>
          <a:p>
            <a:pPr lvl="1"/>
            <a:r>
              <a:rPr lang="es-ES_tradnl" dirty="0" smtClean="0"/>
              <a:t>Pone el </a:t>
            </a:r>
            <a:r>
              <a:rPr lang="es-ES_tradnl" dirty="0" err="1" smtClean="0"/>
              <a:t>bean</a:t>
            </a:r>
            <a:r>
              <a:rPr lang="es-ES_tradnl" dirty="0" smtClean="0"/>
              <a:t> en la sesi</a:t>
            </a:r>
            <a:r>
              <a:rPr lang="es-ES_tradnl" dirty="0" smtClean="0"/>
              <a:t>ón (siempre y cuando exista un contexto web)</a:t>
            </a:r>
          </a:p>
          <a:p>
            <a:r>
              <a:rPr lang="es-ES_tradnl" dirty="0" smtClean="0"/>
              <a:t>global-</a:t>
            </a:r>
            <a:r>
              <a:rPr lang="es-ES_tradnl" dirty="0" err="1" smtClean="0"/>
              <a:t>session</a:t>
            </a:r>
            <a:endParaRPr lang="es-ES_tradnl" dirty="0" smtClean="0"/>
          </a:p>
          <a:p>
            <a:pPr lvl="1"/>
            <a:r>
              <a:rPr lang="es-ES_tradnl" dirty="0" smtClean="0"/>
              <a:t>Pone el </a:t>
            </a:r>
            <a:r>
              <a:rPr lang="es-ES_tradnl" dirty="0" err="1" smtClean="0"/>
              <a:t>bean</a:t>
            </a:r>
            <a:r>
              <a:rPr lang="es-ES_tradnl" dirty="0" smtClean="0"/>
              <a:t> en la sesi</a:t>
            </a:r>
            <a:r>
              <a:rPr lang="es-ES_tradnl" dirty="0" smtClean="0"/>
              <a:t>ón (siempre y cuando exista un contexto de </a:t>
            </a:r>
            <a:r>
              <a:rPr lang="es-ES_tradnl" dirty="0" err="1" smtClean="0"/>
              <a:t>portlets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78662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pic>
        <p:nvPicPr>
          <p:cNvPr id="4" name="Content Placeholder 3" descr="Screen shot 2011-11-16 at 8.37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255" b="-342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078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Inicializaci</a:t>
            </a:r>
            <a:r>
              <a:rPr lang="es-ES_tradnl" dirty="0" smtClean="0"/>
              <a:t>ón y Destrucción</a:t>
            </a:r>
            <a:endParaRPr lang="es-ES_tradnl" dirty="0"/>
          </a:p>
        </p:txBody>
      </p:sp>
      <p:pic>
        <p:nvPicPr>
          <p:cNvPr id="6" name="Content Placeholder 5" descr="Screen shot 2011-11-17 at 5.27.0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12" r="-55212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9" name="Content Placeholder 8" descr="Screen shot 2011-11-17 at 5.27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92" b="-33992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983277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Inicializaci</a:t>
            </a:r>
            <a:r>
              <a:rPr lang="es-ES_tradnl" dirty="0" smtClean="0"/>
              <a:t>ón y Destrucción (cont.)</a:t>
            </a:r>
            <a:endParaRPr lang="es-ES_tradnl" dirty="0"/>
          </a:p>
        </p:txBody>
      </p:sp>
      <p:pic>
        <p:nvPicPr>
          <p:cNvPr id="4" name="Content Placeholder 3" descr="Screen shot 2011-11-17 at 5.35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97" b="-58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082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1150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5818" cy="1655318"/>
          </a:xfrm>
        </p:spPr>
        <p:txBody>
          <a:bodyPr/>
          <a:lstStyle/>
          <a:p>
            <a:r>
              <a:rPr lang="es-ES_tradnl" dirty="0" smtClean="0"/>
              <a:t>Para inyectar propiedades utilizamos &lt;</a:t>
            </a:r>
            <a:r>
              <a:rPr lang="es-ES_tradnl" dirty="0" err="1" smtClean="0"/>
              <a:t>property</a:t>
            </a:r>
            <a:r>
              <a:rPr lang="es-ES_tradnl" dirty="0" smtClean="0"/>
              <a:t>&gt;</a:t>
            </a:r>
            <a:endParaRPr lang="es-ES_tradnl" dirty="0"/>
          </a:p>
        </p:txBody>
      </p:sp>
      <p:pic>
        <p:nvPicPr>
          <p:cNvPr id="5" name="Content Placeholder 4" descr="Screen shot 2011-11-17 at 5.37.38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76" b="-49976"/>
          <a:stretch>
            <a:fillRect/>
          </a:stretch>
        </p:blipFill>
        <p:spPr>
          <a:xfrm>
            <a:off x="1042416" y="3968749"/>
            <a:ext cx="7022592" cy="1837689"/>
          </a:xfrm>
        </p:spPr>
      </p:pic>
    </p:spTree>
    <p:extLst>
      <p:ext uri="{BB962C8B-B14F-4D97-AF65-F5344CB8AC3E}">
        <p14:creationId xmlns:p14="http://schemas.microsoft.com/office/powerpoint/2010/main" val="80849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pic>
        <p:nvPicPr>
          <p:cNvPr id="6" name="Content Placeholder 5" descr="Screen shot 2011-11-17 at 5.41.5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624" b="-113624"/>
          <a:stretch>
            <a:fillRect/>
          </a:stretch>
        </p:blipFill>
        <p:spPr>
          <a:xfrm>
            <a:off x="1042988" y="2312988"/>
            <a:ext cx="7024687" cy="1655762"/>
          </a:xfrm>
        </p:spPr>
      </p:pic>
      <p:pic>
        <p:nvPicPr>
          <p:cNvPr id="7" name="Content Placeholder 6" descr="Screen shot 2011-11-17 at 5.42.30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57" b="-27857"/>
          <a:stretch>
            <a:fillRect/>
          </a:stretch>
        </p:blipFill>
        <p:spPr>
          <a:xfrm>
            <a:off x="1042988" y="3968749"/>
            <a:ext cx="7022020" cy="1837689"/>
          </a:xfrm>
        </p:spPr>
      </p:pic>
    </p:spTree>
    <p:extLst>
      <p:ext uri="{BB962C8B-B14F-4D97-AF65-F5344CB8AC3E}">
        <p14:creationId xmlns:p14="http://schemas.microsoft.com/office/powerpoint/2010/main" val="3310745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pic>
        <p:nvPicPr>
          <p:cNvPr id="7" name="Content Placeholder 6" descr="Screen shot 2011-11-17 at 5.4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" b="-2057"/>
          <a:stretch>
            <a:fillRect/>
          </a:stretch>
        </p:blipFill>
        <p:spPr>
          <a:xfrm>
            <a:off x="1043492" y="2323652"/>
            <a:ext cx="6777317" cy="1660973"/>
          </a:xfrm>
        </p:spPr>
      </p:pic>
      <p:pic>
        <p:nvPicPr>
          <p:cNvPr id="8" name="Picture 7" descr="Screen shot 2011-11-17 at 5.45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2" y="3984625"/>
            <a:ext cx="7024742" cy="16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Simplifica Java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simplifica Java</a:t>
            </a:r>
          </a:p>
          <a:p>
            <a:pPr lvl="1"/>
            <a:r>
              <a:rPr lang="es-ES_tradnl" dirty="0" smtClean="0"/>
              <a:t>Utilizando </a:t>
            </a:r>
            <a:r>
              <a:rPr lang="es-ES_tradnl" i="1" dirty="0" err="1" smtClean="0"/>
              <a:t>Plain</a:t>
            </a:r>
            <a:r>
              <a:rPr lang="es-ES_tradnl" i="1" dirty="0" smtClean="0"/>
              <a:t> Old Java </a:t>
            </a:r>
            <a:r>
              <a:rPr lang="es-ES_tradnl" i="1" dirty="0" err="1" smtClean="0"/>
              <a:t>Objects</a:t>
            </a:r>
            <a:r>
              <a:rPr lang="es-ES_tradnl" i="1" dirty="0" smtClean="0"/>
              <a:t> </a:t>
            </a:r>
            <a:r>
              <a:rPr lang="es-ES_tradnl" dirty="0" smtClean="0"/>
              <a:t>(</a:t>
            </a:r>
            <a:r>
              <a:rPr lang="es-ES_tradnl" dirty="0" err="1" smtClean="0"/>
              <a:t>POJO’s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Desacoplamiento a trav</a:t>
            </a:r>
            <a:r>
              <a:rPr lang="es-ES_tradnl" dirty="0" smtClean="0"/>
              <a:t>és de Inyección de Dependencias (DI)</a:t>
            </a:r>
          </a:p>
          <a:p>
            <a:pPr lvl="1"/>
            <a:r>
              <a:rPr lang="es-ES_tradnl" dirty="0" smtClean="0"/>
              <a:t>Programación declarativa a través de convenciones y aspectos (AOP)</a:t>
            </a:r>
          </a:p>
          <a:p>
            <a:pPr lvl="1"/>
            <a:r>
              <a:rPr lang="es-ES_tradnl" dirty="0" smtClean="0"/>
              <a:t>Reducci</a:t>
            </a:r>
            <a:r>
              <a:rPr lang="es-ES_tradnl" dirty="0" smtClean="0"/>
              <a:t>ón de código repetitivo a través de plantillas y aspectos (AOP)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961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propiedades</a:t>
            </a:r>
            <a:endParaRPr lang="es-ES_tradnl" dirty="0"/>
          </a:p>
        </p:txBody>
      </p:sp>
      <p:pic>
        <p:nvPicPr>
          <p:cNvPr id="4" name="Content Placeholder 3" descr="Screen shot 2011-11-17 at 5.47.2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32" b="-29732"/>
          <a:stretch>
            <a:fillRect/>
          </a:stretch>
        </p:blipFill>
        <p:spPr>
          <a:xfrm>
            <a:off x="1042416" y="2313432"/>
            <a:ext cx="7025818" cy="1750568"/>
          </a:xfrm>
        </p:spPr>
      </p:pic>
      <p:pic>
        <p:nvPicPr>
          <p:cNvPr id="9" name="Content Placeholder 8" descr="Screen shot 2011-11-17 at 5.47.38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484" b="-92484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4076360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list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Conecta una lista que acepta duplicados</a:t>
            </a:r>
          </a:p>
          <a:p>
            <a:r>
              <a:rPr lang="es-ES_tradnl" dirty="0" smtClean="0"/>
              <a:t>&lt;set&gt;</a:t>
            </a:r>
          </a:p>
          <a:p>
            <a:pPr lvl="1"/>
            <a:r>
              <a:rPr lang="es-ES_tradnl" dirty="0" smtClean="0"/>
              <a:t>Conecta una lista que no acepta duplicados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map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Conecta una lista de valores pares (nombre y valor) donde tanto el nombre como el valor pueden ser de cualquier tipo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1244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props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Conectando una lista de pares de valores donde tanto el nombre como el valor son de tipo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24364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5.55.2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" b="-5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6167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5.56.1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23" b="-20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6451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Otros valores que pueden ser utilizados dentro de &lt;</a:t>
            </a:r>
            <a:r>
              <a:rPr lang="es-ES_tradnl" dirty="0" err="1" smtClean="0"/>
              <a:t>list</a:t>
            </a:r>
            <a:r>
              <a:rPr lang="es-ES_tradnl" dirty="0" smtClean="0"/>
              <a:t>&gt; son: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value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bean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null</a:t>
            </a:r>
            <a:r>
              <a:rPr lang="es-ES_tradnl" dirty="0" smtClean="0"/>
              <a:t>/&gt;</a:t>
            </a:r>
          </a:p>
          <a:p>
            <a:pPr lvl="1"/>
            <a:r>
              <a:rPr lang="es-ES_tradnl" dirty="0" smtClean="0"/>
              <a:t>Inclusive &lt;</a:t>
            </a:r>
            <a:r>
              <a:rPr lang="es-ES_tradnl" dirty="0" err="1" smtClean="0"/>
              <a:t>list</a:t>
            </a:r>
            <a:r>
              <a:rPr lang="es-ES_tradnl" dirty="0" smtClean="0"/>
              <a:t>&gt; para tener listas multidimensionales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8076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6.01.0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28" b="-18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9599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4" name="Content Placeholder 3" descr="Screen shot 2011-11-17 at 6.01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476" b="-424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7807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La propiedad &lt;</a:t>
            </a:r>
            <a:r>
              <a:rPr lang="es-ES_tradnl" dirty="0" err="1" smtClean="0"/>
              <a:t>entry</a:t>
            </a:r>
            <a:r>
              <a:rPr lang="es-ES_tradnl" dirty="0" smtClean="0"/>
              <a:t>&gt; en </a:t>
            </a:r>
            <a:r>
              <a:rPr lang="es-ES_tradnl" dirty="0" err="1" smtClean="0"/>
              <a:t>map</a:t>
            </a:r>
            <a:r>
              <a:rPr lang="es-ES_tradnl" dirty="0" smtClean="0"/>
              <a:t> puede contener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key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la llave como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key-ref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la llave como una referencia a otro objeto</a:t>
            </a:r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value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el valor como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pPr lvl="1"/>
            <a:r>
              <a:rPr lang="es-ES_tradnl" dirty="0" smtClean="0"/>
              <a:t>&lt;</a:t>
            </a:r>
            <a:r>
              <a:rPr lang="es-ES_tradnl" dirty="0" err="1" smtClean="0"/>
              <a:t>value-ref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Especifica el valor como una referencia a otro objeto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8705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colecciones</a:t>
            </a:r>
            <a:endParaRPr lang="es-ES_tradnl" dirty="0"/>
          </a:p>
        </p:txBody>
      </p:sp>
      <p:pic>
        <p:nvPicPr>
          <p:cNvPr id="6" name="Content Placeholder 5" descr="Screen shot 2011-11-17 at 6.07.0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14" b="-31214"/>
          <a:stretch>
            <a:fillRect/>
          </a:stretch>
        </p:blipFill>
        <p:spPr>
          <a:xfrm>
            <a:off x="1042416" y="2313432"/>
            <a:ext cx="7025818" cy="1750568"/>
          </a:xfrm>
        </p:spPr>
      </p:pic>
      <p:pic>
        <p:nvPicPr>
          <p:cNvPr id="7" name="Content Placeholder 6" descr="Screen shot 2011-11-17 at 6.07.10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579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7032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EJB 2.0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_tradnl" sz="1600" dirty="0" err="1" smtClean="0"/>
              <a:t>package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ejb.session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javax.ejb.SessionBean</a:t>
            </a:r>
            <a:r>
              <a:rPr lang="es-ES_tradnl" sz="1600" dirty="0"/>
              <a:t>; </a:t>
            </a:r>
            <a:r>
              <a:rPr lang="es-ES_tradnl" sz="1600" dirty="0" err="1"/>
              <a:t>import</a:t>
            </a:r>
            <a:r>
              <a:rPr lang="es-ES_tradnl" sz="1600" dirty="0"/>
              <a:t> </a:t>
            </a:r>
            <a:r>
              <a:rPr lang="es-ES_tradnl" sz="1600" dirty="0" err="1"/>
              <a:t>javax.ejb.SessionContext</a:t>
            </a:r>
            <a:r>
              <a:rPr lang="es-ES_tradnl" sz="1600" dirty="0"/>
              <a:t>;</a:t>
            </a:r>
          </a:p>
          <a:p>
            <a:pPr marL="68580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class</a:t>
            </a:r>
            <a:r>
              <a:rPr lang="es-ES_tradnl" sz="1600" dirty="0"/>
              <a:t> </a:t>
            </a:r>
            <a:r>
              <a:rPr lang="es-ES_tradnl" sz="1600" dirty="0" err="1"/>
              <a:t>HelloWorldBean</a:t>
            </a:r>
            <a:r>
              <a:rPr lang="es-ES_tradnl" sz="1600" dirty="0"/>
              <a:t> </a:t>
            </a:r>
            <a:r>
              <a:rPr lang="es-ES_tradnl" sz="1600" dirty="0" err="1"/>
              <a:t>implements</a:t>
            </a:r>
            <a:r>
              <a:rPr lang="es-ES_tradnl" sz="1600" dirty="0"/>
              <a:t> </a:t>
            </a:r>
            <a:r>
              <a:rPr lang="es-ES_tradnl" sz="1600" dirty="0" err="1"/>
              <a:t>SessionBean</a:t>
            </a:r>
            <a:r>
              <a:rPr lang="es-ES_tradnl" sz="1600" dirty="0"/>
              <a:t> { </a:t>
            </a:r>
            <a:endParaRPr lang="es-ES_tradnl" sz="1600" dirty="0" smtClean="0"/>
          </a:p>
          <a:p>
            <a:pPr marL="365760" lvl="1" indent="0">
              <a:buNone/>
            </a:pPr>
            <a:r>
              <a:rPr lang="es-ES_tradnl" sz="1600" dirty="0" err="1" smtClean="0"/>
              <a:t>public</a:t>
            </a:r>
            <a:r>
              <a:rPr lang="es-ES_tradnl" sz="1600" dirty="0" smtClean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ejbActivate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ejbPassivate</a:t>
            </a:r>
            <a:r>
              <a:rPr lang="es-ES_tradnl" sz="1600" dirty="0"/>
              <a:t>() { 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ejbRemove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setSessionContext</a:t>
            </a:r>
            <a:r>
              <a:rPr lang="es-ES_tradnl" sz="1600" dirty="0"/>
              <a:t>(</a:t>
            </a:r>
            <a:r>
              <a:rPr lang="es-ES_tradnl" sz="1600" dirty="0" err="1"/>
              <a:t>SessionContext</a:t>
            </a:r>
            <a:r>
              <a:rPr lang="es-ES_tradnl" sz="1600" dirty="0"/>
              <a:t> </a:t>
            </a:r>
            <a:r>
              <a:rPr lang="es-ES_tradnl" sz="1600" dirty="0" err="1"/>
              <a:t>ctx</a:t>
            </a:r>
            <a:r>
              <a:rPr lang="es-ES_tradnl" sz="1600" dirty="0"/>
              <a:t>) </a:t>
            </a:r>
            <a:r>
              <a:rPr lang="es-ES_tradnl" sz="1600" dirty="0" smtClean="0"/>
              <a:t>{}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String</a:t>
            </a:r>
            <a:r>
              <a:rPr lang="es-ES_tradnl" sz="1600" dirty="0"/>
              <a:t> </a:t>
            </a:r>
            <a:r>
              <a:rPr lang="es-ES_tradnl" sz="1600" dirty="0" err="1"/>
              <a:t>sayHello</a:t>
            </a:r>
            <a:r>
              <a:rPr lang="es-ES_tradnl" sz="1600" dirty="0"/>
              <a:t>() { </a:t>
            </a:r>
            <a:r>
              <a:rPr lang="es-ES_tradnl" sz="1600" dirty="0" err="1"/>
              <a:t>return</a:t>
            </a:r>
            <a:r>
              <a:rPr lang="es-ES_tradnl" sz="1600" dirty="0"/>
              <a:t> "</a:t>
            </a:r>
            <a:r>
              <a:rPr lang="es-ES_tradnl" sz="1600" dirty="0" err="1"/>
              <a:t>Hello</a:t>
            </a:r>
            <a:r>
              <a:rPr lang="es-ES_tradnl" sz="1600" dirty="0"/>
              <a:t> </a:t>
            </a:r>
            <a:r>
              <a:rPr lang="es-ES_tradnl" sz="1600" dirty="0" err="1" smtClean="0"/>
              <a:t>World</a:t>
            </a:r>
            <a:r>
              <a:rPr lang="es-ES_tradnl" sz="1600" dirty="0" smtClean="0"/>
              <a:t>”;}</a:t>
            </a:r>
            <a:endParaRPr lang="es-ES_tradnl" sz="1600" dirty="0"/>
          </a:p>
          <a:p>
            <a:pPr marL="365760" lvl="1" indent="0">
              <a:buNone/>
            </a:pPr>
            <a:r>
              <a:rPr lang="es-ES_tradnl" sz="1600" dirty="0" err="1"/>
              <a:t>public</a:t>
            </a:r>
            <a:r>
              <a:rPr lang="es-ES_tradnl" sz="1600" dirty="0"/>
              <a:t> </a:t>
            </a:r>
            <a:r>
              <a:rPr lang="es-ES_tradnl" sz="1600" dirty="0" err="1"/>
              <a:t>void</a:t>
            </a:r>
            <a:r>
              <a:rPr lang="es-ES_tradnl" sz="1600" dirty="0"/>
              <a:t> </a:t>
            </a:r>
            <a:r>
              <a:rPr lang="es-ES_tradnl" sz="1600" dirty="0" err="1"/>
              <a:t>ejbCreate</a:t>
            </a:r>
            <a:r>
              <a:rPr lang="es-ES_tradnl" sz="1600" dirty="0"/>
              <a:t>() { </a:t>
            </a:r>
            <a:r>
              <a:rPr lang="es-ES_tradnl" sz="1600" dirty="0" smtClean="0"/>
              <a:t>}</a:t>
            </a:r>
          </a:p>
          <a:p>
            <a:pPr marL="68580" indent="0">
              <a:buNone/>
            </a:pPr>
            <a:r>
              <a:rPr lang="es-ES_tradn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4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3125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propiedades autom</a:t>
            </a:r>
            <a:r>
              <a:rPr lang="es-ES_tradnl" dirty="0" smtClean="0"/>
              <a:t>áticamente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byName</a:t>
            </a:r>
            <a:endParaRPr lang="es-ES_tradnl" dirty="0" smtClean="0"/>
          </a:p>
          <a:p>
            <a:pPr lvl="1"/>
            <a:r>
              <a:rPr lang="es-ES_tradnl" dirty="0" smtClean="0"/>
              <a:t>Intenta inyectar todas las propiedades del </a:t>
            </a:r>
            <a:r>
              <a:rPr lang="es-ES_tradnl" dirty="0" err="1" smtClean="0"/>
              <a:t>bean</a:t>
            </a:r>
            <a:r>
              <a:rPr lang="es-ES_tradnl" dirty="0" smtClean="0"/>
              <a:t> con </a:t>
            </a:r>
            <a:r>
              <a:rPr lang="es-ES_tradnl" dirty="0" err="1" smtClean="0"/>
              <a:t>beans</a:t>
            </a:r>
            <a:r>
              <a:rPr lang="es-ES_tradnl" dirty="0" smtClean="0"/>
              <a:t> que tengan el mismo nombre</a:t>
            </a:r>
          </a:p>
          <a:p>
            <a:r>
              <a:rPr lang="es-ES_tradnl" dirty="0" err="1" smtClean="0"/>
              <a:t>byType</a:t>
            </a:r>
            <a:endParaRPr lang="es-ES_tradnl" dirty="0" smtClean="0"/>
          </a:p>
          <a:p>
            <a:pPr lvl="1"/>
            <a:r>
              <a:rPr lang="es-ES_tradnl" dirty="0" smtClean="0"/>
              <a:t>Intenta inyectar todas las propiedades del </a:t>
            </a:r>
            <a:r>
              <a:rPr lang="es-ES_tradnl" dirty="0" err="1" smtClean="0"/>
              <a:t>bean</a:t>
            </a:r>
            <a:r>
              <a:rPr lang="es-ES_tradnl" dirty="0" smtClean="0"/>
              <a:t> con </a:t>
            </a:r>
            <a:r>
              <a:rPr lang="es-ES_tradnl" dirty="0" err="1" smtClean="0"/>
              <a:t>beans</a:t>
            </a:r>
            <a:r>
              <a:rPr lang="es-ES_tradnl" dirty="0" smtClean="0"/>
              <a:t>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938965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propiedades autom</a:t>
            </a:r>
            <a:r>
              <a:rPr lang="es-ES_tradnl" dirty="0" smtClean="0"/>
              <a:t>áticamente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constructor</a:t>
            </a:r>
          </a:p>
          <a:p>
            <a:pPr lvl="1"/>
            <a:r>
              <a:rPr lang="es-ES_tradnl" dirty="0" smtClean="0"/>
              <a:t>Intenta inyectar las propiedades del </a:t>
            </a:r>
            <a:r>
              <a:rPr lang="es-ES_tradnl" dirty="0" err="1" smtClean="0"/>
              <a:t>bean</a:t>
            </a:r>
            <a:r>
              <a:rPr lang="es-ES_tradnl" dirty="0" smtClean="0"/>
              <a:t> que se inicialicen por el constructor, encontrando </a:t>
            </a:r>
            <a:r>
              <a:rPr lang="es-ES_tradnl" dirty="0" err="1" smtClean="0"/>
              <a:t>beans</a:t>
            </a:r>
            <a:r>
              <a:rPr lang="es-ES_tradnl" dirty="0" smtClean="0"/>
              <a:t> que puedan asignarse a los argumentos del constructor</a:t>
            </a:r>
          </a:p>
          <a:p>
            <a:r>
              <a:rPr lang="es-ES_tradnl" dirty="0" err="1" smtClean="0"/>
              <a:t>autodetect</a:t>
            </a:r>
            <a:endParaRPr lang="es-ES_tradnl" dirty="0" smtClean="0"/>
          </a:p>
          <a:p>
            <a:pPr lvl="1"/>
            <a:r>
              <a:rPr lang="es-ES_tradnl" dirty="0" smtClean="0"/>
              <a:t>Primero intenta inicializarlo por constructor, si esto no funciona intenta </a:t>
            </a:r>
            <a:r>
              <a:rPr lang="es-ES_tradnl" dirty="0" err="1" smtClean="0"/>
              <a:t>byType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86194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byName</a:t>
            </a:r>
            <a:endParaRPr lang="es-ES_tradnl" dirty="0"/>
          </a:p>
        </p:txBody>
      </p:sp>
      <p:pic>
        <p:nvPicPr>
          <p:cNvPr id="4" name="Content Placeholder 3" descr="Screen shot 2011-11-17 at 6.2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542" b="-104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8177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byName</a:t>
            </a:r>
            <a:endParaRPr lang="es-ES_tradnl" dirty="0"/>
          </a:p>
        </p:txBody>
      </p:sp>
      <p:pic>
        <p:nvPicPr>
          <p:cNvPr id="7" name="Content Placeholder 6" descr="Screen shot 2011-11-17 at 6.25.50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113" b="-94113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8" name="Content Placeholder 7" descr="Screen shot 2011-11-17 at 6.25.58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85" b="-17885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180591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byType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similar al de </a:t>
            </a:r>
            <a:r>
              <a:rPr lang="es-ES_tradnl" dirty="0" err="1" smtClean="0"/>
              <a:t>byName</a:t>
            </a:r>
            <a:r>
              <a:rPr lang="es-ES_tradnl" dirty="0" smtClean="0"/>
              <a:t>, pero solo que en lugar de revisar el nombre del </a:t>
            </a:r>
            <a:r>
              <a:rPr lang="es-ES_tradnl" dirty="0" err="1" smtClean="0"/>
              <a:t>bean</a:t>
            </a:r>
            <a:r>
              <a:rPr lang="es-ES_tradnl" dirty="0" smtClean="0"/>
              <a:t>, revisa su tipo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97552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</a:t>
            </a:r>
            <a:r>
              <a:rPr lang="es-ES_tradnl" dirty="0" err="1" smtClean="0"/>
              <a:t>byType</a:t>
            </a:r>
            <a:endParaRPr lang="es-ES_tradnl" dirty="0"/>
          </a:p>
        </p:txBody>
      </p:sp>
      <p:pic>
        <p:nvPicPr>
          <p:cNvPr id="7" name="Content Placeholder 6" descr="Screen shot 2011-11-17 at 6.29.21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88" b="-50088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8" name="Content Placeholder 7" descr="Screen shot 2011-11-17 at 6.29.34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34" b="-44034"/>
          <a:stretch>
            <a:fillRect/>
          </a:stretch>
        </p:blipFill>
        <p:spPr>
          <a:xfrm>
            <a:off x="1042416" y="4063999"/>
            <a:ext cx="7022592" cy="1742439"/>
          </a:xfrm>
        </p:spPr>
      </p:pic>
    </p:spTree>
    <p:extLst>
      <p:ext uri="{BB962C8B-B14F-4D97-AF65-F5344CB8AC3E}">
        <p14:creationId xmlns:p14="http://schemas.microsoft.com/office/powerpoint/2010/main" val="2697583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por constructor</a:t>
            </a:r>
            <a:endParaRPr lang="es-ES_tradnl" dirty="0"/>
          </a:p>
        </p:txBody>
      </p:sp>
      <p:pic>
        <p:nvPicPr>
          <p:cNvPr id="6" name="Content Placeholder 5" descr="Screen shot 2011-11-17 at 6.34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329" b="-186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36699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Inyectando por constructor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Tiene las mismas limitantes que la inyecci</a:t>
            </a:r>
            <a:r>
              <a:rPr lang="es-ES_tradnl" dirty="0" smtClean="0"/>
              <a:t>ón por tipo (</a:t>
            </a:r>
            <a:r>
              <a:rPr lang="es-ES_tradnl" dirty="0" err="1" smtClean="0"/>
              <a:t>byType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Spring no va a adivinar cual </a:t>
            </a:r>
            <a:r>
              <a:rPr lang="es-ES_tradnl" dirty="0" err="1" smtClean="0"/>
              <a:t>bean</a:t>
            </a:r>
            <a:r>
              <a:rPr lang="es-ES_tradnl" dirty="0" smtClean="0"/>
              <a:t> asignar al atributo del constructor y si este </a:t>
            </a:r>
            <a:r>
              <a:rPr lang="es-ES_tradnl" dirty="0" err="1" smtClean="0"/>
              <a:t>bean</a:t>
            </a:r>
            <a:r>
              <a:rPr lang="es-ES_tradnl" dirty="0" smtClean="0"/>
              <a:t> cuenta con varios constructores, tampoco va adivinar cual utilizar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89347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Auto detectar la inyecci</a:t>
            </a:r>
            <a:r>
              <a:rPr lang="es-ES_tradnl" dirty="0" smtClean="0"/>
              <a:t>ón</a:t>
            </a:r>
            <a:endParaRPr lang="es-ES_tradnl" dirty="0"/>
          </a:p>
        </p:txBody>
      </p:sp>
      <p:pic>
        <p:nvPicPr>
          <p:cNvPr id="4" name="Content Placeholder 3" descr="Screen shot 2011-11-17 at 6.39.0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933" b="-1959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93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Spring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spring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HelloWorldBean</a:t>
            </a:r>
            <a:r>
              <a:rPr lang="es-ES_tradnl" dirty="0"/>
              <a:t> { </a:t>
            </a:r>
            <a:endParaRPr lang="es-ES_tradnl" dirty="0" smtClean="0"/>
          </a:p>
          <a:p>
            <a:pPr marL="365760" lvl="1" indent="0">
              <a:buNone/>
            </a:pPr>
            <a:r>
              <a:rPr lang="es-ES_tradnl" sz="2400" dirty="0" err="1" smtClean="0"/>
              <a:t>public</a:t>
            </a:r>
            <a:r>
              <a:rPr lang="es-ES_tradnl" sz="2400" dirty="0" smtClean="0"/>
              <a:t> </a:t>
            </a:r>
            <a:r>
              <a:rPr lang="es-ES_tradnl" sz="2400" dirty="0" err="1"/>
              <a:t>String</a:t>
            </a:r>
            <a:r>
              <a:rPr lang="es-ES_tradnl" sz="2400" dirty="0"/>
              <a:t> </a:t>
            </a:r>
            <a:r>
              <a:rPr lang="es-ES_tradnl" sz="2400" dirty="0" err="1"/>
              <a:t>sayHello</a:t>
            </a:r>
            <a:r>
              <a:rPr lang="es-ES_tradnl" sz="2400" dirty="0"/>
              <a:t>() {</a:t>
            </a:r>
          </a:p>
          <a:p>
            <a:pPr marL="640080" lvl="2" indent="0">
              <a:buNone/>
            </a:pPr>
            <a:r>
              <a:rPr lang="es-ES_tradnl" sz="2400" dirty="0" err="1" smtClean="0"/>
              <a:t>return</a:t>
            </a:r>
            <a:r>
              <a:rPr lang="es-ES_tradnl" sz="2400" dirty="0" smtClean="0"/>
              <a:t> </a:t>
            </a:r>
            <a:r>
              <a:rPr lang="es-ES_tradnl" sz="2400" dirty="0"/>
              <a:t>"</a:t>
            </a:r>
            <a:r>
              <a:rPr lang="es-ES_tradnl" sz="2400" dirty="0" err="1"/>
              <a:t>Hello</a:t>
            </a:r>
            <a:r>
              <a:rPr lang="es-ES_tradnl" sz="2400" dirty="0"/>
              <a:t> </a:t>
            </a:r>
            <a:r>
              <a:rPr lang="es-ES_tradnl" sz="2400" dirty="0" err="1"/>
              <a:t>World</a:t>
            </a:r>
            <a:r>
              <a:rPr lang="es-ES_tradnl" sz="2400" dirty="0"/>
              <a:t>";</a:t>
            </a:r>
          </a:p>
          <a:p>
            <a:pPr marL="365760" lvl="1" indent="0">
              <a:buNone/>
            </a:pPr>
            <a:r>
              <a:rPr lang="es-ES_tradnl" sz="2400" dirty="0"/>
              <a:t>}</a:t>
            </a:r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9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Configuraci</a:t>
            </a:r>
            <a:r>
              <a:rPr lang="es-ES_tradnl" dirty="0" smtClean="0"/>
              <a:t>ón general de la auto inyección</a:t>
            </a:r>
            <a:endParaRPr lang="es-ES_tradnl" dirty="0"/>
          </a:p>
        </p:txBody>
      </p:sp>
      <p:pic>
        <p:nvPicPr>
          <p:cNvPr id="4" name="Content Placeholder 3" descr="Screen shot 2011-11-17 at 6.40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38" b="-58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5397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Mezclar auto inyecci</a:t>
            </a:r>
            <a:r>
              <a:rPr lang="es-ES_tradnl" dirty="0" smtClean="0"/>
              <a:t>ón con la explícita</a:t>
            </a:r>
            <a:endParaRPr lang="es-ES_tradnl" dirty="0"/>
          </a:p>
        </p:txBody>
      </p:sp>
      <p:pic>
        <p:nvPicPr>
          <p:cNvPr id="4" name="Content Placeholder 3" descr="Screen shot 2011-11-17 at 6.41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493" b="-724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77412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Mezclar auto inyecci</a:t>
            </a:r>
            <a:r>
              <a:rPr lang="es-ES_tradnl" dirty="0" smtClean="0"/>
              <a:t>ón con la explícita</a:t>
            </a:r>
            <a:endParaRPr lang="es-ES_tradnl" dirty="0"/>
          </a:p>
        </p:txBody>
      </p:sp>
      <p:pic>
        <p:nvPicPr>
          <p:cNvPr id="4" name="Content Placeholder 3" descr="Screen shot 2011-11-17 at 6.43.1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469" b="-704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806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con anotaci</a:t>
            </a:r>
            <a:r>
              <a:rPr lang="es-ES_tradnl" dirty="0" smtClean="0"/>
              <a:t>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Desde la versi</a:t>
            </a:r>
            <a:r>
              <a:rPr lang="es-ES_tradnl" dirty="0" smtClean="0"/>
              <a:t>ón 2.5, una de las formas más interesantes para la inyección de componentes es utilizar anotaciones</a:t>
            </a:r>
          </a:p>
          <a:p>
            <a:r>
              <a:rPr lang="es-ES_tradnl" dirty="0" smtClean="0"/>
              <a:t>No es muy diferente de la que se utiliza en el XML, pero si puede ser m</a:t>
            </a:r>
            <a:r>
              <a:rPr lang="es-ES_tradnl" dirty="0" smtClean="0"/>
              <a:t>ás detallada</a:t>
            </a:r>
          </a:p>
          <a:p>
            <a:r>
              <a:rPr lang="es-ES_tradnl" dirty="0" smtClean="0"/>
              <a:t>Por defecto, la inyección basada en anotaciones no está habilitada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8814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con anotaciones</a:t>
            </a:r>
            <a:endParaRPr lang="es-ES_tradnl" dirty="0"/>
          </a:p>
        </p:txBody>
      </p:sp>
      <p:pic>
        <p:nvPicPr>
          <p:cNvPr id="4" name="Content Placeholder 3" descr="Screen shot 2011-11-17 at 6.46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98" b="-2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3988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Inyectando con anotaciones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Spring 3 soporta varias tipos de anotaciones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Inject</a:t>
            </a:r>
            <a:r>
              <a:rPr lang="es-ES_tradnl" dirty="0" smtClean="0"/>
              <a:t> (JSR-330)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Resource</a:t>
            </a:r>
            <a:r>
              <a:rPr lang="es-ES_tradnl" dirty="0" smtClean="0"/>
              <a:t> (JSR-250)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3112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</p:txBody>
      </p:sp>
      <p:pic>
        <p:nvPicPr>
          <p:cNvPr id="6" name="Content Placeholder 5" descr="Screen shot 2011-11-17 at 8.17.08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14" b="-23414"/>
          <a:stretch>
            <a:fillRect/>
          </a:stretch>
        </p:blipFill>
        <p:spPr>
          <a:xfrm>
            <a:off x="1042416" y="2313432"/>
            <a:ext cx="7025818" cy="1750568"/>
          </a:xfrm>
        </p:spPr>
      </p:pic>
      <p:pic>
        <p:nvPicPr>
          <p:cNvPr id="7" name="Content Placeholder 6" descr="Screen shot 2011-11-17 at 8.17.3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011" b="-29011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681013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</p:txBody>
      </p:sp>
      <p:pic>
        <p:nvPicPr>
          <p:cNvPr id="5" name="Content Placeholder 4" descr="Screen shot 2011-11-17 at 8.18.33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78" b="-20278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6" name="Content Placeholder 5" descr="Screen shot 2011-11-17 at 8.18.44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60" b="-31460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160995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Limitantes</a:t>
            </a:r>
          </a:p>
          <a:p>
            <a:pPr lvl="1"/>
            <a:r>
              <a:rPr lang="es-ES_tradnl" dirty="0" smtClean="0"/>
              <a:t>Debe de existir solo un </a:t>
            </a:r>
            <a:r>
              <a:rPr lang="es-ES_tradnl" dirty="0" err="1" smtClean="0"/>
              <a:t>bean</a:t>
            </a:r>
            <a:r>
              <a:rPr lang="es-ES_tradnl" dirty="0" smtClean="0"/>
              <a:t> que aplique para la asignaci</a:t>
            </a:r>
            <a:r>
              <a:rPr lang="es-ES_tradnl" dirty="0" smtClean="0"/>
              <a:t>ón</a:t>
            </a:r>
          </a:p>
        </p:txBody>
      </p:sp>
    </p:spTree>
    <p:extLst>
      <p:ext uri="{BB962C8B-B14F-4D97-AF65-F5344CB8AC3E}">
        <p14:creationId xmlns:p14="http://schemas.microsoft.com/office/powerpoint/2010/main" val="9911193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2592" cy="1750568"/>
          </a:xfrm>
        </p:spPr>
        <p:txBody>
          <a:bodyPr>
            <a:normAutofit/>
          </a:bodyPr>
          <a:lstStyle/>
          <a:p>
            <a:r>
              <a:rPr lang="es-ES_tradnl" dirty="0"/>
              <a:t>Por defecto al poner la anotación @</a:t>
            </a:r>
            <a:r>
              <a:rPr lang="es-ES_tradnl" dirty="0" err="1"/>
              <a:t>Autowired</a:t>
            </a:r>
            <a:r>
              <a:rPr lang="es-ES_tradnl" dirty="0"/>
              <a:t> la propiedad será </a:t>
            </a:r>
            <a:r>
              <a:rPr lang="es-ES_tradnl" dirty="0" smtClean="0"/>
              <a:t>requerida</a:t>
            </a:r>
            <a:endParaRPr lang="es-ES_tradnl" dirty="0"/>
          </a:p>
        </p:txBody>
      </p:sp>
      <p:pic>
        <p:nvPicPr>
          <p:cNvPr id="6" name="Content Placeholder 5" descr="Screen shot 2011-11-17 at 8.24.18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04" b="-41804"/>
          <a:stretch>
            <a:fillRect/>
          </a:stretch>
        </p:blipFill>
        <p:spPr>
          <a:xfrm>
            <a:off x="1379017" y="3540125"/>
            <a:ext cx="6447358" cy="1599712"/>
          </a:xfrm>
        </p:spPr>
      </p:pic>
    </p:spTree>
    <p:extLst>
      <p:ext uri="{BB962C8B-B14F-4D97-AF65-F5344CB8AC3E}">
        <p14:creationId xmlns:p14="http://schemas.microsoft.com/office/powerpoint/2010/main" val="304760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Acoplamiento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RescueDamselQuest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DamselRescuingKnight</a:t>
            </a:r>
            <a:r>
              <a:rPr lang="es-ES_tradnl" dirty="0"/>
              <a:t>() </a:t>
            </a:r>
            <a:r>
              <a:rPr lang="es-ES_tradnl" dirty="0" smtClean="0"/>
              <a:t>{</a:t>
            </a:r>
          </a:p>
          <a:p>
            <a:pPr marL="6858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quest</a:t>
            </a:r>
            <a:r>
              <a:rPr lang="es-ES_tradnl" dirty="0" smtClean="0"/>
              <a:t> </a:t>
            </a:r>
            <a:r>
              <a:rPr lang="es-ES_tradnl" dirty="0"/>
              <a:t>= new </a:t>
            </a:r>
            <a:r>
              <a:rPr lang="es-ES_tradnl" dirty="0" err="1"/>
              <a:t>RescueDamselQuest</a:t>
            </a:r>
            <a:r>
              <a:rPr lang="es-ES_tradnl" dirty="0"/>
              <a:t>()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/>
              <a:t>throws</a:t>
            </a:r>
            <a:r>
              <a:rPr lang="es-ES_tradnl" dirty="0"/>
              <a:t> </a:t>
            </a:r>
            <a:r>
              <a:rPr lang="es-ES_tradnl" dirty="0" err="1"/>
              <a:t>QuestException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        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11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Autowired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N</a:t>
            </a:r>
            <a:r>
              <a:rPr lang="es-ES_tradnl" dirty="0" smtClean="0"/>
              <a:t>ótese que el atributo </a:t>
            </a:r>
            <a:r>
              <a:rPr lang="es-ES_tradnl" i="1" dirty="0" err="1" smtClean="0"/>
              <a:t>required</a:t>
            </a:r>
            <a:r>
              <a:rPr lang="es-ES_tradnl" dirty="0" smtClean="0"/>
              <a:t> puede ser usado donde quiera que utilices la anotación @</a:t>
            </a:r>
            <a:r>
              <a:rPr lang="es-ES_tradnl" dirty="0" err="1" smtClean="0"/>
              <a:t>Autowired</a:t>
            </a:r>
            <a:r>
              <a:rPr lang="es-ES_tradnl" dirty="0" smtClean="0"/>
              <a:t>. Pero cuando es usado en los constructores, solo un constructor puede ser utilizado con la anotación @</a:t>
            </a:r>
            <a:r>
              <a:rPr lang="es-ES_tradnl" dirty="0" err="1" smtClean="0"/>
              <a:t>Autowired</a:t>
            </a:r>
            <a:r>
              <a:rPr lang="es-ES_tradnl" dirty="0" smtClean="0"/>
              <a:t> y el atributo </a:t>
            </a:r>
            <a:r>
              <a:rPr lang="es-ES_tradnl" i="1" dirty="0" err="1" smtClean="0"/>
              <a:t>required</a:t>
            </a:r>
            <a:r>
              <a:rPr lang="es-ES_tradnl" dirty="0" smtClean="0"/>
              <a:t> igual a </a:t>
            </a:r>
            <a:r>
              <a:rPr lang="es-ES_tradnl" i="1" dirty="0" smtClean="0"/>
              <a:t>true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Cuando múltiples constructores son anotados con @</a:t>
            </a:r>
            <a:r>
              <a:rPr lang="es-ES_tradnl" dirty="0" err="1" smtClean="0"/>
              <a:t>Autowired</a:t>
            </a:r>
            <a:r>
              <a:rPr lang="es-ES_tradnl" dirty="0" smtClean="0"/>
              <a:t>, Spring elegirá al constructor que tenga el mayor número de argumentos.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83473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Seleccionar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5818" cy="1750568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Puede darse el caso de que tengamos varios </a:t>
            </a:r>
            <a:r>
              <a:rPr lang="es-ES_tradnl" dirty="0" err="1" smtClean="0"/>
              <a:t>beans</a:t>
            </a:r>
            <a:r>
              <a:rPr lang="es-ES_tradnl" dirty="0" smtClean="0"/>
              <a:t> que cumplan con los requisitos para un @</a:t>
            </a:r>
            <a:r>
              <a:rPr lang="es-ES_tradnl" dirty="0" err="1" smtClean="0"/>
              <a:t>Autowired</a:t>
            </a:r>
            <a:r>
              <a:rPr lang="es-ES_tradnl" dirty="0" smtClean="0"/>
              <a:t>. En este caso Spring lanzar</a:t>
            </a:r>
            <a:r>
              <a:rPr lang="es-ES_tradnl" dirty="0" smtClean="0"/>
              <a:t>á la excepción </a:t>
            </a:r>
            <a:r>
              <a:rPr lang="es-ES_tradnl" dirty="0" err="1" smtClean="0"/>
              <a:t>NoSuchBeanDefinitionException</a:t>
            </a:r>
            <a:endParaRPr lang="es-ES_tradnl" dirty="0" smtClean="0"/>
          </a:p>
        </p:txBody>
      </p:sp>
      <p:pic>
        <p:nvPicPr>
          <p:cNvPr id="5" name="Content Placeholder 4" descr="Screen shot 2011-11-17 at 8.34.43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6" b="-5046"/>
          <a:stretch>
            <a:fillRect/>
          </a:stretch>
        </p:blipFill>
        <p:spPr>
          <a:xfrm>
            <a:off x="1042988" y="4064000"/>
            <a:ext cx="7021512" cy="1743075"/>
          </a:xfrm>
        </p:spPr>
      </p:pic>
    </p:spTree>
    <p:extLst>
      <p:ext uri="{BB962C8B-B14F-4D97-AF65-F5344CB8AC3E}">
        <p14:creationId xmlns:p14="http://schemas.microsoft.com/office/powerpoint/2010/main" val="203161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Seleccionar</a:t>
            </a:r>
            <a:endParaRPr lang="es-ES_tradnl" dirty="0"/>
          </a:p>
        </p:txBody>
      </p:sp>
      <p:pic>
        <p:nvPicPr>
          <p:cNvPr id="5" name="Content Placeholder 4" descr="Screen shot 2011-11-17 at 8.35.2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12" b="-44212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6" name="Content Placeholder 5" descr="Screen shot 2011-11-17 at 8.36.27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51" b="-11751"/>
          <a:stretch>
            <a:fillRect/>
          </a:stretch>
        </p:blipFill>
        <p:spPr>
          <a:xfrm>
            <a:off x="1043490" y="4063999"/>
            <a:ext cx="7021518" cy="1742439"/>
          </a:xfrm>
        </p:spPr>
      </p:pic>
    </p:spTree>
    <p:extLst>
      <p:ext uri="{BB962C8B-B14F-4D97-AF65-F5344CB8AC3E}">
        <p14:creationId xmlns:p14="http://schemas.microsoft.com/office/powerpoint/2010/main" val="1008959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Inject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2592" cy="1750568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En un esfuerzo para unificar el modelo de programaci</a:t>
            </a:r>
            <a:r>
              <a:rPr lang="es-ES_tradnl" dirty="0" smtClean="0"/>
              <a:t>ón entre las distintas infraestructuras de dependencias, la JCP publicó la especificación de Inyección de Dependencias para Java (JSR-330)</a:t>
            </a:r>
            <a:endParaRPr lang="es-ES_tradnl" dirty="0"/>
          </a:p>
        </p:txBody>
      </p:sp>
      <p:pic>
        <p:nvPicPr>
          <p:cNvPr id="8" name="Content Placeholder 7" descr="Screen shot 2011-11-17 at 8.40.53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32" b="-32232"/>
          <a:stretch>
            <a:fillRect/>
          </a:stretch>
        </p:blipFill>
        <p:spPr>
          <a:xfrm>
            <a:off x="1042988" y="4064000"/>
            <a:ext cx="7021512" cy="1743075"/>
          </a:xfrm>
        </p:spPr>
      </p:pic>
    </p:spTree>
    <p:extLst>
      <p:ext uri="{BB962C8B-B14F-4D97-AF65-F5344CB8AC3E}">
        <p14:creationId xmlns:p14="http://schemas.microsoft.com/office/powerpoint/2010/main" val="2018832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Inject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Puede ser usado para inyectar propiedades, m</a:t>
            </a:r>
            <a:r>
              <a:rPr lang="es-ES_tradnl" dirty="0" smtClean="0"/>
              <a:t>étodos y constructores</a:t>
            </a:r>
          </a:p>
          <a:p>
            <a:r>
              <a:rPr lang="es-ES_tradnl" dirty="0" smtClean="0"/>
              <a:t>No tiene el atributo </a:t>
            </a:r>
            <a:r>
              <a:rPr lang="es-ES_tradnl" i="1" dirty="0" err="1" smtClean="0"/>
              <a:t>required</a:t>
            </a:r>
            <a:endParaRPr lang="es-ES_tradnl" i="1" dirty="0" smtClean="0"/>
          </a:p>
          <a:p>
            <a:r>
              <a:rPr lang="es-ES_tradnl" dirty="0" smtClean="0"/>
              <a:t>Por lo que si no viene un atributo lanzará una excepción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24158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Inject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22592" cy="1750568"/>
          </a:xfrm>
        </p:spPr>
        <p:txBody>
          <a:bodyPr>
            <a:normAutofit/>
          </a:bodyPr>
          <a:lstStyle/>
          <a:p>
            <a:r>
              <a:rPr lang="es-ES_tradnl" dirty="0" smtClean="0"/>
              <a:t>Para seleccionar un objeto con esta anotaci</a:t>
            </a:r>
            <a:r>
              <a:rPr lang="es-ES_tradnl" dirty="0" smtClean="0"/>
              <a:t>ón hay que usar la anotación @</a:t>
            </a:r>
            <a:r>
              <a:rPr lang="es-ES_tradnl" dirty="0" err="1" smtClean="0"/>
              <a:t>Named</a:t>
            </a:r>
            <a:endParaRPr lang="es-ES_tradnl" dirty="0"/>
          </a:p>
        </p:txBody>
      </p:sp>
      <p:pic>
        <p:nvPicPr>
          <p:cNvPr id="5" name="Content Placeholder 4" descr="Screen shot 2011-11-17 at 9.55.47 A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67" b="-9667"/>
          <a:stretch>
            <a:fillRect/>
          </a:stretch>
        </p:blipFill>
        <p:spPr>
          <a:xfrm>
            <a:off x="1042416" y="4063999"/>
            <a:ext cx="7022592" cy="1742439"/>
          </a:xfrm>
        </p:spPr>
      </p:pic>
    </p:spTree>
    <p:extLst>
      <p:ext uri="{BB962C8B-B14F-4D97-AF65-F5344CB8AC3E}">
        <p14:creationId xmlns:p14="http://schemas.microsoft.com/office/powerpoint/2010/main" val="6297514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@</a:t>
            </a:r>
            <a:r>
              <a:rPr lang="es-ES_tradnl" dirty="0" err="1" smtClean="0"/>
              <a:t>Value</a:t>
            </a:r>
            <a:endParaRPr lang="es-ES_tradnl" dirty="0"/>
          </a:p>
        </p:txBody>
      </p:sp>
      <p:pic>
        <p:nvPicPr>
          <p:cNvPr id="5" name="Content Placeholder 4" descr="Screen shot 2011-11-17 at 9.59.04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70" b="-46470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pic>
        <p:nvPicPr>
          <p:cNvPr id="6" name="Content Placeholder 5" descr="Screen shot 2011-11-17 at 9.59.21 AM.pn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605" b="-84605"/>
          <a:stretch>
            <a:fillRect/>
          </a:stretch>
        </p:blipFill>
        <p:spPr>
          <a:xfrm>
            <a:off x="1042416" y="4063999"/>
            <a:ext cx="7022592" cy="1742439"/>
          </a:xfrm>
        </p:spPr>
      </p:pic>
    </p:spTree>
    <p:extLst>
      <p:ext uri="{BB962C8B-B14F-4D97-AF65-F5344CB8AC3E}">
        <p14:creationId xmlns:p14="http://schemas.microsoft.com/office/powerpoint/2010/main" val="22318021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Cuando agregamos &lt;</a:t>
            </a:r>
            <a:r>
              <a:rPr lang="es-ES_tradnl" dirty="0" err="1" smtClean="0"/>
              <a:t>context:annotation-config</a:t>
            </a:r>
            <a:r>
              <a:rPr lang="es-ES_tradnl" dirty="0" smtClean="0"/>
              <a:t>&gt; a la configuraci</a:t>
            </a:r>
            <a:r>
              <a:rPr lang="es-ES_tradnl" dirty="0" smtClean="0"/>
              <a:t>ón, le informamos a Spring que lea ciertas anotaciones de nuestras clases para configurarlos </a:t>
            </a:r>
            <a:r>
              <a:rPr lang="es-ES_tradnl" dirty="0" err="1" smtClean="0"/>
              <a:t>beans</a:t>
            </a:r>
            <a:r>
              <a:rPr lang="es-ES_tradnl" dirty="0" smtClean="0"/>
              <a:t>, pero aún es necesario declarar los </a:t>
            </a:r>
            <a:r>
              <a:rPr lang="es-ES_tradnl" dirty="0" err="1" smtClean="0"/>
              <a:t>beans</a:t>
            </a:r>
            <a:r>
              <a:rPr lang="es-ES_tradnl" dirty="0" smtClean="0"/>
              <a:t> dentro del XML.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42987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pic>
        <p:nvPicPr>
          <p:cNvPr id="4" name="Content Placeholder 3" descr="Screen shot 2011-11-17 at 10.03.46 A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203" b="-52203"/>
          <a:stretch>
            <a:fillRect/>
          </a:stretch>
        </p:blipFill>
        <p:spPr>
          <a:xfrm>
            <a:off x="1042416" y="2313432"/>
            <a:ext cx="7022592" cy="1750568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42416" y="4063999"/>
            <a:ext cx="7022592" cy="1742439"/>
          </a:xfrm>
        </p:spPr>
        <p:txBody>
          <a:bodyPr/>
          <a:lstStyle/>
          <a:p>
            <a:r>
              <a:rPr lang="es-ES_tradnl" dirty="0" smtClean="0"/>
              <a:t>Esta instrucci</a:t>
            </a:r>
            <a:r>
              <a:rPr lang="es-ES_tradnl" dirty="0" smtClean="0"/>
              <a:t>ón hace todo lo que la configuración anterior hace pero además da de alta los </a:t>
            </a:r>
            <a:r>
              <a:rPr lang="es-ES_tradnl" dirty="0" err="1" smtClean="0"/>
              <a:t>beans</a:t>
            </a:r>
            <a:r>
              <a:rPr lang="es-ES_tradnl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72210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Por defecto, el </a:t>
            </a:r>
            <a:r>
              <a:rPr lang="es-ES_tradnl" dirty="0" err="1" smtClean="0"/>
              <a:t>component-scan</a:t>
            </a:r>
            <a:r>
              <a:rPr lang="es-ES_tradnl" dirty="0" smtClean="0"/>
              <a:t> busca clases anotadas con los estereotipos siguientes: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Component</a:t>
            </a:r>
            <a:endParaRPr lang="es-ES_tradnl" dirty="0" smtClean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Controller</a:t>
            </a:r>
            <a:endParaRPr lang="es-ES_tradnl" dirty="0" smtClean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Service</a:t>
            </a:r>
            <a:endParaRPr lang="es-ES_tradnl" dirty="0" smtClean="0"/>
          </a:p>
          <a:p>
            <a:pPr lvl="1"/>
            <a:r>
              <a:rPr lang="es-ES_tradnl" dirty="0" smtClean="0"/>
              <a:t>Cualquier anotaci</a:t>
            </a:r>
            <a:r>
              <a:rPr lang="es-ES_tradnl" dirty="0" smtClean="0"/>
              <a:t>ón propia que se encuentra anotada con @</a:t>
            </a:r>
            <a:r>
              <a:rPr lang="es-ES_tradnl" dirty="0" err="1" smtClean="0"/>
              <a:t>Component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245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Desacoplamiento (DI)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ES_tradnl" dirty="0" err="1" smtClean="0"/>
              <a:t>package</a:t>
            </a:r>
            <a:r>
              <a:rPr lang="es-ES_tradnl" dirty="0" smtClean="0"/>
              <a:t> </a:t>
            </a:r>
            <a:r>
              <a:rPr lang="es-ES_tradnl" dirty="0" err="1" smtClean="0"/>
              <a:t>knights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BraveKnight</a:t>
            </a:r>
            <a:r>
              <a:rPr lang="es-ES_tradnl" dirty="0"/>
              <a:t> </a:t>
            </a:r>
            <a:r>
              <a:rPr lang="es-ES_tradnl" dirty="0" err="1"/>
              <a:t>implements</a:t>
            </a:r>
            <a:r>
              <a:rPr lang="es-ES_tradnl" dirty="0"/>
              <a:t> </a:t>
            </a:r>
            <a:r>
              <a:rPr lang="es-ES_tradnl" dirty="0" err="1"/>
              <a:t>Knight</a:t>
            </a:r>
            <a:r>
              <a:rPr lang="es-ES_tradnl" dirty="0"/>
              <a:t> 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 smtClean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BraveKnight</a:t>
            </a:r>
            <a:r>
              <a:rPr lang="es-ES_tradnl" dirty="0"/>
              <a:t>(</a:t>
            </a:r>
            <a:r>
              <a:rPr lang="es-ES_tradnl" dirty="0" err="1"/>
              <a:t>Quest</a:t>
            </a:r>
            <a:r>
              <a:rPr lang="es-ES_tradnl" dirty="0"/>
              <a:t> </a:t>
            </a:r>
            <a:r>
              <a:rPr lang="es-ES_tradnl" dirty="0" err="1"/>
              <a:t>quest</a:t>
            </a:r>
            <a:r>
              <a:rPr lang="es-ES_tradnl" dirty="0"/>
              <a:t>) { </a:t>
            </a:r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this.quest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err="1"/>
              <a:t>quest</a:t>
            </a:r>
            <a:r>
              <a:rPr lang="es-ES_tradnl" dirty="0"/>
              <a:t>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  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/>
              <a:t>void</a:t>
            </a:r>
            <a:r>
              <a:rPr lang="es-ES_tradnl" dirty="0"/>
              <a:t> </a:t>
            </a:r>
            <a:r>
              <a:rPr lang="es-ES_tradnl" dirty="0" err="1"/>
              <a:t>embarkOnQuest</a:t>
            </a:r>
            <a:r>
              <a:rPr lang="es-ES_tradnl" dirty="0"/>
              <a:t>()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QuestException</a:t>
            </a:r>
            <a:r>
              <a:rPr lang="es-ES_tradnl" dirty="0" smtClean="0"/>
              <a:t> </a:t>
            </a:r>
            <a:r>
              <a:rPr lang="es-ES_tradnl" dirty="0"/>
              <a:t>{ </a:t>
            </a:r>
            <a:endParaRPr lang="es-ES_tradnl" dirty="0" smtClean="0"/>
          </a:p>
          <a:p>
            <a:pPr marL="6858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quest.embark</a:t>
            </a:r>
            <a:r>
              <a:rPr lang="es-ES_tradnl" dirty="0"/>
              <a:t>();</a:t>
            </a:r>
          </a:p>
          <a:p>
            <a:pPr marL="68580" indent="0">
              <a:buNone/>
            </a:pPr>
            <a:r>
              <a:rPr lang="es-ES_tradnl" dirty="0" smtClean="0"/>
              <a:t>  }</a:t>
            </a:r>
            <a:endParaRPr lang="es-ES_tradnl" dirty="0"/>
          </a:p>
          <a:p>
            <a:pPr marL="68580" indent="0">
              <a:buNone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709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pic>
        <p:nvPicPr>
          <p:cNvPr id="4" name="Content Placeholder 3" descr="Screen shot 2011-11-17 at 10.10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50" b="-16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46362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pic>
        <p:nvPicPr>
          <p:cNvPr id="5" name="Content Placeholder 4" descr="Screen shot 2011-11-17 at 10.10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458" b="-101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68564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Filtrado</a:t>
            </a:r>
          </a:p>
          <a:p>
            <a:pPr lvl="1"/>
            <a:r>
              <a:rPr lang="es-ES_tradnl" dirty="0" smtClean="0"/>
              <a:t>Se puede filtrar el escan</a:t>
            </a:r>
            <a:r>
              <a:rPr lang="es-ES_tradnl" dirty="0" smtClean="0"/>
              <a:t>eo de clases ya sea para incluir o excluir</a:t>
            </a:r>
          </a:p>
          <a:p>
            <a:pPr lvl="2"/>
            <a:r>
              <a:rPr lang="es-ES_tradnl" dirty="0" smtClean="0"/>
              <a:t>&lt;</a:t>
            </a:r>
            <a:r>
              <a:rPr lang="es-ES_tradnl" dirty="0" err="1" smtClean="0"/>
              <a:t>context:include-filter</a:t>
            </a:r>
            <a:r>
              <a:rPr lang="es-ES_tradnl" dirty="0" smtClean="0"/>
              <a:t>&gt;</a:t>
            </a:r>
          </a:p>
          <a:p>
            <a:pPr lvl="2"/>
            <a:r>
              <a:rPr lang="es-ES_tradnl" dirty="0" smtClean="0"/>
              <a:t>&lt;</a:t>
            </a:r>
            <a:r>
              <a:rPr lang="es-ES_tradnl" dirty="0" err="1" smtClean="0"/>
              <a:t>context:exclude-filter</a:t>
            </a:r>
            <a:r>
              <a:rPr lang="es-ES_tradnl" dirty="0" smtClean="0"/>
              <a:t>&gt;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0413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pic>
        <p:nvPicPr>
          <p:cNvPr id="4" name="Content Placeholder 3" descr="Screen shot 2011-11-17 at 10.15.0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732" b="-987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51565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Tipos de Filtros</a:t>
            </a:r>
          </a:p>
          <a:p>
            <a:pPr lvl="1"/>
            <a:r>
              <a:rPr lang="es-ES_tradnl" dirty="0" err="1" smtClean="0"/>
              <a:t>annotation</a:t>
            </a:r>
            <a:endParaRPr lang="es-ES_tradnl" dirty="0" smtClean="0"/>
          </a:p>
          <a:p>
            <a:pPr lvl="2"/>
            <a:r>
              <a:rPr lang="es-ES_tradnl" dirty="0" smtClean="0"/>
              <a:t>Elige las clases que tienen cierta anotaci</a:t>
            </a:r>
            <a:r>
              <a:rPr lang="es-ES_tradnl" dirty="0" smtClean="0"/>
              <a:t>ón a nivel Tipo</a:t>
            </a:r>
          </a:p>
          <a:p>
            <a:pPr lvl="1"/>
            <a:r>
              <a:rPr lang="es-ES_tradnl" dirty="0" err="1" smtClean="0"/>
              <a:t>assignable</a:t>
            </a:r>
            <a:endParaRPr lang="es-ES_tradnl" dirty="0" smtClean="0"/>
          </a:p>
          <a:p>
            <a:pPr lvl="2"/>
            <a:r>
              <a:rPr lang="es-ES_tradnl" dirty="0" smtClean="0"/>
              <a:t>Elige las clases que pueden ser asignadas al Tipo especificado en el atributo </a:t>
            </a:r>
            <a:r>
              <a:rPr lang="es-ES_tradnl" i="1" dirty="0" err="1" smtClean="0"/>
              <a:t>expression</a:t>
            </a:r>
            <a:endParaRPr lang="es-ES_tradnl" dirty="0" smtClean="0"/>
          </a:p>
          <a:p>
            <a:pPr lvl="1"/>
            <a:r>
              <a:rPr lang="es-ES_tradnl" dirty="0" err="1" smtClean="0"/>
              <a:t>aspectj</a:t>
            </a:r>
            <a:endParaRPr lang="es-ES_tradnl" dirty="0" smtClean="0"/>
          </a:p>
          <a:p>
            <a:pPr lvl="2"/>
            <a:r>
              <a:rPr lang="es-ES_tradnl" dirty="0" smtClean="0"/>
              <a:t>Elige las clases que </a:t>
            </a:r>
            <a:r>
              <a:rPr lang="es-ES_tradnl" dirty="0" err="1" smtClean="0"/>
              <a:t>concidan</a:t>
            </a:r>
            <a:r>
              <a:rPr lang="es-ES_tradnl" dirty="0" smtClean="0"/>
              <a:t> con el tipo </a:t>
            </a:r>
            <a:r>
              <a:rPr lang="es-ES_tradnl" dirty="0" err="1" smtClean="0"/>
              <a:t>AspectJ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29507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Tipos de Filtros (cont.)</a:t>
            </a:r>
          </a:p>
          <a:p>
            <a:pPr lvl="1"/>
            <a:r>
              <a:rPr lang="es-ES_tradnl" dirty="0" err="1" smtClean="0"/>
              <a:t>custom</a:t>
            </a:r>
            <a:endParaRPr lang="es-ES_tradnl" dirty="0" smtClean="0"/>
          </a:p>
          <a:p>
            <a:pPr lvl="2"/>
            <a:r>
              <a:rPr lang="es-ES_tradnl" dirty="0" smtClean="0"/>
              <a:t>Usa una clase que implemente a </a:t>
            </a:r>
            <a:r>
              <a:rPr lang="es-ES_tradnl" dirty="0" err="1" smtClean="0"/>
              <a:t>org.springframework.core.type.TypeFilter</a:t>
            </a:r>
            <a:endParaRPr lang="es-ES_tradnl" dirty="0" smtClean="0"/>
          </a:p>
          <a:p>
            <a:pPr lvl="1"/>
            <a:r>
              <a:rPr lang="es-ES_tradnl" dirty="0" err="1"/>
              <a:t>r</a:t>
            </a:r>
            <a:r>
              <a:rPr lang="es-ES_tradnl" dirty="0" err="1" smtClean="0"/>
              <a:t>egex</a:t>
            </a:r>
            <a:endParaRPr lang="es-ES_tradnl" dirty="0" smtClean="0"/>
          </a:p>
          <a:p>
            <a:pPr lvl="2"/>
            <a:r>
              <a:rPr lang="es-ES_tradnl" dirty="0" smtClean="0"/>
              <a:t>Elige las clases que sus nombres coincidan con la expresi</a:t>
            </a:r>
            <a:r>
              <a:rPr lang="es-ES_tradnl" dirty="0" smtClean="0"/>
              <a:t>ón regular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97261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Descubrimiento autom</a:t>
            </a:r>
            <a:r>
              <a:rPr lang="es-ES_tradnl" dirty="0" smtClean="0"/>
              <a:t>ático</a:t>
            </a:r>
            <a:endParaRPr lang="es-ES_tradnl" dirty="0"/>
          </a:p>
        </p:txBody>
      </p:sp>
      <p:pic>
        <p:nvPicPr>
          <p:cNvPr id="4" name="Content Placeholder 3" descr="Screen shot 2011-11-17 at 10.20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08" b="-54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53176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Migrar Lote de carros a Spring / Maven / JUnit / </a:t>
            </a:r>
            <a:r>
              <a:rPr lang="es-ES_tradnl" dirty="0" err="1" smtClean="0"/>
              <a:t>Mockito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896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pic>
        <p:nvPicPr>
          <p:cNvPr id="4" name="Content Placeholder 3" descr="Screen shot 2011-11-17 at 10.25.0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9" r="-8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19998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AOP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herencia puede ayudarnos a resolver este problema, pero en cuanto el sistema crezca, tendremos un modelo complejo y tendremos que saber mucho de este para poder hacer las llamadas correctas.</a:t>
            </a:r>
          </a:p>
          <a:p>
            <a:r>
              <a:rPr lang="es-ES_tradnl" dirty="0" smtClean="0"/>
              <a:t>Los aspectos nos ofrecen una alternativa que puede ser mas limpia en muchos casos.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0965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1958</TotalTime>
  <Words>2937</Words>
  <Application>Microsoft Macintosh PowerPoint</Application>
  <PresentationFormat>On-screen Show (4:3)</PresentationFormat>
  <Paragraphs>430</Paragraphs>
  <Slides>129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0" baseType="lpstr">
      <vt:lpstr>Austin</vt:lpstr>
      <vt:lpstr>Desarrollo Web utilizando Spring 3.0</vt:lpstr>
      <vt:lpstr>Introducción a Desarrollo Web</vt:lpstr>
      <vt:lpstr>Spring Core</vt:lpstr>
      <vt:lpstr>Historia</vt:lpstr>
      <vt:lpstr>Simplifica Java</vt:lpstr>
      <vt:lpstr>EJB 2.0</vt:lpstr>
      <vt:lpstr>Spring</vt:lpstr>
      <vt:lpstr>Acoplamiento</vt:lpstr>
      <vt:lpstr>Desacoplamiento (DI)</vt:lpstr>
      <vt:lpstr>Prueba Unitaria</vt:lpstr>
      <vt:lpstr>Ejemplo</vt:lpstr>
      <vt:lpstr>AOP</vt:lpstr>
      <vt:lpstr>Problemas que resuelve</vt:lpstr>
      <vt:lpstr>Ejemplo del problema</vt:lpstr>
      <vt:lpstr>Problema resuelto con AOP</vt:lpstr>
      <vt:lpstr>AOP</vt:lpstr>
      <vt:lpstr>¿Solución?</vt:lpstr>
      <vt:lpstr>Utilizando AOP</vt:lpstr>
      <vt:lpstr>Ejemplo</vt:lpstr>
      <vt:lpstr>Contenedor</vt:lpstr>
      <vt:lpstr>Contextos</vt:lpstr>
      <vt:lpstr>Ejemplos</vt:lpstr>
      <vt:lpstr>Ciclo de vida</vt:lpstr>
      <vt:lpstr>Módulos</vt:lpstr>
      <vt:lpstr>Core</vt:lpstr>
      <vt:lpstr>AOP</vt:lpstr>
      <vt:lpstr>Acceso a Datos e Integración</vt:lpstr>
      <vt:lpstr>Web y Acceso Remoto</vt:lpstr>
      <vt:lpstr>Pruebas</vt:lpstr>
      <vt:lpstr>Otros módulos</vt:lpstr>
      <vt:lpstr>Nuevo en 2.5</vt:lpstr>
      <vt:lpstr>Nuevo en 3.0</vt:lpstr>
      <vt:lpstr>Nuevo en 3.0 (cont.)</vt:lpstr>
      <vt:lpstr>Conexiones (Wiring)</vt:lpstr>
      <vt:lpstr>Namespaces</vt:lpstr>
      <vt:lpstr>Namespaces (cont.)</vt:lpstr>
      <vt:lpstr>Namespaces (cont.)</vt:lpstr>
      <vt:lpstr>Namespaces (cont.)</vt:lpstr>
      <vt:lpstr>Ejercicio</vt:lpstr>
      <vt:lpstr>Alcances</vt:lpstr>
      <vt:lpstr>Alcances</vt:lpstr>
      <vt:lpstr>Alcances</vt:lpstr>
      <vt:lpstr>Ejemplo</vt:lpstr>
      <vt:lpstr>Inicialización y Destrucción</vt:lpstr>
      <vt:lpstr>Inicialización y Destrucción (cont.)</vt:lpstr>
      <vt:lpstr>PowerPoint Presentation</vt:lpstr>
      <vt:lpstr>Inyectando propiedades</vt:lpstr>
      <vt:lpstr>Inyectando propiedades</vt:lpstr>
      <vt:lpstr>Inyectando propiedades</vt:lpstr>
      <vt:lpstr>Inyectando propiedades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Inyectando colecciones</vt:lpstr>
      <vt:lpstr>PowerPoint Presentation</vt:lpstr>
      <vt:lpstr>Inyectando propiedades automáticamente</vt:lpstr>
      <vt:lpstr>Inyectando propiedades automáticamente</vt:lpstr>
      <vt:lpstr>Inyectando byName</vt:lpstr>
      <vt:lpstr>Inyectando byName</vt:lpstr>
      <vt:lpstr>Inyectando byType</vt:lpstr>
      <vt:lpstr>Inyectando byType</vt:lpstr>
      <vt:lpstr>Inyectando por constructor</vt:lpstr>
      <vt:lpstr>Inyectando por constructor</vt:lpstr>
      <vt:lpstr>Auto detectar la inyección</vt:lpstr>
      <vt:lpstr>Configuración general de la auto inyección</vt:lpstr>
      <vt:lpstr>Mezclar auto inyección con la explícita</vt:lpstr>
      <vt:lpstr>Mezclar auto inyección con la explícita</vt:lpstr>
      <vt:lpstr>Inyectando con anotaciones</vt:lpstr>
      <vt:lpstr>Inyectando con anotaciones</vt:lpstr>
      <vt:lpstr>Inyectando con anotaciones</vt:lpstr>
      <vt:lpstr>@Autowired</vt:lpstr>
      <vt:lpstr>@Autowired</vt:lpstr>
      <vt:lpstr>@Autowired</vt:lpstr>
      <vt:lpstr>@Autowired</vt:lpstr>
      <vt:lpstr>@Autowired</vt:lpstr>
      <vt:lpstr>Seleccionar</vt:lpstr>
      <vt:lpstr>Seleccionar</vt:lpstr>
      <vt:lpstr>@Inject</vt:lpstr>
      <vt:lpstr>@Inject</vt:lpstr>
      <vt:lpstr>@Inject</vt:lpstr>
      <vt:lpstr>@Value</vt:lpstr>
      <vt:lpstr>Descubrimiento automático</vt:lpstr>
      <vt:lpstr>Descubrimiento automático</vt:lpstr>
      <vt:lpstr>Descubrimiento automático</vt:lpstr>
      <vt:lpstr>Descubrimiento automático</vt:lpstr>
      <vt:lpstr>Descubrimiento automático</vt:lpstr>
      <vt:lpstr>Descubrimiento automático</vt:lpstr>
      <vt:lpstr>Descubrimiento automático</vt:lpstr>
      <vt:lpstr>Descubrimiento automático</vt:lpstr>
      <vt:lpstr>Descubrimiento automático</vt:lpstr>
      <vt:lpstr>Descubrimiento automático</vt:lpstr>
      <vt:lpstr>Ejercicio</vt:lpstr>
      <vt:lpstr>AOP</vt:lpstr>
      <vt:lpstr>AOP</vt:lpstr>
      <vt:lpstr>AOP</vt:lpstr>
      <vt:lpstr>ADVICE</vt:lpstr>
      <vt:lpstr>Tipos de advice</vt:lpstr>
      <vt:lpstr>Tipos de advice (cont.)</vt:lpstr>
      <vt:lpstr>JOIN POINTS</vt:lpstr>
      <vt:lpstr>POINTCUTS</vt:lpstr>
      <vt:lpstr>ASPECTS</vt:lpstr>
      <vt:lpstr>INTRODUCTIONS</vt:lpstr>
      <vt:lpstr>WEAVING (coser)</vt:lpstr>
      <vt:lpstr>Definición de Pointcuts</vt:lpstr>
      <vt:lpstr>Definición de Pointcuts (cont.)</vt:lpstr>
      <vt:lpstr>Definición de Pointcuts (cont.)</vt:lpstr>
      <vt:lpstr>Definición de Pointcuts (cont.)</vt:lpstr>
      <vt:lpstr>Definición de Pointcuts (cont.)</vt:lpstr>
      <vt:lpstr>Crear pointcuts</vt:lpstr>
      <vt:lpstr>Crear pointcuts</vt:lpstr>
      <vt:lpstr>Designador bean() de Spring</vt:lpstr>
      <vt:lpstr>AOP con XML</vt:lpstr>
      <vt:lpstr>AOP con XML (cont.)</vt:lpstr>
      <vt:lpstr>AOP con XML (cont.)</vt:lpstr>
      <vt:lpstr>Clase que ofrece el advice</vt:lpstr>
      <vt:lpstr>Definición del bean</vt:lpstr>
      <vt:lpstr>Configuración con XML</vt:lpstr>
      <vt:lpstr>Ejecución</vt:lpstr>
      <vt:lpstr>Optimizando pointcut</vt:lpstr>
      <vt:lpstr>Implementando around</vt:lpstr>
      <vt:lpstr>Configurando around</vt:lpstr>
      <vt:lpstr>Ejercicio</vt:lpstr>
      <vt:lpstr>Básicos de Spring</vt:lpstr>
      <vt:lpstr>Integrando Spring</vt:lpstr>
    </vt:vector>
  </TitlesOfParts>
  <Company>Universidad de Montemorelos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utilizando Spring 3.0</dc:title>
  <dc:creator>J. David Mendoza</dc:creator>
  <cp:lastModifiedBy>J. David Mendoza</cp:lastModifiedBy>
  <cp:revision>60</cp:revision>
  <dcterms:created xsi:type="dcterms:W3CDTF">2011-11-16T14:53:00Z</dcterms:created>
  <dcterms:modified xsi:type="dcterms:W3CDTF">2011-11-17T23:31:39Z</dcterms:modified>
</cp:coreProperties>
</file>