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8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299" r:id="rId77"/>
    <p:sldId id="300" r:id="rId78"/>
    <p:sldId id="259" r:id="rId79"/>
    <p:sldId id="260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B10E6-7B69-4A48-8BB9-90B0E41753D2}" type="datetimeFigureOut">
              <a:rPr lang="en-US" smtClean="0"/>
              <a:t>11/16/11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37542-8DB3-6246-9C8E-3B1DF33FAE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125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N</a:t>
            </a:r>
            <a:r>
              <a:rPr lang="es-ES_tradnl" dirty="0" smtClean="0"/>
              <a:t>ótese todos los métodos vacíos que son obligatorios</a:t>
            </a:r>
            <a:r>
              <a:rPr lang="es-ES_tradnl" baseline="0" dirty="0" smtClean="0"/>
              <a:t> al implementar la interfaz </a:t>
            </a:r>
            <a:r>
              <a:rPr lang="es-ES_tradnl" baseline="0" dirty="0" err="1" smtClean="0"/>
              <a:t>SessionBean</a:t>
            </a:r>
            <a:r>
              <a:rPr lang="es-ES_tradnl" baseline="0" dirty="0" smtClean="0"/>
              <a:t>. Todo esto para poder hacer que un EJB regrese un </a:t>
            </a:r>
            <a:r>
              <a:rPr lang="es-ES_tradnl" baseline="0" dirty="0" err="1" smtClean="0"/>
              <a:t>String</a:t>
            </a:r>
            <a:r>
              <a:rPr lang="es-ES_tradnl" baseline="0" dirty="0" smtClean="0"/>
              <a:t> con “</a:t>
            </a:r>
            <a:r>
              <a:rPr lang="es-ES_tradnl" baseline="0" dirty="0" err="1" smtClean="0"/>
              <a:t>Hello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World</a:t>
            </a:r>
            <a:r>
              <a:rPr lang="es-ES_tradnl" baseline="0" dirty="0" smtClean="0"/>
              <a:t>”.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584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No es necesario implementar nada. As</a:t>
            </a:r>
            <a:r>
              <a:rPr lang="es-ES_tradnl" dirty="0" smtClean="0"/>
              <a:t>í</a:t>
            </a:r>
            <a:r>
              <a:rPr lang="es-ES_tradnl" dirty="0" smtClean="0"/>
              <a:t> de simple es programar en Spring.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59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E</a:t>
            </a:r>
            <a:r>
              <a:rPr lang="es-ES_tradnl" dirty="0" smtClean="0"/>
              <a:t>l caballero</a:t>
            </a:r>
            <a:r>
              <a:rPr lang="es-ES_tradnl" baseline="0" dirty="0" smtClean="0"/>
              <a:t> sólo puede rescatar damiselas y no puede hacer ningún otro encargo.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597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Ahora el caballero valiente puede lanzarse a</a:t>
            </a:r>
            <a:r>
              <a:rPr lang="es-ES_tradnl" baseline="0" dirty="0" smtClean="0"/>
              <a:t> hacer </a:t>
            </a:r>
            <a:r>
              <a:rPr lang="es-ES_tradnl" baseline="0" dirty="0" err="1" smtClean="0"/>
              <a:t>RescatarDamiselaQuest</a:t>
            </a:r>
            <a:r>
              <a:rPr lang="es-ES_tradnl" baseline="0" dirty="0" smtClean="0"/>
              <a:t> o </a:t>
            </a:r>
            <a:r>
              <a:rPr lang="es-ES_tradnl" baseline="0" dirty="0" err="1" smtClean="0"/>
              <a:t>MatarDragonQuest</a:t>
            </a:r>
            <a:r>
              <a:rPr lang="es-ES_tradnl" baseline="0" dirty="0" smtClean="0"/>
              <a:t> o cualquier otro tipo de encargo siempre y cuando implemente la interfaz </a:t>
            </a:r>
            <a:r>
              <a:rPr lang="es-ES_tradnl" baseline="0" dirty="0" err="1" smtClean="0"/>
              <a:t>Quest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59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Primero declaramos a </a:t>
            </a:r>
            <a:r>
              <a:rPr lang="es-ES_tradnl" dirty="0" err="1" smtClean="0"/>
              <a:t>Minstrel</a:t>
            </a:r>
            <a:r>
              <a:rPr lang="es-ES_tradnl" baseline="0" dirty="0" smtClean="0"/>
              <a:t> como un </a:t>
            </a:r>
            <a:r>
              <a:rPr lang="es-ES_tradnl" baseline="0" dirty="0" err="1" smtClean="0"/>
              <a:t>Bean</a:t>
            </a:r>
            <a:r>
              <a:rPr lang="es-ES_tradnl" baseline="0" dirty="0" smtClean="0"/>
              <a:t>, luego nos referimos a </a:t>
            </a:r>
            <a:r>
              <a:rPr lang="es-ES_tradnl" baseline="0" dirty="0" smtClean="0"/>
              <a:t>él en el aspecto AOP y después de hacer la definición del punto en el cual vamos a trabajar, definimos lo que se va a hacer antes y después de este punto.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3623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90117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614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November 16, 2011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Desarrollo Web utilizando Spring 3.0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J. David Mendoza</a:t>
            </a:r>
          </a:p>
          <a:p>
            <a:r>
              <a:rPr lang="es-ES_tradnl" dirty="0" smtClean="0"/>
              <a:t>(Basado en Spring In </a:t>
            </a:r>
            <a:r>
              <a:rPr lang="es-ES_tradnl" dirty="0" err="1" smtClean="0"/>
              <a:t>Action</a:t>
            </a:r>
            <a:r>
              <a:rPr lang="es-ES_tradnl" dirty="0" smtClean="0"/>
              <a:t>, 3ra Edici</a:t>
            </a:r>
            <a:r>
              <a:rPr lang="es-ES_tradnl" dirty="0" smtClean="0"/>
              <a:t>ón de Craig </a:t>
            </a:r>
            <a:r>
              <a:rPr lang="es-ES_tradnl" dirty="0" err="1" smtClean="0"/>
              <a:t>Walls</a:t>
            </a:r>
            <a:r>
              <a:rPr lang="es-ES_tradnl" dirty="0"/>
              <a:t>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3636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Prueba Unitaria</a:t>
            </a:r>
            <a:endParaRPr lang="es-ES_tradnl" dirty="0"/>
          </a:p>
        </p:txBody>
      </p:sp>
      <p:pic>
        <p:nvPicPr>
          <p:cNvPr id="4" name="Content Placeholder 3" descr="Screen shot 2011-11-16 at 11.04.4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12" b="-11812"/>
          <a:stretch>
            <a:fillRect/>
          </a:stretch>
        </p:blipFill>
        <p:spPr>
          <a:xfrm>
            <a:off x="1042988" y="2324100"/>
            <a:ext cx="6777037" cy="3508375"/>
          </a:xfrm>
        </p:spPr>
      </p:pic>
    </p:spTree>
    <p:extLst>
      <p:ext uri="{BB962C8B-B14F-4D97-AF65-F5344CB8AC3E}">
        <p14:creationId xmlns:p14="http://schemas.microsoft.com/office/powerpoint/2010/main" val="161765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Ver resto </a:t>
            </a:r>
            <a:r>
              <a:rPr lang="es-ES_tradnl" dirty="0"/>
              <a:t>de ejemplo </a:t>
            </a:r>
            <a:r>
              <a:rPr lang="es-ES_tradnl" dirty="0" smtClean="0"/>
              <a:t>en: </a:t>
            </a:r>
          </a:p>
          <a:p>
            <a:pPr marL="68580" indent="0">
              <a:buNone/>
            </a:pPr>
            <a:r>
              <a:rPr lang="es-ES_tradnl" dirty="0" err="1" smtClean="0"/>
              <a:t>https</a:t>
            </a:r>
            <a:r>
              <a:rPr lang="es-ES_tradnl" dirty="0"/>
              <a:t>://</a:t>
            </a:r>
            <a:r>
              <a:rPr lang="es-ES_tradnl" dirty="0" err="1"/>
              <a:t>github.com</a:t>
            </a:r>
            <a:r>
              <a:rPr lang="es-ES_tradnl" dirty="0"/>
              <a:t>/</a:t>
            </a:r>
            <a:r>
              <a:rPr lang="es-ES_tradnl" dirty="0" err="1"/>
              <a:t>jdmr</a:t>
            </a:r>
            <a:r>
              <a:rPr lang="es-ES_tradnl" dirty="0"/>
              <a:t>/</a:t>
            </a:r>
            <a:r>
              <a:rPr lang="es-ES_tradnl" dirty="0" err="1"/>
              <a:t>CursoSpring</a:t>
            </a:r>
            <a:r>
              <a:rPr lang="es-ES_tradnl" dirty="0"/>
              <a:t>/</a:t>
            </a:r>
            <a:r>
              <a:rPr lang="es-ES_tradnl" dirty="0" err="1"/>
              <a:t>tree</a:t>
            </a:r>
            <a:r>
              <a:rPr lang="es-ES_tradnl" dirty="0"/>
              <a:t>/master/EjercicioSpring01</a:t>
            </a:r>
          </a:p>
        </p:txBody>
      </p:sp>
    </p:spTree>
    <p:extLst>
      <p:ext uri="{BB962C8B-B14F-4D97-AF65-F5344CB8AC3E}">
        <p14:creationId xmlns:p14="http://schemas.microsoft.com/office/powerpoint/2010/main" val="120856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AOP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Programaci</a:t>
            </a:r>
            <a:r>
              <a:rPr lang="es-ES_tradnl" dirty="0" smtClean="0"/>
              <a:t>ón Orientada a Aspectos</a:t>
            </a:r>
          </a:p>
          <a:p>
            <a:pPr lvl="1"/>
            <a:r>
              <a:rPr lang="es-ES_tradnl" dirty="0" smtClean="0"/>
              <a:t>Técnica de programación que busca la separación de responsabilidades dentro de un sistema de software.</a:t>
            </a:r>
          </a:p>
          <a:p>
            <a:pPr lvl="2"/>
            <a:r>
              <a:rPr lang="es-ES_tradnl" dirty="0" smtClean="0"/>
              <a:t>Seguridad</a:t>
            </a:r>
          </a:p>
          <a:p>
            <a:pPr lvl="2"/>
            <a:r>
              <a:rPr lang="es-ES_tradnl" dirty="0" err="1" smtClean="0"/>
              <a:t>Transaccionalidad</a:t>
            </a:r>
            <a:endParaRPr lang="es-ES_tradnl" dirty="0" smtClean="0"/>
          </a:p>
          <a:p>
            <a:pPr lvl="2"/>
            <a:r>
              <a:rPr lang="es-ES_tradnl" dirty="0" err="1" smtClean="0"/>
              <a:t>Logs</a:t>
            </a:r>
            <a:endParaRPr lang="es-ES_tradnl" dirty="0" smtClean="0"/>
          </a:p>
          <a:p>
            <a:pPr lvl="2"/>
            <a:r>
              <a:rPr lang="es-ES_tradnl" dirty="0" smtClean="0"/>
              <a:t>Otros</a:t>
            </a:r>
          </a:p>
        </p:txBody>
      </p:sp>
    </p:spTree>
    <p:extLst>
      <p:ext uri="{BB962C8B-B14F-4D97-AF65-F5344CB8AC3E}">
        <p14:creationId xmlns:p14="http://schemas.microsoft.com/office/powerpoint/2010/main" val="3234535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que resuelve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Tener implementaci</a:t>
            </a:r>
            <a:r>
              <a:rPr lang="es-ES_tradnl" dirty="0" smtClean="0"/>
              <a:t>ones duplicadas de este código por todo nuestro sistema</a:t>
            </a:r>
          </a:p>
          <a:p>
            <a:r>
              <a:rPr lang="es-ES_tradnl" dirty="0" smtClean="0"/>
              <a:t>El c</a:t>
            </a:r>
            <a:r>
              <a:rPr lang="es-ES_tradnl" dirty="0" smtClean="0"/>
              <a:t>ódigo se llena de funcionalidad que no tiene que ver con su lógica de negocio principal.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3912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 del problema</a:t>
            </a:r>
            <a:endParaRPr lang="es-ES_tradnl" dirty="0"/>
          </a:p>
        </p:txBody>
      </p:sp>
      <p:pic>
        <p:nvPicPr>
          <p:cNvPr id="4" name="Content Placeholder 3" descr="Screen shot 2011-11-16 at 11.15.3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r="37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599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 resuelto con AOP</a:t>
            </a:r>
            <a:endParaRPr lang="es-ES_tradnl" dirty="0"/>
          </a:p>
        </p:txBody>
      </p:sp>
      <p:pic>
        <p:nvPicPr>
          <p:cNvPr id="4" name="Content Placeholder 3" descr="Screen shot 2011-11-16 at 11.17.0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85" r="-123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578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AOP</a:t>
            </a:r>
            <a:endParaRPr lang="es-ES_tradnl" dirty="0"/>
          </a:p>
        </p:txBody>
      </p:sp>
      <p:pic>
        <p:nvPicPr>
          <p:cNvPr id="4" name="Content Placeholder 3" descr="Screen shot 2011-11-16 at 11.26.4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898" b="-408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82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¿Soluci</a:t>
            </a:r>
            <a:r>
              <a:rPr lang="es-ES_tradnl" dirty="0" smtClean="0"/>
              <a:t>ón?</a:t>
            </a:r>
            <a:endParaRPr lang="es-ES_tradnl" dirty="0"/>
          </a:p>
        </p:txBody>
      </p:sp>
      <p:pic>
        <p:nvPicPr>
          <p:cNvPr id="4" name="Content Placeholder 3" descr="Screen shot 2011-11-16 at 11.29.4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37" b="-110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094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Utilizando AOP</a:t>
            </a:r>
            <a:endParaRPr lang="es-ES_tradnl" dirty="0"/>
          </a:p>
        </p:txBody>
      </p:sp>
      <p:pic>
        <p:nvPicPr>
          <p:cNvPr id="5" name="Content Placeholder 4" descr="Screen shot 2011-11-16 at 11.38.49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93" b="-37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734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Ver resto </a:t>
            </a:r>
            <a:r>
              <a:rPr lang="es-ES_tradnl" dirty="0"/>
              <a:t>de ejemplo </a:t>
            </a:r>
            <a:r>
              <a:rPr lang="es-ES_tradnl" dirty="0" smtClean="0"/>
              <a:t>en: </a:t>
            </a:r>
          </a:p>
          <a:p>
            <a:pPr marL="68580" indent="0">
              <a:buNone/>
            </a:pPr>
            <a:r>
              <a:rPr lang="es-ES_tradnl" dirty="0" err="1" smtClean="0"/>
              <a:t>https</a:t>
            </a:r>
            <a:r>
              <a:rPr lang="es-ES_tradnl" dirty="0"/>
              <a:t>://</a:t>
            </a:r>
            <a:r>
              <a:rPr lang="es-ES_tradnl" dirty="0" err="1"/>
              <a:t>github.com</a:t>
            </a:r>
            <a:r>
              <a:rPr lang="es-ES_tradnl" dirty="0"/>
              <a:t>/</a:t>
            </a:r>
            <a:r>
              <a:rPr lang="es-ES_tradnl" dirty="0" err="1"/>
              <a:t>jdmr</a:t>
            </a:r>
            <a:r>
              <a:rPr lang="es-ES_tradnl" dirty="0"/>
              <a:t>/</a:t>
            </a:r>
            <a:r>
              <a:rPr lang="es-ES_tradnl" dirty="0" err="1"/>
              <a:t>CursoSpring</a:t>
            </a:r>
            <a:r>
              <a:rPr lang="es-ES_tradnl" dirty="0"/>
              <a:t>/</a:t>
            </a:r>
            <a:r>
              <a:rPr lang="es-ES_tradnl" dirty="0" err="1"/>
              <a:t>tree</a:t>
            </a:r>
            <a:r>
              <a:rPr lang="es-ES_tradnl" dirty="0"/>
              <a:t>/master/</a:t>
            </a:r>
            <a:r>
              <a:rPr lang="es-ES_tradnl" dirty="0" smtClean="0"/>
              <a:t>EjercicioSpring02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6616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</a:t>
            </a:r>
            <a:r>
              <a:rPr lang="es-ES_tradnl" dirty="0" smtClean="0"/>
              <a:t>ón a Desarrollo Web</a:t>
            </a:r>
            <a:endParaRPr lang="es-ES_trad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240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Contenedor</a:t>
            </a:r>
            <a:endParaRPr lang="es-ES_tradnl" dirty="0"/>
          </a:p>
        </p:txBody>
      </p:sp>
      <p:pic>
        <p:nvPicPr>
          <p:cNvPr id="4" name="Content Placeholder 3" descr="Screen shot 2011-11-16 at 11.52.39 AM.pn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56" b="-24756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_tradnl" dirty="0" smtClean="0"/>
              <a:t>Los objetos de aplicación viven dentro del Contenedor y este maneja desde que son creados hasta que son finalizados y los enlaza mediante DI.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2020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Contextos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Contextos principales</a:t>
            </a:r>
          </a:p>
          <a:p>
            <a:pPr lvl="1"/>
            <a:r>
              <a:rPr lang="es-ES_tradnl" dirty="0" err="1" smtClean="0"/>
              <a:t>ClassPathXmlApplicationContext</a:t>
            </a:r>
            <a:endParaRPr lang="es-ES_tradnl" dirty="0" smtClean="0"/>
          </a:p>
          <a:p>
            <a:pPr lvl="2"/>
            <a:r>
              <a:rPr lang="es-ES_tradnl" dirty="0" smtClean="0"/>
              <a:t>Carga su definici</a:t>
            </a:r>
            <a:r>
              <a:rPr lang="es-ES_tradnl" dirty="0" smtClean="0"/>
              <a:t>ón de un XML que se encuentre en el </a:t>
            </a:r>
            <a:r>
              <a:rPr lang="es-ES_tradnl" i="1" dirty="0" err="1" smtClean="0"/>
              <a:t>classpath</a:t>
            </a:r>
            <a:endParaRPr lang="es-ES_tradnl" i="1" dirty="0" smtClean="0"/>
          </a:p>
          <a:p>
            <a:pPr lvl="1"/>
            <a:r>
              <a:rPr lang="es-ES_tradnl" dirty="0" err="1" smtClean="0"/>
              <a:t>FileSystemXmlApplicationContext</a:t>
            </a:r>
            <a:endParaRPr lang="es-ES_tradnl" dirty="0" smtClean="0"/>
          </a:p>
          <a:p>
            <a:pPr lvl="2"/>
            <a:r>
              <a:rPr lang="es-ES_tradnl" dirty="0" smtClean="0"/>
              <a:t>Carga su definici</a:t>
            </a:r>
            <a:r>
              <a:rPr lang="es-ES_tradnl" dirty="0" smtClean="0"/>
              <a:t>ón de un XML en el </a:t>
            </a:r>
            <a:r>
              <a:rPr lang="es-ES_tradnl" i="1" dirty="0" err="1" smtClean="0"/>
              <a:t>filesystem</a:t>
            </a:r>
            <a:endParaRPr lang="es-ES_tradnl" dirty="0" smtClean="0"/>
          </a:p>
          <a:p>
            <a:pPr lvl="1"/>
            <a:r>
              <a:rPr lang="es-ES_tradnl" dirty="0" err="1" smtClean="0"/>
              <a:t>XmlWebApplicationContext</a:t>
            </a:r>
            <a:endParaRPr lang="es-ES_tradnl" dirty="0" smtClean="0"/>
          </a:p>
          <a:p>
            <a:pPr lvl="2"/>
            <a:r>
              <a:rPr lang="es-ES_tradnl" dirty="0" smtClean="0"/>
              <a:t>Carga su definici</a:t>
            </a:r>
            <a:r>
              <a:rPr lang="es-ES_tradnl" dirty="0" smtClean="0"/>
              <a:t>ón de un XML contenido dentro de una aplicación web.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41907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Ejemplos</a:t>
            </a:r>
            <a:endParaRPr lang="es-ES_tradnl" dirty="0"/>
          </a:p>
        </p:txBody>
      </p:sp>
      <p:pic>
        <p:nvPicPr>
          <p:cNvPr id="4" name="Content Placeholder 3" descr="Screen shot 2011-11-16 at 11.58.19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004" b="-118004"/>
          <a:stretch>
            <a:fillRect/>
          </a:stretch>
        </p:blipFill>
        <p:spPr>
          <a:xfrm>
            <a:off x="1042416" y="2313432"/>
            <a:ext cx="7022592" cy="1746504"/>
          </a:xfrm>
        </p:spPr>
      </p:pic>
      <p:pic>
        <p:nvPicPr>
          <p:cNvPr id="6" name="Content Placeholder 5" descr="Screen shot 2011-11-16 at 11.58.27 A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310" b="-94310"/>
          <a:stretch>
            <a:fillRect/>
          </a:stretch>
        </p:blipFill>
        <p:spPr>
          <a:xfrm>
            <a:off x="1042416" y="4059936"/>
            <a:ext cx="7022592" cy="1750314"/>
          </a:xfrm>
        </p:spPr>
      </p:pic>
    </p:spTree>
    <p:extLst>
      <p:ext uri="{BB962C8B-B14F-4D97-AF65-F5344CB8AC3E}">
        <p14:creationId xmlns:p14="http://schemas.microsoft.com/office/powerpoint/2010/main" val="1770604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Ciclo de vida</a:t>
            </a:r>
            <a:endParaRPr lang="es-ES_tradnl" dirty="0"/>
          </a:p>
        </p:txBody>
      </p:sp>
      <p:pic>
        <p:nvPicPr>
          <p:cNvPr id="4" name="Content Placeholder 3" descr="Screen shot 2011-11-16 at 12.01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2" r="-19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8565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</a:t>
            </a:r>
            <a:r>
              <a:rPr lang="es-ES_tradnl" dirty="0" smtClean="0"/>
              <a:t>ó</a:t>
            </a:r>
            <a:r>
              <a:rPr lang="es-ES_tradnl" dirty="0" smtClean="0"/>
              <a:t>dulos</a:t>
            </a:r>
            <a:endParaRPr lang="es-ES_tradnl" dirty="0"/>
          </a:p>
        </p:txBody>
      </p:sp>
      <p:pic>
        <p:nvPicPr>
          <p:cNvPr id="4" name="Content Placeholder 3" descr="Screen shot 2011-11-16 at 12.03.1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36" r="-187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7623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Core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 la piedra angular de la infraestructura Spring</a:t>
            </a:r>
          </a:p>
          <a:p>
            <a:r>
              <a:rPr lang="es-ES_tradnl" dirty="0" smtClean="0"/>
              <a:t>Es el encargado de administrar como los </a:t>
            </a:r>
            <a:r>
              <a:rPr lang="es-ES_tradnl" dirty="0" err="1" smtClean="0"/>
              <a:t>Beans</a:t>
            </a:r>
            <a:r>
              <a:rPr lang="es-ES_tradnl" dirty="0" smtClean="0"/>
              <a:t> son creados, configurados y administrados.</a:t>
            </a:r>
          </a:p>
          <a:p>
            <a:r>
              <a:rPr lang="es-ES_tradnl" dirty="0" smtClean="0"/>
              <a:t>Encargada de la Inyecci</a:t>
            </a:r>
            <a:r>
              <a:rPr lang="es-ES_tradnl" dirty="0" smtClean="0"/>
              <a:t>ón de Dependencias (DI)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655651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AOP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 la base para agregar tus propios aspectos a tu aplicaci</a:t>
            </a:r>
            <a:r>
              <a:rPr lang="es-ES_tradnl" dirty="0" smtClean="0"/>
              <a:t>ón basada en Spring.</a:t>
            </a:r>
          </a:p>
          <a:p>
            <a:r>
              <a:rPr lang="es-ES_tradnl" dirty="0" smtClean="0"/>
              <a:t>Como DI, AOP nos provee de desacoplamiento entre objetos, pero con AOP podemos desacoplar responsabilidades de la aplicación como </a:t>
            </a:r>
            <a:r>
              <a:rPr lang="es-ES_tradnl" dirty="0" err="1" smtClean="0"/>
              <a:t>transaccionalidad</a:t>
            </a:r>
            <a:r>
              <a:rPr lang="es-ES_tradnl" dirty="0" smtClean="0"/>
              <a:t> y seguridad.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5873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Acceso a Datos e Integraci</a:t>
            </a:r>
            <a:r>
              <a:rPr lang="es-ES_tradnl" dirty="0" smtClean="0"/>
              <a:t>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Abstraen el c</a:t>
            </a:r>
            <a:r>
              <a:rPr lang="es-ES_tradnl" dirty="0" smtClean="0"/>
              <a:t>ódigo repetitivo que tiene que ver con manejar una conexión a base de datos y sus distintos recursos.</a:t>
            </a:r>
          </a:p>
          <a:p>
            <a:r>
              <a:rPr lang="es-ES_tradnl" dirty="0" smtClean="0"/>
              <a:t>Apoya al desarrollador a hacer buen uso de estos recursos, manejando cosas como la conexión y desconexión de la base de datos.</a:t>
            </a:r>
          </a:p>
          <a:p>
            <a:r>
              <a:rPr lang="es-ES_tradnl" dirty="0" smtClean="0"/>
              <a:t>Contiene la lógica necesaria para conectarse a una herramienta de ORM así como al servicio de mensajería (JMS).</a:t>
            </a:r>
          </a:p>
          <a:p>
            <a:r>
              <a:rPr lang="es-ES_tradnl" dirty="0" smtClean="0"/>
              <a:t>También contiene la lógica para el manejo de transacciones.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18104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Web y Acceso Remoto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Tiene una implementaci</a:t>
            </a:r>
            <a:r>
              <a:rPr lang="es-ES_tradnl" dirty="0" smtClean="0"/>
              <a:t>ón del paradigma MVC, pero se puede conectar a otras implementaciones.</a:t>
            </a:r>
          </a:p>
          <a:p>
            <a:r>
              <a:rPr lang="es-ES_tradnl" dirty="0" smtClean="0"/>
              <a:t>Contiene la implementación de varias opciones para tener acceso remoto a la aplicación como RMI, </a:t>
            </a:r>
            <a:r>
              <a:rPr lang="es-ES_tradnl" dirty="0" err="1" smtClean="0"/>
              <a:t>Hessian</a:t>
            </a:r>
            <a:r>
              <a:rPr lang="es-ES_tradnl" dirty="0" smtClean="0"/>
              <a:t>, </a:t>
            </a:r>
            <a:r>
              <a:rPr lang="es-ES_tradnl" dirty="0" err="1" smtClean="0"/>
              <a:t>Burlap</a:t>
            </a:r>
            <a:r>
              <a:rPr lang="es-ES_tradnl" dirty="0" smtClean="0"/>
              <a:t>, JAX-WS, entre otros.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4148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Pruebas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Reconociendo la importancia de pruebas escritas por el desarrollador, Spring nos provee de </a:t>
            </a:r>
            <a:r>
              <a:rPr lang="es-ES_tradnl" dirty="0" smtClean="0"/>
              <a:t>éste módulo.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3080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Spring </a:t>
            </a:r>
            <a:r>
              <a:rPr lang="es-ES_tradnl" dirty="0" err="1" smtClean="0"/>
              <a:t>Core</a:t>
            </a:r>
            <a:endParaRPr lang="es-ES_trad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87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Otros m</a:t>
            </a:r>
            <a:r>
              <a:rPr lang="es-ES_tradnl" dirty="0" smtClean="0"/>
              <a:t>ódulos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 smtClean="0"/>
              <a:t>Web </a:t>
            </a:r>
            <a:r>
              <a:rPr lang="es-ES_tradnl" dirty="0" err="1" smtClean="0"/>
              <a:t>Flow</a:t>
            </a:r>
            <a:endParaRPr lang="es-ES_tradnl" dirty="0" smtClean="0"/>
          </a:p>
          <a:p>
            <a:r>
              <a:rPr lang="es-ES_tradnl" dirty="0" smtClean="0"/>
              <a:t>Web </a:t>
            </a:r>
            <a:r>
              <a:rPr lang="es-ES_tradnl" dirty="0" err="1" smtClean="0"/>
              <a:t>Services</a:t>
            </a:r>
            <a:endParaRPr lang="es-ES_tradnl" dirty="0" smtClean="0"/>
          </a:p>
          <a:p>
            <a:r>
              <a:rPr lang="es-ES_tradnl" dirty="0" smtClean="0"/>
              <a:t>Security</a:t>
            </a:r>
          </a:p>
          <a:p>
            <a:r>
              <a:rPr lang="es-ES_tradnl" dirty="0" err="1" smtClean="0"/>
              <a:t>Integration</a:t>
            </a:r>
            <a:endParaRPr lang="es-ES_tradnl" dirty="0" smtClean="0"/>
          </a:p>
          <a:p>
            <a:r>
              <a:rPr lang="es-ES_tradnl" dirty="0" err="1" smtClean="0"/>
              <a:t>Batch</a:t>
            </a:r>
            <a:endParaRPr lang="es-ES_tradnl" dirty="0" smtClean="0"/>
          </a:p>
          <a:p>
            <a:r>
              <a:rPr lang="es-ES_tradnl" dirty="0" smtClean="0"/>
              <a:t>Social</a:t>
            </a:r>
          </a:p>
          <a:p>
            <a:r>
              <a:rPr lang="es-ES_tradnl" dirty="0" smtClean="0"/>
              <a:t>Mobile</a:t>
            </a:r>
            <a:endParaRPr lang="es-ES_trad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_tradnl" dirty="0" err="1" smtClean="0"/>
              <a:t>Dynamic</a:t>
            </a:r>
            <a:r>
              <a:rPr lang="es-ES_tradnl" dirty="0" smtClean="0"/>
              <a:t> Modules</a:t>
            </a:r>
          </a:p>
          <a:p>
            <a:r>
              <a:rPr lang="es-ES_tradnl" dirty="0" smtClean="0"/>
              <a:t>LDAP</a:t>
            </a:r>
          </a:p>
          <a:p>
            <a:r>
              <a:rPr lang="es-ES_tradnl" dirty="0" err="1" smtClean="0"/>
              <a:t>Rich</a:t>
            </a:r>
            <a:r>
              <a:rPr lang="es-ES_tradnl" dirty="0" smtClean="0"/>
              <a:t> </a:t>
            </a:r>
            <a:r>
              <a:rPr lang="es-ES_tradnl" dirty="0" err="1" smtClean="0"/>
              <a:t>Client</a:t>
            </a:r>
            <a:endParaRPr lang="es-ES_tradnl" dirty="0" smtClean="0"/>
          </a:p>
          <a:p>
            <a:r>
              <a:rPr lang="es-ES_tradnl" dirty="0" err="1" smtClean="0"/>
              <a:t>.Net</a:t>
            </a:r>
            <a:endParaRPr lang="es-ES_tradnl" dirty="0" smtClean="0"/>
          </a:p>
          <a:p>
            <a:r>
              <a:rPr lang="es-ES_tradnl" dirty="0" smtClean="0"/>
              <a:t>Flex</a:t>
            </a:r>
          </a:p>
          <a:p>
            <a:r>
              <a:rPr lang="es-ES_tradnl" dirty="0" smtClean="0"/>
              <a:t>Roo</a:t>
            </a:r>
          </a:p>
          <a:p>
            <a:r>
              <a:rPr lang="es-ES_tradnl" dirty="0" err="1" smtClean="0"/>
              <a:t>Extensions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66574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 en 2.5</a:t>
            </a:r>
            <a:endParaRPr lang="es-ES_trad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Anotaciones</a:t>
            </a:r>
          </a:p>
          <a:p>
            <a:r>
              <a:rPr lang="es-ES_tradnl" dirty="0" smtClean="0"/>
              <a:t>Pruebas basadas en JUnit 4</a:t>
            </a:r>
          </a:p>
          <a:p>
            <a:r>
              <a:rPr lang="es-ES_tradnl" dirty="0" smtClean="0"/>
              <a:t>Soporte para Java 6 y JEE 5</a:t>
            </a:r>
          </a:p>
          <a:p>
            <a:r>
              <a:rPr lang="es-ES_tradnl" dirty="0" smtClean="0"/>
              <a:t>Mejoras a AOP</a:t>
            </a:r>
          </a:p>
          <a:p>
            <a:r>
              <a:rPr lang="es-ES_tradnl" dirty="0" smtClean="0"/>
              <a:t>Par</a:t>
            </a:r>
            <a:r>
              <a:rPr lang="es-ES_tradnl" dirty="0" smtClean="0"/>
              <a:t>ámetros nombrados en </a:t>
            </a:r>
            <a:r>
              <a:rPr lang="es-ES_tradnl" dirty="0" err="1" smtClean="0"/>
              <a:t>SqlJdbcTemplate</a:t>
            </a:r>
            <a:endParaRPr lang="es-ES_tradnl" dirty="0" smtClean="0"/>
          </a:p>
          <a:p>
            <a:r>
              <a:rPr lang="es-ES_tradnl" dirty="0" smtClean="0"/>
              <a:t>Entre otras cosas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6327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 en 3.0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Soporte REST en Spring MVC</a:t>
            </a:r>
          </a:p>
          <a:p>
            <a:r>
              <a:rPr lang="es-ES_tradnl" dirty="0" smtClean="0"/>
              <a:t>Un nuevo lenguaje de expresiones para mejorar el DI</a:t>
            </a:r>
          </a:p>
          <a:p>
            <a:r>
              <a:rPr lang="es-ES_tradnl" dirty="0" smtClean="0"/>
              <a:t>Soporte para validaci</a:t>
            </a:r>
            <a:r>
              <a:rPr lang="es-ES_tradnl" dirty="0" smtClean="0"/>
              <a:t>ón mediante el JSR-303</a:t>
            </a:r>
          </a:p>
          <a:p>
            <a:r>
              <a:rPr lang="es-ES_tradnl" dirty="0" smtClean="0"/>
              <a:t>Soporte para la nueva especificación de DI, la JSR-330</a:t>
            </a:r>
          </a:p>
          <a:p>
            <a:r>
              <a:rPr lang="es-ES_tradnl" dirty="0" smtClean="0"/>
              <a:t>Declaración basada en anotaciones para métodos asíncronos y programados</a:t>
            </a:r>
            <a:endParaRPr lang="es-ES_tradnl" dirty="0" smtClean="0"/>
          </a:p>
          <a:p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808608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 en 3.0 (cont.)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Un nuevo modelo de configuraci</a:t>
            </a:r>
            <a:r>
              <a:rPr lang="es-ES_tradnl" dirty="0" smtClean="0"/>
              <a:t>ón basada en anotaciones que permite una configuración de Spring con casi nada de XML</a:t>
            </a:r>
          </a:p>
          <a:p>
            <a:r>
              <a:rPr lang="es-ES_tradnl" dirty="0" smtClean="0"/>
              <a:t>La implementación del mapeo Objeto a XML (OXM) que estaba en el módulo de Spring Web </a:t>
            </a:r>
            <a:r>
              <a:rPr lang="es-ES_tradnl" dirty="0" err="1" smtClean="0"/>
              <a:t>Services</a:t>
            </a:r>
            <a:r>
              <a:rPr lang="es-ES_tradnl" dirty="0" smtClean="0"/>
              <a:t> se ha movido al </a:t>
            </a:r>
            <a:r>
              <a:rPr lang="es-ES_tradnl" dirty="0" err="1" smtClean="0"/>
              <a:t>Core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Se requiere de Java 5 para correr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78432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Conexiones (</a:t>
            </a:r>
            <a:r>
              <a:rPr lang="es-ES_tradnl" dirty="0" err="1" smtClean="0"/>
              <a:t>Wiring</a:t>
            </a:r>
            <a:r>
              <a:rPr lang="es-ES_tradnl" dirty="0" smtClean="0"/>
              <a:t>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7022592" cy="1734693"/>
          </a:xfrm>
        </p:spPr>
        <p:txBody>
          <a:bodyPr/>
          <a:lstStyle/>
          <a:p>
            <a:r>
              <a:rPr lang="es-ES_tradnl" dirty="0" smtClean="0"/>
              <a:t>Existen dos formas de configurar el contenedor Spring</a:t>
            </a:r>
          </a:p>
          <a:p>
            <a:pPr lvl="1"/>
            <a:r>
              <a:rPr lang="es-ES_tradnl" dirty="0" smtClean="0"/>
              <a:t>A trav</a:t>
            </a:r>
            <a:r>
              <a:rPr lang="es-ES_tradnl" dirty="0" smtClean="0"/>
              <a:t>és de XML</a:t>
            </a:r>
          </a:p>
          <a:p>
            <a:pPr lvl="1"/>
            <a:r>
              <a:rPr lang="es-ES_tradnl" dirty="0" smtClean="0"/>
              <a:t>Configuración basada en Java</a:t>
            </a:r>
            <a:endParaRPr lang="es-ES_tradnl" dirty="0"/>
          </a:p>
        </p:txBody>
      </p:sp>
      <p:pic>
        <p:nvPicPr>
          <p:cNvPr id="5" name="Content Placeholder 4" descr="Screen shot 2011-11-16 at 3.29.30 PM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04" b="-7804"/>
          <a:stretch>
            <a:fillRect/>
          </a:stretch>
        </p:blipFill>
        <p:spPr>
          <a:xfrm>
            <a:off x="1042988" y="4048125"/>
            <a:ext cx="7021512" cy="1758950"/>
          </a:xfrm>
        </p:spPr>
      </p:pic>
    </p:spTree>
    <p:extLst>
      <p:ext uri="{BB962C8B-B14F-4D97-AF65-F5344CB8AC3E}">
        <p14:creationId xmlns:p14="http://schemas.microsoft.com/office/powerpoint/2010/main" val="2247174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Namespaces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err="1" smtClean="0"/>
              <a:t>aop</a:t>
            </a:r>
            <a:endParaRPr lang="es-ES_tradnl" dirty="0" smtClean="0"/>
          </a:p>
          <a:p>
            <a:pPr lvl="1"/>
            <a:r>
              <a:rPr lang="es-ES_tradnl" dirty="0" smtClean="0"/>
              <a:t>Provee herramientas para declarar aspectos y para incluir los aspectos que hayan sido anotados en las clases Java</a:t>
            </a:r>
          </a:p>
          <a:p>
            <a:r>
              <a:rPr lang="es-ES_tradnl" dirty="0" err="1" smtClean="0"/>
              <a:t>beans</a:t>
            </a:r>
            <a:endParaRPr lang="es-ES_tradnl" dirty="0" smtClean="0"/>
          </a:p>
          <a:p>
            <a:pPr lvl="1"/>
            <a:r>
              <a:rPr lang="es-ES_tradnl" dirty="0" err="1" smtClean="0"/>
              <a:t>Core</a:t>
            </a:r>
            <a:r>
              <a:rPr lang="es-ES_tradnl" dirty="0" smtClean="0"/>
              <a:t> de Spring para la declaraci</a:t>
            </a:r>
            <a:r>
              <a:rPr lang="es-ES_tradnl" dirty="0" smtClean="0"/>
              <a:t>ón de </a:t>
            </a:r>
            <a:r>
              <a:rPr lang="es-ES_tradnl" dirty="0" err="1" smtClean="0"/>
              <a:t>Beans</a:t>
            </a:r>
            <a:r>
              <a:rPr lang="es-ES_tradnl" dirty="0" smtClean="0"/>
              <a:t> y cómo deben de estar conectados</a:t>
            </a:r>
          </a:p>
          <a:p>
            <a:r>
              <a:rPr lang="es-ES_tradnl" dirty="0" err="1" smtClean="0"/>
              <a:t>context</a:t>
            </a:r>
            <a:endParaRPr lang="es-ES_tradnl" dirty="0" smtClean="0"/>
          </a:p>
          <a:p>
            <a:pPr lvl="1"/>
            <a:r>
              <a:rPr lang="es-ES_tradnl" dirty="0" smtClean="0"/>
              <a:t>Provee herramientas para configurar el contexto de Spring, entre ellas la habilidad de configurar la auto detecci</a:t>
            </a:r>
            <a:r>
              <a:rPr lang="es-ES_tradnl" dirty="0" smtClean="0"/>
              <a:t>ón y auto conexión de </a:t>
            </a:r>
            <a:r>
              <a:rPr lang="es-ES_tradnl" dirty="0" err="1" smtClean="0"/>
              <a:t>Beans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1054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Namespaces</a:t>
            </a:r>
            <a:r>
              <a:rPr lang="es-ES_tradnl" dirty="0" smtClean="0"/>
              <a:t> (cont.)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err="1" smtClean="0"/>
              <a:t>jee</a:t>
            </a:r>
            <a:endParaRPr lang="es-ES_tradnl" dirty="0" smtClean="0"/>
          </a:p>
          <a:p>
            <a:pPr lvl="1"/>
            <a:r>
              <a:rPr lang="es-ES_tradnl" dirty="0" smtClean="0"/>
              <a:t>Ofrece la integraci</a:t>
            </a:r>
            <a:r>
              <a:rPr lang="es-ES_tradnl" dirty="0" smtClean="0"/>
              <a:t>ón con APIS JEE</a:t>
            </a:r>
          </a:p>
          <a:p>
            <a:r>
              <a:rPr lang="es-ES_tradnl" dirty="0" err="1" smtClean="0"/>
              <a:t>jms</a:t>
            </a:r>
            <a:endParaRPr lang="es-ES_tradnl" dirty="0" smtClean="0"/>
          </a:p>
          <a:p>
            <a:pPr lvl="1"/>
            <a:r>
              <a:rPr lang="es-ES_tradnl" dirty="0" smtClean="0"/>
              <a:t>Provee elementos para configurar </a:t>
            </a:r>
            <a:r>
              <a:rPr lang="es-ES_tradnl" dirty="0" err="1" smtClean="0"/>
              <a:t>Beans</a:t>
            </a:r>
            <a:r>
              <a:rPr lang="es-ES_tradnl" dirty="0" smtClean="0"/>
              <a:t> como objetos manejados por mensajes.</a:t>
            </a:r>
          </a:p>
          <a:p>
            <a:r>
              <a:rPr lang="es-ES_tradnl" dirty="0" err="1" smtClean="0"/>
              <a:t>lang</a:t>
            </a:r>
            <a:endParaRPr lang="es-ES_tradnl" dirty="0" smtClean="0"/>
          </a:p>
          <a:p>
            <a:pPr lvl="1"/>
            <a:r>
              <a:rPr lang="es-ES_tradnl" dirty="0" smtClean="0"/>
              <a:t>Habilita la declaraci</a:t>
            </a:r>
            <a:r>
              <a:rPr lang="es-ES_tradnl" dirty="0" smtClean="0"/>
              <a:t>ón de </a:t>
            </a:r>
            <a:r>
              <a:rPr lang="es-ES_tradnl" dirty="0" err="1" smtClean="0"/>
              <a:t>Beans</a:t>
            </a:r>
            <a:r>
              <a:rPr lang="es-ES_tradnl" dirty="0" smtClean="0"/>
              <a:t> que pueden ser implementados como scripts de Groovy, </a:t>
            </a:r>
            <a:r>
              <a:rPr lang="es-ES_tradnl" dirty="0" err="1" smtClean="0"/>
              <a:t>JRuby</a:t>
            </a:r>
            <a:r>
              <a:rPr lang="es-ES_tradnl" dirty="0" smtClean="0"/>
              <a:t> o </a:t>
            </a:r>
            <a:r>
              <a:rPr lang="es-ES_tradnl" dirty="0" err="1" smtClean="0"/>
              <a:t>BeanShell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0357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Namespaces</a:t>
            </a:r>
            <a:r>
              <a:rPr lang="es-ES_tradnl" dirty="0" smtClean="0"/>
              <a:t> (cont.)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err="1"/>
              <a:t>m</a:t>
            </a:r>
            <a:r>
              <a:rPr lang="es-ES_tradnl" dirty="0" err="1" smtClean="0"/>
              <a:t>vc</a:t>
            </a:r>
            <a:endParaRPr lang="es-ES_tradnl" dirty="0" smtClean="0"/>
          </a:p>
          <a:p>
            <a:pPr lvl="1"/>
            <a:r>
              <a:rPr lang="es-ES_tradnl" dirty="0" smtClean="0"/>
              <a:t>Configura el contexto de Spring MVC</a:t>
            </a:r>
          </a:p>
          <a:p>
            <a:r>
              <a:rPr lang="es-ES_tradnl" dirty="0" err="1" smtClean="0"/>
              <a:t>oxm</a:t>
            </a:r>
            <a:endParaRPr lang="es-ES_tradnl" dirty="0" smtClean="0"/>
          </a:p>
          <a:p>
            <a:pPr lvl="1"/>
            <a:r>
              <a:rPr lang="es-ES_tradnl" dirty="0" smtClean="0"/>
              <a:t>Configura el m</a:t>
            </a:r>
            <a:r>
              <a:rPr lang="es-ES_tradnl" dirty="0" smtClean="0"/>
              <a:t>ódulo de </a:t>
            </a:r>
            <a:r>
              <a:rPr lang="es-ES_tradnl" dirty="0" err="1" smtClean="0"/>
              <a:t>Object</a:t>
            </a:r>
            <a:r>
              <a:rPr lang="es-ES_tradnl" dirty="0" smtClean="0"/>
              <a:t>-</a:t>
            </a:r>
            <a:r>
              <a:rPr lang="es-ES_tradnl" dirty="0" err="1" smtClean="0"/>
              <a:t>to</a:t>
            </a:r>
            <a:r>
              <a:rPr lang="es-ES_tradnl" dirty="0" smtClean="0"/>
              <a:t>-XML</a:t>
            </a:r>
          </a:p>
          <a:p>
            <a:r>
              <a:rPr lang="es-ES_tradnl" dirty="0" err="1" smtClean="0"/>
              <a:t>tx</a:t>
            </a:r>
            <a:endParaRPr lang="es-ES_tradnl" dirty="0" smtClean="0"/>
          </a:p>
          <a:p>
            <a:pPr lvl="1"/>
            <a:r>
              <a:rPr lang="es-ES_tradnl" dirty="0" smtClean="0"/>
              <a:t>Configura el m</a:t>
            </a:r>
            <a:r>
              <a:rPr lang="es-ES_tradnl" dirty="0" smtClean="0"/>
              <a:t>ódulo de transacciones</a:t>
            </a:r>
          </a:p>
          <a:p>
            <a:r>
              <a:rPr lang="es-ES_tradnl" dirty="0" err="1" smtClean="0"/>
              <a:t>util</a:t>
            </a:r>
            <a:endParaRPr lang="es-ES_tradnl" dirty="0" smtClean="0"/>
          </a:p>
          <a:p>
            <a:pPr lvl="1"/>
            <a:r>
              <a:rPr lang="es-ES_tradnl" dirty="0" smtClean="0"/>
              <a:t>Diferentes herramientas que no encajan en ninguno de los anteriores y sirven a uno o a varios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37433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Namespaces</a:t>
            </a:r>
            <a:r>
              <a:rPr lang="es-ES_tradnl" dirty="0" smtClean="0"/>
              <a:t> (cont.)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Adem</a:t>
            </a:r>
            <a:r>
              <a:rPr lang="es-ES_tradnl" dirty="0" smtClean="0"/>
              <a:t>ás de estos </a:t>
            </a:r>
            <a:r>
              <a:rPr lang="es-ES_tradnl" i="1" dirty="0" err="1" smtClean="0"/>
              <a:t>namespaces</a:t>
            </a:r>
            <a:r>
              <a:rPr lang="es-ES_tradnl" dirty="0" smtClean="0"/>
              <a:t>  otros módulos, como Spring Security y Spring Web </a:t>
            </a:r>
            <a:r>
              <a:rPr lang="es-ES_tradnl" dirty="0" err="1" smtClean="0"/>
              <a:t>Flow</a:t>
            </a:r>
            <a:r>
              <a:rPr lang="es-ES_tradnl" dirty="0" smtClean="0"/>
              <a:t>, proveen sus propios </a:t>
            </a:r>
            <a:r>
              <a:rPr lang="es-ES_tradnl" i="1" dirty="0" err="1" smtClean="0"/>
              <a:t>namespaces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52265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Revisar EjercicioSpring03 y analizar puntos de las diferentes formas de instanciar objetos mediante Spring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3400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Historia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Nace la especificaci</a:t>
            </a:r>
            <a:r>
              <a:rPr lang="es-ES_tradnl" dirty="0" smtClean="0"/>
              <a:t>ón de JavaBeans en Diciembre de 1996</a:t>
            </a:r>
          </a:p>
          <a:p>
            <a:r>
              <a:rPr lang="es-ES_tradnl" dirty="0" smtClean="0"/>
              <a:t>Nace la especificación de Enterprise JavaBeans (</a:t>
            </a:r>
            <a:r>
              <a:rPr lang="es-ES_tradnl" dirty="0" err="1" smtClean="0"/>
              <a:t>EJB’s</a:t>
            </a:r>
            <a:r>
              <a:rPr lang="es-ES_tradnl" dirty="0" smtClean="0"/>
              <a:t>) en Marzo de 1998</a:t>
            </a:r>
          </a:p>
          <a:p>
            <a:r>
              <a:rPr lang="es-ES_tradnl" dirty="0" smtClean="0"/>
              <a:t>Nace Spring (DI y AOP)</a:t>
            </a:r>
          </a:p>
          <a:p>
            <a:r>
              <a:rPr lang="es-ES_tradnl" dirty="0" smtClean="0"/>
              <a:t>Últimas especificaciones de EJB (3.0 y 3.1), incluyen DI y AOP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004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Alcances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Por defecto, todos los </a:t>
            </a:r>
            <a:r>
              <a:rPr lang="es-ES_tradnl" dirty="0" err="1" smtClean="0"/>
              <a:t>beans</a:t>
            </a:r>
            <a:r>
              <a:rPr lang="es-ES_tradnl" dirty="0" smtClean="0"/>
              <a:t> en Spring son </a:t>
            </a:r>
            <a:r>
              <a:rPr lang="es-ES_tradnl" i="1" dirty="0" err="1" smtClean="0"/>
              <a:t>singletons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Cada vez que una instancia de una clase es requerida el contenedor Spring le dar</a:t>
            </a:r>
            <a:r>
              <a:rPr lang="es-ES_tradnl" dirty="0" smtClean="0"/>
              <a:t>á la misma versión.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90788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Alcances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dirty="0" err="1"/>
              <a:t>s</a:t>
            </a:r>
            <a:r>
              <a:rPr lang="es-ES_tradnl" dirty="0" err="1" smtClean="0"/>
              <a:t>ingleton</a:t>
            </a:r>
            <a:endParaRPr lang="es-ES_tradnl" dirty="0" smtClean="0"/>
          </a:p>
          <a:p>
            <a:pPr lvl="1"/>
            <a:r>
              <a:rPr lang="es-ES_tradnl" dirty="0" smtClean="0"/>
              <a:t>Hay solo una instancia en el contenedor de Spring (por defecto)</a:t>
            </a:r>
          </a:p>
          <a:p>
            <a:r>
              <a:rPr lang="es-ES_tradnl" dirty="0" err="1" smtClean="0"/>
              <a:t>prototype</a:t>
            </a:r>
            <a:endParaRPr lang="es-ES_tradnl" dirty="0" smtClean="0"/>
          </a:p>
          <a:p>
            <a:pPr lvl="1"/>
            <a:r>
              <a:rPr lang="es-ES_tradnl" dirty="0" smtClean="0"/>
              <a:t>Cada vez que se requiere una instancia el contenedor le genera una nueva</a:t>
            </a:r>
          </a:p>
          <a:p>
            <a:r>
              <a:rPr lang="es-ES_tradnl" dirty="0" err="1" smtClean="0"/>
              <a:t>request</a:t>
            </a:r>
            <a:endParaRPr lang="es-ES_tradnl" dirty="0" smtClean="0"/>
          </a:p>
          <a:p>
            <a:pPr lvl="1"/>
            <a:r>
              <a:rPr lang="es-ES_tradnl" dirty="0" smtClean="0"/>
              <a:t>Pone un </a:t>
            </a:r>
            <a:r>
              <a:rPr lang="es-ES_tradnl" dirty="0" err="1" smtClean="0"/>
              <a:t>bean</a:t>
            </a:r>
            <a:r>
              <a:rPr lang="es-ES_tradnl" dirty="0" smtClean="0"/>
              <a:t> en el </a:t>
            </a:r>
            <a:r>
              <a:rPr lang="es-ES_tradnl" dirty="0" err="1" smtClean="0"/>
              <a:t>request</a:t>
            </a:r>
            <a:r>
              <a:rPr lang="es-ES_tradnl" dirty="0"/>
              <a:t> </a:t>
            </a:r>
            <a:r>
              <a:rPr lang="es-ES_tradnl" dirty="0" smtClean="0"/>
              <a:t>(siempre y cuando est</a:t>
            </a:r>
            <a:r>
              <a:rPr lang="es-ES_tradnl" dirty="0" smtClean="0"/>
              <a:t>é en un ambiente con contexto web)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97558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Alcances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session</a:t>
            </a:r>
            <a:endParaRPr lang="es-ES_tradnl" dirty="0" smtClean="0"/>
          </a:p>
          <a:p>
            <a:pPr lvl="1"/>
            <a:r>
              <a:rPr lang="es-ES_tradnl" dirty="0" smtClean="0"/>
              <a:t>Pone el </a:t>
            </a:r>
            <a:r>
              <a:rPr lang="es-ES_tradnl" dirty="0" err="1" smtClean="0"/>
              <a:t>bean</a:t>
            </a:r>
            <a:r>
              <a:rPr lang="es-ES_tradnl" dirty="0" smtClean="0"/>
              <a:t> en la sesi</a:t>
            </a:r>
            <a:r>
              <a:rPr lang="es-ES_tradnl" dirty="0" smtClean="0"/>
              <a:t>ón (siempre y cuando exista un contexto web)</a:t>
            </a:r>
          </a:p>
          <a:p>
            <a:r>
              <a:rPr lang="es-ES_tradnl" dirty="0" smtClean="0"/>
              <a:t>global-</a:t>
            </a:r>
            <a:r>
              <a:rPr lang="es-ES_tradnl" dirty="0" err="1" smtClean="0"/>
              <a:t>session</a:t>
            </a:r>
            <a:endParaRPr lang="es-ES_tradnl" dirty="0" smtClean="0"/>
          </a:p>
          <a:p>
            <a:pPr lvl="1"/>
            <a:r>
              <a:rPr lang="es-ES_tradnl" dirty="0" smtClean="0"/>
              <a:t>Pone el </a:t>
            </a:r>
            <a:r>
              <a:rPr lang="es-ES_tradnl" dirty="0" err="1" smtClean="0"/>
              <a:t>bean</a:t>
            </a:r>
            <a:r>
              <a:rPr lang="es-ES_tradnl" dirty="0" smtClean="0"/>
              <a:t> en la sesi</a:t>
            </a:r>
            <a:r>
              <a:rPr lang="es-ES_tradnl" dirty="0" smtClean="0"/>
              <a:t>ón (siempre y cuando exista un contexto de </a:t>
            </a:r>
            <a:r>
              <a:rPr lang="es-ES_tradnl" dirty="0" err="1" smtClean="0"/>
              <a:t>portlets</a:t>
            </a:r>
            <a:r>
              <a:rPr lang="es-ES_tradnl" dirty="0" smtClean="0"/>
              <a:t>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78662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</a:t>
            </a:r>
            <a:endParaRPr lang="es-ES_tradnl" dirty="0"/>
          </a:p>
        </p:txBody>
      </p:sp>
      <p:pic>
        <p:nvPicPr>
          <p:cNvPr id="4" name="Content Placeholder 3" descr="Screen shot 2011-11-16 at 8.37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2255" b="-3422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4078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Inicializaci</a:t>
            </a:r>
            <a:r>
              <a:rPr lang="es-ES_tradnl" dirty="0" smtClean="0"/>
              <a:t>ón y Destrucción</a:t>
            </a:r>
            <a:endParaRPr lang="es-ES_tradnl" dirty="0"/>
          </a:p>
        </p:txBody>
      </p:sp>
      <p:pic>
        <p:nvPicPr>
          <p:cNvPr id="6" name="Content Placeholder 5" descr="Screen shot 2011-11-17 at 5.27.04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212" r="-55212"/>
          <a:stretch>
            <a:fillRect/>
          </a:stretch>
        </p:blipFill>
        <p:spPr>
          <a:xfrm>
            <a:off x="1042416" y="2313432"/>
            <a:ext cx="7022592" cy="1750568"/>
          </a:xfrm>
        </p:spPr>
      </p:pic>
      <p:pic>
        <p:nvPicPr>
          <p:cNvPr id="9" name="Content Placeholder 8" descr="Screen shot 2011-11-17 at 5.27.27 A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992" b="-33992"/>
          <a:stretch>
            <a:fillRect/>
          </a:stretch>
        </p:blipFill>
        <p:spPr>
          <a:xfrm>
            <a:off x="1043490" y="4063999"/>
            <a:ext cx="7021518" cy="1742439"/>
          </a:xfrm>
        </p:spPr>
      </p:pic>
    </p:spTree>
    <p:extLst>
      <p:ext uri="{BB962C8B-B14F-4D97-AF65-F5344CB8AC3E}">
        <p14:creationId xmlns:p14="http://schemas.microsoft.com/office/powerpoint/2010/main" val="1983277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Inicializaci</a:t>
            </a:r>
            <a:r>
              <a:rPr lang="es-ES_tradnl" dirty="0" smtClean="0"/>
              <a:t>ón y Destrucción (cont.)</a:t>
            </a:r>
            <a:endParaRPr lang="es-ES_tradnl" dirty="0"/>
          </a:p>
        </p:txBody>
      </p:sp>
      <p:pic>
        <p:nvPicPr>
          <p:cNvPr id="4" name="Content Placeholder 3" descr="Screen shot 2011-11-17 at 5.35.4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497" b="-584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0082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11502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propiedades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7025818" cy="1655318"/>
          </a:xfrm>
        </p:spPr>
        <p:txBody>
          <a:bodyPr/>
          <a:lstStyle/>
          <a:p>
            <a:r>
              <a:rPr lang="es-ES_tradnl" dirty="0" smtClean="0"/>
              <a:t>Para inyectar propiedades utilizamos &lt;</a:t>
            </a:r>
            <a:r>
              <a:rPr lang="es-ES_tradnl" dirty="0" err="1" smtClean="0"/>
              <a:t>property</a:t>
            </a:r>
            <a:r>
              <a:rPr lang="es-ES_tradnl" dirty="0" smtClean="0"/>
              <a:t>&gt;</a:t>
            </a:r>
            <a:endParaRPr lang="es-ES_tradnl" dirty="0"/>
          </a:p>
        </p:txBody>
      </p:sp>
      <p:pic>
        <p:nvPicPr>
          <p:cNvPr id="5" name="Content Placeholder 4" descr="Screen shot 2011-11-17 at 5.37.38 AM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976" b="-49976"/>
          <a:stretch>
            <a:fillRect/>
          </a:stretch>
        </p:blipFill>
        <p:spPr>
          <a:xfrm>
            <a:off x="1042416" y="3968749"/>
            <a:ext cx="7022592" cy="1837689"/>
          </a:xfrm>
        </p:spPr>
      </p:pic>
    </p:spTree>
    <p:extLst>
      <p:ext uri="{BB962C8B-B14F-4D97-AF65-F5344CB8AC3E}">
        <p14:creationId xmlns:p14="http://schemas.microsoft.com/office/powerpoint/2010/main" val="80849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propiedades</a:t>
            </a:r>
            <a:endParaRPr lang="es-ES_tradnl" dirty="0"/>
          </a:p>
        </p:txBody>
      </p:sp>
      <p:pic>
        <p:nvPicPr>
          <p:cNvPr id="6" name="Content Placeholder 5" descr="Screen shot 2011-11-17 at 5.41.58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624" b="-113624"/>
          <a:stretch>
            <a:fillRect/>
          </a:stretch>
        </p:blipFill>
        <p:spPr>
          <a:xfrm>
            <a:off x="1042988" y="2312988"/>
            <a:ext cx="7024687" cy="1655762"/>
          </a:xfrm>
        </p:spPr>
      </p:pic>
      <p:pic>
        <p:nvPicPr>
          <p:cNvPr id="7" name="Content Placeholder 6" descr="Screen shot 2011-11-17 at 5.42.30 A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857" b="-27857"/>
          <a:stretch>
            <a:fillRect/>
          </a:stretch>
        </p:blipFill>
        <p:spPr>
          <a:xfrm>
            <a:off x="1042988" y="3968749"/>
            <a:ext cx="7022020" cy="1837689"/>
          </a:xfrm>
        </p:spPr>
      </p:pic>
    </p:spTree>
    <p:extLst>
      <p:ext uri="{BB962C8B-B14F-4D97-AF65-F5344CB8AC3E}">
        <p14:creationId xmlns:p14="http://schemas.microsoft.com/office/powerpoint/2010/main" val="33107452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propiedades</a:t>
            </a:r>
            <a:endParaRPr lang="es-ES_tradnl" dirty="0"/>
          </a:p>
        </p:txBody>
      </p:sp>
      <p:pic>
        <p:nvPicPr>
          <p:cNvPr id="7" name="Content Placeholder 6" descr="Screen shot 2011-11-17 at 5.44.2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7" b="-2057"/>
          <a:stretch>
            <a:fillRect/>
          </a:stretch>
        </p:blipFill>
        <p:spPr>
          <a:xfrm>
            <a:off x="1043492" y="2323652"/>
            <a:ext cx="6777317" cy="1660973"/>
          </a:xfrm>
        </p:spPr>
      </p:pic>
      <p:pic>
        <p:nvPicPr>
          <p:cNvPr id="8" name="Picture 7" descr="Screen shot 2011-11-17 at 5.45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2" y="3984625"/>
            <a:ext cx="7024742" cy="169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Simplifica Java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Spring simplifica Java</a:t>
            </a:r>
          </a:p>
          <a:p>
            <a:pPr lvl="1"/>
            <a:r>
              <a:rPr lang="es-ES_tradnl" dirty="0" smtClean="0"/>
              <a:t>Utilizando </a:t>
            </a:r>
            <a:r>
              <a:rPr lang="es-ES_tradnl" i="1" dirty="0" err="1" smtClean="0"/>
              <a:t>Plain</a:t>
            </a:r>
            <a:r>
              <a:rPr lang="es-ES_tradnl" i="1" dirty="0" smtClean="0"/>
              <a:t> Old Java </a:t>
            </a:r>
            <a:r>
              <a:rPr lang="es-ES_tradnl" i="1" dirty="0" err="1" smtClean="0"/>
              <a:t>Objects</a:t>
            </a:r>
            <a:r>
              <a:rPr lang="es-ES_tradnl" i="1" dirty="0" smtClean="0"/>
              <a:t> </a:t>
            </a:r>
            <a:r>
              <a:rPr lang="es-ES_tradnl" dirty="0" smtClean="0"/>
              <a:t>(</a:t>
            </a:r>
            <a:r>
              <a:rPr lang="es-ES_tradnl" dirty="0" err="1" smtClean="0"/>
              <a:t>POJO’s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Desacoplamiento a trav</a:t>
            </a:r>
            <a:r>
              <a:rPr lang="es-ES_tradnl" dirty="0" smtClean="0"/>
              <a:t>és de Inyección de Dependencias (DI)</a:t>
            </a:r>
          </a:p>
          <a:p>
            <a:pPr lvl="1"/>
            <a:r>
              <a:rPr lang="es-ES_tradnl" dirty="0" smtClean="0"/>
              <a:t>Programación declarativa a través de convenciones y aspectos (AOP)</a:t>
            </a:r>
          </a:p>
          <a:p>
            <a:pPr lvl="1"/>
            <a:r>
              <a:rPr lang="es-ES_tradnl" dirty="0" smtClean="0"/>
              <a:t>Reducci</a:t>
            </a:r>
            <a:r>
              <a:rPr lang="es-ES_tradnl" dirty="0" smtClean="0"/>
              <a:t>ón de código repetitivo a través de plantillas y aspectos (AOP)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9616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propiedades</a:t>
            </a:r>
            <a:endParaRPr lang="es-ES_tradnl" dirty="0"/>
          </a:p>
        </p:txBody>
      </p:sp>
      <p:pic>
        <p:nvPicPr>
          <p:cNvPr id="4" name="Content Placeholder 3" descr="Screen shot 2011-11-17 at 5.47.26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732" b="-29732"/>
          <a:stretch>
            <a:fillRect/>
          </a:stretch>
        </p:blipFill>
        <p:spPr>
          <a:xfrm>
            <a:off x="1042416" y="2313432"/>
            <a:ext cx="7025818" cy="1750568"/>
          </a:xfrm>
        </p:spPr>
      </p:pic>
      <p:pic>
        <p:nvPicPr>
          <p:cNvPr id="9" name="Content Placeholder 8" descr="Screen shot 2011-11-17 at 5.47.38 A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484" b="-92484"/>
          <a:stretch>
            <a:fillRect/>
          </a:stretch>
        </p:blipFill>
        <p:spPr>
          <a:xfrm>
            <a:off x="1043490" y="4063999"/>
            <a:ext cx="7021518" cy="1742439"/>
          </a:xfrm>
        </p:spPr>
      </p:pic>
    </p:spTree>
    <p:extLst>
      <p:ext uri="{BB962C8B-B14F-4D97-AF65-F5344CB8AC3E}">
        <p14:creationId xmlns:p14="http://schemas.microsoft.com/office/powerpoint/2010/main" val="40763600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colecciones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&lt;</a:t>
            </a:r>
            <a:r>
              <a:rPr lang="es-ES_tradnl" dirty="0" err="1" smtClean="0"/>
              <a:t>list</a:t>
            </a:r>
            <a:r>
              <a:rPr lang="es-ES_tradnl" dirty="0" smtClean="0"/>
              <a:t>&gt;</a:t>
            </a:r>
          </a:p>
          <a:p>
            <a:pPr lvl="1"/>
            <a:r>
              <a:rPr lang="es-ES_tradnl" dirty="0" smtClean="0"/>
              <a:t>Conecta una lista que acepta duplicados</a:t>
            </a:r>
          </a:p>
          <a:p>
            <a:r>
              <a:rPr lang="es-ES_tradnl" dirty="0" smtClean="0"/>
              <a:t>&lt;set&gt;</a:t>
            </a:r>
          </a:p>
          <a:p>
            <a:pPr lvl="1"/>
            <a:r>
              <a:rPr lang="es-ES_tradnl" dirty="0" smtClean="0"/>
              <a:t>Conecta una lista que no acepta duplicados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map</a:t>
            </a:r>
            <a:r>
              <a:rPr lang="es-ES_tradnl" dirty="0" smtClean="0"/>
              <a:t>&gt;</a:t>
            </a:r>
          </a:p>
          <a:p>
            <a:pPr lvl="1"/>
            <a:r>
              <a:rPr lang="es-ES_tradnl" dirty="0" smtClean="0"/>
              <a:t>Conecta una lista de valores pares (nombre y valor) donde tanto el nombre como el valor pueden ser de cualquier tipo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1244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colecciones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</a:t>
            </a:r>
            <a:r>
              <a:rPr lang="es-ES_tradnl" dirty="0" err="1" smtClean="0"/>
              <a:t>props</a:t>
            </a:r>
            <a:r>
              <a:rPr lang="es-ES_tradnl" dirty="0" smtClean="0"/>
              <a:t>&gt;</a:t>
            </a:r>
          </a:p>
          <a:p>
            <a:pPr lvl="1"/>
            <a:r>
              <a:rPr lang="es-ES_tradnl" dirty="0" smtClean="0"/>
              <a:t>Conectando una lista de pares de valores donde tanto el nombre como el valor son de tipo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243644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colecciones</a:t>
            </a:r>
            <a:endParaRPr lang="es-ES_tradnl" dirty="0"/>
          </a:p>
        </p:txBody>
      </p:sp>
      <p:pic>
        <p:nvPicPr>
          <p:cNvPr id="4" name="Content Placeholder 3" descr="Screen shot 2011-11-17 at 5.55.2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6" b="-5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961674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colecciones</a:t>
            </a:r>
            <a:endParaRPr lang="es-ES_tradnl" dirty="0"/>
          </a:p>
        </p:txBody>
      </p:sp>
      <p:pic>
        <p:nvPicPr>
          <p:cNvPr id="4" name="Content Placeholder 3" descr="Screen shot 2011-11-17 at 5.56.1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123" b="-201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6451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colecciones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Otros valores que pueden ser utilizados dentro de &lt;</a:t>
            </a:r>
            <a:r>
              <a:rPr lang="es-ES_tradnl" dirty="0" err="1" smtClean="0"/>
              <a:t>list</a:t>
            </a:r>
            <a:r>
              <a:rPr lang="es-ES_tradnl" dirty="0" smtClean="0"/>
              <a:t>&gt; son:</a:t>
            </a:r>
          </a:p>
          <a:p>
            <a:pPr lvl="1"/>
            <a:r>
              <a:rPr lang="es-ES_tradnl" dirty="0" smtClean="0"/>
              <a:t>&lt;</a:t>
            </a:r>
            <a:r>
              <a:rPr lang="es-ES_tradnl" dirty="0" err="1" smtClean="0"/>
              <a:t>value</a:t>
            </a:r>
            <a:r>
              <a:rPr lang="es-ES_tradnl" dirty="0" smtClean="0"/>
              <a:t>&gt;</a:t>
            </a:r>
          </a:p>
          <a:p>
            <a:pPr lvl="1"/>
            <a:r>
              <a:rPr lang="es-ES_tradnl" dirty="0" smtClean="0"/>
              <a:t>&lt;</a:t>
            </a:r>
            <a:r>
              <a:rPr lang="es-ES_tradnl" dirty="0" err="1" smtClean="0"/>
              <a:t>bean</a:t>
            </a:r>
            <a:r>
              <a:rPr lang="es-ES_tradnl" dirty="0" smtClean="0"/>
              <a:t>&gt;</a:t>
            </a:r>
          </a:p>
          <a:p>
            <a:pPr lvl="1"/>
            <a:r>
              <a:rPr lang="es-ES_tradnl" dirty="0" smtClean="0"/>
              <a:t>&lt;</a:t>
            </a:r>
            <a:r>
              <a:rPr lang="es-ES_tradnl" dirty="0" err="1" smtClean="0"/>
              <a:t>null</a:t>
            </a:r>
            <a:r>
              <a:rPr lang="es-ES_tradnl" dirty="0" smtClean="0"/>
              <a:t>/&gt;</a:t>
            </a:r>
          </a:p>
          <a:p>
            <a:pPr lvl="1"/>
            <a:r>
              <a:rPr lang="es-ES_tradnl" dirty="0" smtClean="0"/>
              <a:t>Inclusive &lt;</a:t>
            </a:r>
            <a:r>
              <a:rPr lang="es-ES_tradnl" dirty="0" err="1" smtClean="0"/>
              <a:t>list</a:t>
            </a:r>
            <a:r>
              <a:rPr lang="es-ES_tradnl" dirty="0" smtClean="0"/>
              <a:t>&gt; para tener listas multidimensionales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580763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colecciones</a:t>
            </a:r>
            <a:endParaRPr lang="es-ES_tradnl" dirty="0"/>
          </a:p>
        </p:txBody>
      </p:sp>
      <p:pic>
        <p:nvPicPr>
          <p:cNvPr id="4" name="Content Placeholder 3" descr="Screen shot 2011-11-17 at 6.01.0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628" b="-186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895990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colecciones</a:t>
            </a:r>
            <a:endParaRPr lang="es-ES_tradnl" dirty="0"/>
          </a:p>
        </p:txBody>
      </p:sp>
      <p:pic>
        <p:nvPicPr>
          <p:cNvPr id="4" name="Content Placeholder 3" descr="Screen shot 2011-11-17 at 6.01.5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476" b="-424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78077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colecciones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La propiedad &lt;</a:t>
            </a:r>
            <a:r>
              <a:rPr lang="es-ES_tradnl" dirty="0" err="1" smtClean="0"/>
              <a:t>entry</a:t>
            </a:r>
            <a:r>
              <a:rPr lang="es-ES_tradnl" dirty="0" smtClean="0"/>
              <a:t>&gt; en </a:t>
            </a:r>
            <a:r>
              <a:rPr lang="es-ES_tradnl" dirty="0" err="1" smtClean="0"/>
              <a:t>map</a:t>
            </a:r>
            <a:r>
              <a:rPr lang="es-ES_tradnl" dirty="0" smtClean="0"/>
              <a:t> puede contener</a:t>
            </a:r>
          </a:p>
          <a:p>
            <a:pPr lvl="1"/>
            <a:r>
              <a:rPr lang="es-ES_tradnl" dirty="0" smtClean="0"/>
              <a:t>&lt;</a:t>
            </a:r>
            <a:r>
              <a:rPr lang="es-ES_tradnl" dirty="0" err="1" smtClean="0"/>
              <a:t>key</a:t>
            </a:r>
            <a:r>
              <a:rPr lang="es-ES_tradnl" dirty="0" smtClean="0"/>
              <a:t>&gt;</a:t>
            </a:r>
          </a:p>
          <a:p>
            <a:pPr lvl="2"/>
            <a:r>
              <a:rPr lang="es-ES_tradnl" dirty="0" smtClean="0"/>
              <a:t>Especifica la llave como </a:t>
            </a:r>
            <a:r>
              <a:rPr lang="es-ES_tradnl" dirty="0" err="1" smtClean="0"/>
              <a:t>String</a:t>
            </a:r>
            <a:endParaRPr lang="es-ES_tradnl" dirty="0" smtClean="0"/>
          </a:p>
          <a:p>
            <a:pPr lvl="1"/>
            <a:r>
              <a:rPr lang="es-ES_tradnl" dirty="0" smtClean="0"/>
              <a:t>&lt;</a:t>
            </a:r>
            <a:r>
              <a:rPr lang="es-ES_tradnl" dirty="0" err="1" smtClean="0"/>
              <a:t>key-ref</a:t>
            </a:r>
            <a:r>
              <a:rPr lang="es-ES_tradnl" dirty="0" smtClean="0"/>
              <a:t>&gt;</a:t>
            </a:r>
          </a:p>
          <a:p>
            <a:pPr lvl="2"/>
            <a:r>
              <a:rPr lang="es-ES_tradnl" dirty="0" smtClean="0"/>
              <a:t>Especifica la llave como una referencia a otro objeto</a:t>
            </a:r>
          </a:p>
          <a:p>
            <a:pPr lvl="1"/>
            <a:r>
              <a:rPr lang="es-ES_tradnl" dirty="0" smtClean="0"/>
              <a:t>&lt;</a:t>
            </a:r>
            <a:r>
              <a:rPr lang="es-ES_tradnl" dirty="0" err="1" smtClean="0"/>
              <a:t>value</a:t>
            </a:r>
            <a:r>
              <a:rPr lang="es-ES_tradnl" dirty="0" smtClean="0"/>
              <a:t>&gt;</a:t>
            </a:r>
          </a:p>
          <a:p>
            <a:pPr lvl="2"/>
            <a:r>
              <a:rPr lang="es-ES_tradnl" dirty="0" smtClean="0"/>
              <a:t>Especifica el valor como </a:t>
            </a:r>
            <a:r>
              <a:rPr lang="es-ES_tradnl" dirty="0" err="1" smtClean="0"/>
              <a:t>String</a:t>
            </a:r>
            <a:endParaRPr lang="es-ES_tradnl" dirty="0" smtClean="0"/>
          </a:p>
          <a:p>
            <a:pPr lvl="1"/>
            <a:r>
              <a:rPr lang="es-ES_tradnl" dirty="0" smtClean="0"/>
              <a:t>&lt;</a:t>
            </a:r>
            <a:r>
              <a:rPr lang="es-ES_tradnl" dirty="0" err="1" smtClean="0"/>
              <a:t>value-ref</a:t>
            </a:r>
            <a:r>
              <a:rPr lang="es-ES_tradnl" dirty="0" smtClean="0"/>
              <a:t>&gt;</a:t>
            </a:r>
          </a:p>
          <a:p>
            <a:pPr lvl="2"/>
            <a:r>
              <a:rPr lang="es-ES_tradnl" dirty="0" smtClean="0"/>
              <a:t>Especifica el valor como una referencia a otro objeto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87053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colecciones</a:t>
            </a:r>
            <a:endParaRPr lang="es-ES_tradnl" dirty="0"/>
          </a:p>
        </p:txBody>
      </p:sp>
      <p:pic>
        <p:nvPicPr>
          <p:cNvPr id="6" name="Content Placeholder 5" descr="Screen shot 2011-11-17 at 6.07.00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214" b="-31214"/>
          <a:stretch>
            <a:fillRect/>
          </a:stretch>
        </p:blipFill>
        <p:spPr>
          <a:xfrm>
            <a:off x="1042416" y="2313432"/>
            <a:ext cx="7025818" cy="1750568"/>
          </a:xfrm>
        </p:spPr>
      </p:pic>
      <p:pic>
        <p:nvPicPr>
          <p:cNvPr id="7" name="Content Placeholder 6" descr="Screen shot 2011-11-17 at 6.07.10 A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79" r="-6579"/>
          <a:stretch>
            <a:fillRect/>
          </a:stretch>
        </p:blipFill>
        <p:spPr>
          <a:xfrm>
            <a:off x="1043490" y="4063999"/>
            <a:ext cx="7021518" cy="1742439"/>
          </a:xfrm>
        </p:spPr>
      </p:pic>
    </p:spTree>
    <p:extLst>
      <p:ext uri="{BB962C8B-B14F-4D97-AF65-F5344CB8AC3E}">
        <p14:creationId xmlns:p14="http://schemas.microsoft.com/office/powerpoint/2010/main" val="170323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EJB 2.0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_tradnl" sz="1600" dirty="0" err="1" smtClean="0"/>
              <a:t>package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ejb.session</a:t>
            </a:r>
            <a:r>
              <a:rPr lang="es-ES_tradnl" sz="1600" dirty="0"/>
              <a:t>;</a:t>
            </a:r>
          </a:p>
          <a:p>
            <a:pPr marL="68580" indent="0">
              <a:buNone/>
            </a:pPr>
            <a:r>
              <a:rPr lang="es-ES_tradnl" sz="1600" dirty="0" err="1"/>
              <a:t>import</a:t>
            </a:r>
            <a:r>
              <a:rPr lang="es-ES_tradnl" sz="1600" dirty="0"/>
              <a:t> </a:t>
            </a:r>
            <a:r>
              <a:rPr lang="es-ES_tradnl" sz="1600" dirty="0" err="1"/>
              <a:t>javax.ejb.SessionBean</a:t>
            </a:r>
            <a:r>
              <a:rPr lang="es-ES_tradnl" sz="1600" dirty="0"/>
              <a:t>; </a:t>
            </a:r>
            <a:r>
              <a:rPr lang="es-ES_tradnl" sz="1600" dirty="0" err="1"/>
              <a:t>import</a:t>
            </a:r>
            <a:r>
              <a:rPr lang="es-ES_tradnl" sz="1600" dirty="0"/>
              <a:t> </a:t>
            </a:r>
            <a:r>
              <a:rPr lang="es-ES_tradnl" sz="1600" dirty="0" err="1"/>
              <a:t>javax.ejb.SessionContext</a:t>
            </a:r>
            <a:r>
              <a:rPr lang="es-ES_tradnl" sz="1600" dirty="0"/>
              <a:t>;</a:t>
            </a:r>
          </a:p>
          <a:p>
            <a:pPr marL="68580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class</a:t>
            </a:r>
            <a:r>
              <a:rPr lang="es-ES_tradnl" sz="1600" dirty="0"/>
              <a:t> </a:t>
            </a:r>
            <a:r>
              <a:rPr lang="es-ES_tradnl" sz="1600" dirty="0" err="1"/>
              <a:t>HelloWorldBean</a:t>
            </a:r>
            <a:r>
              <a:rPr lang="es-ES_tradnl" sz="1600" dirty="0"/>
              <a:t> </a:t>
            </a:r>
            <a:r>
              <a:rPr lang="es-ES_tradnl" sz="1600" dirty="0" err="1"/>
              <a:t>implements</a:t>
            </a:r>
            <a:r>
              <a:rPr lang="es-ES_tradnl" sz="1600" dirty="0"/>
              <a:t> </a:t>
            </a:r>
            <a:r>
              <a:rPr lang="es-ES_tradnl" sz="1600" dirty="0" err="1"/>
              <a:t>SessionBean</a:t>
            </a:r>
            <a:r>
              <a:rPr lang="es-ES_tradnl" sz="1600" dirty="0"/>
              <a:t> { </a:t>
            </a:r>
            <a:endParaRPr lang="es-ES_tradnl" sz="1600" dirty="0" smtClean="0"/>
          </a:p>
          <a:p>
            <a:pPr marL="365760" lvl="1" indent="0">
              <a:buNone/>
            </a:pPr>
            <a:r>
              <a:rPr lang="es-ES_tradnl" sz="1600" dirty="0" err="1" smtClean="0"/>
              <a:t>public</a:t>
            </a:r>
            <a:r>
              <a:rPr lang="es-ES_tradnl" sz="1600" dirty="0" smtClean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ejbActivate</a:t>
            </a:r>
            <a:r>
              <a:rPr lang="es-ES_tradnl" sz="1600" dirty="0"/>
              <a:t>() { }</a:t>
            </a:r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ejbPassivate</a:t>
            </a:r>
            <a:r>
              <a:rPr lang="es-ES_tradnl" sz="1600" dirty="0"/>
              <a:t>() { }</a:t>
            </a:r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ejbRemove</a:t>
            </a:r>
            <a:r>
              <a:rPr lang="es-ES_tradnl" sz="1600" dirty="0"/>
              <a:t>() { </a:t>
            </a:r>
            <a:r>
              <a:rPr lang="es-ES_tradnl" sz="1600" dirty="0" smtClean="0"/>
              <a:t>}</a:t>
            </a:r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setSessionContext</a:t>
            </a:r>
            <a:r>
              <a:rPr lang="es-ES_tradnl" sz="1600" dirty="0"/>
              <a:t>(</a:t>
            </a:r>
            <a:r>
              <a:rPr lang="es-ES_tradnl" sz="1600" dirty="0" err="1"/>
              <a:t>SessionContext</a:t>
            </a:r>
            <a:r>
              <a:rPr lang="es-ES_tradnl" sz="1600" dirty="0"/>
              <a:t> </a:t>
            </a:r>
            <a:r>
              <a:rPr lang="es-ES_tradnl" sz="1600" dirty="0" err="1"/>
              <a:t>ctx</a:t>
            </a:r>
            <a:r>
              <a:rPr lang="es-ES_tradnl" sz="1600" dirty="0"/>
              <a:t>) </a:t>
            </a:r>
            <a:r>
              <a:rPr lang="es-ES_tradnl" sz="1600" dirty="0" smtClean="0"/>
              <a:t>{}</a:t>
            </a:r>
            <a:endParaRPr lang="es-ES_tradnl" sz="1600" dirty="0"/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String</a:t>
            </a:r>
            <a:r>
              <a:rPr lang="es-ES_tradnl" sz="1600" dirty="0"/>
              <a:t> </a:t>
            </a:r>
            <a:r>
              <a:rPr lang="es-ES_tradnl" sz="1600" dirty="0" err="1"/>
              <a:t>sayHello</a:t>
            </a:r>
            <a:r>
              <a:rPr lang="es-ES_tradnl" sz="1600" dirty="0"/>
              <a:t>() { </a:t>
            </a:r>
            <a:r>
              <a:rPr lang="es-ES_tradnl" sz="1600" dirty="0" err="1"/>
              <a:t>return</a:t>
            </a:r>
            <a:r>
              <a:rPr lang="es-ES_tradnl" sz="1600" dirty="0"/>
              <a:t> "</a:t>
            </a:r>
            <a:r>
              <a:rPr lang="es-ES_tradnl" sz="1600" dirty="0" err="1"/>
              <a:t>Hello</a:t>
            </a:r>
            <a:r>
              <a:rPr lang="es-ES_tradnl" sz="1600" dirty="0"/>
              <a:t> </a:t>
            </a:r>
            <a:r>
              <a:rPr lang="es-ES_tradnl" sz="1600" dirty="0" err="1" smtClean="0"/>
              <a:t>World</a:t>
            </a:r>
            <a:r>
              <a:rPr lang="es-ES_tradnl" sz="1600" dirty="0" smtClean="0"/>
              <a:t>”;}</a:t>
            </a:r>
            <a:endParaRPr lang="es-ES_tradnl" sz="1600" dirty="0"/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ejbCreate</a:t>
            </a:r>
            <a:r>
              <a:rPr lang="es-ES_tradnl" sz="1600" dirty="0"/>
              <a:t>() { </a:t>
            </a:r>
            <a:r>
              <a:rPr lang="es-ES_tradnl" sz="1600" dirty="0" smtClean="0"/>
              <a:t>}</a:t>
            </a:r>
          </a:p>
          <a:p>
            <a:pPr marL="68580" indent="0">
              <a:buNone/>
            </a:pPr>
            <a:r>
              <a:rPr lang="es-ES_tradnl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464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31259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Inyectando propiedades autom</a:t>
            </a:r>
            <a:r>
              <a:rPr lang="es-ES_tradnl" dirty="0" smtClean="0"/>
              <a:t>áticamente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byName</a:t>
            </a:r>
            <a:endParaRPr lang="es-ES_tradnl" dirty="0" smtClean="0"/>
          </a:p>
          <a:p>
            <a:pPr lvl="1"/>
            <a:r>
              <a:rPr lang="es-ES_tradnl" dirty="0" smtClean="0"/>
              <a:t>Intenta inyectar todas las propiedades del </a:t>
            </a:r>
            <a:r>
              <a:rPr lang="es-ES_tradnl" dirty="0" err="1" smtClean="0"/>
              <a:t>bean</a:t>
            </a:r>
            <a:r>
              <a:rPr lang="es-ES_tradnl" dirty="0" smtClean="0"/>
              <a:t> con </a:t>
            </a:r>
            <a:r>
              <a:rPr lang="es-ES_tradnl" dirty="0" err="1" smtClean="0"/>
              <a:t>beans</a:t>
            </a:r>
            <a:r>
              <a:rPr lang="es-ES_tradnl" dirty="0" smtClean="0"/>
              <a:t> que tengan el mismo nombre</a:t>
            </a:r>
          </a:p>
          <a:p>
            <a:r>
              <a:rPr lang="es-ES_tradnl" dirty="0" err="1" smtClean="0"/>
              <a:t>byType</a:t>
            </a:r>
            <a:endParaRPr lang="es-ES_tradnl" dirty="0" smtClean="0"/>
          </a:p>
          <a:p>
            <a:pPr lvl="1"/>
            <a:r>
              <a:rPr lang="es-ES_tradnl" dirty="0" smtClean="0"/>
              <a:t>Intenta inyectar todas las propiedades del </a:t>
            </a:r>
            <a:r>
              <a:rPr lang="es-ES_tradnl" dirty="0" err="1" smtClean="0"/>
              <a:t>bean</a:t>
            </a:r>
            <a:r>
              <a:rPr lang="es-ES_tradnl" dirty="0" smtClean="0"/>
              <a:t> con </a:t>
            </a:r>
            <a:r>
              <a:rPr lang="es-ES_tradnl" dirty="0" err="1" smtClean="0"/>
              <a:t>beans</a:t>
            </a:r>
            <a:r>
              <a:rPr lang="es-ES_tradnl" dirty="0" smtClean="0"/>
              <a:t> del mismo tipo</a:t>
            </a:r>
          </a:p>
        </p:txBody>
      </p:sp>
    </p:spTree>
    <p:extLst>
      <p:ext uri="{BB962C8B-B14F-4D97-AF65-F5344CB8AC3E}">
        <p14:creationId xmlns:p14="http://schemas.microsoft.com/office/powerpoint/2010/main" val="9389657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Inyectando propiedades autom</a:t>
            </a:r>
            <a:r>
              <a:rPr lang="es-ES_tradnl" dirty="0" smtClean="0"/>
              <a:t>áticamente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constructor</a:t>
            </a:r>
          </a:p>
          <a:p>
            <a:pPr lvl="1"/>
            <a:r>
              <a:rPr lang="es-ES_tradnl" dirty="0" smtClean="0"/>
              <a:t>Intenta inyectar las propiedades del </a:t>
            </a:r>
            <a:r>
              <a:rPr lang="es-ES_tradnl" dirty="0" err="1" smtClean="0"/>
              <a:t>bean</a:t>
            </a:r>
            <a:r>
              <a:rPr lang="es-ES_tradnl" dirty="0" smtClean="0"/>
              <a:t> que se inicialicen por el constructor, encontrando </a:t>
            </a:r>
            <a:r>
              <a:rPr lang="es-ES_tradnl" dirty="0" err="1" smtClean="0"/>
              <a:t>beans</a:t>
            </a:r>
            <a:r>
              <a:rPr lang="es-ES_tradnl" dirty="0" smtClean="0"/>
              <a:t> que puedan asignarse a los argumentos del constructor</a:t>
            </a:r>
          </a:p>
          <a:p>
            <a:r>
              <a:rPr lang="es-ES_tradnl" dirty="0" err="1" smtClean="0"/>
              <a:t>autodetect</a:t>
            </a:r>
            <a:endParaRPr lang="es-ES_tradnl" dirty="0" smtClean="0"/>
          </a:p>
          <a:p>
            <a:pPr lvl="1"/>
            <a:r>
              <a:rPr lang="es-ES_tradnl" dirty="0" smtClean="0"/>
              <a:t>Primero intenta inicializarlo por constructor, si esto no funciona intenta </a:t>
            </a:r>
            <a:r>
              <a:rPr lang="es-ES_tradnl" dirty="0" err="1" smtClean="0"/>
              <a:t>byType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586194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</a:t>
            </a:r>
            <a:r>
              <a:rPr lang="es-ES_tradnl" dirty="0" err="1" smtClean="0"/>
              <a:t>byName</a:t>
            </a:r>
            <a:endParaRPr lang="es-ES_tradnl" dirty="0"/>
          </a:p>
        </p:txBody>
      </p:sp>
      <p:pic>
        <p:nvPicPr>
          <p:cNvPr id="4" name="Content Placeholder 3" descr="Screen shot 2011-11-17 at 6.24.2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542" b="-1045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81777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</a:t>
            </a:r>
            <a:r>
              <a:rPr lang="es-ES_tradnl" dirty="0" err="1" smtClean="0"/>
              <a:t>byName</a:t>
            </a:r>
            <a:endParaRPr lang="es-ES_tradnl" dirty="0"/>
          </a:p>
        </p:txBody>
      </p:sp>
      <p:pic>
        <p:nvPicPr>
          <p:cNvPr id="7" name="Content Placeholder 6" descr="Screen shot 2011-11-17 at 6.25.50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113" b="-94113"/>
          <a:stretch>
            <a:fillRect/>
          </a:stretch>
        </p:blipFill>
        <p:spPr>
          <a:xfrm>
            <a:off x="1042416" y="2313432"/>
            <a:ext cx="7022592" cy="1750568"/>
          </a:xfrm>
        </p:spPr>
      </p:pic>
      <p:pic>
        <p:nvPicPr>
          <p:cNvPr id="8" name="Content Placeholder 7" descr="Screen shot 2011-11-17 at 6.25.58 A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885" b="-17885"/>
          <a:stretch>
            <a:fillRect/>
          </a:stretch>
        </p:blipFill>
        <p:spPr>
          <a:xfrm>
            <a:off x="1043490" y="4063999"/>
            <a:ext cx="7021518" cy="1742439"/>
          </a:xfrm>
        </p:spPr>
      </p:pic>
    </p:spTree>
    <p:extLst>
      <p:ext uri="{BB962C8B-B14F-4D97-AF65-F5344CB8AC3E}">
        <p14:creationId xmlns:p14="http://schemas.microsoft.com/office/powerpoint/2010/main" val="11805919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</a:t>
            </a:r>
            <a:r>
              <a:rPr lang="es-ES_tradnl" dirty="0" err="1" smtClean="0"/>
              <a:t>byType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 similar al de </a:t>
            </a:r>
            <a:r>
              <a:rPr lang="es-ES_tradnl" dirty="0" err="1" smtClean="0"/>
              <a:t>byName</a:t>
            </a:r>
            <a:r>
              <a:rPr lang="es-ES_tradnl" dirty="0" smtClean="0"/>
              <a:t>, pero solo que en lugar de revisar el nombre del </a:t>
            </a:r>
            <a:r>
              <a:rPr lang="es-ES_tradnl" dirty="0" err="1" smtClean="0"/>
              <a:t>bean</a:t>
            </a:r>
            <a:r>
              <a:rPr lang="es-ES_tradnl" dirty="0" smtClean="0"/>
              <a:t>, revisa su tipo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597552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</a:t>
            </a:r>
            <a:r>
              <a:rPr lang="es-ES_tradnl" dirty="0" err="1" smtClean="0"/>
              <a:t>byType</a:t>
            </a:r>
            <a:endParaRPr lang="es-ES_tradnl" dirty="0"/>
          </a:p>
        </p:txBody>
      </p:sp>
      <p:pic>
        <p:nvPicPr>
          <p:cNvPr id="7" name="Content Placeholder 6" descr="Screen shot 2011-11-17 at 6.29.21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088" b="-50088"/>
          <a:stretch>
            <a:fillRect/>
          </a:stretch>
        </p:blipFill>
        <p:spPr>
          <a:xfrm>
            <a:off x="1042416" y="2313432"/>
            <a:ext cx="7022592" cy="1750568"/>
          </a:xfrm>
        </p:spPr>
      </p:pic>
      <p:pic>
        <p:nvPicPr>
          <p:cNvPr id="8" name="Content Placeholder 7" descr="Screen shot 2011-11-17 at 6.29.34 A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034" b="-44034"/>
          <a:stretch>
            <a:fillRect/>
          </a:stretch>
        </p:blipFill>
        <p:spPr>
          <a:xfrm>
            <a:off x="1042416" y="4063999"/>
            <a:ext cx="7022592" cy="1742439"/>
          </a:xfrm>
        </p:spPr>
      </p:pic>
    </p:spTree>
    <p:extLst>
      <p:ext uri="{BB962C8B-B14F-4D97-AF65-F5344CB8AC3E}">
        <p14:creationId xmlns:p14="http://schemas.microsoft.com/office/powerpoint/2010/main" val="26975837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por constructor</a:t>
            </a:r>
            <a:endParaRPr lang="es-ES_tradnl" dirty="0"/>
          </a:p>
        </p:txBody>
      </p:sp>
      <p:pic>
        <p:nvPicPr>
          <p:cNvPr id="6" name="Content Placeholder 5" descr="Screen shot 2011-11-17 at 6.34.2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6329" b="-1863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836699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por constructor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Tiene las mismas limitantes que la inyecci</a:t>
            </a:r>
            <a:r>
              <a:rPr lang="es-ES_tradnl" dirty="0" smtClean="0"/>
              <a:t>ón por tipo (</a:t>
            </a:r>
            <a:r>
              <a:rPr lang="es-ES_tradnl" dirty="0" err="1" smtClean="0"/>
              <a:t>byType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Spring no va a adivinar cual </a:t>
            </a:r>
            <a:r>
              <a:rPr lang="es-ES_tradnl" dirty="0" err="1" smtClean="0"/>
              <a:t>bean</a:t>
            </a:r>
            <a:r>
              <a:rPr lang="es-ES_tradnl" dirty="0" smtClean="0"/>
              <a:t> asignar al atributo del constructor y si este </a:t>
            </a:r>
            <a:r>
              <a:rPr lang="es-ES_tradnl" dirty="0" err="1" smtClean="0"/>
              <a:t>bean</a:t>
            </a:r>
            <a:r>
              <a:rPr lang="es-ES_tradnl" dirty="0" smtClean="0"/>
              <a:t> cuenta con varios constructores, tampoco va adivinar cual utilizar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893470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Auto detectar la inyecci</a:t>
            </a:r>
            <a:r>
              <a:rPr lang="es-ES_tradnl" dirty="0" smtClean="0"/>
              <a:t>ón</a:t>
            </a:r>
            <a:endParaRPr lang="es-ES_tradnl" dirty="0"/>
          </a:p>
        </p:txBody>
      </p:sp>
      <p:pic>
        <p:nvPicPr>
          <p:cNvPr id="4" name="Content Placeholder 3" descr="Screen shot 2011-11-17 at 6.39.0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5933" b="-1959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6931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Spring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s-ES_tradnl" dirty="0" err="1" smtClean="0"/>
              <a:t>package</a:t>
            </a:r>
            <a:r>
              <a:rPr lang="es-ES_tradnl" dirty="0" smtClean="0"/>
              <a:t> </a:t>
            </a:r>
            <a:r>
              <a:rPr lang="es-ES_tradnl" dirty="0" err="1" smtClean="0"/>
              <a:t>spring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err="1"/>
              <a:t>public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HelloWorldBean</a:t>
            </a:r>
            <a:r>
              <a:rPr lang="es-ES_tradnl" dirty="0"/>
              <a:t> { </a:t>
            </a:r>
            <a:endParaRPr lang="es-ES_tradnl" dirty="0" smtClean="0"/>
          </a:p>
          <a:p>
            <a:pPr marL="365760" lvl="1" indent="0">
              <a:buNone/>
            </a:pPr>
            <a:r>
              <a:rPr lang="es-ES_tradnl" sz="2400" dirty="0" err="1" smtClean="0"/>
              <a:t>public</a:t>
            </a:r>
            <a:r>
              <a:rPr lang="es-ES_tradnl" sz="2400" dirty="0" smtClean="0"/>
              <a:t> </a:t>
            </a:r>
            <a:r>
              <a:rPr lang="es-ES_tradnl" sz="2400" dirty="0" err="1"/>
              <a:t>String</a:t>
            </a:r>
            <a:r>
              <a:rPr lang="es-ES_tradnl" sz="2400" dirty="0"/>
              <a:t> </a:t>
            </a:r>
            <a:r>
              <a:rPr lang="es-ES_tradnl" sz="2400" dirty="0" err="1"/>
              <a:t>sayHello</a:t>
            </a:r>
            <a:r>
              <a:rPr lang="es-ES_tradnl" sz="2400" dirty="0"/>
              <a:t>() {</a:t>
            </a:r>
          </a:p>
          <a:p>
            <a:pPr marL="640080" lvl="2" indent="0">
              <a:buNone/>
            </a:pPr>
            <a:r>
              <a:rPr lang="es-ES_tradnl" sz="2400" dirty="0" err="1" smtClean="0"/>
              <a:t>return</a:t>
            </a:r>
            <a:r>
              <a:rPr lang="es-ES_tradnl" sz="2400" dirty="0" smtClean="0"/>
              <a:t> </a:t>
            </a:r>
            <a:r>
              <a:rPr lang="es-ES_tradnl" sz="2400" dirty="0"/>
              <a:t>"</a:t>
            </a:r>
            <a:r>
              <a:rPr lang="es-ES_tradnl" sz="2400" dirty="0" err="1"/>
              <a:t>Hello</a:t>
            </a:r>
            <a:r>
              <a:rPr lang="es-ES_tradnl" sz="2400" dirty="0"/>
              <a:t> </a:t>
            </a:r>
            <a:r>
              <a:rPr lang="es-ES_tradnl" sz="2400" dirty="0" err="1"/>
              <a:t>World</a:t>
            </a:r>
            <a:r>
              <a:rPr lang="es-ES_tradnl" sz="2400" dirty="0"/>
              <a:t>";</a:t>
            </a:r>
          </a:p>
          <a:p>
            <a:pPr marL="365760" lvl="1" indent="0">
              <a:buNone/>
            </a:pPr>
            <a:r>
              <a:rPr lang="es-ES_tradnl" sz="2400" dirty="0"/>
              <a:t>}</a:t>
            </a:r>
          </a:p>
          <a:p>
            <a:pPr marL="68580" indent="0">
              <a:buNone/>
            </a:pPr>
            <a:r>
              <a:rPr lang="es-ES_tradnl" dirty="0"/>
              <a:t>}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19368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Configuraci</a:t>
            </a:r>
            <a:r>
              <a:rPr lang="es-ES_tradnl" dirty="0" smtClean="0"/>
              <a:t>ón general de la auto inyección</a:t>
            </a:r>
            <a:endParaRPr lang="es-ES_tradnl" dirty="0"/>
          </a:p>
        </p:txBody>
      </p:sp>
      <p:pic>
        <p:nvPicPr>
          <p:cNvPr id="4" name="Content Placeholder 3" descr="Screen shot 2011-11-17 at 6.40.2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938" b="-589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53974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Mezclar auto inyecci</a:t>
            </a:r>
            <a:r>
              <a:rPr lang="es-ES_tradnl" dirty="0" smtClean="0"/>
              <a:t>ón con la explícita</a:t>
            </a:r>
            <a:endParaRPr lang="es-ES_tradnl" dirty="0"/>
          </a:p>
        </p:txBody>
      </p:sp>
      <p:pic>
        <p:nvPicPr>
          <p:cNvPr id="4" name="Content Placeholder 3" descr="Screen shot 2011-11-17 at 6.41.4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493" b="-724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77412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Mezclar auto inyecci</a:t>
            </a:r>
            <a:r>
              <a:rPr lang="es-ES_tradnl" dirty="0" smtClean="0"/>
              <a:t>ón con la explícita</a:t>
            </a:r>
            <a:endParaRPr lang="es-ES_tradnl" dirty="0"/>
          </a:p>
        </p:txBody>
      </p:sp>
      <p:pic>
        <p:nvPicPr>
          <p:cNvPr id="4" name="Content Placeholder 3" descr="Screen shot 2011-11-17 at 6.43.1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469" b="-704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88064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Inyectando con anotaci</a:t>
            </a:r>
            <a:r>
              <a:rPr lang="es-ES_tradnl" dirty="0" smtClean="0"/>
              <a:t>ones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Desde la versi</a:t>
            </a:r>
            <a:r>
              <a:rPr lang="es-ES_tradnl" dirty="0" smtClean="0"/>
              <a:t>ón 2.5, una de las formas más interesantes para la inyección de componentes es utilizar anotaciones</a:t>
            </a:r>
          </a:p>
          <a:p>
            <a:r>
              <a:rPr lang="es-ES_tradnl" dirty="0" smtClean="0"/>
              <a:t>No es muy diferente de la que se utiliza en el XML, pero si puede ser m</a:t>
            </a:r>
            <a:r>
              <a:rPr lang="es-ES_tradnl" dirty="0" smtClean="0"/>
              <a:t>ás detallada</a:t>
            </a:r>
          </a:p>
          <a:p>
            <a:r>
              <a:rPr lang="es-ES_tradnl" dirty="0" smtClean="0"/>
              <a:t>Por defecto, la inyección basada en anotaciones no está habilitada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688149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Inyectando con anotaciones</a:t>
            </a:r>
            <a:endParaRPr lang="es-ES_tradnl" dirty="0"/>
          </a:p>
        </p:txBody>
      </p:sp>
      <p:pic>
        <p:nvPicPr>
          <p:cNvPr id="4" name="Content Placeholder 3" descr="Screen shot 2011-11-17 at 6.46.4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98" b="-24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39884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Inyectando con anotaciones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Spring 3 soporta varias tipos de anotaciones</a:t>
            </a:r>
          </a:p>
          <a:p>
            <a:pPr lvl="1"/>
            <a:r>
              <a:rPr lang="es-ES_tradnl" dirty="0" smtClean="0"/>
              <a:t>@</a:t>
            </a:r>
            <a:r>
              <a:rPr lang="es-ES_tradnl" dirty="0" err="1" smtClean="0"/>
              <a:t>Autowired</a:t>
            </a:r>
            <a:endParaRPr lang="es-ES_tradnl" dirty="0"/>
          </a:p>
          <a:p>
            <a:pPr lvl="1"/>
            <a:r>
              <a:rPr lang="es-ES_tradnl" dirty="0" smtClean="0"/>
              <a:t>@</a:t>
            </a:r>
            <a:r>
              <a:rPr lang="es-ES_tradnl" dirty="0" err="1" smtClean="0"/>
              <a:t>Inject</a:t>
            </a:r>
            <a:r>
              <a:rPr lang="es-ES_tradnl" dirty="0" smtClean="0"/>
              <a:t> (JSR-330)</a:t>
            </a:r>
          </a:p>
          <a:p>
            <a:pPr lvl="1"/>
            <a:r>
              <a:rPr lang="es-ES_tradnl" dirty="0" smtClean="0"/>
              <a:t>@</a:t>
            </a:r>
            <a:r>
              <a:rPr lang="es-ES_tradnl" dirty="0" err="1" smtClean="0"/>
              <a:t>Resource</a:t>
            </a:r>
            <a:r>
              <a:rPr lang="es-ES_tradnl" smtClean="0"/>
              <a:t> (JSR-250)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31128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Migrar Lote de carros a Spring / Maven / JUnit / </a:t>
            </a:r>
            <a:r>
              <a:rPr lang="es-ES_tradnl" dirty="0" err="1" smtClean="0"/>
              <a:t>Mockito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6896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Trabajar con Lote y añadir un aspecto que imprima en consola el siguiente mensaje con aspectos</a:t>
            </a:r>
          </a:p>
          <a:p>
            <a:pPr lvl="1"/>
            <a:r>
              <a:rPr lang="es-ES_tradnl" dirty="0" smtClean="0"/>
              <a:t>“Se esta comprando </a:t>
            </a:r>
            <a:r>
              <a:rPr lang="es-ES_tradnl" dirty="0" smtClean="0"/>
              <a:t>[nombre auto] a las [fecha]”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3796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</a:t>
            </a:r>
            <a:r>
              <a:rPr lang="es-ES_tradnl" dirty="0" smtClean="0"/>
              <a:t>ásicos de Spring</a:t>
            </a:r>
            <a:endParaRPr lang="es-ES_trad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861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Integrando Spring</a:t>
            </a:r>
            <a:endParaRPr lang="es-ES_trad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861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Acoplamiento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s-ES_tradnl" dirty="0" err="1" smtClean="0"/>
              <a:t>package</a:t>
            </a:r>
            <a:r>
              <a:rPr lang="es-ES_tradnl" dirty="0" smtClean="0"/>
              <a:t> </a:t>
            </a:r>
            <a:r>
              <a:rPr lang="es-ES_tradnl" dirty="0" err="1" smtClean="0"/>
              <a:t>knights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err="1"/>
              <a:t>public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DamselRescuingKnight</a:t>
            </a:r>
            <a:r>
              <a:rPr lang="es-ES_tradnl" dirty="0"/>
              <a:t> </a:t>
            </a:r>
            <a:r>
              <a:rPr lang="es-ES_tradnl" dirty="0" err="1"/>
              <a:t>implements</a:t>
            </a:r>
            <a:r>
              <a:rPr lang="es-ES_tradnl" dirty="0"/>
              <a:t> </a:t>
            </a:r>
            <a:r>
              <a:rPr lang="es-ES_tradnl" dirty="0" err="1"/>
              <a:t>Knight</a:t>
            </a:r>
            <a:r>
              <a:rPr lang="es-ES_tradnl" dirty="0"/>
              <a:t> { </a:t>
            </a:r>
            <a:endParaRPr lang="es-ES_tradnl" dirty="0" smtClean="0"/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/>
              <a:t>RescueDamselQuest</a:t>
            </a:r>
            <a:r>
              <a:rPr lang="es-ES_tradnl" dirty="0"/>
              <a:t> </a:t>
            </a:r>
            <a:r>
              <a:rPr lang="es-ES_tradnl" dirty="0" err="1"/>
              <a:t>quest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/>
              <a:t>DamselRescuingKnight</a:t>
            </a:r>
            <a:r>
              <a:rPr lang="es-ES_tradnl" dirty="0"/>
              <a:t>() </a:t>
            </a:r>
            <a:r>
              <a:rPr lang="es-ES_tradnl" dirty="0" smtClean="0"/>
              <a:t>{</a:t>
            </a:r>
          </a:p>
          <a:p>
            <a:pPr marL="6858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quest</a:t>
            </a:r>
            <a:r>
              <a:rPr lang="es-ES_tradnl" dirty="0" smtClean="0"/>
              <a:t> </a:t>
            </a:r>
            <a:r>
              <a:rPr lang="es-ES_tradnl" dirty="0"/>
              <a:t>= new </a:t>
            </a:r>
            <a:r>
              <a:rPr lang="es-ES_tradnl" dirty="0" err="1"/>
              <a:t>RescueDamselQuest</a:t>
            </a:r>
            <a:r>
              <a:rPr lang="es-ES_tradnl" dirty="0"/>
              <a:t>()</a:t>
            </a:r>
            <a:r>
              <a:rPr lang="es-ES_tradnl" dirty="0" smtClean="0"/>
              <a:t>;</a:t>
            </a:r>
          </a:p>
          <a:p>
            <a:pPr marL="68580" indent="0">
              <a:buNone/>
            </a:pPr>
            <a:r>
              <a:rPr lang="es-ES_tradnl" dirty="0" smtClean="0"/>
              <a:t>  }</a:t>
            </a:r>
            <a:endParaRPr lang="es-ES_tradnl" dirty="0"/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/>
              <a:t>void</a:t>
            </a:r>
            <a:r>
              <a:rPr lang="es-ES_tradnl" dirty="0"/>
              <a:t> </a:t>
            </a:r>
            <a:r>
              <a:rPr lang="es-ES_tradnl" dirty="0" err="1"/>
              <a:t>embarkOnQuest</a:t>
            </a:r>
            <a:r>
              <a:rPr lang="es-ES_tradnl" dirty="0"/>
              <a:t>() </a:t>
            </a:r>
            <a:r>
              <a:rPr lang="es-ES_tradnl" dirty="0" err="1"/>
              <a:t>throws</a:t>
            </a:r>
            <a:r>
              <a:rPr lang="es-ES_tradnl" dirty="0"/>
              <a:t> </a:t>
            </a:r>
            <a:r>
              <a:rPr lang="es-ES_tradnl" dirty="0" err="1"/>
              <a:t>QuestException</a:t>
            </a:r>
            <a:r>
              <a:rPr lang="es-ES_tradnl" dirty="0"/>
              <a:t> { </a:t>
            </a:r>
            <a:endParaRPr lang="es-ES_tradnl" dirty="0" smtClean="0"/>
          </a:p>
          <a:p>
            <a:pPr marL="68580" indent="0">
              <a:buNone/>
            </a:pPr>
            <a:r>
              <a:rPr lang="es-ES_tradnl" dirty="0"/>
              <a:t> </a:t>
            </a:r>
            <a:r>
              <a:rPr lang="es-ES_tradnl" dirty="0" smtClean="0"/>
              <a:t>            </a:t>
            </a:r>
            <a:r>
              <a:rPr lang="es-ES_tradnl" dirty="0" err="1" smtClean="0"/>
              <a:t>quest.embark</a:t>
            </a:r>
            <a:r>
              <a:rPr lang="es-ES_tradnl" dirty="0"/>
              <a:t>();</a:t>
            </a:r>
          </a:p>
          <a:p>
            <a:pPr marL="68580" indent="0">
              <a:buNone/>
            </a:pPr>
            <a:r>
              <a:rPr lang="es-ES_tradnl" dirty="0" smtClean="0"/>
              <a:t>  }</a:t>
            </a:r>
            <a:endParaRPr lang="es-ES_tradnl" dirty="0"/>
          </a:p>
          <a:p>
            <a:pPr marL="68580" indent="0">
              <a:buNone/>
            </a:pPr>
            <a:r>
              <a:rPr lang="es-ES_tradnl" dirty="0"/>
              <a:t>}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9115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Desacoplamiento (DI)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s-ES_tradnl" dirty="0" err="1" smtClean="0"/>
              <a:t>package</a:t>
            </a:r>
            <a:r>
              <a:rPr lang="es-ES_tradnl" dirty="0" smtClean="0"/>
              <a:t> </a:t>
            </a:r>
            <a:r>
              <a:rPr lang="es-ES_tradnl" dirty="0" err="1" smtClean="0"/>
              <a:t>knights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err="1"/>
              <a:t>public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BraveKnight</a:t>
            </a:r>
            <a:r>
              <a:rPr lang="es-ES_tradnl" dirty="0"/>
              <a:t> </a:t>
            </a:r>
            <a:r>
              <a:rPr lang="es-ES_tradnl" dirty="0" err="1"/>
              <a:t>implements</a:t>
            </a:r>
            <a:r>
              <a:rPr lang="es-ES_tradnl" dirty="0"/>
              <a:t> </a:t>
            </a:r>
            <a:r>
              <a:rPr lang="es-ES_tradnl" dirty="0" err="1"/>
              <a:t>Knight</a:t>
            </a:r>
            <a:r>
              <a:rPr lang="es-ES_tradnl" dirty="0"/>
              <a:t> { </a:t>
            </a:r>
            <a:endParaRPr lang="es-ES_tradnl" dirty="0" smtClean="0"/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/>
              <a:t>Quest</a:t>
            </a:r>
            <a:r>
              <a:rPr lang="es-ES_tradnl" dirty="0"/>
              <a:t> </a:t>
            </a:r>
            <a:r>
              <a:rPr lang="es-ES_tradnl" dirty="0" err="1"/>
              <a:t>quest</a:t>
            </a:r>
            <a:r>
              <a:rPr lang="es-ES_tradnl" dirty="0" smtClean="0"/>
              <a:t>;</a:t>
            </a:r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/>
              <a:t>BraveKnight</a:t>
            </a:r>
            <a:r>
              <a:rPr lang="es-ES_tradnl" dirty="0"/>
              <a:t>(</a:t>
            </a:r>
            <a:r>
              <a:rPr lang="es-ES_tradnl" dirty="0" err="1"/>
              <a:t>Quest</a:t>
            </a:r>
            <a:r>
              <a:rPr lang="es-ES_tradnl" dirty="0"/>
              <a:t> </a:t>
            </a:r>
            <a:r>
              <a:rPr lang="es-ES_tradnl" dirty="0" err="1"/>
              <a:t>quest</a:t>
            </a:r>
            <a:r>
              <a:rPr lang="es-ES_tradnl" dirty="0"/>
              <a:t>) { </a:t>
            </a:r>
          </a:p>
          <a:p>
            <a:pPr marL="68580" indent="0"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this.quest</a:t>
            </a:r>
            <a:r>
              <a:rPr lang="es-ES_tradnl" dirty="0" smtClean="0"/>
              <a:t> </a:t>
            </a:r>
            <a:r>
              <a:rPr lang="es-ES_tradnl" dirty="0"/>
              <a:t>= </a:t>
            </a:r>
            <a:r>
              <a:rPr lang="es-ES_tradnl" dirty="0" err="1"/>
              <a:t>quest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smtClean="0"/>
              <a:t>  }</a:t>
            </a:r>
            <a:endParaRPr lang="es-ES_tradnl" dirty="0"/>
          </a:p>
          <a:p>
            <a:pPr marL="68580" indent="0">
              <a:buNone/>
            </a:pPr>
            <a:endParaRPr lang="es-ES_tradnl" dirty="0"/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/>
              <a:t>void</a:t>
            </a:r>
            <a:r>
              <a:rPr lang="es-ES_tradnl" dirty="0"/>
              <a:t> </a:t>
            </a:r>
            <a:r>
              <a:rPr lang="es-ES_tradnl" dirty="0" err="1"/>
              <a:t>embarkOnQuest</a:t>
            </a:r>
            <a:r>
              <a:rPr lang="es-ES_tradnl" dirty="0"/>
              <a:t>() </a:t>
            </a:r>
            <a:r>
              <a:rPr lang="es-ES_tradnl" dirty="0" err="1" smtClean="0"/>
              <a:t>throws</a:t>
            </a:r>
            <a:r>
              <a:rPr lang="es-ES_tradnl" dirty="0" smtClean="0"/>
              <a:t> </a:t>
            </a:r>
            <a:r>
              <a:rPr lang="es-ES_tradnl" dirty="0" err="1" smtClean="0"/>
              <a:t>QuestException</a:t>
            </a:r>
            <a:r>
              <a:rPr lang="es-ES_tradnl" dirty="0" smtClean="0"/>
              <a:t> </a:t>
            </a:r>
            <a:r>
              <a:rPr lang="es-ES_tradnl" dirty="0"/>
              <a:t>{ </a:t>
            </a:r>
            <a:endParaRPr lang="es-ES_tradnl" dirty="0" smtClean="0"/>
          </a:p>
          <a:p>
            <a:pPr marL="68580" indent="0"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quest.embark</a:t>
            </a:r>
            <a:r>
              <a:rPr lang="es-ES_tradnl" dirty="0"/>
              <a:t>();</a:t>
            </a:r>
          </a:p>
          <a:p>
            <a:pPr marL="68580" indent="0">
              <a:buNone/>
            </a:pPr>
            <a:r>
              <a:rPr lang="es-ES_tradnl" dirty="0" smtClean="0"/>
              <a:t>  }</a:t>
            </a:r>
            <a:endParaRPr lang="es-ES_tradnl" dirty="0"/>
          </a:p>
          <a:p>
            <a:pPr marL="68580" indent="0">
              <a:buNone/>
            </a:pPr>
            <a:r>
              <a:rPr lang="es-ES_tradnl" dirty="0" smtClean="0"/>
              <a:t>}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709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1400</TotalTime>
  <Words>1784</Words>
  <Application>Microsoft Macintosh PowerPoint</Application>
  <PresentationFormat>On-screen Show (4:3)</PresentationFormat>
  <Paragraphs>278</Paragraphs>
  <Slides>79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Austin</vt:lpstr>
      <vt:lpstr>Desarrollo Web utilizando Spring 3.0</vt:lpstr>
      <vt:lpstr>Introducción a Desarrollo Web</vt:lpstr>
      <vt:lpstr>Spring Core</vt:lpstr>
      <vt:lpstr>Historia</vt:lpstr>
      <vt:lpstr>Simplifica Java</vt:lpstr>
      <vt:lpstr>EJB 2.0</vt:lpstr>
      <vt:lpstr>Spring</vt:lpstr>
      <vt:lpstr>Acoplamiento</vt:lpstr>
      <vt:lpstr>Desacoplamiento (DI)</vt:lpstr>
      <vt:lpstr>Prueba Unitaria</vt:lpstr>
      <vt:lpstr>Ejemplo</vt:lpstr>
      <vt:lpstr>AOP</vt:lpstr>
      <vt:lpstr>Problemas que resuelve</vt:lpstr>
      <vt:lpstr>Ejemplo del problema</vt:lpstr>
      <vt:lpstr>Problema resuelto con AOP</vt:lpstr>
      <vt:lpstr>AOP</vt:lpstr>
      <vt:lpstr>¿Solución?</vt:lpstr>
      <vt:lpstr>Utilizando AOP</vt:lpstr>
      <vt:lpstr>Ejemplo</vt:lpstr>
      <vt:lpstr>Contenedor</vt:lpstr>
      <vt:lpstr>Contextos</vt:lpstr>
      <vt:lpstr>Ejemplos</vt:lpstr>
      <vt:lpstr>Ciclo de vida</vt:lpstr>
      <vt:lpstr>Módulos</vt:lpstr>
      <vt:lpstr>Core</vt:lpstr>
      <vt:lpstr>AOP</vt:lpstr>
      <vt:lpstr>Acceso a Datos e Integración</vt:lpstr>
      <vt:lpstr>Web y Acceso Remoto</vt:lpstr>
      <vt:lpstr>Pruebas</vt:lpstr>
      <vt:lpstr>Otros módulos</vt:lpstr>
      <vt:lpstr>Nuevo en 2.5</vt:lpstr>
      <vt:lpstr>Nuevo en 3.0</vt:lpstr>
      <vt:lpstr>Nuevo en 3.0 (cont.)</vt:lpstr>
      <vt:lpstr>Conexiones (Wiring)</vt:lpstr>
      <vt:lpstr>Namespaces</vt:lpstr>
      <vt:lpstr>Namespaces (cont.)</vt:lpstr>
      <vt:lpstr>Namespaces (cont.)</vt:lpstr>
      <vt:lpstr>Namespaces (cont.)</vt:lpstr>
      <vt:lpstr>Ejercicio</vt:lpstr>
      <vt:lpstr>Alcances</vt:lpstr>
      <vt:lpstr>Alcances</vt:lpstr>
      <vt:lpstr>Alcances</vt:lpstr>
      <vt:lpstr>Ejemplo</vt:lpstr>
      <vt:lpstr>Inicialización y Destrucción</vt:lpstr>
      <vt:lpstr>Inicialización y Destrucción (cont.)</vt:lpstr>
      <vt:lpstr>PowerPoint Presentation</vt:lpstr>
      <vt:lpstr>Inyectando propiedades</vt:lpstr>
      <vt:lpstr>Inyectando propiedades</vt:lpstr>
      <vt:lpstr>Inyectando propiedades</vt:lpstr>
      <vt:lpstr>Inyectando propiedades</vt:lpstr>
      <vt:lpstr>Inyectando colecciones</vt:lpstr>
      <vt:lpstr>Inyectando colecciones</vt:lpstr>
      <vt:lpstr>Inyectando colecciones</vt:lpstr>
      <vt:lpstr>Inyectando colecciones</vt:lpstr>
      <vt:lpstr>Inyectando colecciones</vt:lpstr>
      <vt:lpstr>Inyectando colecciones</vt:lpstr>
      <vt:lpstr>Inyectando colecciones</vt:lpstr>
      <vt:lpstr>Inyectando colecciones</vt:lpstr>
      <vt:lpstr>Inyectando colecciones</vt:lpstr>
      <vt:lpstr>PowerPoint Presentation</vt:lpstr>
      <vt:lpstr>Inyectando propiedades automáticamente</vt:lpstr>
      <vt:lpstr>Inyectando propiedades automáticamente</vt:lpstr>
      <vt:lpstr>Inyectando byName</vt:lpstr>
      <vt:lpstr>Inyectando byName</vt:lpstr>
      <vt:lpstr>Inyectando byType</vt:lpstr>
      <vt:lpstr>Inyectando byType</vt:lpstr>
      <vt:lpstr>Inyectando por constructor</vt:lpstr>
      <vt:lpstr>Inyectando por constructor</vt:lpstr>
      <vt:lpstr>Auto detectar la inyección</vt:lpstr>
      <vt:lpstr>Configuración general de la auto inyección</vt:lpstr>
      <vt:lpstr>Mezclar auto inyección con la explícita</vt:lpstr>
      <vt:lpstr>Mezclar auto inyección con la explícita</vt:lpstr>
      <vt:lpstr>Inyectando con anotaciones</vt:lpstr>
      <vt:lpstr>Inyectando con anotaciones</vt:lpstr>
      <vt:lpstr>Inyectando con anotaciones</vt:lpstr>
      <vt:lpstr>Ejercicio</vt:lpstr>
      <vt:lpstr>Ejercicio</vt:lpstr>
      <vt:lpstr>Básicos de Spring</vt:lpstr>
      <vt:lpstr>Integrando Spring</vt:lpstr>
    </vt:vector>
  </TitlesOfParts>
  <Company>Universidad de Montemorelos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 utilizando Spring 3.0</dc:title>
  <dc:creator>J. David Mendoza</dc:creator>
  <cp:lastModifiedBy>J. David Mendoza</cp:lastModifiedBy>
  <cp:revision>40</cp:revision>
  <dcterms:created xsi:type="dcterms:W3CDTF">2011-11-16T14:53:00Z</dcterms:created>
  <dcterms:modified xsi:type="dcterms:W3CDTF">2011-11-17T14:13:45Z</dcterms:modified>
</cp:coreProperties>
</file>