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39"/>
  </p:notes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59" r:id="rId37"/>
    <p:sldId id="260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0" d="100"/>
          <a:sy n="80" d="100"/>
        </p:scale>
        <p:origin x="-1152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notesMaster" Target="notesMasters/notesMaster1.xml"/><Relationship Id="rId40" Type="http://schemas.openxmlformats.org/officeDocument/2006/relationships/printerSettings" Target="printerSettings/printerSettings1.bin"/><Relationship Id="rId41" Type="http://schemas.openxmlformats.org/officeDocument/2006/relationships/presProps" Target="presProps.xml"/><Relationship Id="rId42" Type="http://schemas.openxmlformats.org/officeDocument/2006/relationships/viewProps" Target="viewProps.xml"/><Relationship Id="rId43" Type="http://schemas.openxmlformats.org/officeDocument/2006/relationships/theme" Target="theme/theme1.xml"/><Relationship Id="rId4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FB10E6-7B69-4A48-8BB9-90B0E41753D2}" type="datetimeFigureOut">
              <a:rPr lang="en-US" smtClean="0"/>
              <a:t>11/16/11</a:t>
            </a:fld>
            <a:endParaRPr lang="es-ES_trad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F37542-8DB3-6246-9C8E-3B1DF33FAE78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0512553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 smtClean="0"/>
              <a:t>N</a:t>
            </a:r>
            <a:r>
              <a:rPr lang="es-ES_tradnl" dirty="0" smtClean="0"/>
              <a:t>ótese todos los métodos vacíos que son obligatorios</a:t>
            </a:r>
            <a:r>
              <a:rPr lang="es-ES_tradnl" baseline="0" dirty="0" smtClean="0"/>
              <a:t> al implementar la interfaz </a:t>
            </a:r>
            <a:r>
              <a:rPr lang="es-ES_tradnl" baseline="0" dirty="0" err="1" smtClean="0"/>
              <a:t>SessionBean</a:t>
            </a:r>
            <a:r>
              <a:rPr lang="es-ES_tradnl" baseline="0" dirty="0" smtClean="0"/>
              <a:t>. Todo esto para poder hacer que un EJB regrese un </a:t>
            </a:r>
            <a:r>
              <a:rPr lang="es-ES_tradnl" baseline="0" dirty="0" err="1" smtClean="0"/>
              <a:t>String</a:t>
            </a:r>
            <a:r>
              <a:rPr lang="es-ES_tradnl" baseline="0" dirty="0" smtClean="0"/>
              <a:t> con “</a:t>
            </a:r>
            <a:r>
              <a:rPr lang="es-ES_tradnl" baseline="0" dirty="0" err="1" smtClean="0"/>
              <a:t>Hello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World</a:t>
            </a:r>
            <a:r>
              <a:rPr lang="es-ES_tradnl" baseline="0" dirty="0" smtClean="0"/>
              <a:t>”.</a:t>
            </a:r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F37542-8DB3-6246-9C8E-3B1DF33FAE78}" type="slidenum">
              <a:rPr lang="es-ES_tradnl" smtClean="0"/>
              <a:t>6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5658499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 smtClean="0"/>
              <a:t>No es necesario implementar nada. As</a:t>
            </a:r>
            <a:r>
              <a:rPr lang="es-ES_tradnl" dirty="0" smtClean="0"/>
              <a:t>í</a:t>
            </a:r>
            <a:r>
              <a:rPr lang="es-ES_tradnl" dirty="0" smtClean="0"/>
              <a:t> de simple es programar en Spring.</a:t>
            </a:r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F37542-8DB3-6246-9C8E-3B1DF33FAE78}" type="slidenum">
              <a:rPr lang="es-ES_tradnl" smtClean="0"/>
              <a:t>7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9795976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 smtClean="0"/>
              <a:t>E</a:t>
            </a:r>
            <a:r>
              <a:rPr lang="es-ES_tradnl" dirty="0" smtClean="0"/>
              <a:t>l caballero</a:t>
            </a:r>
            <a:r>
              <a:rPr lang="es-ES_tradnl" baseline="0" dirty="0" smtClean="0"/>
              <a:t> sólo puede rescatar damiselas y no puede hacer ningún otro encargo.</a:t>
            </a:r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F37542-8DB3-6246-9C8E-3B1DF33FAE78}" type="slidenum">
              <a:rPr lang="es-ES_tradnl" smtClean="0"/>
              <a:t>8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9795976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 smtClean="0"/>
              <a:t>Ahora el caballero valiente puede lanzarse a</a:t>
            </a:r>
            <a:r>
              <a:rPr lang="es-ES_tradnl" baseline="0" dirty="0" smtClean="0"/>
              <a:t> hacer </a:t>
            </a:r>
            <a:r>
              <a:rPr lang="es-ES_tradnl" baseline="0" dirty="0" err="1" smtClean="0"/>
              <a:t>RescatarDamiselaQuest</a:t>
            </a:r>
            <a:r>
              <a:rPr lang="es-ES_tradnl" baseline="0" dirty="0" smtClean="0"/>
              <a:t> o </a:t>
            </a:r>
            <a:r>
              <a:rPr lang="es-ES_tradnl" baseline="0" dirty="0" err="1" smtClean="0"/>
              <a:t>MatarDragonQuest</a:t>
            </a:r>
            <a:r>
              <a:rPr lang="es-ES_tradnl" baseline="0" dirty="0" smtClean="0"/>
              <a:t> o cualquier otro tipo de encargo siempre y cuando implemente la interfaz </a:t>
            </a:r>
            <a:r>
              <a:rPr lang="es-ES_tradnl" baseline="0" dirty="0" err="1" smtClean="0"/>
              <a:t>Quest</a:t>
            </a:r>
            <a:r>
              <a:rPr lang="es-ES_tradnl" baseline="0" dirty="0" smtClean="0"/>
              <a:t>.</a:t>
            </a:r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F37542-8DB3-6246-9C8E-3B1DF33FAE78}" type="slidenum">
              <a:rPr lang="es-ES_tradnl" smtClean="0"/>
              <a:t>9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9795976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 smtClean="0"/>
              <a:t>Primero declaramos a </a:t>
            </a:r>
            <a:r>
              <a:rPr lang="es-ES_tradnl" dirty="0" err="1" smtClean="0"/>
              <a:t>Minstrel</a:t>
            </a:r>
            <a:r>
              <a:rPr lang="es-ES_tradnl" baseline="0" dirty="0" smtClean="0"/>
              <a:t> como un </a:t>
            </a:r>
            <a:r>
              <a:rPr lang="es-ES_tradnl" baseline="0" dirty="0" err="1" smtClean="0"/>
              <a:t>Bean</a:t>
            </a:r>
            <a:r>
              <a:rPr lang="es-ES_tradnl" baseline="0" dirty="0" smtClean="0"/>
              <a:t>, luego nos referimos a </a:t>
            </a:r>
            <a:r>
              <a:rPr lang="es-ES_tradnl" baseline="0" dirty="0" smtClean="0"/>
              <a:t>él en el aspecto AOP y después de hacer la definición del punto en el cual vamos a trabajar, definimos lo que se va a hacer antes y después de este punto.</a:t>
            </a:r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F37542-8DB3-6246-9C8E-3B1DF33FAE78}" type="slidenum">
              <a:rPr lang="es-ES_tradnl" smtClean="0"/>
              <a:t>19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8936230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F37542-8DB3-6246-9C8E-3B1DF33FAE78}" type="slidenum">
              <a:rPr lang="es-ES_tradnl" smtClean="0"/>
              <a:t>22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0901177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F37542-8DB3-6246-9C8E-3B1DF33FAE78}" type="slidenum">
              <a:rPr lang="es-ES_tradnl" smtClean="0"/>
              <a:t>26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4161411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0A98AF03-7270-45C2-A683-C5E353EF01A5}" type="datetime4">
              <a:rPr lang="en-US" smtClean="0"/>
              <a:pPr/>
              <a:t>November 16, 2011</a:t>
            </a:fld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8B37D5FE-740C-46F5-801A-FA5477D9711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B5AFD-D735-4504-A039-ADEBB6448D55}" type="datetime4">
              <a:rPr lang="en-US" smtClean="0"/>
              <a:pPr/>
              <a:t>November 16, 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C8118-FB93-4E87-B380-0175F2FE2167}" type="datetime4">
              <a:rPr lang="en-US" smtClean="0"/>
              <a:pPr/>
              <a:t>November 16, 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/>
              <a:pPr/>
              <a:t>November 16, 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7EAE1-CAAC-4AEF-919E-158692B1E55E}" type="datetime4">
              <a:rPr lang="en-US" smtClean="0"/>
              <a:pPr/>
              <a:t>November 16, 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5A706-D8F2-4D1A-855A-CADC92600C26}" type="datetime4">
              <a:rPr lang="en-US" smtClean="0"/>
              <a:pPr/>
              <a:t>November 16, 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4F123-1704-49AC-9D15-C4B1462B8014}" type="datetime4">
              <a:rPr lang="en-US" smtClean="0"/>
              <a:pPr/>
              <a:t>November 16, 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27EC2-47FB-48A1-8644-C8A81DDAA119}" type="datetime4">
              <a:rPr lang="en-US" smtClean="0"/>
              <a:pPr/>
              <a:t>November 16, 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EC3ED-7435-49F9-84C8-03CCA2F8DEDB}" type="datetime4">
              <a:rPr lang="en-US" smtClean="0"/>
              <a:pPr/>
              <a:t>November 16, 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49BF1-FCD3-4395-8FF6-0047AF66228E}" type="datetime4">
              <a:rPr lang="en-US" smtClean="0"/>
              <a:pPr/>
              <a:t>November 16, 2011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61222-2C8B-4501-BE87-6797EC025925}" type="datetime4">
              <a:rPr lang="en-US" smtClean="0"/>
              <a:pPr/>
              <a:t>November 16, 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16C01193-8287-4834-A286-6B880643E934}" type="datetime4">
              <a:rPr lang="en-US" smtClean="0"/>
              <a:pPr/>
              <a:t>November 16, 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ES_tradnl" dirty="0" smtClean="0"/>
              <a:t>Desarrollo Web utilizando Spring 3.0</a:t>
            </a:r>
            <a:endParaRPr lang="es-ES_tradn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_tradnl" dirty="0" smtClean="0"/>
              <a:t>J. David Mendoza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5363635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Prueba Unitaria</a:t>
            </a:r>
            <a:endParaRPr lang="es-ES_tradnl" dirty="0"/>
          </a:p>
        </p:txBody>
      </p:sp>
      <p:pic>
        <p:nvPicPr>
          <p:cNvPr id="4" name="Content Placeholder 3" descr="Screen shot 2011-11-16 at 11.04.46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1812" b="-11812"/>
          <a:stretch>
            <a:fillRect/>
          </a:stretch>
        </p:blipFill>
        <p:spPr>
          <a:xfrm>
            <a:off x="1042988" y="2324100"/>
            <a:ext cx="6777037" cy="3508375"/>
          </a:xfrm>
        </p:spPr>
      </p:pic>
    </p:spTree>
    <p:extLst>
      <p:ext uri="{BB962C8B-B14F-4D97-AF65-F5344CB8AC3E}">
        <p14:creationId xmlns:p14="http://schemas.microsoft.com/office/powerpoint/2010/main" val="16176566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Ejemplo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Ver resto </a:t>
            </a:r>
            <a:r>
              <a:rPr lang="es-ES_tradnl" dirty="0"/>
              <a:t>de ejemplo </a:t>
            </a:r>
            <a:r>
              <a:rPr lang="es-ES_tradnl" dirty="0" smtClean="0"/>
              <a:t>en: </a:t>
            </a:r>
          </a:p>
          <a:p>
            <a:pPr marL="68580" indent="0">
              <a:buNone/>
            </a:pPr>
            <a:r>
              <a:rPr lang="es-ES_tradnl" dirty="0" err="1" smtClean="0"/>
              <a:t>https</a:t>
            </a:r>
            <a:r>
              <a:rPr lang="es-ES_tradnl" dirty="0"/>
              <a:t>://</a:t>
            </a:r>
            <a:r>
              <a:rPr lang="es-ES_tradnl" dirty="0" err="1"/>
              <a:t>github.com</a:t>
            </a:r>
            <a:r>
              <a:rPr lang="es-ES_tradnl" dirty="0"/>
              <a:t>/</a:t>
            </a:r>
            <a:r>
              <a:rPr lang="es-ES_tradnl" dirty="0" err="1"/>
              <a:t>jdmr</a:t>
            </a:r>
            <a:r>
              <a:rPr lang="es-ES_tradnl" dirty="0"/>
              <a:t>/</a:t>
            </a:r>
            <a:r>
              <a:rPr lang="es-ES_tradnl" dirty="0" err="1"/>
              <a:t>CursoSpring</a:t>
            </a:r>
            <a:r>
              <a:rPr lang="es-ES_tradnl" dirty="0"/>
              <a:t>/</a:t>
            </a:r>
            <a:r>
              <a:rPr lang="es-ES_tradnl" dirty="0" err="1"/>
              <a:t>tree</a:t>
            </a:r>
            <a:r>
              <a:rPr lang="es-ES_tradnl" dirty="0"/>
              <a:t>/master/EjercicioSpring01</a:t>
            </a:r>
          </a:p>
        </p:txBody>
      </p:sp>
    </p:spTree>
    <p:extLst>
      <p:ext uri="{BB962C8B-B14F-4D97-AF65-F5344CB8AC3E}">
        <p14:creationId xmlns:p14="http://schemas.microsoft.com/office/powerpoint/2010/main" val="12085657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Ejercicio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Migrar Lote de carros a Spring / Maven / JUnit / </a:t>
            </a:r>
            <a:r>
              <a:rPr lang="es-ES_tradnl" dirty="0" err="1" smtClean="0"/>
              <a:t>Mockito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7894129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AOP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Programaci</a:t>
            </a:r>
            <a:r>
              <a:rPr lang="es-ES_tradnl" dirty="0" smtClean="0"/>
              <a:t>ón Orientada a Aspectos</a:t>
            </a:r>
          </a:p>
          <a:p>
            <a:pPr lvl="1"/>
            <a:r>
              <a:rPr lang="es-ES_tradnl" dirty="0" smtClean="0"/>
              <a:t>Técnica de programación que busca la separación de responsabilidades dentro de un sistema de software.</a:t>
            </a:r>
          </a:p>
          <a:p>
            <a:pPr lvl="2"/>
            <a:r>
              <a:rPr lang="es-ES_tradnl" dirty="0" smtClean="0"/>
              <a:t>Seguridad</a:t>
            </a:r>
          </a:p>
          <a:p>
            <a:pPr lvl="2"/>
            <a:r>
              <a:rPr lang="es-ES_tradnl" dirty="0" err="1" smtClean="0"/>
              <a:t>Transaccionalidad</a:t>
            </a:r>
            <a:endParaRPr lang="es-ES_tradnl" dirty="0" smtClean="0"/>
          </a:p>
          <a:p>
            <a:pPr lvl="2"/>
            <a:r>
              <a:rPr lang="es-ES_tradnl" dirty="0" err="1" smtClean="0"/>
              <a:t>Logs</a:t>
            </a:r>
            <a:endParaRPr lang="es-ES_tradnl" dirty="0" smtClean="0"/>
          </a:p>
          <a:p>
            <a:pPr lvl="2"/>
            <a:r>
              <a:rPr lang="es-ES_tradnl" dirty="0" smtClean="0"/>
              <a:t>Otros</a:t>
            </a:r>
          </a:p>
        </p:txBody>
      </p:sp>
    </p:spTree>
    <p:extLst>
      <p:ext uri="{BB962C8B-B14F-4D97-AF65-F5344CB8AC3E}">
        <p14:creationId xmlns:p14="http://schemas.microsoft.com/office/powerpoint/2010/main" val="32345355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Problemas que resuelve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Tener implementaci</a:t>
            </a:r>
            <a:r>
              <a:rPr lang="es-ES_tradnl" dirty="0" smtClean="0"/>
              <a:t>ones duplicadas de este código por todo nuestro sistema</a:t>
            </a:r>
          </a:p>
          <a:p>
            <a:r>
              <a:rPr lang="es-ES_tradnl" dirty="0" smtClean="0"/>
              <a:t>El c</a:t>
            </a:r>
            <a:r>
              <a:rPr lang="es-ES_tradnl" dirty="0" smtClean="0"/>
              <a:t>ódigo se llena de funcionalidad que no tiene que ver con su lógica de negocio principal.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9391295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Ejemplo del problema</a:t>
            </a:r>
            <a:endParaRPr lang="es-ES_tradnl" dirty="0"/>
          </a:p>
        </p:txBody>
      </p:sp>
      <p:pic>
        <p:nvPicPr>
          <p:cNvPr id="4" name="Content Placeholder 3" descr="Screen shot 2011-11-16 at 11.15.38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13" r="371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1759919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Problema resuelto con AOP</a:t>
            </a:r>
            <a:endParaRPr lang="es-ES_tradnl" dirty="0"/>
          </a:p>
        </p:txBody>
      </p:sp>
      <p:pic>
        <p:nvPicPr>
          <p:cNvPr id="4" name="Content Placeholder 3" descr="Screen shot 2011-11-16 at 11.17.00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385" r="-1238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0657840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AOP</a:t>
            </a:r>
            <a:endParaRPr lang="es-ES_tradnl" dirty="0"/>
          </a:p>
        </p:txBody>
      </p:sp>
      <p:pic>
        <p:nvPicPr>
          <p:cNvPr id="4" name="Content Placeholder 3" descr="Screen shot 2011-11-16 at 11.26.46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0898" b="-4089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788201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¿Soluci</a:t>
            </a:r>
            <a:r>
              <a:rPr lang="es-ES_tradnl" dirty="0" smtClean="0"/>
              <a:t>ón?</a:t>
            </a:r>
            <a:endParaRPr lang="es-ES_tradnl" dirty="0"/>
          </a:p>
        </p:txBody>
      </p:sp>
      <p:pic>
        <p:nvPicPr>
          <p:cNvPr id="4" name="Content Placeholder 3" descr="Screen shot 2011-11-16 at 11.29.41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1037" b="-1103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2009445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Utilizando AOP</a:t>
            </a:r>
            <a:endParaRPr lang="es-ES_tradnl" dirty="0"/>
          </a:p>
        </p:txBody>
      </p:sp>
      <p:pic>
        <p:nvPicPr>
          <p:cNvPr id="5" name="Content Placeholder 4" descr="Screen shot 2011-11-16 at 11.38.49 A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793" b="-379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7734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Introducci</a:t>
            </a:r>
            <a:r>
              <a:rPr lang="es-ES_tradnl" dirty="0" smtClean="0"/>
              <a:t>ón a Desarrollo Web</a:t>
            </a:r>
            <a:endParaRPr lang="es-ES_tradnl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2024095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Ejemplo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Ver resto </a:t>
            </a:r>
            <a:r>
              <a:rPr lang="es-ES_tradnl" dirty="0"/>
              <a:t>de ejemplo </a:t>
            </a:r>
            <a:r>
              <a:rPr lang="es-ES_tradnl" dirty="0" smtClean="0"/>
              <a:t>en: </a:t>
            </a:r>
          </a:p>
          <a:p>
            <a:pPr marL="68580" indent="0">
              <a:buNone/>
            </a:pPr>
            <a:r>
              <a:rPr lang="es-ES_tradnl" dirty="0" err="1" smtClean="0"/>
              <a:t>https</a:t>
            </a:r>
            <a:r>
              <a:rPr lang="es-ES_tradnl" dirty="0"/>
              <a:t>://</a:t>
            </a:r>
            <a:r>
              <a:rPr lang="es-ES_tradnl" dirty="0" err="1"/>
              <a:t>github.com</a:t>
            </a:r>
            <a:r>
              <a:rPr lang="es-ES_tradnl" dirty="0"/>
              <a:t>/</a:t>
            </a:r>
            <a:r>
              <a:rPr lang="es-ES_tradnl" dirty="0" err="1"/>
              <a:t>jdmr</a:t>
            </a:r>
            <a:r>
              <a:rPr lang="es-ES_tradnl" dirty="0"/>
              <a:t>/</a:t>
            </a:r>
            <a:r>
              <a:rPr lang="es-ES_tradnl" dirty="0" err="1"/>
              <a:t>CursoSpring</a:t>
            </a:r>
            <a:r>
              <a:rPr lang="es-ES_tradnl" dirty="0"/>
              <a:t>/</a:t>
            </a:r>
            <a:r>
              <a:rPr lang="es-ES_tradnl" dirty="0" err="1"/>
              <a:t>tree</a:t>
            </a:r>
            <a:r>
              <a:rPr lang="es-ES_tradnl" dirty="0"/>
              <a:t>/master/</a:t>
            </a:r>
            <a:r>
              <a:rPr lang="es-ES_tradnl" dirty="0" smtClean="0"/>
              <a:t>EjercicioSpring02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5661679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Ejercicio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Trabajar con Lote y añadir un aspecto que imprima en consola el siguiente mensaje con aspectos</a:t>
            </a:r>
          </a:p>
          <a:p>
            <a:pPr lvl="1"/>
            <a:r>
              <a:rPr lang="es-ES_tradnl" dirty="0" smtClean="0"/>
              <a:t>“Se esta comprando </a:t>
            </a:r>
            <a:r>
              <a:rPr lang="es-ES_tradnl" dirty="0" smtClean="0"/>
              <a:t>[nombre auto] a las [fecha]”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5196943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Contenedor</a:t>
            </a:r>
            <a:endParaRPr lang="es-ES_tradnl" dirty="0"/>
          </a:p>
        </p:txBody>
      </p:sp>
      <p:pic>
        <p:nvPicPr>
          <p:cNvPr id="4" name="Content Placeholder 3" descr="Screen shot 2011-11-16 at 11.52.39 AM.png"/>
          <p:cNvPicPr>
            <a:picLocks noGrp="1" noChangeAspect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756" b="-24756"/>
          <a:stretch>
            <a:fillRect/>
          </a:stretch>
        </p:blipFill>
        <p:spPr/>
      </p:pic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s-ES_tradnl" dirty="0" smtClean="0"/>
              <a:t>Los objetos de aplicación viven dentro del Contenedor y este maneja desde que son creados hasta que son finalizados y los enlaza mediante DI.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9420200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Contextos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_tradnl" dirty="0" smtClean="0"/>
              <a:t>Contextos principales</a:t>
            </a:r>
          </a:p>
          <a:p>
            <a:pPr lvl="1"/>
            <a:r>
              <a:rPr lang="es-ES_tradnl" dirty="0" err="1" smtClean="0"/>
              <a:t>ClassPathXmlApplicationContext</a:t>
            </a:r>
            <a:endParaRPr lang="es-ES_tradnl" dirty="0" smtClean="0"/>
          </a:p>
          <a:p>
            <a:pPr lvl="2"/>
            <a:r>
              <a:rPr lang="es-ES_tradnl" dirty="0" smtClean="0"/>
              <a:t>Carga su definici</a:t>
            </a:r>
            <a:r>
              <a:rPr lang="es-ES_tradnl" dirty="0" smtClean="0"/>
              <a:t>ón de un XML que se encuentre en el </a:t>
            </a:r>
            <a:r>
              <a:rPr lang="es-ES_tradnl" i="1" dirty="0" err="1" smtClean="0"/>
              <a:t>classpath</a:t>
            </a:r>
            <a:endParaRPr lang="es-ES_tradnl" i="1" dirty="0" smtClean="0"/>
          </a:p>
          <a:p>
            <a:pPr lvl="1"/>
            <a:r>
              <a:rPr lang="es-ES_tradnl" dirty="0" err="1" smtClean="0"/>
              <a:t>FileSystemXmlApplicationContext</a:t>
            </a:r>
            <a:endParaRPr lang="es-ES_tradnl" dirty="0" smtClean="0"/>
          </a:p>
          <a:p>
            <a:pPr lvl="2"/>
            <a:r>
              <a:rPr lang="es-ES_tradnl" dirty="0" smtClean="0"/>
              <a:t>Carga su definici</a:t>
            </a:r>
            <a:r>
              <a:rPr lang="es-ES_tradnl" dirty="0" smtClean="0"/>
              <a:t>ón de un XML en el </a:t>
            </a:r>
            <a:r>
              <a:rPr lang="es-ES_tradnl" i="1" dirty="0" err="1" smtClean="0"/>
              <a:t>filesystem</a:t>
            </a:r>
            <a:endParaRPr lang="es-ES_tradnl" dirty="0" smtClean="0"/>
          </a:p>
          <a:p>
            <a:pPr lvl="1"/>
            <a:r>
              <a:rPr lang="es-ES_tradnl" dirty="0" err="1" smtClean="0"/>
              <a:t>XmlWebApplicationContext</a:t>
            </a:r>
            <a:endParaRPr lang="es-ES_tradnl" dirty="0" smtClean="0"/>
          </a:p>
          <a:p>
            <a:pPr lvl="2"/>
            <a:r>
              <a:rPr lang="es-ES_tradnl" dirty="0" smtClean="0"/>
              <a:t>Carga su definici</a:t>
            </a:r>
            <a:r>
              <a:rPr lang="es-ES_tradnl" dirty="0" smtClean="0"/>
              <a:t>ón de un XML contenido dentro de una aplicación web.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8419070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Ejemplos</a:t>
            </a:r>
            <a:endParaRPr lang="es-ES_tradnl" dirty="0"/>
          </a:p>
        </p:txBody>
      </p:sp>
      <p:pic>
        <p:nvPicPr>
          <p:cNvPr id="4" name="Content Placeholder 3" descr="Screen shot 2011-11-16 at 11.58.19 AM.png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18004" b="-118004"/>
          <a:stretch>
            <a:fillRect/>
          </a:stretch>
        </p:blipFill>
        <p:spPr>
          <a:xfrm>
            <a:off x="1042416" y="2313432"/>
            <a:ext cx="7022592" cy="1746504"/>
          </a:xfrm>
        </p:spPr>
      </p:pic>
      <p:pic>
        <p:nvPicPr>
          <p:cNvPr id="6" name="Content Placeholder 5" descr="Screen shot 2011-11-16 at 11.58.27 AM.png"/>
          <p:cNvPicPr>
            <a:picLocks noGrp="1" noChangeAspect="1"/>
          </p:cNvPicPr>
          <p:nvPr>
            <p:ph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94310" b="-94310"/>
          <a:stretch>
            <a:fillRect/>
          </a:stretch>
        </p:blipFill>
        <p:spPr>
          <a:xfrm>
            <a:off x="1042416" y="4059936"/>
            <a:ext cx="7022592" cy="1750314"/>
          </a:xfrm>
        </p:spPr>
      </p:pic>
    </p:spTree>
    <p:extLst>
      <p:ext uri="{BB962C8B-B14F-4D97-AF65-F5344CB8AC3E}">
        <p14:creationId xmlns:p14="http://schemas.microsoft.com/office/powerpoint/2010/main" val="17706040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Ciclo de vida</a:t>
            </a:r>
            <a:endParaRPr lang="es-ES_tradnl" dirty="0"/>
          </a:p>
        </p:txBody>
      </p:sp>
      <p:pic>
        <p:nvPicPr>
          <p:cNvPr id="4" name="Content Placeholder 3" descr="Screen shot 2011-11-16 at 12.01.10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972" r="-197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3485652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M</a:t>
            </a:r>
            <a:r>
              <a:rPr lang="es-ES_tradnl" dirty="0" smtClean="0"/>
              <a:t>ó</a:t>
            </a:r>
            <a:r>
              <a:rPr lang="es-ES_tradnl" dirty="0" smtClean="0"/>
              <a:t>dulos</a:t>
            </a:r>
            <a:endParaRPr lang="es-ES_tradnl" dirty="0"/>
          </a:p>
        </p:txBody>
      </p:sp>
      <p:pic>
        <p:nvPicPr>
          <p:cNvPr id="4" name="Content Placeholder 3" descr="Screen shot 2011-11-16 at 12.03.16 P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736" r="-1873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7876231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Core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Es la piedra angular de la infraestructura Spring</a:t>
            </a:r>
          </a:p>
          <a:p>
            <a:r>
              <a:rPr lang="es-ES_tradnl" dirty="0" smtClean="0"/>
              <a:t>Es el encargado de administrar como los </a:t>
            </a:r>
            <a:r>
              <a:rPr lang="es-ES_tradnl" dirty="0" err="1" smtClean="0"/>
              <a:t>Beans</a:t>
            </a:r>
            <a:r>
              <a:rPr lang="es-ES_tradnl" dirty="0" smtClean="0"/>
              <a:t> son creados, configurados y administrados.</a:t>
            </a:r>
          </a:p>
          <a:p>
            <a:r>
              <a:rPr lang="es-ES_tradnl" dirty="0" smtClean="0"/>
              <a:t>Encargada de la Inyecci</a:t>
            </a:r>
            <a:r>
              <a:rPr lang="es-ES_tradnl" dirty="0" smtClean="0"/>
              <a:t>ón de Dependencias (DI)</a:t>
            </a:r>
            <a:endParaRPr lang="es-ES_tradnl" dirty="0" smtClean="0"/>
          </a:p>
        </p:txBody>
      </p:sp>
    </p:spTree>
    <p:extLst>
      <p:ext uri="{BB962C8B-B14F-4D97-AF65-F5344CB8AC3E}">
        <p14:creationId xmlns:p14="http://schemas.microsoft.com/office/powerpoint/2010/main" val="6556516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AOP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Es la base para agregar tus propios aspectos a tu aplicaci</a:t>
            </a:r>
            <a:r>
              <a:rPr lang="es-ES_tradnl" dirty="0" smtClean="0"/>
              <a:t>ón basada en Spring.</a:t>
            </a:r>
          </a:p>
          <a:p>
            <a:r>
              <a:rPr lang="es-ES_tradnl" dirty="0" smtClean="0"/>
              <a:t>Como DI, AOP nos provee de desacoplamiento entre objetos, pero con AOP podemos desacoplar responsabilidades de la aplicación como </a:t>
            </a:r>
            <a:r>
              <a:rPr lang="es-ES_tradnl" dirty="0" err="1" smtClean="0"/>
              <a:t>transaccionalidad</a:t>
            </a:r>
            <a:r>
              <a:rPr lang="es-ES_tradnl" dirty="0" smtClean="0"/>
              <a:t> y seguridad.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4158732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_tradnl" dirty="0" smtClean="0"/>
              <a:t>Acceso a Datos e Integraci</a:t>
            </a:r>
            <a:r>
              <a:rPr lang="es-ES_tradnl" dirty="0" smtClean="0"/>
              <a:t>ón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_tradnl" dirty="0" smtClean="0"/>
              <a:t>Abstraen el c</a:t>
            </a:r>
            <a:r>
              <a:rPr lang="es-ES_tradnl" dirty="0" smtClean="0"/>
              <a:t>ódigo repetitivo que tiene que ver con manejar una conexión a base de datos y sus distintos recursos.</a:t>
            </a:r>
          </a:p>
          <a:p>
            <a:r>
              <a:rPr lang="es-ES_tradnl" dirty="0" smtClean="0"/>
              <a:t>Apoya al desarrollador a hacer buen uso de estos recursos, manejando cosas como la conexión y desconexión de la base de datos.</a:t>
            </a:r>
          </a:p>
          <a:p>
            <a:r>
              <a:rPr lang="es-ES_tradnl" dirty="0" smtClean="0"/>
              <a:t>Contiene la lógica necesaria para conectarse a una herramienta de ORM así como al servicio de mensajería (JMS).</a:t>
            </a:r>
          </a:p>
          <a:p>
            <a:r>
              <a:rPr lang="es-ES_tradnl" dirty="0" smtClean="0"/>
              <a:t>También contiene la lógica para el manejo de transacciones.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618104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Spring </a:t>
            </a:r>
            <a:r>
              <a:rPr lang="es-ES_tradnl" dirty="0" err="1" smtClean="0"/>
              <a:t>Core</a:t>
            </a:r>
            <a:endParaRPr lang="es-ES_tradnl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108765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Web y Acceso Remoto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Tiene una implementaci</a:t>
            </a:r>
            <a:r>
              <a:rPr lang="es-ES_tradnl" dirty="0" smtClean="0"/>
              <a:t>ón del paradigma MVC, pero se puede conectar a otras implementaciones.</a:t>
            </a:r>
          </a:p>
          <a:p>
            <a:r>
              <a:rPr lang="es-ES_tradnl" dirty="0" smtClean="0"/>
              <a:t>Contiene la implementación de varias opciones para tener acceso remoto a la aplicación como RMI, </a:t>
            </a:r>
            <a:r>
              <a:rPr lang="es-ES_tradnl" dirty="0" err="1" smtClean="0"/>
              <a:t>Hessian</a:t>
            </a:r>
            <a:r>
              <a:rPr lang="es-ES_tradnl" dirty="0" smtClean="0"/>
              <a:t>, </a:t>
            </a:r>
            <a:r>
              <a:rPr lang="es-ES_tradnl" dirty="0" err="1" smtClean="0"/>
              <a:t>Burlap</a:t>
            </a:r>
            <a:r>
              <a:rPr lang="es-ES_tradnl" dirty="0" smtClean="0"/>
              <a:t>, JAX-WS, entre otros.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8414806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Pruebas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Reconociendo la importancia de pruebas escritas por el desarrollador, Spring nos provee de </a:t>
            </a:r>
            <a:r>
              <a:rPr lang="es-ES_tradnl" dirty="0" smtClean="0"/>
              <a:t>éste módulo.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8308030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Otros m</a:t>
            </a:r>
            <a:r>
              <a:rPr lang="es-ES_tradnl" dirty="0" smtClean="0"/>
              <a:t>ódulos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ES_tradnl" dirty="0" smtClean="0"/>
              <a:t>Web </a:t>
            </a:r>
            <a:r>
              <a:rPr lang="es-ES_tradnl" dirty="0" err="1" smtClean="0"/>
              <a:t>Flow</a:t>
            </a:r>
            <a:endParaRPr lang="es-ES_tradnl" dirty="0" smtClean="0"/>
          </a:p>
          <a:p>
            <a:r>
              <a:rPr lang="es-ES_tradnl" dirty="0" smtClean="0"/>
              <a:t>Web </a:t>
            </a:r>
            <a:r>
              <a:rPr lang="es-ES_tradnl" dirty="0" err="1" smtClean="0"/>
              <a:t>Services</a:t>
            </a:r>
            <a:endParaRPr lang="es-ES_tradnl" dirty="0" smtClean="0"/>
          </a:p>
          <a:p>
            <a:r>
              <a:rPr lang="es-ES_tradnl" dirty="0" smtClean="0"/>
              <a:t>Security</a:t>
            </a:r>
          </a:p>
          <a:p>
            <a:r>
              <a:rPr lang="es-ES_tradnl" dirty="0" err="1" smtClean="0"/>
              <a:t>Integration</a:t>
            </a:r>
            <a:endParaRPr lang="es-ES_tradnl" dirty="0" smtClean="0"/>
          </a:p>
          <a:p>
            <a:r>
              <a:rPr lang="es-ES_tradnl" dirty="0" err="1" smtClean="0"/>
              <a:t>Batch</a:t>
            </a:r>
            <a:endParaRPr lang="es-ES_tradnl" dirty="0" smtClean="0"/>
          </a:p>
          <a:p>
            <a:r>
              <a:rPr lang="es-ES_tradnl" dirty="0" smtClean="0"/>
              <a:t>Social</a:t>
            </a:r>
          </a:p>
          <a:p>
            <a:r>
              <a:rPr lang="es-ES_tradnl" dirty="0" smtClean="0"/>
              <a:t>Mobile</a:t>
            </a:r>
            <a:endParaRPr lang="es-ES_tradnl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s-ES_tradnl" dirty="0" err="1" smtClean="0"/>
              <a:t>Dynamic</a:t>
            </a:r>
            <a:r>
              <a:rPr lang="es-ES_tradnl" dirty="0" smtClean="0"/>
              <a:t> Modules</a:t>
            </a:r>
          </a:p>
          <a:p>
            <a:r>
              <a:rPr lang="es-ES_tradnl" dirty="0" smtClean="0"/>
              <a:t>LDAP</a:t>
            </a:r>
          </a:p>
          <a:p>
            <a:r>
              <a:rPr lang="es-ES_tradnl" dirty="0" err="1" smtClean="0"/>
              <a:t>Rich</a:t>
            </a:r>
            <a:r>
              <a:rPr lang="es-ES_tradnl" dirty="0" smtClean="0"/>
              <a:t> </a:t>
            </a:r>
            <a:r>
              <a:rPr lang="es-ES_tradnl" dirty="0" err="1" smtClean="0"/>
              <a:t>Client</a:t>
            </a:r>
            <a:endParaRPr lang="es-ES_tradnl" dirty="0" smtClean="0"/>
          </a:p>
          <a:p>
            <a:r>
              <a:rPr lang="es-ES_tradnl" dirty="0" err="1" smtClean="0"/>
              <a:t>.Net</a:t>
            </a:r>
            <a:endParaRPr lang="es-ES_tradnl" dirty="0" smtClean="0"/>
          </a:p>
          <a:p>
            <a:r>
              <a:rPr lang="es-ES_tradnl" dirty="0" smtClean="0"/>
              <a:t>Flex</a:t>
            </a:r>
          </a:p>
          <a:p>
            <a:r>
              <a:rPr lang="es-ES_tradnl" dirty="0" smtClean="0"/>
              <a:t>Roo</a:t>
            </a:r>
          </a:p>
          <a:p>
            <a:r>
              <a:rPr lang="es-ES_tradnl" dirty="0" err="1" smtClean="0"/>
              <a:t>Extensions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5665740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Nuevo en 2.5</a:t>
            </a:r>
            <a:endParaRPr lang="es-ES_tradnl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Anotaciones</a:t>
            </a:r>
          </a:p>
          <a:p>
            <a:r>
              <a:rPr lang="es-ES_tradnl" dirty="0" smtClean="0"/>
              <a:t>Pruebas basadas en JUnit 4</a:t>
            </a:r>
          </a:p>
          <a:p>
            <a:r>
              <a:rPr lang="es-ES_tradnl" dirty="0" smtClean="0"/>
              <a:t>Soporte para Java 6 y JEE 5</a:t>
            </a:r>
          </a:p>
          <a:p>
            <a:r>
              <a:rPr lang="es-ES_tradnl" dirty="0" smtClean="0"/>
              <a:t>Mejoras a AOP</a:t>
            </a:r>
          </a:p>
          <a:p>
            <a:r>
              <a:rPr lang="es-ES_tradnl" dirty="0" smtClean="0"/>
              <a:t>Par</a:t>
            </a:r>
            <a:r>
              <a:rPr lang="es-ES_tradnl" dirty="0" smtClean="0"/>
              <a:t>ámetros nombrados en </a:t>
            </a:r>
            <a:r>
              <a:rPr lang="es-ES_tradnl" dirty="0" err="1" smtClean="0"/>
              <a:t>SqlJdbcTemplate</a:t>
            </a:r>
            <a:endParaRPr lang="es-ES_tradnl" dirty="0" smtClean="0"/>
          </a:p>
          <a:p>
            <a:r>
              <a:rPr lang="es-ES_tradnl" dirty="0" smtClean="0"/>
              <a:t>Entre otras cosas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0963272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Nuevo en 3.0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_tradnl" dirty="0" smtClean="0"/>
              <a:t>Soporte REST en Spring MVC</a:t>
            </a:r>
          </a:p>
          <a:p>
            <a:r>
              <a:rPr lang="es-ES_tradnl" dirty="0" smtClean="0"/>
              <a:t>Un nuevo lenguaje de expresiones para mejorar el DI</a:t>
            </a:r>
          </a:p>
          <a:p>
            <a:r>
              <a:rPr lang="es-ES_tradnl" dirty="0" smtClean="0"/>
              <a:t>Soporte para validaci</a:t>
            </a:r>
            <a:r>
              <a:rPr lang="es-ES_tradnl" dirty="0" smtClean="0"/>
              <a:t>ón mediante el JSR-303</a:t>
            </a:r>
          </a:p>
          <a:p>
            <a:r>
              <a:rPr lang="es-ES_tradnl" dirty="0" smtClean="0"/>
              <a:t>Soporte para la nueva especificación de DI, la JSR-330</a:t>
            </a:r>
          </a:p>
          <a:p>
            <a:r>
              <a:rPr lang="es-ES_tradnl" dirty="0" smtClean="0"/>
              <a:t>Declaración basada en anotaciones para métodos asíncronos y programados</a:t>
            </a:r>
            <a:endParaRPr lang="es-ES_tradnl" dirty="0" smtClean="0"/>
          </a:p>
          <a:p>
            <a:endParaRPr lang="es-ES_tradnl" dirty="0" smtClean="0"/>
          </a:p>
        </p:txBody>
      </p:sp>
    </p:spTree>
    <p:extLst>
      <p:ext uri="{BB962C8B-B14F-4D97-AF65-F5344CB8AC3E}">
        <p14:creationId xmlns:p14="http://schemas.microsoft.com/office/powerpoint/2010/main" val="180860866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Nuevo en 3.0 (cont.)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_tradnl" dirty="0" smtClean="0"/>
              <a:t>Un nuevo modelo de configuraci</a:t>
            </a:r>
            <a:r>
              <a:rPr lang="es-ES_tradnl" dirty="0" smtClean="0"/>
              <a:t>ón basada en anotaciones que permite una configuración de Spring con casi nada de XML</a:t>
            </a:r>
          </a:p>
          <a:p>
            <a:r>
              <a:rPr lang="es-ES_tradnl" dirty="0" smtClean="0"/>
              <a:t>La implementación del mapeo Objeto a XML (OXM) que estaba en el módulo de Spring Web </a:t>
            </a:r>
            <a:r>
              <a:rPr lang="es-ES_tradnl" dirty="0" err="1" smtClean="0"/>
              <a:t>Services</a:t>
            </a:r>
            <a:r>
              <a:rPr lang="es-ES_tradnl" dirty="0" smtClean="0"/>
              <a:t> se ha movido al </a:t>
            </a:r>
            <a:r>
              <a:rPr lang="es-ES_tradnl" dirty="0" err="1" smtClean="0"/>
              <a:t>Core</a:t>
            </a:r>
            <a:r>
              <a:rPr lang="es-ES_tradnl" dirty="0" smtClean="0"/>
              <a:t>.</a:t>
            </a:r>
          </a:p>
          <a:p>
            <a:r>
              <a:rPr lang="es-ES_tradnl" dirty="0" smtClean="0"/>
              <a:t>Se requiere de Java 5 </a:t>
            </a:r>
            <a:r>
              <a:rPr lang="es-ES_tradnl" smtClean="0"/>
              <a:t>para correr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67843268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B</a:t>
            </a:r>
            <a:r>
              <a:rPr lang="es-ES_tradnl" dirty="0" smtClean="0"/>
              <a:t>ásicos de Spring</a:t>
            </a:r>
            <a:endParaRPr lang="es-ES_tradnl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5686194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Integrando Spring</a:t>
            </a:r>
            <a:endParaRPr lang="es-ES_tradnl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5686194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Historia</a:t>
            </a:r>
            <a:endParaRPr lang="es-ES_tradnl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Nace la especificaci</a:t>
            </a:r>
            <a:r>
              <a:rPr lang="es-ES_tradnl" dirty="0" smtClean="0"/>
              <a:t>ón de JavaBeans en Diciembre de 1996</a:t>
            </a:r>
          </a:p>
          <a:p>
            <a:r>
              <a:rPr lang="es-ES_tradnl" dirty="0" smtClean="0"/>
              <a:t>Nace la especificación de Enterprise JavaBeans (</a:t>
            </a:r>
            <a:r>
              <a:rPr lang="es-ES_tradnl" dirty="0" err="1" smtClean="0"/>
              <a:t>EJB’s</a:t>
            </a:r>
            <a:r>
              <a:rPr lang="es-ES_tradnl" dirty="0" smtClean="0"/>
              <a:t>) en Marzo de 1998</a:t>
            </a:r>
          </a:p>
          <a:p>
            <a:r>
              <a:rPr lang="es-ES_tradnl" dirty="0" smtClean="0"/>
              <a:t>Nace Spring (DI y AOP)</a:t>
            </a:r>
          </a:p>
          <a:p>
            <a:r>
              <a:rPr lang="es-ES_tradnl" dirty="0" smtClean="0"/>
              <a:t>Últimas especificaciones de EJB (3.0 y 3.1), incluyen DI y AOP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9004113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Simplifica Java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Spring simplifica Java</a:t>
            </a:r>
          </a:p>
          <a:p>
            <a:pPr lvl="1"/>
            <a:r>
              <a:rPr lang="es-ES_tradnl" dirty="0" smtClean="0"/>
              <a:t>Utilizando </a:t>
            </a:r>
            <a:r>
              <a:rPr lang="es-ES_tradnl" i="1" dirty="0" err="1" smtClean="0"/>
              <a:t>Plain</a:t>
            </a:r>
            <a:r>
              <a:rPr lang="es-ES_tradnl" i="1" dirty="0" smtClean="0"/>
              <a:t> Old Java </a:t>
            </a:r>
            <a:r>
              <a:rPr lang="es-ES_tradnl" i="1" dirty="0" err="1" smtClean="0"/>
              <a:t>Objects</a:t>
            </a:r>
            <a:r>
              <a:rPr lang="es-ES_tradnl" i="1" dirty="0" smtClean="0"/>
              <a:t> </a:t>
            </a:r>
            <a:r>
              <a:rPr lang="es-ES_tradnl" dirty="0" smtClean="0"/>
              <a:t>(</a:t>
            </a:r>
            <a:r>
              <a:rPr lang="es-ES_tradnl" dirty="0" err="1" smtClean="0"/>
              <a:t>POJO’s</a:t>
            </a:r>
            <a:r>
              <a:rPr lang="es-ES_tradnl" dirty="0" smtClean="0"/>
              <a:t>)</a:t>
            </a:r>
          </a:p>
          <a:p>
            <a:pPr lvl="1"/>
            <a:r>
              <a:rPr lang="es-ES_tradnl" dirty="0" smtClean="0"/>
              <a:t>Desacoplamiento a trav</a:t>
            </a:r>
            <a:r>
              <a:rPr lang="es-ES_tradnl" dirty="0" smtClean="0"/>
              <a:t>és de Inyección de Dependencias (DI)</a:t>
            </a:r>
          </a:p>
          <a:p>
            <a:pPr lvl="1"/>
            <a:r>
              <a:rPr lang="es-ES_tradnl" dirty="0" smtClean="0"/>
              <a:t>Programación declarativa a través de convenciones y aspectos (AOP)</a:t>
            </a:r>
          </a:p>
          <a:p>
            <a:pPr lvl="1"/>
            <a:r>
              <a:rPr lang="es-ES_tradnl" dirty="0" smtClean="0"/>
              <a:t>Reducci</a:t>
            </a:r>
            <a:r>
              <a:rPr lang="es-ES_tradnl" dirty="0" smtClean="0"/>
              <a:t>ón de código repetitivo a través de plantillas y aspectos (AOP)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6961643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EJB 2.0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8580" indent="0">
              <a:buNone/>
            </a:pPr>
            <a:r>
              <a:rPr lang="es-ES_tradnl" sz="1600" dirty="0" err="1" smtClean="0"/>
              <a:t>package</a:t>
            </a:r>
            <a:r>
              <a:rPr lang="es-ES_tradnl" sz="1600" dirty="0" smtClean="0"/>
              <a:t> </a:t>
            </a:r>
            <a:r>
              <a:rPr lang="es-ES_tradnl" sz="1600" dirty="0" err="1" smtClean="0"/>
              <a:t>ejb.session</a:t>
            </a:r>
            <a:r>
              <a:rPr lang="es-ES_tradnl" sz="1600" dirty="0"/>
              <a:t>;</a:t>
            </a:r>
          </a:p>
          <a:p>
            <a:pPr marL="68580" indent="0">
              <a:buNone/>
            </a:pPr>
            <a:r>
              <a:rPr lang="es-ES_tradnl" sz="1600" dirty="0" err="1"/>
              <a:t>import</a:t>
            </a:r>
            <a:r>
              <a:rPr lang="es-ES_tradnl" sz="1600" dirty="0"/>
              <a:t> </a:t>
            </a:r>
            <a:r>
              <a:rPr lang="es-ES_tradnl" sz="1600" dirty="0" err="1"/>
              <a:t>javax.ejb.SessionBean</a:t>
            </a:r>
            <a:r>
              <a:rPr lang="es-ES_tradnl" sz="1600" dirty="0"/>
              <a:t>; </a:t>
            </a:r>
            <a:r>
              <a:rPr lang="es-ES_tradnl" sz="1600" dirty="0" err="1"/>
              <a:t>import</a:t>
            </a:r>
            <a:r>
              <a:rPr lang="es-ES_tradnl" sz="1600" dirty="0"/>
              <a:t> </a:t>
            </a:r>
            <a:r>
              <a:rPr lang="es-ES_tradnl" sz="1600" dirty="0" err="1"/>
              <a:t>javax.ejb.SessionContext</a:t>
            </a:r>
            <a:r>
              <a:rPr lang="es-ES_tradnl" sz="1600" dirty="0"/>
              <a:t>;</a:t>
            </a:r>
          </a:p>
          <a:p>
            <a:pPr marL="68580" indent="0">
              <a:buNone/>
            </a:pPr>
            <a:r>
              <a:rPr lang="es-ES_tradnl" sz="1600" dirty="0" err="1"/>
              <a:t>public</a:t>
            </a:r>
            <a:r>
              <a:rPr lang="es-ES_tradnl" sz="1600" dirty="0"/>
              <a:t> </a:t>
            </a:r>
            <a:r>
              <a:rPr lang="es-ES_tradnl" sz="1600" dirty="0" err="1"/>
              <a:t>class</a:t>
            </a:r>
            <a:r>
              <a:rPr lang="es-ES_tradnl" sz="1600" dirty="0"/>
              <a:t> </a:t>
            </a:r>
            <a:r>
              <a:rPr lang="es-ES_tradnl" sz="1600" dirty="0" err="1"/>
              <a:t>HelloWorldBean</a:t>
            </a:r>
            <a:r>
              <a:rPr lang="es-ES_tradnl" sz="1600" dirty="0"/>
              <a:t> </a:t>
            </a:r>
            <a:r>
              <a:rPr lang="es-ES_tradnl" sz="1600" dirty="0" err="1"/>
              <a:t>implements</a:t>
            </a:r>
            <a:r>
              <a:rPr lang="es-ES_tradnl" sz="1600" dirty="0"/>
              <a:t> </a:t>
            </a:r>
            <a:r>
              <a:rPr lang="es-ES_tradnl" sz="1600" dirty="0" err="1"/>
              <a:t>SessionBean</a:t>
            </a:r>
            <a:r>
              <a:rPr lang="es-ES_tradnl" sz="1600" dirty="0"/>
              <a:t> { </a:t>
            </a:r>
            <a:endParaRPr lang="es-ES_tradnl" sz="1600" dirty="0" smtClean="0"/>
          </a:p>
          <a:p>
            <a:pPr marL="365760" lvl="1" indent="0">
              <a:buNone/>
            </a:pPr>
            <a:r>
              <a:rPr lang="es-ES_tradnl" sz="1600" dirty="0" err="1" smtClean="0"/>
              <a:t>public</a:t>
            </a:r>
            <a:r>
              <a:rPr lang="es-ES_tradnl" sz="1600" dirty="0" smtClean="0"/>
              <a:t> </a:t>
            </a:r>
            <a:r>
              <a:rPr lang="es-ES_tradnl" sz="1600" dirty="0" err="1"/>
              <a:t>void</a:t>
            </a:r>
            <a:r>
              <a:rPr lang="es-ES_tradnl" sz="1600" dirty="0"/>
              <a:t> </a:t>
            </a:r>
            <a:r>
              <a:rPr lang="es-ES_tradnl" sz="1600" dirty="0" err="1"/>
              <a:t>ejbActivate</a:t>
            </a:r>
            <a:r>
              <a:rPr lang="es-ES_tradnl" sz="1600" dirty="0"/>
              <a:t>() { }</a:t>
            </a:r>
          </a:p>
          <a:p>
            <a:pPr marL="365760" lvl="1" indent="0">
              <a:buNone/>
            </a:pPr>
            <a:r>
              <a:rPr lang="es-ES_tradnl" sz="1600" dirty="0" err="1"/>
              <a:t>public</a:t>
            </a:r>
            <a:r>
              <a:rPr lang="es-ES_tradnl" sz="1600" dirty="0"/>
              <a:t> </a:t>
            </a:r>
            <a:r>
              <a:rPr lang="es-ES_tradnl" sz="1600" dirty="0" err="1"/>
              <a:t>void</a:t>
            </a:r>
            <a:r>
              <a:rPr lang="es-ES_tradnl" sz="1600" dirty="0"/>
              <a:t> </a:t>
            </a:r>
            <a:r>
              <a:rPr lang="es-ES_tradnl" sz="1600" dirty="0" err="1"/>
              <a:t>ejbPassivate</a:t>
            </a:r>
            <a:r>
              <a:rPr lang="es-ES_tradnl" sz="1600" dirty="0"/>
              <a:t>() { }</a:t>
            </a:r>
          </a:p>
          <a:p>
            <a:pPr marL="365760" lvl="1" indent="0">
              <a:buNone/>
            </a:pPr>
            <a:r>
              <a:rPr lang="es-ES_tradnl" sz="1600" dirty="0" err="1"/>
              <a:t>public</a:t>
            </a:r>
            <a:r>
              <a:rPr lang="es-ES_tradnl" sz="1600" dirty="0"/>
              <a:t> </a:t>
            </a:r>
            <a:r>
              <a:rPr lang="es-ES_tradnl" sz="1600" dirty="0" err="1"/>
              <a:t>void</a:t>
            </a:r>
            <a:r>
              <a:rPr lang="es-ES_tradnl" sz="1600" dirty="0"/>
              <a:t> </a:t>
            </a:r>
            <a:r>
              <a:rPr lang="es-ES_tradnl" sz="1600" dirty="0" err="1"/>
              <a:t>ejbRemove</a:t>
            </a:r>
            <a:r>
              <a:rPr lang="es-ES_tradnl" sz="1600" dirty="0"/>
              <a:t>() { </a:t>
            </a:r>
            <a:r>
              <a:rPr lang="es-ES_tradnl" sz="1600" dirty="0" smtClean="0"/>
              <a:t>}</a:t>
            </a:r>
          </a:p>
          <a:p>
            <a:pPr marL="365760" lvl="1" indent="0">
              <a:buNone/>
            </a:pPr>
            <a:r>
              <a:rPr lang="es-ES_tradnl" sz="1600" dirty="0" err="1"/>
              <a:t>public</a:t>
            </a:r>
            <a:r>
              <a:rPr lang="es-ES_tradnl" sz="1600" dirty="0"/>
              <a:t> </a:t>
            </a:r>
            <a:r>
              <a:rPr lang="es-ES_tradnl" sz="1600" dirty="0" err="1"/>
              <a:t>void</a:t>
            </a:r>
            <a:r>
              <a:rPr lang="es-ES_tradnl" sz="1600" dirty="0"/>
              <a:t> </a:t>
            </a:r>
            <a:r>
              <a:rPr lang="es-ES_tradnl" sz="1600" dirty="0" err="1"/>
              <a:t>setSessionContext</a:t>
            </a:r>
            <a:r>
              <a:rPr lang="es-ES_tradnl" sz="1600" dirty="0"/>
              <a:t>(</a:t>
            </a:r>
            <a:r>
              <a:rPr lang="es-ES_tradnl" sz="1600" dirty="0" err="1"/>
              <a:t>SessionContext</a:t>
            </a:r>
            <a:r>
              <a:rPr lang="es-ES_tradnl" sz="1600" dirty="0"/>
              <a:t> </a:t>
            </a:r>
            <a:r>
              <a:rPr lang="es-ES_tradnl" sz="1600" dirty="0" err="1"/>
              <a:t>ctx</a:t>
            </a:r>
            <a:r>
              <a:rPr lang="es-ES_tradnl" sz="1600" dirty="0"/>
              <a:t>) </a:t>
            </a:r>
            <a:r>
              <a:rPr lang="es-ES_tradnl" sz="1600" dirty="0" smtClean="0"/>
              <a:t>{}</a:t>
            </a:r>
            <a:endParaRPr lang="es-ES_tradnl" sz="1600" dirty="0"/>
          </a:p>
          <a:p>
            <a:pPr marL="365760" lvl="1" indent="0">
              <a:buNone/>
            </a:pPr>
            <a:r>
              <a:rPr lang="es-ES_tradnl" sz="1600" dirty="0" err="1"/>
              <a:t>public</a:t>
            </a:r>
            <a:r>
              <a:rPr lang="es-ES_tradnl" sz="1600" dirty="0"/>
              <a:t> </a:t>
            </a:r>
            <a:r>
              <a:rPr lang="es-ES_tradnl" sz="1600" dirty="0" err="1"/>
              <a:t>String</a:t>
            </a:r>
            <a:r>
              <a:rPr lang="es-ES_tradnl" sz="1600" dirty="0"/>
              <a:t> </a:t>
            </a:r>
            <a:r>
              <a:rPr lang="es-ES_tradnl" sz="1600" dirty="0" err="1"/>
              <a:t>sayHello</a:t>
            </a:r>
            <a:r>
              <a:rPr lang="es-ES_tradnl" sz="1600" dirty="0"/>
              <a:t>() { </a:t>
            </a:r>
            <a:r>
              <a:rPr lang="es-ES_tradnl" sz="1600" dirty="0" err="1"/>
              <a:t>return</a:t>
            </a:r>
            <a:r>
              <a:rPr lang="es-ES_tradnl" sz="1600" dirty="0"/>
              <a:t> "</a:t>
            </a:r>
            <a:r>
              <a:rPr lang="es-ES_tradnl" sz="1600" dirty="0" err="1"/>
              <a:t>Hello</a:t>
            </a:r>
            <a:r>
              <a:rPr lang="es-ES_tradnl" sz="1600" dirty="0"/>
              <a:t> </a:t>
            </a:r>
            <a:r>
              <a:rPr lang="es-ES_tradnl" sz="1600" dirty="0" err="1" smtClean="0"/>
              <a:t>World</a:t>
            </a:r>
            <a:r>
              <a:rPr lang="es-ES_tradnl" sz="1600" dirty="0" smtClean="0"/>
              <a:t>”;}</a:t>
            </a:r>
            <a:endParaRPr lang="es-ES_tradnl" sz="1600" dirty="0"/>
          </a:p>
          <a:p>
            <a:pPr marL="365760" lvl="1" indent="0">
              <a:buNone/>
            </a:pPr>
            <a:r>
              <a:rPr lang="es-ES_tradnl" sz="1600" dirty="0" err="1"/>
              <a:t>public</a:t>
            </a:r>
            <a:r>
              <a:rPr lang="es-ES_tradnl" sz="1600" dirty="0"/>
              <a:t> </a:t>
            </a:r>
            <a:r>
              <a:rPr lang="es-ES_tradnl" sz="1600" dirty="0" err="1"/>
              <a:t>void</a:t>
            </a:r>
            <a:r>
              <a:rPr lang="es-ES_tradnl" sz="1600" dirty="0"/>
              <a:t> </a:t>
            </a:r>
            <a:r>
              <a:rPr lang="es-ES_tradnl" sz="1600" dirty="0" err="1"/>
              <a:t>ejbCreate</a:t>
            </a:r>
            <a:r>
              <a:rPr lang="es-ES_tradnl" sz="1600" dirty="0"/>
              <a:t>() { </a:t>
            </a:r>
            <a:r>
              <a:rPr lang="es-ES_tradnl" sz="1600" dirty="0" smtClean="0"/>
              <a:t>}</a:t>
            </a:r>
          </a:p>
          <a:p>
            <a:pPr marL="68580" indent="0">
              <a:buNone/>
            </a:pPr>
            <a:r>
              <a:rPr lang="es-ES_tradnl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346421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Spring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" indent="0">
              <a:buNone/>
            </a:pPr>
            <a:r>
              <a:rPr lang="es-ES_tradnl" dirty="0" err="1" smtClean="0"/>
              <a:t>package</a:t>
            </a:r>
            <a:r>
              <a:rPr lang="es-ES_tradnl" dirty="0" smtClean="0"/>
              <a:t> </a:t>
            </a:r>
            <a:r>
              <a:rPr lang="es-ES_tradnl" dirty="0" err="1" smtClean="0"/>
              <a:t>spring</a:t>
            </a:r>
            <a:r>
              <a:rPr lang="es-ES_tradnl" dirty="0"/>
              <a:t>;</a:t>
            </a:r>
          </a:p>
          <a:p>
            <a:pPr marL="68580" indent="0">
              <a:buNone/>
            </a:pPr>
            <a:r>
              <a:rPr lang="es-ES_tradnl" dirty="0" err="1"/>
              <a:t>public</a:t>
            </a:r>
            <a:r>
              <a:rPr lang="es-ES_tradnl" dirty="0"/>
              <a:t> </a:t>
            </a:r>
            <a:r>
              <a:rPr lang="es-ES_tradnl" dirty="0" err="1"/>
              <a:t>class</a:t>
            </a:r>
            <a:r>
              <a:rPr lang="es-ES_tradnl" dirty="0"/>
              <a:t> </a:t>
            </a:r>
            <a:r>
              <a:rPr lang="es-ES_tradnl" dirty="0" err="1"/>
              <a:t>HelloWorldBean</a:t>
            </a:r>
            <a:r>
              <a:rPr lang="es-ES_tradnl" dirty="0"/>
              <a:t> { </a:t>
            </a:r>
            <a:endParaRPr lang="es-ES_tradnl" dirty="0" smtClean="0"/>
          </a:p>
          <a:p>
            <a:pPr marL="365760" lvl="1" indent="0">
              <a:buNone/>
            </a:pPr>
            <a:r>
              <a:rPr lang="es-ES_tradnl" sz="2400" dirty="0" err="1" smtClean="0"/>
              <a:t>public</a:t>
            </a:r>
            <a:r>
              <a:rPr lang="es-ES_tradnl" sz="2400" dirty="0" smtClean="0"/>
              <a:t> </a:t>
            </a:r>
            <a:r>
              <a:rPr lang="es-ES_tradnl" sz="2400" dirty="0" err="1"/>
              <a:t>String</a:t>
            </a:r>
            <a:r>
              <a:rPr lang="es-ES_tradnl" sz="2400" dirty="0"/>
              <a:t> </a:t>
            </a:r>
            <a:r>
              <a:rPr lang="es-ES_tradnl" sz="2400" dirty="0" err="1"/>
              <a:t>sayHello</a:t>
            </a:r>
            <a:r>
              <a:rPr lang="es-ES_tradnl" sz="2400" dirty="0"/>
              <a:t>() {</a:t>
            </a:r>
          </a:p>
          <a:p>
            <a:pPr marL="640080" lvl="2" indent="0">
              <a:buNone/>
            </a:pPr>
            <a:r>
              <a:rPr lang="es-ES_tradnl" sz="2400" dirty="0" err="1" smtClean="0"/>
              <a:t>return</a:t>
            </a:r>
            <a:r>
              <a:rPr lang="es-ES_tradnl" sz="2400" dirty="0" smtClean="0"/>
              <a:t> </a:t>
            </a:r>
            <a:r>
              <a:rPr lang="es-ES_tradnl" sz="2400" dirty="0"/>
              <a:t>"</a:t>
            </a:r>
            <a:r>
              <a:rPr lang="es-ES_tradnl" sz="2400" dirty="0" err="1"/>
              <a:t>Hello</a:t>
            </a:r>
            <a:r>
              <a:rPr lang="es-ES_tradnl" sz="2400" dirty="0"/>
              <a:t> </a:t>
            </a:r>
            <a:r>
              <a:rPr lang="es-ES_tradnl" sz="2400" dirty="0" err="1"/>
              <a:t>World</a:t>
            </a:r>
            <a:r>
              <a:rPr lang="es-ES_tradnl" sz="2400" dirty="0"/>
              <a:t>";</a:t>
            </a:r>
          </a:p>
          <a:p>
            <a:pPr marL="365760" lvl="1" indent="0">
              <a:buNone/>
            </a:pPr>
            <a:r>
              <a:rPr lang="es-ES_tradnl" sz="2400" dirty="0"/>
              <a:t>}</a:t>
            </a:r>
          </a:p>
          <a:p>
            <a:pPr marL="68580" indent="0">
              <a:buNone/>
            </a:pPr>
            <a:r>
              <a:rPr lang="es-ES_tradnl" dirty="0"/>
              <a:t>}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3193688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Acoplamiento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68580" indent="0">
              <a:buNone/>
            </a:pPr>
            <a:r>
              <a:rPr lang="es-ES_tradnl" dirty="0" err="1" smtClean="0"/>
              <a:t>package</a:t>
            </a:r>
            <a:r>
              <a:rPr lang="es-ES_tradnl" dirty="0" smtClean="0"/>
              <a:t> </a:t>
            </a:r>
            <a:r>
              <a:rPr lang="es-ES_tradnl" dirty="0" err="1" smtClean="0"/>
              <a:t>knights</a:t>
            </a:r>
            <a:r>
              <a:rPr lang="es-ES_tradnl" dirty="0"/>
              <a:t>;</a:t>
            </a:r>
          </a:p>
          <a:p>
            <a:pPr marL="68580" indent="0">
              <a:buNone/>
            </a:pPr>
            <a:r>
              <a:rPr lang="es-ES_tradnl" dirty="0" err="1"/>
              <a:t>public</a:t>
            </a:r>
            <a:r>
              <a:rPr lang="es-ES_tradnl" dirty="0"/>
              <a:t> </a:t>
            </a:r>
            <a:r>
              <a:rPr lang="es-ES_tradnl" dirty="0" err="1"/>
              <a:t>class</a:t>
            </a:r>
            <a:r>
              <a:rPr lang="es-ES_tradnl" dirty="0"/>
              <a:t> </a:t>
            </a:r>
            <a:r>
              <a:rPr lang="es-ES_tradnl" dirty="0" err="1"/>
              <a:t>DamselRescuingKnight</a:t>
            </a:r>
            <a:r>
              <a:rPr lang="es-ES_tradnl" dirty="0"/>
              <a:t> </a:t>
            </a:r>
            <a:r>
              <a:rPr lang="es-ES_tradnl" dirty="0" err="1"/>
              <a:t>implements</a:t>
            </a:r>
            <a:r>
              <a:rPr lang="es-ES_tradnl" dirty="0"/>
              <a:t> </a:t>
            </a:r>
            <a:r>
              <a:rPr lang="es-ES_tradnl" dirty="0" err="1"/>
              <a:t>Knight</a:t>
            </a:r>
            <a:r>
              <a:rPr lang="es-ES_tradnl" dirty="0"/>
              <a:t> { </a:t>
            </a:r>
            <a:endParaRPr lang="es-ES_tradnl" dirty="0" smtClean="0"/>
          </a:p>
          <a:p>
            <a:pPr marL="68580" indent="0">
              <a:buNone/>
            </a:pPr>
            <a:r>
              <a:rPr lang="es-ES_tradnl" dirty="0" smtClean="0"/>
              <a:t>  </a:t>
            </a:r>
            <a:r>
              <a:rPr lang="es-ES_tradnl" dirty="0" err="1" smtClean="0"/>
              <a:t>private</a:t>
            </a:r>
            <a:r>
              <a:rPr lang="es-ES_tradnl" dirty="0" smtClean="0"/>
              <a:t> </a:t>
            </a:r>
            <a:r>
              <a:rPr lang="es-ES_tradnl" dirty="0" err="1"/>
              <a:t>RescueDamselQuest</a:t>
            </a:r>
            <a:r>
              <a:rPr lang="es-ES_tradnl" dirty="0"/>
              <a:t> </a:t>
            </a:r>
            <a:r>
              <a:rPr lang="es-ES_tradnl" dirty="0" err="1"/>
              <a:t>quest</a:t>
            </a:r>
            <a:r>
              <a:rPr lang="es-ES_tradnl" dirty="0"/>
              <a:t>;</a:t>
            </a:r>
          </a:p>
          <a:p>
            <a:pPr marL="68580" indent="0">
              <a:buNone/>
            </a:pPr>
            <a:r>
              <a:rPr lang="es-ES_tradnl" dirty="0" smtClean="0"/>
              <a:t>  </a:t>
            </a:r>
            <a:r>
              <a:rPr lang="es-ES_tradnl" dirty="0" err="1" smtClean="0"/>
              <a:t>public</a:t>
            </a:r>
            <a:r>
              <a:rPr lang="es-ES_tradnl" dirty="0" smtClean="0"/>
              <a:t> </a:t>
            </a:r>
            <a:r>
              <a:rPr lang="es-ES_tradnl" dirty="0" err="1"/>
              <a:t>DamselRescuingKnight</a:t>
            </a:r>
            <a:r>
              <a:rPr lang="es-ES_tradnl" dirty="0"/>
              <a:t>() </a:t>
            </a:r>
            <a:r>
              <a:rPr lang="es-ES_tradnl" dirty="0" smtClean="0"/>
              <a:t>{</a:t>
            </a:r>
          </a:p>
          <a:p>
            <a:pPr marL="68580" indent="0">
              <a:buNone/>
            </a:pPr>
            <a:r>
              <a:rPr lang="es-ES_tradnl" dirty="0"/>
              <a:t>	</a:t>
            </a:r>
            <a:r>
              <a:rPr lang="es-ES_tradnl" dirty="0" err="1" smtClean="0"/>
              <a:t>quest</a:t>
            </a:r>
            <a:r>
              <a:rPr lang="es-ES_tradnl" dirty="0" smtClean="0"/>
              <a:t> </a:t>
            </a:r>
            <a:r>
              <a:rPr lang="es-ES_tradnl" dirty="0"/>
              <a:t>= new </a:t>
            </a:r>
            <a:r>
              <a:rPr lang="es-ES_tradnl" dirty="0" err="1"/>
              <a:t>RescueDamselQuest</a:t>
            </a:r>
            <a:r>
              <a:rPr lang="es-ES_tradnl" dirty="0"/>
              <a:t>()</a:t>
            </a:r>
            <a:r>
              <a:rPr lang="es-ES_tradnl" dirty="0" smtClean="0"/>
              <a:t>;</a:t>
            </a:r>
          </a:p>
          <a:p>
            <a:pPr marL="68580" indent="0">
              <a:buNone/>
            </a:pPr>
            <a:r>
              <a:rPr lang="es-ES_tradnl" dirty="0" smtClean="0"/>
              <a:t>  }</a:t>
            </a:r>
            <a:endParaRPr lang="es-ES_tradnl" dirty="0"/>
          </a:p>
          <a:p>
            <a:pPr marL="68580" indent="0">
              <a:buNone/>
            </a:pPr>
            <a:r>
              <a:rPr lang="es-ES_tradnl" dirty="0" smtClean="0"/>
              <a:t>  </a:t>
            </a:r>
            <a:r>
              <a:rPr lang="es-ES_tradnl" dirty="0" err="1" smtClean="0"/>
              <a:t>public</a:t>
            </a:r>
            <a:r>
              <a:rPr lang="es-ES_tradnl" dirty="0" smtClean="0"/>
              <a:t> </a:t>
            </a:r>
            <a:r>
              <a:rPr lang="es-ES_tradnl" dirty="0" err="1"/>
              <a:t>void</a:t>
            </a:r>
            <a:r>
              <a:rPr lang="es-ES_tradnl" dirty="0"/>
              <a:t> </a:t>
            </a:r>
            <a:r>
              <a:rPr lang="es-ES_tradnl" dirty="0" err="1"/>
              <a:t>embarkOnQuest</a:t>
            </a:r>
            <a:r>
              <a:rPr lang="es-ES_tradnl" dirty="0"/>
              <a:t>() </a:t>
            </a:r>
            <a:r>
              <a:rPr lang="es-ES_tradnl" dirty="0" err="1"/>
              <a:t>throws</a:t>
            </a:r>
            <a:r>
              <a:rPr lang="es-ES_tradnl" dirty="0"/>
              <a:t> </a:t>
            </a:r>
            <a:r>
              <a:rPr lang="es-ES_tradnl" dirty="0" err="1"/>
              <a:t>QuestException</a:t>
            </a:r>
            <a:r>
              <a:rPr lang="es-ES_tradnl" dirty="0"/>
              <a:t> { </a:t>
            </a:r>
            <a:endParaRPr lang="es-ES_tradnl" dirty="0" smtClean="0"/>
          </a:p>
          <a:p>
            <a:pPr marL="68580" indent="0">
              <a:buNone/>
            </a:pPr>
            <a:r>
              <a:rPr lang="es-ES_tradnl" dirty="0"/>
              <a:t> </a:t>
            </a:r>
            <a:r>
              <a:rPr lang="es-ES_tradnl" dirty="0" smtClean="0"/>
              <a:t>            </a:t>
            </a:r>
            <a:r>
              <a:rPr lang="es-ES_tradnl" dirty="0" err="1" smtClean="0"/>
              <a:t>quest.embark</a:t>
            </a:r>
            <a:r>
              <a:rPr lang="es-ES_tradnl" dirty="0"/>
              <a:t>();</a:t>
            </a:r>
          </a:p>
          <a:p>
            <a:pPr marL="68580" indent="0">
              <a:buNone/>
            </a:pPr>
            <a:r>
              <a:rPr lang="es-ES_tradnl" dirty="0" smtClean="0"/>
              <a:t>  }</a:t>
            </a:r>
            <a:endParaRPr lang="es-ES_tradnl" dirty="0"/>
          </a:p>
          <a:p>
            <a:pPr marL="68580" indent="0">
              <a:buNone/>
            </a:pPr>
            <a:r>
              <a:rPr lang="es-ES_tradnl" dirty="0"/>
              <a:t>}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791156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Desacoplamiento (DI)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68580" indent="0">
              <a:buNone/>
            </a:pPr>
            <a:r>
              <a:rPr lang="es-ES_tradnl" dirty="0" err="1" smtClean="0"/>
              <a:t>package</a:t>
            </a:r>
            <a:r>
              <a:rPr lang="es-ES_tradnl" dirty="0" smtClean="0"/>
              <a:t> </a:t>
            </a:r>
            <a:r>
              <a:rPr lang="es-ES_tradnl" dirty="0" err="1" smtClean="0"/>
              <a:t>knights</a:t>
            </a:r>
            <a:r>
              <a:rPr lang="es-ES_tradnl" dirty="0"/>
              <a:t>;</a:t>
            </a:r>
          </a:p>
          <a:p>
            <a:pPr marL="68580" indent="0">
              <a:buNone/>
            </a:pPr>
            <a:r>
              <a:rPr lang="es-ES_tradnl" dirty="0" err="1"/>
              <a:t>public</a:t>
            </a:r>
            <a:r>
              <a:rPr lang="es-ES_tradnl" dirty="0"/>
              <a:t> </a:t>
            </a:r>
            <a:r>
              <a:rPr lang="es-ES_tradnl" dirty="0" err="1"/>
              <a:t>class</a:t>
            </a:r>
            <a:r>
              <a:rPr lang="es-ES_tradnl" dirty="0"/>
              <a:t> </a:t>
            </a:r>
            <a:r>
              <a:rPr lang="es-ES_tradnl" dirty="0" err="1"/>
              <a:t>BraveKnight</a:t>
            </a:r>
            <a:r>
              <a:rPr lang="es-ES_tradnl" dirty="0"/>
              <a:t> </a:t>
            </a:r>
            <a:r>
              <a:rPr lang="es-ES_tradnl" dirty="0" err="1"/>
              <a:t>implements</a:t>
            </a:r>
            <a:r>
              <a:rPr lang="es-ES_tradnl" dirty="0"/>
              <a:t> </a:t>
            </a:r>
            <a:r>
              <a:rPr lang="es-ES_tradnl" dirty="0" err="1"/>
              <a:t>Knight</a:t>
            </a:r>
            <a:r>
              <a:rPr lang="es-ES_tradnl" dirty="0"/>
              <a:t> { </a:t>
            </a:r>
            <a:endParaRPr lang="es-ES_tradnl" dirty="0" smtClean="0"/>
          </a:p>
          <a:p>
            <a:pPr marL="68580" indent="0">
              <a:buNone/>
            </a:pPr>
            <a:r>
              <a:rPr lang="es-ES_tradnl" dirty="0" smtClean="0"/>
              <a:t>  </a:t>
            </a:r>
            <a:r>
              <a:rPr lang="es-ES_tradnl" dirty="0" err="1" smtClean="0"/>
              <a:t>private</a:t>
            </a:r>
            <a:r>
              <a:rPr lang="es-ES_tradnl" dirty="0" smtClean="0"/>
              <a:t> </a:t>
            </a:r>
            <a:r>
              <a:rPr lang="es-ES_tradnl" dirty="0" err="1"/>
              <a:t>Quest</a:t>
            </a:r>
            <a:r>
              <a:rPr lang="es-ES_tradnl" dirty="0"/>
              <a:t> </a:t>
            </a:r>
            <a:r>
              <a:rPr lang="es-ES_tradnl" dirty="0" err="1"/>
              <a:t>quest</a:t>
            </a:r>
            <a:r>
              <a:rPr lang="es-ES_tradnl" dirty="0" smtClean="0"/>
              <a:t>;</a:t>
            </a:r>
          </a:p>
          <a:p>
            <a:pPr marL="68580" indent="0">
              <a:buNone/>
            </a:pPr>
            <a:r>
              <a:rPr lang="es-ES_tradnl" dirty="0" smtClean="0"/>
              <a:t>  </a:t>
            </a:r>
            <a:r>
              <a:rPr lang="es-ES_tradnl" dirty="0" err="1" smtClean="0"/>
              <a:t>public</a:t>
            </a:r>
            <a:r>
              <a:rPr lang="es-ES_tradnl" dirty="0" smtClean="0"/>
              <a:t> </a:t>
            </a:r>
            <a:r>
              <a:rPr lang="es-ES_tradnl" dirty="0" err="1"/>
              <a:t>BraveKnight</a:t>
            </a:r>
            <a:r>
              <a:rPr lang="es-ES_tradnl" dirty="0"/>
              <a:t>(</a:t>
            </a:r>
            <a:r>
              <a:rPr lang="es-ES_tradnl" dirty="0" err="1"/>
              <a:t>Quest</a:t>
            </a:r>
            <a:r>
              <a:rPr lang="es-ES_tradnl" dirty="0"/>
              <a:t> </a:t>
            </a:r>
            <a:r>
              <a:rPr lang="es-ES_tradnl" dirty="0" err="1"/>
              <a:t>quest</a:t>
            </a:r>
            <a:r>
              <a:rPr lang="es-ES_tradnl" dirty="0"/>
              <a:t>) { </a:t>
            </a:r>
          </a:p>
          <a:p>
            <a:pPr marL="68580" indent="0">
              <a:buNone/>
            </a:pPr>
            <a:r>
              <a:rPr lang="es-ES_tradnl" dirty="0" smtClean="0"/>
              <a:t>    </a:t>
            </a:r>
            <a:r>
              <a:rPr lang="es-ES_tradnl" dirty="0" err="1" smtClean="0"/>
              <a:t>this.quest</a:t>
            </a:r>
            <a:r>
              <a:rPr lang="es-ES_tradnl" dirty="0" smtClean="0"/>
              <a:t> </a:t>
            </a:r>
            <a:r>
              <a:rPr lang="es-ES_tradnl" dirty="0"/>
              <a:t>= </a:t>
            </a:r>
            <a:r>
              <a:rPr lang="es-ES_tradnl" dirty="0" err="1"/>
              <a:t>quest</a:t>
            </a:r>
            <a:r>
              <a:rPr lang="es-ES_tradnl" dirty="0"/>
              <a:t>;</a:t>
            </a:r>
          </a:p>
          <a:p>
            <a:pPr marL="68580" indent="0">
              <a:buNone/>
            </a:pPr>
            <a:r>
              <a:rPr lang="es-ES_tradnl" dirty="0" smtClean="0"/>
              <a:t>  }</a:t>
            </a:r>
            <a:endParaRPr lang="es-ES_tradnl" dirty="0"/>
          </a:p>
          <a:p>
            <a:pPr marL="68580" indent="0">
              <a:buNone/>
            </a:pPr>
            <a:endParaRPr lang="es-ES_tradnl" dirty="0"/>
          </a:p>
          <a:p>
            <a:pPr marL="68580" indent="0">
              <a:buNone/>
            </a:pPr>
            <a:r>
              <a:rPr lang="es-ES_tradnl" dirty="0" smtClean="0"/>
              <a:t>  </a:t>
            </a:r>
            <a:r>
              <a:rPr lang="es-ES_tradnl" dirty="0" err="1" smtClean="0"/>
              <a:t>public</a:t>
            </a:r>
            <a:r>
              <a:rPr lang="es-ES_tradnl" dirty="0" smtClean="0"/>
              <a:t> </a:t>
            </a:r>
            <a:r>
              <a:rPr lang="es-ES_tradnl" dirty="0" err="1"/>
              <a:t>void</a:t>
            </a:r>
            <a:r>
              <a:rPr lang="es-ES_tradnl" dirty="0"/>
              <a:t> </a:t>
            </a:r>
            <a:r>
              <a:rPr lang="es-ES_tradnl" dirty="0" err="1"/>
              <a:t>embarkOnQuest</a:t>
            </a:r>
            <a:r>
              <a:rPr lang="es-ES_tradnl" dirty="0"/>
              <a:t>() </a:t>
            </a:r>
            <a:r>
              <a:rPr lang="es-ES_tradnl" dirty="0" err="1" smtClean="0"/>
              <a:t>throws</a:t>
            </a:r>
            <a:r>
              <a:rPr lang="es-ES_tradnl" dirty="0" smtClean="0"/>
              <a:t> </a:t>
            </a:r>
            <a:r>
              <a:rPr lang="es-ES_tradnl" dirty="0" err="1" smtClean="0"/>
              <a:t>QuestException</a:t>
            </a:r>
            <a:r>
              <a:rPr lang="es-ES_tradnl" dirty="0" smtClean="0"/>
              <a:t> </a:t>
            </a:r>
            <a:r>
              <a:rPr lang="es-ES_tradnl" dirty="0"/>
              <a:t>{ </a:t>
            </a:r>
            <a:endParaRPr lang="es-ES_tradnl" dirty="0" smtClean="0"/>
          </a:p>
          <a:p>
            <a:pPr marL="68580" indent="0">
              <a:buNone/>
            </a:pPr>
            <a:r>
              <a:rPr lang="es-ES_tradnl" dirty="0" smtClean="0"/>
              <a:t>    </a:t>
            </a:r>
            <a:r>
              <a:rPr lang="es-ES_tradnl" dirty="0" err="1" smtClean="0"/>
              <a:t>quest.embark</a:t>
            </a:r>
            <a:r>
              <a:rPr lang="es-ES_tradnl" dirty="0"/>
              <a:t>();</a:t>
            </a:r>
          </a:p>
          <a:p>
            <a:pPr marL="68580" indent="0">
              <a:buNone/>
            </a:pPr>
            <a:r>
              <a:rPr lang="es-ES_tradnl" dirty="0" smtClean="0"/>
              <a:t>  }</a:t>
            </a:r>
            <a:endParaRPr lang="es-ES_tradnl" dirty="0"/>
          </a:p>
          <a:p>
            <a:pPr marL="68580" indent="0">
              <a:buNone/>
            </a:pPr>
            <a:r>
              <a:rPr lang="es-ES_tradnl" dirty="0" smtClean="0"/>
              <a:t>}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0870929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Austin.thmx</Template>
  <TotalTime>393</TotalTime>
  <Words>1009</Words>
  <Application>Microsoft Macintosh PowerPoint</Application>
  <PresentationFormat>On-screen Show (4:3)</PresentationFormat>
  <Paragraphs>159</Paragraphs>
  <Slides>37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Austin</vt:lpstr>
      <vt:lpstr>Desarrollo Web utilizando Spring 3.0</vt:lpstr>
      <vt:lpstr>Introducción a Desarrollo Web</vt:lpstr>
      <vt:lpstr>Spring Core</vt:lpstr>
      <vt:lpstr>Historia</vt:lpstr>
      <vt:lpstr>Simplifica Java</vt:lpstr>
      <vt:lpstr>EJB 2.0</vt:lpstr>
      <vt:lpstr>Spring</vt:lpstr>
      <vt:lpstr>Acoplamiento</vt:lpstr>
      <vt:lpstr>Desacoplamiento (DI)</vt:lpstr>
      <vt:lpstr>Prueba Unitaria</vt:lpstr>
      <vt:lpstr>Ejemplo</vt:lpstr>
      <vt:lpstr>Ejercicio</vt:lpstr>
      <vt:lpstr>AOP</vt:lpstr>
      <vt:lpstr>Problemas que resuelve</vt:lpstr>
      <vt:lpstr>Ejemplo del problema</vt:lpstr>
      <vt:lpstr>Problema resuelto con AOP</vt:lpstr>
      <vt:lpstr>AOP</vt:lpstr>
      <vt:lpstr>¿Solución?</vt:lpstr>
      <vt:lpstr>Utilizando AOP</vt:lpstr>
      <vt:lpstr>Ejemplo</vt:lpstr>
      <vt:lpstr>Ejercicio</vt:lpstr>
      <vt:lpstr>Contenedor</vt:lpstr>
      <vt:lpstr>Contextos</vt:lpstr>
      <vt:lpstr>Ejemplos</vt:lpstr>
      <vt:lpstr>Ciclo de vida</vt:lpstr>
      <vt:lpstr>Módulos</vt:lpstr>
      <vt:lpstr>Core</vt:lpstr>
      <vt:lpstr>AOP</vt:lpstr>
      <vt:lpstr>Acceso a Datos e Integración</vt:lpstr>
      <vt:lpstr>Web y Acceso Remoto</vt:lpstr>
      <vt:lpstr>Pruebas</vt:lpstr>
      <vt:lpstr>Otros módulos</vt:lpstr>
      <vt:lpstr>Nuevo en 2.5</vt:lpstr>
      <vt:lpstr>Nuevo en 3.0</vt:lpstr>
      <vt:lpstr>Nuevo en 3.0 (cont.)</vt:lpstr>
      <vt:lpstr>Básicos de Spring</vt:lpstr>
      <vt:lpstr>Integrando Spring</vt:lpstr>
    </vt:vector>
  </TitlesOfParts>
  <Company>Universidad de Montemorelos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Desarrollo Web utilizando Spring 3.0</dc:title>
  <dc:creator>J. David Mendoza</dc:creator>
  <cp:lastModifiedBy>J. David Mendoza</cp:lastModifiedBy>
  <cp:revision>20</cp:revision>
  <dcterms:created xsi:type="dcterms:W3CDTF">2011-11-16T14:53:00Z</dcterms:created>
  <dcterms:modified xsi:type="dcterms:W3CDTF">2011-11-16T21:26:02Z</dcterms:modified>
</cp:coreProperties>
</file>