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7" r:id="rId4"/>
    <p:sldId id="279" r:id="rId5"/>
    <p:sldId id="309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0" r:id="rId14"/>
    <p:sldId id="308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8"/>
    <p:restoredTop sz="94674"/>
  </p:normalViewPr>
  <p:slideViewPr>
    <p:cSldViewPr snapToGrid="0" snapToObjects="1" showGuides="1">
      <p:cViewPr varScale="1">
        <p:scale>
          <a:sx n="119" d="100"/>
          <a:sy n="119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0AE2-26B4-4945-8C20-1600B92FA312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1D162-84D1-6F4B-9BB9-E8869322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5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1D162-84D1-6F4B-9BB9-E8869322A6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1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1D162-84D1-6F4B-9BB9-E8869322A6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1D162-84D1-6F4B-9BB9-E8869322A6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4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0751-A50D-5A4E-A7AD-125746C851DE}" type="datetime1">
              <a:rPr lang="en-CA" smtClean="0"/>
              <a:t>2017-04-26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9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1BAF-255A-BD49-B0DF-0A1D09C8FB54}" type="datetime1">
              <a:rPr lang="en-CA" smtClean="0"/>
              <a:t>2017-04-26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9802-AC02-2640-9656-4A08EF0446FA}" type="datetime1">
              <a:rPr lang="en-CA" smtClean="0"/>
              <a:t>2017-04-26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9CB7-013F-D048-8BA4-2B88FB604A5F}" type="datetime1">
              <a:rPr lang="en-CA" smtClean="0"/>
              <a:t>2017-04-26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8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8260-2C79-834D-A7FB-2EA9F19BA059}" type="datetime1">
              <a:rPr lang="en-CA" smtClean="0"/>
              <a:t>2017-04-26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18BF-7A51-9441-A812-4075351E4F6E}" type="datetime1">
              <a:rPr lang="en-CA" smtClean="0"/>
              <a:t>2017-04-26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F23B-5FB5-454B-87B7-8DDECE401286}" type="datetime1">
              <a:rPr lang="en-CA" smtClean="0"/>
              <a:t>2017-04-26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5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90B2-E95D-8644-8E51-8DA1384B2361}" type="datetime1">
              <a:rPr lang="en-CA" smtClean="0"/>
              <a:t>2017-04-26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B9CE-E8A2-0341-BF18-FE6D1BA61426}" type="datetime1">
              <a:rPr lang="en-CA" smtClean="0"/>
              <a:t>2017-04-26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5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2368-2561-1343-A481-30907FE3E678}" type="datetime1">
              <a:rPr lang="en-CA" smtClean="0"/>
              <a:t>2017-04-26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C0F4-668E-FE40-BD04-EEA38475BC8D}" type="datetime1">
              <a:rPr lang="en-CA" smtClean="0"/>
              <a:t>2017-04-26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0C0B-8C0D-CE4F-98DB-053FDB144921}" type="datetime1">
              <a:rPr lang="en-CA" smtClean="0"/>
              <a:t>2017-04-26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F06E-2047-5E4C-A2D8-E252CF09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git@bitbucket.org:jdms/stratmod.g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jdms/stratmod/issue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lfs.github.com)/" TargetMode="External"/><Relationship Id="rId3" Type="http://schemas.openxmlformats.org/officeDocument/2006/relationships/hyperlink" Target="https://www.atlassian.com/git/tutorials/git-lf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bitbucket.org:jdms/stratmod.git" TargetMode="External"/><Relationship Id="rId3" Type="http://schemas.openxmlformats.org/officeDocument/2006/relationships/hyperlink" Target="mailto:git@bitbucket.org:jdms/planinlib.git)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igen.tuxfamily.org/" TargetMode="External"/><Relationship Id="rId3" Type="http://schemas.openxmlformats.org/officeDocument/2006/relationships/hyperlink" Target="https://github.com/philsquared/Catch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rew.sh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make.org/download/" TargetMode="External"/><Relationship Id="rId3" Type="http://schemas.openxmlformats.org/officeDocument/2006/relationships/hyperlink" Target="https://git-scm.com/download/w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StratModLib</a:t>
            </a:r>
            <a:r>
              <a:rPr lang="en-US" dirty="0" smtClean="0"/>
              <a:t>: </a:t>
            </a:r>
            <a:r>
              <a:rPr lang="en-US" i="1" dirty="0" smtClean="0"/>
              <a:t>correct</a:t>
            </a:r>
            <a:r>
              <a:rPr lang="en-US" dirty="0" smtClean="0"/>
              <a:t> geology for everyone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Julio Daniel Silva, </a:t>
            </a:r>
          </a:p>
          <a:p>
            <a:r>
              <a:rPr lang="en-US" dirty="0" smtClean="0"/>
              <a:t>Clarissa Coda Marques, Felipe Moura, Mario Costa Sousa</a:t>
            </a:r>
          </a:p>
          <a:p>
            <a:endParaRPr lang="en-US" dirty="0" smtClean="0"/>
          </a:p>
          <a:p>
            <a:r>
              <a:rPr lang="en-US" dirty="0" smtClean="0"/>
              <a:t>University of Calgary – March 10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422317"/>
            <a:ext cx="3736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30000" dirty="0" smtClean="0"/>
              <a:t>1</a:t>
            </a:r>
            <a:r>
              <a:rPr lang="en-US" sz="1000" dirty="0" smtClean="0"/>
              <a:t>: everyone who knows how to program and link code to this library.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103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Clone the </a:t>
            </a:r>
            <a:r>
              <a:rPr lang="en-US" dirty="0" err="1" smtClean="0"/>
              <a:t>StratModLib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git@bitbucket.org:jdms/stratmod.git</a:t>
            </a:r>
            <a:r>
              <a:rPr lang="en-US" dirty="0" smtClean="0"/>
              <a:t> </a:t>
            </a:r>
            <a:r>
              <a:rPr lang="en-US" dirty="0" err="1" smtClean="0"/>
              <a:t>stratmod</a:t>
            </a:r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Create an out of source build directory:</a:t>
            </a:r>
          </a:p>
          <a:p>
            <a:pPr marL="0" indent="0">
              <a:buNone/>
            </a:pPr>
            <a:r>
              <a:rPr lang="en-US" dirty="0" smtClean="0"/>
              <a:t>$ cd </a:t>
            </a:r>
            <a:r>
              <a:rPr lang="en-US" dirty="0" err="1" smtClean="0"/>
              <a:t>stratmod</a:t>
            </a:r>
            <a:r>
              <a:rPr lang="en-US" dirty="0" smtClean="0"/>
              <a:t>; </a:t>
            </a:r>
            <a:r>
              <a:rPr lang="en-US" dirty="0" err="1" smtClean="0"/>
              <a:t>mkdir</a:t>
            </a:r>
            <a:r>
              <a:rPr lang="en-US" dirty="0" smtClean="0"/>
              <a:t> build; cd build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Configure and compile (</a:t>
            </a:r>
            <a:r>
              <a:rPr lang="en-US" i="1" dirty="0" smtClean="0"/>
              <a:t>e.g.,</a:t>
            </a:r>
            <a:r>
              <a:rPr lang="en-US" dirty="0" smtClean="0"/>
              <a:t> in a MS Visual Studio </a:t>
            </a:r>
            <a:r>
              <a:rPr lang="en-US" dirty="0" err="1" smtClean="0"/>
              <a:t>cmd</a:t>
            </a:r>
            <a:r>
              <a:rPr lang="en-US" dirty="0" smtClean="0"/>
              <a:t> prompt):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cmake</a:t>
            </a:r>
            <a:r>
              <a:rPr lang="en-US" dirty="0" smtClean="0"/>
              <a:t> .. –G ”</a:t>
            </a:r>
            <a:r>
              <a:rPr lang="en-US" dirty="0" err="1" smtClean="0"/>
              <a:t>NMake</a:t>
            </a:r>
            <a:r>
              <a:rPr lang="en-US" dirty="0" smtClean="0"/>
              <a:t> </a:t>
            </a:r>
            <a:r>
              <a:rPr lang="en-US" dirty="0" err="1" smtClean="0"/>
              <a:t>Makefiles</a:t>
            </a:r>
            <a:r>
              <a:rPr lang="en-US" dirty="0" smtClean="0"/>
              <a:t>”; </a:t>
            </a:r>
            <a:r>
              <a:rPr lang="en-US" dirty="0" err="1" smtClean="0"/>
              <a:t>nmake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8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running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StratModLib’s</a:t>
            </a:r>
            <a:r>
              <a:rPr lang="en-US" dirty="0" smtClean="0"/>
              <a:t> </a:t>
            </a: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will automatically manage all other dependencies;</a:t>
            </a:r>
          </a:p>
          <a:p>
            <a:endParaRPr lang="en-US" dirty="0"/>
          </a:p>
          <a:p>
            <a:r>
              <a:rPr lang="en-US" dirty="0" smtClean="0"/>
              <a:t>It compiles without warnings in Clang 3.8 (</a:t>
            </a:r>
            <a:r>
              <a:rPr lang="en-US" dirty="0" err="1" smtClean="0"/>
              <a:t>macOS</a:t>
            </a:r>
            <a:r>
              <a:rPr lang="en-US" dirty="0" smtClean="0"/>
              <a:t>, homebrew </a:t>
            </a:r>
            <a:r>
              <a:rPr lang="en-US" dirty="0" err="1" smtClean="0"/>
              <a:t>llvm</a:t>
            </a:r>
            <a:r>
              <a:rPr lang="en-US" dirty="0" smtClean="0"/>
              <a:t> installation), GCC/G++ 5.4 (Ubuntu 16.04), and Visual Studio 2013 Update 5 (Windows 7); </a:t>
            </a:r>
          </a:p>
          <a:p>
            <a:endParaRPr lang="en-US" dirty="0" smtClean="0"/>
          </a:p>
          <a:p>
            <a:r>
              <a:rPr lang="en-US" dirty="0" smtClean="0"/>
              <a:t>The default is to have the </a:t>
            </a:r>
            <a:r>
              <a:rPr lang="en-US" dirty="0" err="1" smtClean="0"/>
              <a:t>StratModLib</a:t>
            </a:r>
            <a:r>
              <a:rPr lang="en-US" dirty="0" smtClean="0"/>
              <a:t> compiled as a shared library together with a small command line utility (”</a:t>
            </a:r>
            <a:r>
              <a:rPr lang="en-US" dirty="0" err="1" smtClean="0"/>
              <a:t>run_me</a:t>
            </a:r>
            <a:r>
              <a:rPr lang="en-US" dirty="0" smtClean="0"/>
              <a:t>[.exe]”);  </a:t>
            </a:r>
          </a:p>
          <a:p>
            <a:endParaRPr lang="en-US" dirty="0" smtClean="0"/>
          </a:p>
          <a:p>
            <a:r>
              <a:rPr lang="en-US" dirty="0" smtClean="0"/>
              <a:t>The utility ”</a:t>
            </a:r>
            <a:r>
              <a:rPr lang="en-US" dirty="0" err="1" smtClean="0"/>
              <a:t>run_me</a:t>
            </a:r>
            <a:r>
              <a:rPr lang="en-US" dirty="0" smtClean="0"/>
              <a:t>[.exe]” creates an example model using as input files: </a:t>
            </a:r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testing_model</a:t>
            </a:r>
            <a:r>
              <a:rPr lang="en-US" dirty="0" smtClean="0"/>
              <a:t>/</a:t>
            </a:r>
            <a:r>
              <a:rPr lang="en-US" dirty="0" err="1" smtClean="0"/>
              <a:t>surface_channel.txt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testing_model</a:t>
            </a:r>
            <a:r>
              <a:rPr lang="en-US" dirty="0" smtClean="0"/>
              <a:t>/</a:t>
            </a:r>
            <a:r>
              <a:rPr lang="en-US" dirty="0" err="1" smtClean="0"/>
              <a:t>surface_inside_channel.txt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testing_model</a:t>
            </a:r>
            <a:r>
              <a:rPr lang="en-US" dirty="0" smtClean="0"/>
              <a:t>/</a:t>
            </a:r>
            <a:r>
              <a:rPr lang="en-US" dirty="0" err="1" smtClean="0"/>
              <a:t>surface_top.txt</a:t>
            </a:r>
            <a:r>
              <a:rPr lang="en-US" dirty="0" smtClean="0"/>
              <a:t>”</a:t>
            </a:r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r>
              <a:rPr lang="en-US" dirty="0" smtClean="0"/>
              <a:t>This example model can be visualized in </a:t>
            </a:r>
            <a:r>
              <a:rPr lang="en-US" dirty="0" err="1" smtClean="0"/>
              <a:t>Matlab</a:t>
            </a:r>
            <a:r>
              <a:rPr lang="en-US" dirty="0" smtClean="0"/>
              <a:t> using the script ”</a:t>
            </a:r>
            <a:r>
              <a:rPr lang="en-US" dirty="0" err="1" smtClean="0"/>
              <a:t>testing_model</a:t>
            </a:r>
            <a:r>
              <a:rPr lang="en-US" dirty="0" smtClean="0"/>
              <a:t>/</a:t>
            </a:r>
            <a:r>
              <a:rPr lang="en-US" dirty="0" err="1" smtClean="0"/>
              <a:t>view_model.m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following building options are available in the </a:t>
            </a:r>
            <a:r>
              <a:rPr lang="en-US" dirty="0" err="1" smtClean="0"/>
              <a:t>StratModsLib’s</a:t>
            </a:r>
            <a:r>
              <a:rPr lang="en-US" dirty="0" smtClean="0"/>
              <a:t> </a:t>
            </a:r>
            <a:r>
              <a:rPr lang="en-US" dirty="0" err="1" smtClean="0"/>
              <a:t>CMakeLists.txt</a:t>
            </a:r>
            <a:r>
              <a:rPr lang="en-US" dirty="0" smtClean="0"/>
              <a:t> file: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BUILD_SHARED_LIBRARY: toggles whether a shared library or a static library will be built;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BUILD_USING_OPENMP: uses </a:t>
            </a:r>
            <a:r>
              <a:rPr lang="en-US" dirty="0" err="1" smtClean="0"/>
              <a:t>OpenMP</a:t>
            </a:r>
            <a:r>
              <a:rPr lang="en-US" dirty="0" smtClean="0"/>
              <a:t> to parallelize computations;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BUILD_DOCS: uses </a:t>
            </a:r>
            <a:r>
              <a:rPr lang="en-US" dirty="0" err="1" smtClean="0"/>
              <a:t>Doxygen</a:t>
            </a:r>
            <a:r>
              <a:rPr lang="en-US" dirty="0" smtClean="0"/>
              <a:t> to create documentation (”make doc” in the build </a:t>
            </a:r>
            <a:r>
              <a:rPr lang="en-US" dirty="0" err="1" smtClean="0"/>
              <a:t>dir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BUILD_TESTS: includes Catch for unit-testing, logging and debugging;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BUILD_EXAMPLE: builds the ”</a:t>
            </a:r>
            <a:r>
              <a:rPr lang="en-US" dirty="0" err="1" smtClean="0"/>
              <a:t>run_me</a:t>
            </a:r>
            <a:r>
              <a:rPr lang="en-US" dirty="0" smtClean="0"/>
              <a:t>[.exe]” example from ”</a:t>
            </a:r>
            <a:r>
              <a:rPr lang="en-US" dirty="0" err="1" smtClean="0"/>
              <a:t>main.cpp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9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library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17422" y="842963"/>
            <a:ext cx="7112000" cy="533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2178" y="1661550"/>
            <a:ext cx="5689600" cy="426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830" y="1016330"/>
            <a:ext cx="5689600" cy="426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3407" y="2142539"/>
            <a:ext cx="5689600" cy="426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01216" y="26188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Striped Right Arrow 10"/>
          <p:cNvSpPr/>
          <p:nvPr/>
        </p:nvSpPr>
        <p:spPr>
          <a:xfrm>
            <a:off x="3909076" y="3187084"/>
            <a:ext cx="2529302" cy="1215024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the following slides we will use the </a:t>
            </a:r>
            <a:r>
              <a:rPr lang="en-US" dirty="0" err="1" smtClean="0"/>
              <a:t>StratModLib</a:t>
            </a:r>
            <a:r>
              <a:rPr lang="en-US" dirty="0" smtClean="0"/>
              <a:t> to create a simple channel model from three point data input surfaces.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advise using the RRM binary to prototype how the geologic rules are used to build models before using this lib – this process may be counterintuitive in the beginning. 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29265" r="18547" b="22473"/>
          <a:stretch/>
        </p:blipFill>
        <p:spPr>
          <a:xfrm>
            <a:off x="219805" y="3150780"/>
            <a:ext cx="4171536" cy="25742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1" t="24199" r="19671" b="19131"/>
          <a:stretch/>
        </p:blipFill>
        <p:spPr>
          <a:xfrm>
            <a:off x="4238232" y="2943329"/>
            <a:ext cx="3968351" cy="3022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channel model built in 3 steps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01216" y="26188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base layer (step 1) is eroded (Remove Below) by a channel (step 2),  later eroded (Remove Above) by a new top layer (step 3). 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14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5831" t="34530" r="22891" b="17269"/>
          <a:stretch/>
        </p:blipFill>
        <p:spPr>
          <a:xfrm>
            <a:off x="8158779" y="3169185"/>
            <a:ext cx="3646842" cy="257107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56576" y="5829416"/>
            <a:ext cx="1097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Step 1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44921" y="5829416"/>
            <a:ext cx="1097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Step 2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9433203" y="5825333"/>
            <a:ext cx="1097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Step 3</a:t>
            </a:r>
            <a:endParaRPr lang="en-US" sz="2800" dirty="0"/>
          </a:p>
        </p:txBody>
      </p:sp>
      <p:sp>
        <p:nvSpPr>
          <p:cNvPr id="23" name="Curved Up Arrow 22"/>
          <p:cNvSpPr/>
          <p:nvPr/>
        </p:nvSpPr>
        <p:spPr>
          <a:xfrm>
            <a:off x="3415628" y="5022080"/>
            <a:ext cx="1963521" cy="718183"/>
          </a:xfrm>
          <a:prstGeom prst="curved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>
            <a:off x="7260367" y="5022080"/>
            <a:ext cx="1963521" cy="702984"/>
          </a:xfrm>
          <a:prstGeom prst="curved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6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surfaces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follow the ”</a:t>
            </a:r>
            <a:r>
              <a:rPr lang="en-US" dirty="0" err="1" smtClean="0"/>
              <a:t>main.cpp</a:t>
            </a:r>
            <a:r>
              <a:rPr lang="en-US" dirty="0" smtClean="0"/>
              <a:t>” example, it first loads input surfaces: </a:t>
            </a:r>
          </a:p>
          <a:p>
            <a:endParaRPr lang="en-US" sz="12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bool status = true; </a:t>
            </a:r>
          </a:p>
          <a:p>
            <a:pPr marL="0" indent="0">
              <a:buNone/>
            </a:pPr>
            <a:endParaRPr lang="en-US" sz="16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/************************************************/</a:t>
            </a: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/* Load surface data from files.                */    </a:t>
            </a: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/************************************************/</a:t>
            </a:r>
          </a:p>
          <a:p>
            <a:pPr marL="0" indent="0">
              <a:buNone/>
            </a:pPr>
            <a:endParaRPr lang="en-US" sz="16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std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::vector&lt;double&gt;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top_surface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, channel,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interior_surface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;    </a:t>
            </a: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status &amp;=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load_surface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("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surface_top.txt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",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top_surface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);    </a:t>
            </a: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status &amp;=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load_surface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("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surface_channel.txt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", channel);    </a:t>
            </a: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status &amp;=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load_surface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("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surface_inside_channel.txt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",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interior_surface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);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surfaces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helper functions: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bool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load_surface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std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::string filename,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std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::vector&lt;double&gt; &amp;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point_data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);</a:t>
            </a:r>
          </a:p>
          <a:p>
            <a:pPr marL="0" indent="0">
              <a:buNone/>
            </a:pPr>
            <a:endParaRPr lang="en-US" sz="16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bool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write_surface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std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::string filename,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std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::vector&lt;double&gt; &amp;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point_data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size_t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numX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size_t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numY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); </a:t>
            </a:r>
          </a:p>
          <a:p>
            <a:pPr marL="0" indent="0">
              <a:buNone/>
            </a:pPr>
            <a:endParaRPr lang="en-US" sz="26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dirty="0" smtClean="0"/>
              <a:t>are not important, they just facilitate reading/writing data to/from </a:t>
            </a:r>
            <a:r>
              <a:rPr lang="en-US" dirty="0" err="1" smtClean="0"/>
              <a:t>Matlab</a:t>
            </a:r>
            <a:r>
              <a:rPr lang="en-US" dirty="0" smtClean="0"/>
              <a:t>. </a:t>
            </a:r>
          </a:p>
          <a:p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surfaces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files are loaded into vectors:</a:t>
            </a:r>
          </a:p>
          <a:p>
            <a:pPr lvl="1">
              <a:buFont typeface="Courier New" charset="0"/>
              <a:buChar char="o"/>
            </a:pPr>
            <a:r>
              <a:rPr lang="en-US" dirty="0" err="1" smtClean="0">
                <a:ea typeface="Menlo" charset="0"/>
                <a:cs typeface="Menlo" charset="0"/>
              </a:rPr>
              <a:t>surface_top.txt</a:t>
            </a:r>
            <a:r>
              <a:rPr lang="en-US" dirty="0" smtClean="0">
                <a:ea typeface="Menlo" charset="0"/>
                <a:cs typeface="Menlo" charset="0"/>
              </a:rPr>
              <a:t> –&gt; </a:t>
            </a:r>
            <a:r>
              <a:rPr lang="en-US" dirty="0" err="1" smtClean="0">
                <a:ea typeface="Menlo" charset="0"/>
                <a:cs typeface="Menlo" charset="0"/>
              </a:rPr>
              <a:t>std</a:t>
            </a:r>
            <a:r>
              <a:rPr lang="en-US" dirty="0" smtClean="0">
                <a:ea typeface="Menlo" charset="0"/>
                <a:cs typeface="Menlo" charset="0"/>
              </a:rPr>
              <a:t>::vector&lt;double&gt; </a:t>
            </a:r>
            <a:r>
              <a:rPr lang="en-US" dirty="0" err="1" smtClean="0">
                <a:ea typeface="Menlo" charset="0"/>
                <a:cs typeface="Menlo" charset="0"/>
              </a:rPr>
              <a:t>top_surface</a:t>
            </a:r>
            <a:r>
              <a:rPr lang="en-US" dirty="0" smtClean="0">
                <a:ea typeface="Menlo" charset="0"/>
                <a:cs typeface="Menlo" charset="0"/>
              </a:rPr>
              <a:t>, </a:t>
            </a:r>
          </a:p>
          <a:p>
            <a:pPr lvl="1">
              <a:buFont typeface="Courier New" charset="0"/>
              <a:buChar char="o"/>
            </a:pPr>
            <a:r>
              <a:rPr lang="en-US" dirty="0" err="1" smtClean="0">
                <a:ea typeface="Menlo" charset="0"/>
                <a:cs typeface="Menlo" charset="0"/>
              </a:rPr>
              <a:t>surface_channel.txt</a:t>
            </a:r>
            <a:r>
              <a:rPr lang="en-US" dirty="0" smtClean="0">
                <a:ea typeface="Menlo" charset="0"/>
                <a:cs typeface="Menlo" charset="0"/>
              </a:rPr>
              <a:t> –&gt; </a:t>
            </a:r>
            <a:r>
              <a:rPr lang="en-US" dirty="0" err="1" smtClean="0">
                <a:ea typeface="Menlo" charset="0"/>
                <a:cs typeface="Menlo" charset="0"/>
              </a:rPr>
              <a:t>std</a:t>
            </a:r>
            <a:r>
              <a:rPr lang="en-US" dirty="0" smtClean="0">
                <a:ea typeface="Menlo" charset="0"/>
                <a:cs typeface="Menlo" charset="0"/>
              </a:rPr>
              <a:t>::vector&lt;double&gt; channel, </a:t>
            </a:r>
          </a:p>
          <a:p>
            <a:pPr lvl="1">
              <a:buFont typeface="Courier New" charset="0"/>
              <a:buChar char="o"/>
            </a:pPr>
            <a:r>
              <a:rPr lang="en-US" dirty="0" err="1" smtClean="0">
                <a:ea typeface="Menlo" charset="0"/>
                <a:cs typeface="Menlo" charset="0"/>
              </a:rPr>
              <a:t>surface_inside_channel.txt</a:t>
            </a:r>
            <a:r>
              <a:rPr lang="en-US" dirty="0" smtClean="0">
                <a:ea typeface="Menlo" charset="0"/>
                <a:cs typeface="Menlo" charset="0"/>
              </a:rPr>
              <a:t> –&gt; </a:t>
            </a:r>
            <a:r>
              <a:rPr lang="en-US" dirty="0" err="1" smtClean="0">
                <a:ea typeface="Menlo" charset="0"/>
                <a:cs typeface="Menlo" charset="0"/>
              </a:rPr>
              <a:t>std</a:t>
            </a:r>
            <a:r>
              <a:rPr lang="en-US" dirty="0" smtClean="0">
                <a:ea typeface="Menlo" charset="0"/>
                <a:cs typeface="Menlo" charset="0"/>
              </a:rPr>
              <a:t>::vector&lt;double&gt; </a:t>
            </a:r>
            <a:r>
              <a:rPr lang="en-US" dirty="0" err="1" smtClean="0">
                <a:ea typeface="Menlo" charset="0"/>
                <a:cs typeface="Menlo" charset="0"/>
              </a:rPr>
              <a:t>interior_surface</a:t>
            </a:r>
            <a:r>
              <a:rPr lang="en-US" dirty="0" smtClean="0">
                <a:ea typeface="Menlo" charset="0"/>
                <a:cs typeface="Menlo" charset="0"/>
              </a:rPr>
              <a:t>;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contain a list of the {x, y, z} coordinates of the points that encompasses the input surfaces.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points need not be given in any specific order when they are copied to the vectors that will be used as input to the </a:t>
            </a:r>
            <a:r>
              <a:rPr lang="en-US" dirty="0" err="1" smtClean="0"/>
              <a:t>StratModLib</a:t>
            </a:r>
            <a:r>
              <a:rPr lang="en-US" dirty="0" smtClean="0"/>
              <a:t>. 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-768589"/>
            <a:ext cx="5689600" cy="4267200"/>
          </a:xfrm>
          <a:prstGeom prst="rect">
            <a:avLst/>
          </a:prstGeom>
        </p:spPr>
      </p:pic>
      <p:sp>
        <p:nvSpPr>
          <p:cNvPr id="5" name="Curved Up Arrow 4"/>
          <p:cNvSpPr/>
          <p:nvPr/>
        </p:nvSpPr>
        <p:spPr>
          <a:xfrm rot="19598582">
            <a:off x="8116574" y="2369657"/>
            <a:ext cx="1406701" cy="410039"/>
          </a:xfrm>
          <a:prstGeom prst="curved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surfaces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class </a:t>
            </a:r>
            <a:r>
              <a:rPr lang="en-US" dirty="0" err="1" smtClean="0"/>
              <a:t>StratigraphyModeller</a:t>
            </a:r>
            <a:r>
              <a:rPr lang="en-US" dirty="0" smtClean="0"/>
              <a:t> is responsible for everything.</a:t>
            </a:r>
          </a:p>
          <a:p>
            <a:pPr marL="0" indent="0">
              <a:buNone/>
            </a:pP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StratigraphyModeller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modeller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; </a:t>
            </a:r>
          </a:p>
          <a:p>
            <a:endParaRPr lang="en-US" dirty="0" smtClean="0"/>
          </a:p>
          <a:p>
            <a:r>
              <a:rPr lang="en-US" dirty="0" smtClean="0"/>
              <a:t>The discretization in which the model will be sampled can only be changed while the </a:t>
            </a:r>
            <a:r>
              <a:rPr lang="en-US" dirty="0" err="1" smtClean="0"/>
              <a:t>modeller</a:t>
            </a:r>
            <a:r>
              <a:rPr lang="en-US" dirty="0" smtClean="0"/>
              <a:t> is empty: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modeller.tryChangeDiscretization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(128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, 128);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therwise </a:t>
            </a:r>
            <a:r>
              <a:rPr lang="en-US" dirty="0" err="1" smtClean="0"/>
              <a:t>modeller.tryChangeDiscretization</a:t>
            </a:r>
            <a:r>
              <a:rPr lang="en-US" dirty="0" smtClean="0"/>
              <a:t>(</a:t>
            </a:r>
            <a:r>
              <a:rPr lang="is-IS" dirty="0" smtClean="0"/>
              <a:t>…</a:t>
            </a:r>
            <a:r>
              <a:rPr lang="en-US" dirty="0" smtClean="0"/>
              <a:t>) returns false.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53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box and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select the default coordinate system ( x = depth, y = width, z = height): </a:t>
            </a:r>
          </a:p>
          <a:p>
            <a:pPr marL="0" indent="0">
              <a:buNone/>
            </a:pP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modeller.useDefaultCoordinateSystem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();    </a:t>
            </a:r>
          </a:p>
          <a:p>
            <a:endParaRPr lang="en-US" dirty="0"/>
          </a:p>
          <a:p>
            <a:r>
              <a:rPr lang="en-US" dirty="0" smtClean="0"/>
              <a:t>And a unit cube as the bounding box for the model: </a:t>
            </a:r>
          </a:p>
          <a:p>
            <a:pPr marL="0" indent="0">
              <a:buNone/>
            </a:pPr>
            <a:endParaRPr lang="en-US" sz="16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modeller.setOrigin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(0., 0., 0.);   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modeller.setLenght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(1., 1., 1.);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5831" t="34530" r="22891" b="17269"/>
          <a:stretch/>
        </p:blipFill>
        <p:spPr>
          <a:xfrm>
            <a:off x="7706958" y="2108824"/>
            <a:ext cx="3646842" cy="257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new versions of this document (p.3)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Rationale (p.4-5)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Installation (p.6-12)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the library (p.13-23)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Issues</a:t>
            </a:r>
            <a:r>
              <a:rPr lang="en-US" dirty="0"/>
              <a:t> </a:t>
            </a:r>
            <a:r>
              <a:rPr lang="en-US" dirty="0" smtClean="0"/>
              <a:t>and caveats (p.24)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Appendix (p.25-52)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The Appendix is a brief introduction to the geologic rules adapted from my 5</a:t>
            </a:r>
            <a:r>
              <a:rPr lang="en-US" i="1" baseline="30000" dirty="0" smtClean="0"/>
              <a:t>th</a:t>
            </a:r>
            <a:r>
              <a:rPr lang="en-US" i="1" dirty="0" smtClean="0"/>
              <a:t> sponsors meeting presentation at the Imperial College (Nov 2017). </a:t>
            </a:r>
            <a:endParaRPr lang="en-US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89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model (step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Menlo" charset="0"/>
                <a:cs typeface="Menlo" charset="0"/>
              </a:rPr>
              <a:t>We begin the creation of the model by inserting what should be the surface inside the channel.   </a:t>
            </a:r>
          </a:p>
          <a:p>
            <a:endParaRPr lang="en-US" dirty="0" smtClean="0">
              <a:ea typeface="Menlo" charset="0"/>
              <a:cs typeface="Menlo" charset="0"/>
            </a:endParaRPr>
          </a:p>
          <a:p>
            <a:r>
              <a:rPr lang="en-US" dirty="0" smtClean="0">
                <a:ea typeface="Menlo" charset="0"/>
                <a:cs typeface="Menlo" charset="0"/>
              </a:rPr>
              <a:t>We (arbitrarily) attribute to this surface the number 0.</a:t>
            </a:r>
          </a:p>
          <a:p>
            <a:pPr>
              <a:buFont typeface="Arial" charset="0"/>
              <a:buChar char="•"/>
            </a:pPr>
            <a:endParaRPr lang="en-US" sz="16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status &amp;=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modeller.createSurface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(0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interior_surface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);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29265" r="18547" b="22473"/>
          <a:stretch/>
        </p:blipFill>
        <p:spPr>
          <a:xfrm>
            <a:off x="9685182" y="513047"/>
            <a:ext cx="1668618" cy="10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0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model (step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Menlo" charset="0"/>
                <a:cs typeface="Menlo" charset="0"/>
              </a:rPr>
              <a:t>Since we just want what is inside the channel, we choose to put the </a:t>
            </a:r>
            <a:r>
              <a:rPr lang="en-US" dirty="0" err="1" smtClean="0">
                <a:ea typeface="Menlo" charset="0"/>
                <a:cs typeface="Menlo" charset="0"/>
              </a:rPr>
              <a:t>modeller</a:t>
            </a:r>
            <a:r>
              <a:rPr lang="en-US" dirty="0" smtClean="0">
                <a:ea typeface="Menlo" charset="0"/>
                <a:cs typeface="Menlo" charset="0"/>
              </a:rPr>
              <a:t> in the </a:t>
            </a:r>
            <a:r>
              <a:rPr lang="en-US" dirty="0" err="1" smtClean="0">
                <a:ea typeface="Menlo" charset="0"/>
                <a:cs typeface="Menlo" charset="0"/>
              </a:rPr>
              <a:t>removeBellow</a:t>
            </a:r>
            <a:r>
              <a:rPr lang="en-US" dirty="0" smtClean="0">
                <a:ea typeface="Menlo" charset="0"/>
                <a:cs typeface="Menlo" charset="0"/>
              </a:rPr>
              <a:t>() state. This way, once we add the channel surface it will correctly trim the ”</a:t>
            </a:r>
            <a:r>
              <a:rPr lang="en-US" dirty="0" err="1" smtClean="0">
                <a:ea typeface="Menlo" charset="0"/>
                <a:cs typeface="Menlo" charset="0"/>
              </a:rPr>
              <a:t>interior_surface</a:t>
            </a:r>
            <a:r>
              <a:rPr lang="en-US" dirty="0" smtClean="0">
                <a:ea typeface="Menlo" charset="0"/>
                <a:cs typeface="Menlo" charset="0"/>
              </a:rPr>
              <a:t>”.</a:t>
            </a:r>
          </a:p>
          <a:p>
            <a:endParaRPr lang="en-US" sz="16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modeller.removeBelow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dirty="0" smtClean="0"/>
              <a:t>We now </a:t>
            </a:r>
            <a:r>
              <a:rPr lang="en-US" dirty="0" smtClean="0"/>
              <a:t>create</a:t>
            </a:r>
            <a:r>
              <a:rPr lang="en-US" dirty="0" smtClean="0"/>
              <a:t> </a:t>
            </a:r>
            <a:r>
              <a:rPr lang="en-US" dirty="0" smtClean="0"/>
              <a:t>the channel, </a:t>
            </a:r>
          </a:p>
          <a:p>
            <a:pPr marL="0" indent="0">
              <a:buNone/>
            </a:pPr>
            <a:endParaRPr lang="en-US" sz="16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status &amp;=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modeller.createSurface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(1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, channel);</a:t>
            </a:r>
          </a:p>
          <a:p>
            <a:pPr marL="0" indent="0">
              <a:buNone/>
            </a:pP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dirty="0" smtClean="0"/>
              <a:t>and arbitrarily declare it to be surface number 1.</a:t>
            </a:r>
            <a:endParaRPr lang="en-US" dirty="0">
              <a:ea typeface="Menlo" charset="0"/>
              <a:cs typeface="Menlo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21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1" t="24199" r="19671" b="19131"/>
          <a:stretch/>
        </p:blipFill>
        <p:spPr>
          <a:xfrm>
            <a:off x="9766458" y="423350"/>
            <a:ext cx="1587342" cy="120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66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model (step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ea typeface="Menlo" charset="0"/>
                <a:cs typeface="Menlo" charset="0"/>
              </a:rPr>
              <a:t>The last surface we need to add to obtain the desired model is the channel's top, which is here named ”</a:t>
            </a:r>
            <a:r>
              <a:rPr lang="en-US" sz="2600" dirty="0" err="1" smtClean="0">
                <a:ea typeface="Menlo" charset="0"/>
                <a:cs typeface="Menlo" charset="0"/>
              </a:rPr>
              <a:t>top_surface</a:t>
            </a:r>
            <a:r>
              <a:rPr lang="en-US" sz="2600" dirty="0" smtClean="0">
                <a:ea typeface="Menlo" charset="0"/>
                <a:cs typeface="Menlo" charset="0"/>
              </a:rPr>
              <a:t>”.  </a:t>
            </a:r>
          </a:p>
          <a:p>
            <a:r>
              <a:rPr lang="en-US" sz="2600" dirty="0" smtClean="0">
                <a:ea typeface="Menlo" charset="0"/>
                <a:cs typeface="Menlo" charset="0"/>
              </a:rPr>
              <a:t>To make the </a:t>
            </a:r>
            <a:r>
              <a:rPr lang="en-US" sz="2600" dirty="0" err="1" smtClean="0">
                <a:ea typeface="Menlo" charset="0"/>
                <a:cs typeface="Menlo" charset="0"/>
              </a:rPr>
              <a:t>modeller</a:t>
            </a:r>
            <a:r>
              <a:rPr lang="en-US" sz="2600" dirty="0" smtClean="0">
                <a:ea typeface="Menlo" charset="0"/>
                <a:cs typeface="Menlo" charset="0"/>
              </a:rPr>
              <a:t> trim everything above the ”</a:t>
            </a:r>
            <a:r>
              <a:rPr lang="en-US" sz="2600" dirty="0" err="1" smtClean="0">
                <a:ea typeface="Menlo" charset="0"/>
                <a:cs typeface="Menlo" charset="0"/>
              </a:rPr>
              <a:t>top_surface</a:t>
            </a:r>
            <a:r>
              <a:rPr lang="en-US" sz="2600" dirty="0" smtClean="0">
                <a:ea typeface="Menlo" charset="0"/>
                <a:cs typeface="Menlo" charset="0"/>
              </a:rPr>
              <a:t>” we set the </a:t>
            </a:r>
            <a:r>
              <a:rPr lang="en-US" sz="2600" dirty="0" err="1" smtClean="0">
                <a:ea typeface="Menlo" charset="0"/>
                <a:cs typeface="Menlo" charset="0"/>
              </a:rPr>
              <a:t>modeller</a:t>
            </a:r>
            <a:r>
              <a:rPr lang="en-US" sz="2600" dirty="0" smtClean="0">
                <a:ea typeface="Menlo" charset="0"/>
                <a:cs typeface="Menlo" charset="0"/>
              </a:rPr>
              <a:t> into state </a:t>
            </a:r>
            <a:r>
              <a:rPr lang="en-US" sz="2600" dirty="0" err="1" smtClean="0">
                <a:ea typeface="Menlo" charset="0"/>
                <a:cs typeface="Menlo" charset="0"/>
              </a:rPr>
              <a:t>removeAbove</a:t>
            </a:r>
            <a:r>
              <a:rPr lang="en-US" sz="2600" dirty="0" smtClean="0">
                <a:ea typeface="Menlo" charset="0"/>
                <a:cs typeface="Menlo" charset="0"/>
              </a:rPr>
              <a:t>().</a:t>
            </a:r>
          </a:p>
          <a:p>
            <a:endParaRPr lang="en-US" sz="16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modeller.removeAbove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2600" dirty="0" smtClean="0">
                <a:ea typeface="Menlo" charset="0"/>
                <a:cs typeface="Menlo" charset="0"/>
              </a:rPr>
              <a:t>We finally </a:t>
            </a:r>
            <a:r>
              <a:rPr lang="en-US" sz="2600" dirty="0" smtClean="0">
                <a:ea typeface="Menlo" charset="0"/>
                <a:cs typeface="Menlo" charset="0"/>
              </a:rPr>
              <a:t>create the </a:t>
            </a:r>
            <a:r>
              <a:rPr lang="en-US" sz="2600" dirty="0" smtClean="0">
                <a:ea typeface="Menlo" charset="0"/>
                <a:cs typeface="Menlo" charset="0"/>
              </a:rPr>
              <a:t>channel's top, which makes the </a:t>
            </a:r>
            <a:r>
              <a:rPr lang="en-US" sz="2600" dirty="0" err="1" smtClean="0">
                <a:ea typeface="Menlo" charset="0"/>
                <a:cs typeface="Menlo" charset="0"/>
              </a:rPr>
              <a:t>modeller</a:t>
            </a:r>
            <a:r>
              <a:rPr lang="en-US" sz="2600" dirty="0" smtClean="0">
                <a:ea typeface="Menlo" charset="0"/>
                <a:cs typeface="Menlo" charset="0"/>
              </a:rPr>
              <a:t> apply the geologic rule.  We choose to number the ”</a:t>
            </a:r>
            <a:r>
              <a:rPr lang="en-US" sz="2600" dirty="0" err="1" smtClean="0">
                <a:ea typeface="Menlo" charset="0"/>
                <a:cs typeface="Menlo" charset="0"/>
              </a:rPr>
              <a:t>top_surface</a:t>
            </a:r>
            <a:r>
              <a:rPr lang="en-US" sz="2600" dirty="0" smtClean="0">
                <a:ea typeface="Menlo" charset="0"/>
                <a:cs typeface="Menlo" charset="0"/>
              </a:rPr>
              <a:t>” as surface number 2.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endParaRPr lang="en-US" sz="16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status &amp;=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modeller.createSurface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(2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top_surface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);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831" t="34530" r="22891" b="17269"/>
          <a:stretch/>
        </p:blipFill>
        <p:spPr>
          <a:xfrm>
            <a:off x="9895044" y="513698"/>
            <a:ext cx="1458756" cy="10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4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etting output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ea typeface="Menlo" charset="0"/>
                <a:cs typeface="Menlo" charset="0"/>
              </a:rPr>
              <a:t>To get surface data from the </a:t>
            </a:r>
            <a:r>
              <a:rPr lang="en-US" dirty="0" err="1" smtClean="0">
                <a:ea typeface="Menlo" charset="0"/>
                <a:cs typeface="Menlo" charset="0"/>
              </a:rPr>
              <a:t>modeller</a:t>
            </a:r>
            <a:r>
              <a:rPr lang="en-US" dirty="0" smtClean="0">
                <a:ea typeface="Menlo" charset="0"/>
                <a:cs typeface="Menlo" charset="0"/>
              </a:rPr>
              <a:t> use the surface number you've chosen when the surface was inserted.  </a:t>
            </a:r>
          </a:p>
          <a:p>
            <a:r>
              <a:rPr lang="en-US" dirty="0" smtClean="0">
                <a:ea typeface="Menlo" charset="0"/>
                <a:cs typeface="Menlo" charset="0"/>
              </a:rPr>
              <a:t>Here, the processed vertex lists will be saved in the same vectors that were used for the input data, for simplicity.</a:t>
            </a:r>
            <a:endParaRPr lang="en-US" sz="1600" dirty="0" smtClean="0">
              <a:ea typeface="Menlo" charset="0"/>
              <a:cs typeface="Menlo" charset="0"/>
            </a:endParaRPr>
          </a:p>
          <a:p>
            <a:pPr marL="0" indent="0">
              <a:buNone/>
            </a:pPr>
            <a:endParaRPr lang="en-US" sz="16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status &amp;=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modeller.getVertexList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(0,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interior_surface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);     </a:t>
            </a: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status &amp;=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modeller.getVertexList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(1, channel);     </a:t>
            </a:r>
          </a:p>
          <a:p>
            <a:pPr marL="0" indent="0">
              <a:buNone/>
            </a:pP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status &amp;=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modeller.getVertexList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(2, </a:t>
            </a:r>
            <a:r>
              <a:rPr lang="en-US" sz="1600" dirty="0" err="1" smtClean="0">
                <a:latin typeface="Menlo" charset="0"/>
                <a:ea typeface="Menlo" charset="0"/>
                <a:cs typeface="Menlo" charset="0"/>
              </a:rPr>
              <a:t>top_surface</a:t>
            </a:r>
            <a:r>
              <a:rPr lang="en-US" sz="1600" dirty="0" smtClean="0"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dirty="0" smtClean="0">
                <a:ea typeface="Menlo" charset="0"/>
                <a:cs typeface="Menlo" charset="0"/>
              </a:rPr>
              <a:t>The vectors ”</a:t>
            </a:r>
            <a:r>
              <a:rPr lang="en-US" dirty="0" err="1" smtClean="0">
                <a:ea typeface="Menlo" charset="0"/>
                <a:cs typeface="Menlo" charset="0"/>
              </a:rPr>
              <a:t>interior_surface</a:t>
            </a:r>
            <a:r>
              <a:rPr lang="en-US" dirty="0" smtClean="0">
                <a:ea typeface="Menlo" charset="0"/>
                <a:cs typeface="Menlo" charset="0"/>
              </a:rPr>
              <a:t>”, ”channel”, and ”</a:t>
            </a:r>
            <a:r>
              <a:rPr lang="en-US" dirty="0" err="1" smtClean="0">
                <a:ea typeface="Menlo" charset="0"/>
                <a:cs typeface="Menlo" charset="0"/>
              </a:rPr>
              <a:t>top_surface</a:t>
            </a:r>
            <a:r>
              <a:rPr lang="en-US" dirty="0" smtClean="0">
                <a:ea typeface="Menlo" charset="0"/>
                <a:cs typeface="Menlo" charset="0"/>
              </a:rPr>
              <a:t>” now contain the processed list of {x, y, z} coordinates for the surfaces points. </a:t>
            </a:r>
          </a:p>
          <a:p>
            <a:pPr marL="0" indent="0">
              <a:buNone/>
            </a:pPr>
            <a:endParaRPr lang="en-US" dirty="0"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dirty="0" smtClean="0">
                <a:ea typeface="Menlo" charset="0"/>
                <a:cs typeface="Menlo" charset="0"/>
              </a:rPr>
              <a:t>In this example this data is later written to files, for visualization in </a:t>
            </a:r>
            <a:r>
              <a:rPr lang="en-US" dirty="0" err="1" smtClean="0">
                <a:ea typeface="Menlo" charset="0"/>
                <a:cs typeface="Menlo" charset="0"/>
              </a:rPr>
              <a:t>Matlab</a:t>
            </a:r>
            <a:r>
              <a:rPr lang="en-US" dirty="0" smtClean="0">
                <a:ea typeface="Menlo" charset="0"/>
                <a:cs typeface="Menlo" charset="0"/>
              </a:rPr>
              <a:t>. Of course, different applications can use the processed data as is. 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5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issue tracker can be found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bitbucket.org/jdms/stratmod/issues</a:t>
            </a:r>
            <a:r>
              <a:rPr lang="en-US" dirty="0" smtClean="0"/>
              <a:t>.</a:t>
            </a:r>
          </a:p>
          <a:p>
            <a:endParaRPr lang="en-US" sz="1000" dirty="0" smtClean="0"/>
          </a:p>
          <a:p>
            <a:r>
              <a:rPr lang="en-US" dirty="0" smtClean="0"/>
              <a:t>Most code in this library was extensively tested to RRM’s 2017 January release. However, this library will be under intense development for 2017 Summer’s release – expect its API to stabilize during this development cycle. </a:t>
            </a:r>
            <a:endParaRPr lang="en-US" dirty="0"/>
          </a:p>
          <a:p>
            <a:endParaRPr lang="en-US" sz="1000" dirty="0" smtClean="0"/>
          </a:p>
          <a:p>
            <a:r>
              <a:rPr lang="en-US" dirty="0" smtClean="0"/>
              <a:t>Stable code will be available in the </a:t>
            </a:r>
            <a:r>
              <a:rPr lang="en-US" i="1" dirty="0" smtClean="0"/>
              <a:t>master</a:t>
            </a:r>
            <a:r>
              <a:rPr lang="en-US" dirty="0" smtClean="0"/>
              <a:t> branch. This </a:t>
            </a:r>
            <a:r>
              <a:rPr lang="en-US" dirty="0"/>
              <a:t>means no </a:t>
            </a:r>
            <a:r>
              <a:rPr lang="en-US" dirty="0" smtClean="0"/>
              <a:t>known major bugs (only </a:t>
            </a:r>
            <a:r>
              <a:rPr lang="en-US" dirty="0"/>
              <a:t>minor </a:t>
            </a:r>
            <a:r>
              <a:rPr lang="en-US" dirty="0" smtClean="0"/>
              <a:t>bugs), and the code will compile on all supported platforms. </a:t>
            </a:r>
          </a:p>
          <a:p>
            <a:endParaRPr lang="en-US" sz="1000" dirty="0" smtClean="0"/>
          </a:p>
          <a:p>
            <a:r>
              <a:rPr lang="en-US" dirty="0" smtClean="0"/>
              <a:t>Development code will be available in the </a:t>
            </a:r>
            <a:r>
              <a:rPr lang="en-US" i="1" dirty="0" err="1" smtClean="0"/>
              <a:t>devel</a:t>
            </a:r>
            <a:r>
              <a:rPr lang="en-US" dirty="0" smtClean="0"/>
              <a:t> branch. This code will compile on Clang (</a:t>
            </a:r>
            <a:r>
              <a:rPr lang="en-US" dirty="0" err="1" smtClean="0"/>
              <a:t>macOS</a:t>
            </a:r>
            <a:r>
              <a:rPr lang="en-US" dirty="0" smtClean="0"/>
              <a:t>) and G++ (Linux), but MSVS is not guaranteed to compile the </a:t>
            </a:r>
            <a:r>
              <a:rPr lang="en-US" i="1" dirty="0" err="1" smtClean="0"/>
              <a:t>devel</a:t>
            </a:r>
            <a:r>
              <a:rPr lang="en-US" dirty="0" err="1" smtClean="0"/>
              <a:t>’s</a:t>
            </a:r>
            <a:r>
              <a:rPr lang="en-US" dirty="0" smtClean="0"/>
              <a:t> branch HEAD. Transient major bugs may exist. </a:t>
            </a:r>
            <a:endParaRPr lang="en-US" dirty="0"/>
          </a:p>
          <a:p>
            <a:endParaRPr lang="en-US" sz="1000" dirty="0" smtClean="0"/>
          </a:p>
          <a:p>
            <a:r>
              <a:rPr lang="en-US" dirty="0" smtClean="0"/>
              <a:t>RRM has no proper memory model, parallelization is done with </a:t>
            </a:r>
            <a:r>
              <a:rPr lang="en-US" dirty="0" err="1" smtClean="0"/>
              <a:t>OpenMP</a:t>
            </a:r>
            <a:r>
              <a:rPr lang="en-US" dirty="0" smtClean="0"/>
              <a:t> which is less than desirable (but works).  So far, MSVS binaries are 3x slower than Clang’s.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3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(presented 5</a:t>
            </a:r>
            <a:r>
              <a:rPr lang="en-US" baseline="30000" dirty="0" smtClean="0"/>
              <a:t>th</a:t>
            </a:r>
            <a:r>
              <a:rPr lang="en-US" dirty="0" smtClean="0"/>
              <a:t> Sponsors meeting)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Geologic Rules: 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Remove </a:t>
            </a:r>
            <a:r>
              <a:rPr lang="en-US" i="1" dirty="0" smtClean="0"/>
              <a:t>above</a:t>
            </a:r>
            <a:r>
              <a:rPr lang="en-US" dirty="0" smtClean="0"/>
              <a:t> (RA);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Remove </a:t>
            </a:r>
            <a:r>
              <a:rPr lang="en-US" i="1" dirty="0" smtClean="0"/>
              <a:t>above intersection</a:t>
            </a:r>
            <a:r>
              <a:rPr lang="en-US" dirty="0" smtClean="0"/>
              <a:t> (RAI);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Remove </a:t>
            </a:r>
            <a:r>
              <a:rPr lang="en-US" i="1" dirty="0" smtClean="0"/>
              <a:t>below</a:t>
            </a:r>
            <a:r>
              <a:rPr lang="en-US" dirty="0" smtClean="0"/>
              <a:t> (RB);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Remove </a:t>
            </a:r>
            <a:r>
              <a:rPr lang="en-US" i="1" dirty="0" smtClean="0"/>
              <a:t>below intersection</a:t>
            </a:r>
            <a:r>
              <a:rPr lang="en-US" dirty="0" smtClean="0"/>
              <a:t> (RBI);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Create </a:t>
            </a:r>
            <a:r>
              <a:rPr lang="en-US" i="1" dirty="0" smtClean="0"/>
              <a:t>above</a:t>
            </a:r>
            <a:r>
              <a:rPr lang="en-US" dirty="0" smtClean="0"/>
              <a:t> (CA);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Create </a:t>
            </a:r>
            <a:r>
              <a:rPr lang="en-US" i="1" dirty="0" smtClean="0"/>
              <a:t>below</a:t>
            </a:r>
            <a:r>
              <a:rPr lang="en-US" dirty="0" smtClean="0"/>
              <a:t> (CB).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hat’s the core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problem is </a:t>
            </a:r>
            <a:r>
              <a:rPr lang="en-US" i="1" dirty="0" smtClean="0"/>
              <a:t>relative positioning</a:t>
            </a:r>
            <a:r>
              <a:rPr lang="en-US" dirty="0" smtClean="0"/>
              <a:t>. Surfaces can: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i="1" dirty="0" smtClean="0"/>
              <a:t>Intersect</a:t>
            </a:r>
            <a:r>
              <a:rPr lang="en-US" dirty="0" smtClean="0"/>
              <a:t>;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L</a:t>
            </a:r>
            <a:r>
              <a:rPr lang="en-US" dirty="0" smtClean="0"/>
              <a:t>ie </a:t>
            </a:r>
            <a:r>
              <a:rPr lang="en-US" i="1" dirty="0" smtClean="0"/>
              <a:t>above/below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i="1" dirty="0" smtClean="0"/>
              <a:t>above/below</a:t>
            </a:r>
            <a:r>
              <a:rPr lang="en-US" dirty="0" smtClean="0"/>
              <a:t> means at any of a surface’s points is its </a:t>
            </a:r>
            <a:r>
              <a:rPr lang="en-US" i="1" dirty="0" smtClean="0"/>
              <a:t>height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17" y="2906485"/>
            <a:ext cx="4775200" cy="25704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SBIM approach: Sketch 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begin with </a:t>
            </a:r>
            <a:r>
              <a:rPr lang="en-US" i="1" dirty="0" smtClean="0"/>
              <a:t>Surface (a),</a:t>
            </a:r>
            <a:r>
              <a:rPr lang="en-US" dirty="0" smtClean="0"/>
              <a:t> and </a:t>
            </a:r>
            <a:r>
              <a:rPr lang="en-US" i="1" dirty="0" smtClean="0"/>
              <a:t>Surface (b)</a:t>
            </a:r>
            <a:r>
              <a:rPr lang="en-US" dirty="0" smtClean="0"/>
              <a:t> as depicted below: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33" y="3033697"/>
            <a:ext cx="4602480" cy="21437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</a:t>
            </a:r>
            <a:r>
              <a:rPr lang="en-US" dirty="0" smtClean="0"/>
              <a:t>SBIM approach: Sketch 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select to </a:t>
            </a:r>
            <a:r>
              <a:rPr lang="en-US" i="1" dirty="0" smtClean="0"/>
              <a:t>Sketch Below Surface (a)</a:t>
            </a:r>
            <a:r>
              <a:rPr lang="en-US" dirty="0" smtClean="0"/>
              <a:t>, i.e., we will only consider as valid (segments of) sketches in the yellow region.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33" y="3032873"/>
            <a:ext cx="4602480" cy="21437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</a:t>
            </a:r>
            <a:r>
              <a:rPr lang="en-US" dirty="0" smtClean="0"/>
              <a:t>SBIM approach: Sketch 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draw </a:t>
            </a:r>
            <a:r>
              <a:rPr lang="en-US" i="1" dirty="0" smtClean="0"/>
              <a:t>Surface (n)</a:t>
            </a:r>
            <a:r>
              <a:rPr lang="en-US" dirty="0" smtClean="0"/>
              <a:t>. First of all, the sketch is only valid if below </a:t>
            </a:r>
            <a:r>
              <a:rPr lang="en-US" i="1" dirty="0" smtClean="0"/>
              <a:t>Surface (a)</a:t>
            </a:r>
            <a:r>
              <a:rPr lang="en-US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33" y="3032873"/>
            <a:ext cx="4602480" cy="21437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new versions of this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This presentation will be superseded by proper documentation in the </a:t>
            </a:r>
            <a:r>
              <a:rPr lang="en-US" i="1" dirty="0" smtClean="0"/>
              <a:t>future! 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time being, and since we don’t have a proper channel to share binary files as of yet, updates to this document (and perhaps other helpful binaries) will be available in the </a:t>
            </a:r>
            <a:r>
              <a:rPr lang="en-US" dirty="0" err="1"/>
              <a:t>StratModLib</a:t>
            </a:r>
            <a:r>
              <a:rPr lang="en-US" dirty="0"/>
              <a:t> repository as </a:t>
            </a:r>
            <a:r>
              <a:rPr lang="en-US" dirty="0" err="1"/>
              <a:t>Git</a:t>
            </a:r>
            <a:r>
              <a:rPr lang="en-US" dirty="0"/>
              <a:t> LFS objects.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</a:t>
            </a:r>
            <a:r>
              <a:rPr lang="en-US" dirty="0" err="1"/>
              <a:t>Git</a:t>
            </a:r>
            <a:r>
              <a:rPr lang="en-US" dirty="0"/>
              <a:t> LFS (</a:t>
            </a:r>
            <a:r>
              <a:rPr lang="en-US" dirty="0">
                <a:hlinkClick r:id="rId2"/>
              </a:rPr>
              <a:t>https://git-lfs.github.com)</a:t>
            </a:r>
            <a:r>
              <a:rPr lang="en-US" dirty="0"/>
              <a:t>, and then execute in terminal: 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lfs</a:t>
            </a:r>
            <a:r>
              <a:rPr lang="en-US" dirty="0"/>
              <a:t> install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install the appropriate </a:t>
            </a:r>
            <a:r>
              <a:rPr lang="en-US" dirty="0" err="1"/>
              <a:t>git</a:t>
            </a:r>
            <a:r>
              <a:rPr lang="en-US" dirty="0"/>
              <a:t> hooks. New versions of this document will be automatically downloaded in subsequent </a:t>
            </a:r>
            <a:r>
              <a:rPr lang="en-US" dirty="0" err="1"/>
              <a:t>git</a:t>
            </a:r>
            <a:r>
              <a:rPr lang="en-US" dirty="0"/>
              <a:t>-pulls or -clones. For details see: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https://www.atlassian.com/git/tutorials/git-lfs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5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</a:t>
            </a:r>
            <a:r>
              <a:rPr lang="en-US" dirty="0" smtClean="0"/>
              <a:t>SBIM approach: Sketch 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Yielding the following figure. However, </a:t>
            </a:r>
            <a:r>
              <a:rPr lang="en-US" i="1" dirty="0" smtClean="0"/>
              <a:t>Surface (n) </a:t>
            </a:r>
            <a:r>
              <a:rPr lang="en-US" dirty="0" smtClean="0"/>
              <a:t>still intersects </a:t>
            </a:r>
            <a:r>
              <a:rPr lang="en-US" i="1" dirty="0" smtClean="0"/>
              <a:t>Surface (b), </a:t>
            </a:r>
            <a:r>
              <a:rPr lang="en-US" dirty="0" smtClean="0"/>
              <a:t>which is not valid.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33" y="2606153"/>
            <a:ext cx="4775200" cy="25704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</a:t>
            </a:r>
            <a:r>
              <a:rPr lang="en-US" dirty="0" smtClean="0"/>
              <a:t>SBIM approach: Sketch 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further </a:t>
            </a:r>
            <a:r>
              <a:rPr lang="en-US" i="1" dirty="0" smtClean="0"/>
              <a:t>Remove Above Surface (n) </a:t>
            </a:r>
            <a:r>
              <a:rPr lang="en-US" dirty="0" smtClean="0"/>
              <a:t>we get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what should happen if we try to </a:t>
            </a:r>
            <a:r>
              <a:rPr lang="en-US" i="1" dirty="0" smtClean="0"/>
              <a:t>Remove Below Surface (n)</a:t>
            </a:r>
            <a:r>
              <a:rPr lang="en-US" dirty="0" smtClean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33" y="3032873"/>
            <a:ext cx="4602480" cy="21437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classic SBIM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Sketches are the basic objects both for input and geometric modelling; </a:t>
            </a:r>
          </a:p>
          <a:p>
            <a:r>
              <a:rPr lang="en-US" dirty="0" smtClean="0"/>
              <a:t>Sketches </a:t>
            </a:r>
            <a:r>
              <a:rPr lang="en-US" smtClean="0"/>
              <a:t>have no </a:t>
            </a:r>
            <a:r>
              <a:rPr lang="en-US" dirty="0" smtClean="0"/>
              <a:t>notion of relative position: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does </a:t>
            </a:r>
            <a:r>
              <a:rPr lang="en-US" i="1" dirty="0" smtClean="0"/>
              <a:t>below Surface (b)</a:t>
            </a:r>
            <a:r>
              <a:rPr lang="en-US" dirty="0" smtClean="0"/>
              <a:t> mean?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12" y="3031014"/>
            <a:ext cx="4602480" cy="21437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technology: SBIM + RKHS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ketch based modelling (SBIM) meets Reproduction Kernel Hilbert Spaces (RKHS);</a:t>
            </a:r>
          </a:p>
          <a:p>
            <a:r>
              <a:rPr lang="en-US" dirty="0" smtClean="0"/>
              <a:t>RKHS is a single name to represent various well known tools: RBFs, HRBFs, Kriging, Co-Kriging, natural splines, etc. </a:t>
            </a:r>
          </a:p>
          <a:p>
            <a:r>
              <a:rPr lang="en-US" dirty="0" smtClean="0"/>
              <a:t>Here we use smoothed approximation with Radial Basis Functions;</a:t>
            </a:r>
          </a:p>
          <a:p>
            <a:r>
              <a:rPr lang="en-US" dirty="0" smtClean="0"/>
              <a:t>It allows representing sketches through smooth functions: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``Reproduces” points that were sketched </a:t>
            </a:r>
            <a:r>
              <a:rPr lang="en-US" i="1" dirty="0" smtClean="0"/>
              <a:t>(What you sketch is what you get)</a:t>
            </a:r>
            <a:r>
              <a:rPr lang="en-US" dirty="0" smtClean="0"/>
              <a:t>;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Fill’s up regions where data is missing with a smooth interpolated function;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</a:t>
            </a:r>
            <a:r>
              <a:rPr lang="en-US" dirty="0" smtClean="0"/>
              <a:t>olerant to errors in the input.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SBIM excels at handling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abstraction in the prototyping phase of modelling; </a:t>
            </a:r>
          </a:p>
          <a:p>
            <a:endParaRPr lang="en-US" dirty="0" smtClean="0"/>
          </a:p>
          <a:p>
            <a:r>
              <a:rPr lang="en-US" dirty="0" smtClean="0"/>
              <a:t>Fast and mature algorithms to process input data to different geometric representations;</a:t>
            </a:r>
          </a:p>
          <a:p>
            <a:endParaRPr lang="en-US" dirty="0" smtClean="0"/>
          </a:p>
          <a:p>
            <a:r>
              <a:rPr lang="en-US" dirty="0" smtClean="0"/>
              <a:t>Extensive literature on solving problems related to </a:t>
            </a:r>
            <a:r>
              <a:rPr lang="en-US" i="1" dirty="0" smtClean="0"/>
              <a:t>uncertainty</a:t>
            </a:r>
            <a:r>
              <a:rPr lang="en-US" dirty="0" smtClean="0"/>
              <a:t>: </a:t>
            </a:r>
            <a:r>
              <a:rPr lang="en-US" dirty="0" err="1" smtClean="0"/>
              <a:t>honours</a:t>
            </a:r>
            <a:r>
              <a:rPr lang="en-US" dirty="0" smtClean="0"/>
              <a:t> the user intent;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RKHS excels at handling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``infinite resolution”, can be re-sampled as much as one pleases;  </a:t>
            </a:r>
          </a:p>
          <a:p>
            <a:endParaRPr lang="en-US" dirty="0" smtClean="0"/>
          </a:p>
          <a:p>
            <a:r>
              <a:rPr lang="en-US" dirty="0" smtClean="0"/>
              <a:t>Create models with regular geometry, regardless of the input; </a:t>
            </a:r>
          </a:p>
          <a:p>
            <a:endParaRPr lang="en-US" dirty="0" smtClean="0"/>
          </a:p>
          <a:p>
            <a:r>
              <a:rPr lang="en-US" i="1" dirty="0" smtClean="0"/>
              <a:t>Compute based representation</a:t>
            </a:r>
            <a:r>
              <a:rPr lang="en-US" dirty="0"/>
              <a:t>:</a:t>
            </a:r>
            <a:r>
              <a:rPr lang="en-US" dirty="0" smtClean="0"/>
              <a:t> implementation can deduce any step of the history of the modelling process. </a:t>
            </a:r>
          </a:p>
          <a:p>
            <a:endParaRPr lang="en-US" dirty="0" smtClean="0"/>
          </a:p>
          <a:p>
            <a:r>
              <a:rPr lang="en-US" dirty="0" smtClean="0"/>
              <a:t>Able to exploit parallelism on modern computer architectures.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06" y="2236693"/>
            <a:ext cx="8087360" cy="2875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sketches to smoothed </a:t>
            </a:r>
            <a:r>
              <a:rPr lang="en-US" dirty="0" smtClean="0"/>
              <a:t>RBFs (RKHS)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Now  input sketches are always converted into </a:t>
            </a:r>
            <a:r>
              <a:rPr lang="en-US" i="1" dirty="0" smtClean="0"/>
              <a:t>entire</a:t>
            </a:r>
            <a:r>
              <a:rPr lang="en-US" dirty="0" smtClean="0"/>
              <a:t> surfaces (graphs of functions):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This solves the problem of determining what is </a:t>
            </a:r>
            <a:r>
              <a:rPr lang="en-US" i="1" dirty="0" smtClean="0"/>
              <a:t>above/below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But still, how does the Geologic Rules operate on these surfaces?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606796" y="373181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6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surfaces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new Geologic Rules’ model use entire surfaces (graphs of functions) as input.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 the result of applying a Geologic Rule must be an entire surface.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2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Remove Above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i="1" dirty="0" smtClean="0"/>
              <a:t>Surface (n), </a:t>
            </a:r>
            <a:r>
              <a:rPr lang="en-US" dirty="0" smtClean="0"/>
              <a:t>and afterwards we’ve drawn </a:t>
            </a:r>
            <a:r>
              <a:rPr lang="en-US" i="1" dirty="0" smtClean="0"/>
              <a:t>Surface (a). </a:t>
            </a:r>
          </a:p>
          <a:p>
            <a:r>
              <a:rPr lang="en-US" dirty="0" smtClean="0"/>
              <a:t>We want to remove from </a:t>
            </a:r>
            <a:r>
              <a:rPr lang="en-US" i="1" dirty="0" smtClean="0"/>
              <a:t>Surface (n) </a:t>
            </a:r>
            <a:r>
              <a:rPr lang="en-US" dirty="0" smtClean="0"/>
              <a:t>what is above </a:t>
            </a:r>
            <a:r>
              <a:rPr lang="en-US" i="1" dirty="0" smtClean="0"/>
              <a:t>Surface (a)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93" y="3613522"/>
            <a:ext cx="4602480" cy="21437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1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surfaces (Remove Above)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previous approach, directly processing the input curve: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pieces of the channel that were marked as ``removed’’ would have been trimmed out.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4" y="2833598"/>
            <a:ext cx="10210800" cy="21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StratModLib</a:t>
            </a:r>
            <a:r>
              <a:rPr lang="en-US" dirty="0" smtClean="0"/>
              <a:t> stands for the </a:t>
            </a:r>
            <a:r>
              <a:rPr lang="en-US" i="1" dirty="0" smtClean="0"/>
              <a:t>stratigraphy </a:t>
            </a:r>
            <a:r>
              <a:rPr lang="en-US" i="1" dirty="0" err="1" smtClean="0"/>
              <a:t>modeller</a:t>
            </a:r>
            <a:r>
              <a:rPr lang="en-US" i="1" dirty="0" smtClean="0"/>
              <a:t> library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It is LGPL3 to make its use in RRM simpler; </a:t>
            </a:r>
            <a:endParaRPr lang="en-US" dirty="0"/>
          </a:p>
          <a:p>
            <a:r>
              <a:rPr lang="en-US" dirty="0" smtClean="0"/>
              <a:t>It was built to encapsulate the library that currently performs all modelling in RRM, the </a:t>
            </a:r>
            <a:r>
              <a:rPr lang="en-US" i="1" dirty="0" err="1" smtClean="0"/>
              <a:t>PlanInLib</a:t>
            </a:r>
            <a:r>
              <a:rPr lang="en-US" dirty="0"/>
              <a:t>;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was designed to be as simple to use as possible, at the cost of offering just the minimal modelling primitives that are required to implement </a:t>
            </a:r>
            <a:r>
              <a:rPr lang="en-US" i="1" dirty="0" smtClean="0"/>
              <a:t>RRM’s stratigraphic geologic rules</a:t>
            </a:r>
            <a:r>
              <a:rPr lang="en-US" dirty="0"/>
              <a:t>;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is an opaque class that can be easily compiled as a shared library.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4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surfaces (Remove Above)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new approach (sketch to functions) does not trim any surface: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Instead, it sets the ``removed’’ parts to inherit the geometry of the surface that modified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40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4" y="2833598"/>
            <a:ext cx="10210800" cy="21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9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surfaces (Remove Above)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the </a:t>
            </a:r>
            <a:r>
              <a:rPr lang="en-US" dirty="0"/>
              <a:t>modified surfaces always know </a:t>
            </a:r>
            <a:r>
              <a:rPr lang="en-US" i="1" dirty="0"/>
              <a:t>who</a:t>
            </a:r>
            <a:r>
              <a:rPr lang="en-US" dirty="0"/>
              <a:t> modified them, and </a:t>
            </a:r>
            <a:r>
              <a:rPr lang="en-US" i="1" dirty="0"/>
              <a:t>how</a:t>
            </a:r>
            <a:r>
              <a:rPr lang="en-US" dirty="0"/>
              <a:t> they were modified.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needed, the modified surface can report back only its </a:t>
            </a:r>
            <a:r>
              <a:rPr lang="en-US" i="1" dirty="0" smtClean="0"/>
              <a:t>unmodified</a:t>
            </a:r>
            <a:r>
              <a:rPr lang="en-US" dirty="0" smtClean="0"/>
              <a:t> pieces, yielding the same output as of directly </a:t>
            </a:r>
            <a:r>
              <a:rPr lang="en-US" dirty="0"/>
              <a:t>processing the input </a:t>
            </a:r>
            <a:r>
              <a:rPr lang="en-US" dirty="0" smtClean="0"/>
              <a:t>curve (previous approach).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17" y="3027082"/>
            <a:ext cx="4775200" cy="14122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32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for Geologic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building </a:t>
            </a:r>
            <a:r>
              <a:rPr lang="en-US" dirty="0"/>
              <a:t>blocks to implement all </a:t>
            </a:r>
            <a:r>
              <a:rPr lang="en-US" dirty="0" smtClean="0"/>
              <a:t>Geologic Rules are: 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Remove Above (RA);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Remove Below (RB);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intersection</a:t>
            </a:r>
            <a:r>
              <a:rPr lang="en-US" dirty="0" smtClean="0"/>
              <a:t> based Geologic Rules (RAI, RBI) differ from the aforementioned from an intersection check.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now show how this framework extends to Create Above/Below.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Above/Below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big difference is that: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RA and RB modify surfaces that were drawn (past);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</a:t>
            </a:r>
            <a:r>
              <a:rPr lang="en-US" dirty="0" smtClean="0"/>
              <a:t>A and CB modify surfaces that will be drawn (future); </a:t>
            </a:r>
          </a:p>
          <a:p>
            <a:endParaRPr lang="en-US" dirty="0"/>
          </a:p>
          <a:p>
            <a:r>
              <a:rPr lang="en-US" dirty="0" smtClean="0"/>
              <a:t>When a surface is selected and a </a:t>
            </a:r>
            <a:r>
              <a:rPr lang="en-US" i="1" dirty="0" smtClean="0"/>
              <a:t>Create Above </a:t>
            </a:r>
            <a:r>
              <a:rPr lang="en-US" dirty="0" smtClean="0"/>
              <a:t>is issued, all new surfaces are </a:t>
            </a:r>
            <a:r>
              <a:rPr lang="en-US" i="1" dirty="0" smtClean="0"/>
              <a:t>Removed Below </a:t>
            </a:r>
            <a:r>
              <a:rPr lang="en-US" dirty="0" smtClean="0"/>
              <a:t>the selected surface. 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surface is selected and a </a:t>
            </a:r>
            <a:r>
              <a:rPr lang="en-US" i="1" dirty="0" smtClean="0"/>
              <a:t>Create Below </a:t>
            </a:r>
            <a:r>
              <a:rPr lang="en-US" dirty="0"/>
              <a:t>is issued, all new surfaces are </a:t>
            </a:r>
            <a:r>
              <a:rPr lang="en-US" i="1" dirty="0"/>
              <a:t>Removed Above </a:t>
            </a:r>
            <a:r>
              <a:rPr lang="en-US" dirty="0"/>
              <a:t>the selected surface. </a:t>
            </a:r>
          </a:p>
          <a:p>
            <a:endParaRPr lang="en-US" dirty="0" smtClean="0"/>
          </a:p>
          <a:p>
            <a:r>
              <a:rPr lang="en-US" dirty="0" smtClean="0"/>
              <a:t>This process stops when a stop </a:t>
            </a:r>
            <a:r>
              <a:rPr lang="en-US" i="1" dirty="0" smtClean="0"/>
              <a:t>Create Above/Below </a:t>
            </a:r>
            <a:r>
              <a:rPr lang="en-US" dirty="0" smtClean="0"/>
              <a:t>method is called.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38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Create 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Revisiting our example (one last time!):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33" y="3033697"/>
            <a:ext cx="4602480" cy="21437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0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smtClean="0"/>
              <a:t>Study: Create 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we select to </a:t>
            </a:r>
            <a:r>
              <a:rPr lang="en-US" i="1" dirty="0" smtClean="0"/>
              <a:t>Create Below Surface (a)</a:t>
            </a:r>
            <a:r>
              <a:rPr lang="en-US" dirty="0" smtClean="0"/>
              <a:t>, i.e., we will only consider as valid (segments of) sketches in the yellow region.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33" y="3032873"/>
            <a:ext cx="4602480" cy="21437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smtClean="0"/>
              <a:t>Study: Create 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draw </a:t>
            </a:r>
            <a:r>
              <a:rPr lang="en-US" i="1" dirty="0" smtClean="0"/>
              <a:t>Surface (n)</a:t>
            </a:r>
            <a:r>
              <a:rPr lang="en-US" dirty="0" smtClean="0"/>
              <a:t>. Again, the sketch is only valid if below </a:t>
            </a:r>
            <a:r>
              <a:rPr lang="en-US" i="1" dirty="0" smtClean="0"/>
              <a:t>Surface (a)</a:t>
            </a:r>
            <a:r>
              <a:rPr lang="en-US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33" y="3032873"/>
            <a:ext cx="4602480" cy="21437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Create 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Now, however, </a:t>
            </a:r>
            <a:r>
              <a:rPr lang="en-US" i="1" dirty="0" smtClean="0"/>
              <a:t>Surface (n)</a:t>
            </a:r>
            <a:r>
              <a:rPr lang="en-US" dirty="0" smtClean="0"/>
              <a:t> is entire and the result of a </a:t>
            </a:r>
            <a:r>
              <a:rPr lang="en-US" i="1" dirty="0" smtClean="0"/>
              <a:t>Remove Above Surface (a).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33" y="2707753"/>
            <a:ext cx="8239760" cy="24688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smtClean="0"/>
              <a:t>Study: Create Below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further </a:t>
            </a:r>
            <a:r>
              <a:rPr lang="en-US" i="1" dirty="0" smtClean="0"/>
              <a:t>Remove Below Surface (n) </a:t>
            </a:r>
            <a:r>
              <a:rPr lang="en-US" dirty="0" smtClean="0"/>
              <a:t>we get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ambiguity is gone!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33" y="2707753"/>
            <a:ext cx="8249920" cy="24688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Delays evaluation of an expression until its value is needed;</a:t>
            </a:r>
          </a:p>
          <a:p>
            <a:endParaRPr lang="en-US" dirty="0" smtClean="0"/>
          </a:p>
          <a:p>
            <a:r>
              <a:rPr lang="en-US" dirty="0" smtClean="0"/>
              <a:t>Allows more straightforward, bug free implementations; </a:t>
            </a:r>
          </a:p>
          <a:p>
            <a:endParaRPr lang="en-US" dirty="0" smtClean="0"/>
          </a:p>
          <a:p>
            <a:r>
              <a:rPr lang="en-US" dirty="0" smtClean="0"/>
              <a:t>Avoids need of keeping track of details in complex operations; </a:t>
            </a:r>
          </a:p>
          <a:p>
            <a:endParaRPr lang="en-US" dirty="0" smtClean="0"/>
          </a:p>
          <a:p>
            <a:r>
              <a:rPr lang="en-US" dirty="0" smtClean="0"/>
              <a:t>Allows modelling in any resolution;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Allows the implementation to recover any previous state of the model with a simple re-evaluation.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library implements part of the modularization of the Rules Processor as defined in Clarissa’s new architecture for RRM.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943100" y="2952647"/>
            <a:ext cx="8305799" cy="3704603"/>
            <a:chOff x="533400" y="2696197"/>
            <a:chExt cx="8305799" cy="3704603"/>
          </a:xfrm>
        </p:grpSpPr>
        <p:sp>
          <p:nvSpPr>
            <p:cNvPr id="74" name="Rounded Rectangle 73"/>
            <p:cNvSpPr/>
            <p:nvPr/>
          </p:nvSpPr>
          <p:spPr>
            <a:xfrm>
              <a:off x="7260868" y="4042299"/>
              <a:ext cx="1578331" cy="13679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33400" y="2696197"/>
              <a:ext cx="8077200" cy="2561603"/>
              <a:chOff x="228600" y="2616298"/>
              <a:chExt cx="8077200" cy="2561603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1143000" y="2616298"/>
                <a:ext cx="7162800" cy="2561603"/>
                <a:chOff x="1143000" y="2616298"/>
                <a:chExt cx="7162800" cy="2561603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>
                  <a:off x="1143000" y="2616298"/>
                  <a:ext cx="7162800" cy="2561603"/>
                  <a:chOff x="1143000" y="2616298"/>
                  <a:chExt cx="7162800" cy="2561603"/>
                </a:xfrm>
              </p:grpSpPr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3449563" y="2616298"/>
                    <a:ext cx="1103372" cy="221333"/>
                  </a:xfrm>
                  <a:prstGeom prst="round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err="1" smtClean="0">
                        <a:solidFill>
                          <a:sysClr val="windowText" lastClr="000000"/>
                        </a:solidFill>
                      </a:rPr>
                      <a:t>MainWindow</a:t>
                    </a:r>
                    <a:endParaRPr lang="en-US" sz="105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8" name="Rounded Rectangle 97"/>
                  <p:cNvSpPr/>
                  <p:nvPr/>
                </p:nvSpPr>
                <p:spPr>
                  <a:xfrm>
                    <a:off x="1143000" y="3503157"/>
                    <a:ext cx="1187967" cy="224005"/>
                  </a:xfrm>
                  <a:prstGeom prst="round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Sketching View</a:t>
                    </a:r>
                  </a:p>
                </p:txBody>
              </p:sp>
              <p:cxnSp>
                <p:nvCxnSpPr>
                  <p:cNvPr id="99" name="Elbow Connector 98"/>
                  <p:cNvCxnSpPr/>
                  <p:nvPr/>
                </p:nvCxnSpPr>
                <p:spPr>
                  <a:xfrm flipV="1">
                    <a:off x="4733430" y="4277176"/>
                    <a:ext cx="448170" cy="174"/>
                  </a:xfrm>
                  <a:prstGeom prst="bent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ysDot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Rounded Rectangle 99"/>
                  <p:cNvSpPr/>
                  <p:nvPr/>
                </p:nvSpPr>
                <p:spPr>
                  <a:xfrm>
                    <a:off x="2478071" y="3503157"/>
                    <a:ext cx="1179529" cy="224005"/>
                  </a:xfrm>
                  <a:prstGeom prst="round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>
                        <a:solidFill>
                          <a:schemeClr val="tx1"/>
                        </a:solidFill>
                      </a:rPr>
                      <a:t>3D View</a:t>
                    </a:r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3204913" y="4157850"/>
                    <a:ext cx="5100887" cy="1020051"/>
                    <a:chOff x="2762578" y="2241690"/>
                    <a:chExt cx="5100887" cy="1020051"/>
                  </a:xfrm>
                </p:grpSpPr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5425798" y="2470744"/>
                      <a:ext cx="10201" cy="56239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9" name="Diamond 108"/>
                    <p:cNvSpPr/>
                    <p:nvPr/>
                  </p:nvSpPr>
                  <p:spPr>
                    <a:xfrm>
                      <a:off x="5345826" y="2456085"/>
                      <a:ext cx="154279" cy="204233"/>
                    </a:xfrm>
                    <a:prstGeom prst="diamond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2762578" y="2251462"/>
                      <a:ext cx="3317485" cy="1003040"/>
                      <a:chOff x="2762578" y="2251462"/>
                      <a:chExt cx="3317485" cy="1003040"/>
                    </a:xfrm>
                  </p:grpSpPr>
                  <p:grpSp>
                    <p:nvGrpSpPr>
                      <p:cNvPr id="122" name="Group 121"/>
                      <p:cNvGrpSpPr/>
                      <p:nvPr/>
                    </p:nvGrpSpPr>
                    <p:grpSpPr>
                      <a:xfrm>
                        <a:off x="2828169" y="2251462"/>
                        <a:ext cx="1462926" cy="782161"/>
                        <a:chOff x="2652224" y="2587605"/>
                        <a:chExt cx="1554250" cy="782161"/>
                      </a:xfrm>
                    </p:grpSpPr>
                    <p:sp>
                      <p:nvSpPr>
                        <p:cNvPr id="126" name="Rounded Rectangle 125"/>
                        <p:cNvSpPr/>
                        <p:nvPr/>
                      </p:nvSpPr>
                      <p:spPr>
                        <a:xfrm>
                          <a:off x="2652224" y="2587605"/>
                          <a:ext cx="1554250" cy="219456"/>
                        </a:xfrm>
                        <a:prstGeom prst="roundRect">
                          <a:avLst/>
                        </a:prstGeom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ysClr val="windowText" lastClr="000000"/>
                              </a:solidFill>
                            </a:rPr>
                            <a:t>Scene</a:t>
                          </a:r>
                        </a:p>
                      </p:txBody>
                    </p:sp>
                    <p:grpSp>
                      <p:nvGrpSpPr>
                        <p:cNvPr id="127" name="Group 126"/>
                        <p:cNvGrpSpPr/>
                        <p:nvPr/>
                      </p:nvGrpSpPr>
                      <p:grpSpPr>
                        <a:xfrm>
                          <a:off x="3347393" y="2803727"/>
                          <a:ext cx="163910" cy="566039"/>
                          <a:chOff x="2402596" y="1623647"/>
                          <a:chExt cx="163910" cy="566039"/>
                        </a:xfrm>
                      </p:grpSpPr>
                      <p:cxnSp>
                        <p:nvCxnSpPr>
                          <p:cNvPr id="128" name="Straight Connector 127"/>
                          <p:cNvCxnSpPr/>
                          <p:nvPr/>
                        </p:nvCxnSpPr>
                        <p:spPr>
                          <a:xfrm flipH="1">
                            <a:off x="2484203" y="1623647"/>
                            <a:ext cx="348" cy="566039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9" name="Diamond 128"/>
                          <p:cNvSpPr/>
                          <p:nvPr/>
                        </p:nvSpPr>
                        <p:spPr>
                          <a:xfrm>
                            <a:off x="2402596" y="1623647"/>
                            <a:ext cx="163910" cy="204233"/>
                          </a:xfrm>
                          <a:prstGeom prst="diamond">
                            <a:avLst/>
                          </a:prstGeom>
                          <a:solidFill>
                            <a:schemeClr val="bg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CA"/>
                          </a:p>
                        </p:txBody>
                      </p:sp>
                    </p:grpSp>
                  </p:grpSp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2762578" y="3033141"/>
                        <a:ext cx="3317485" cy="221361"/>
                        <a:chOff x="2762578" y="3033141"/>
                        <a:chExt cx="3317485" cy="221361"/>
                      </a:xfrm>
                    </p:grpSpPr>
                    <p:sp>
                      <p:nvSpPr>
                        <p:cNvPr id="124" name="Rounded Rectangle 123"/>
                        <p:cNvSpPr/>
                        <p:nvPr/>
                      </p:nvSpPr>
                      <p:spPr>
                        <a:xfrm>
                          <a:off x="2762578" y="3035046"/>
                          <a:ext cx="1595687" cy="219456"/>
                        </a:xfrm>
                        <a:prstGeom prst="roundRect">
                          <a:avLst/>
                        </a:prstGeom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 smtClean="0">
                              <a:solidFill>
                                <a:schemeClr val="tx1"/>
                              </a:solidFill>
                            </a:rPr>
                            <a:t>Drawables</a:t>
                          </a:r>
                          <a:r>
                            <a:rPr lang="en-US" sz="1050" dirty="0" smtClean="0">
                              <a:solidFill>
                                <a:schemeClr val="tx1"/>
                              </a:solidFill>
                            </a:rPr>
                            <a:t> Geol. Models</a:t>
                          </a:r>
                          <a:endParaRPr lang="en-US" sz="105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5" name="Rounded Rectangle 124"/>
                        <p:cNvSpPr/>
                        <p:nvPr/>
                      </p:nvSpPr>
                      <p:spPr>
                        <a:xfrm>
                          <a:off x="4791935" y="3033141"/>
                          <a:ext cx="1288128" cy="219456"/>
                        </a:xfrm>
                        <a:prstGeom prst="roundRect">
                          <a:avLst/>
                        </a:prstGeom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chemeClr val="tx1"/>
                              </a:solidFill>
                            </a:rPr>
                            <a:t>Geological Model</a:t>
                          </a:r>
                          <a:endParaRPr lang="en-US" sz="105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4739265" y="2241690"/>
                      <a:ext cx="3124200" cy="1020051"/>
                      <a:chOff x="4739265" y="2241690"/>
                      <a:chExt cx="3124200" cy="1020051"/>
                    </a:xfrm>
                  </p:grpSpPr>
                  <p:sp>
                    <p:nvSpPr>
                      <p:cNvPr id="112" name="Rounded Rectangle 111"/>
                      <p:cNvSpPr/>
                      <p:nvPr/>
                    </p:nvSpPr>
                    <p:spPr>
                      <a:xfrm>
                        <a:off x="4739265" y="2251288"/>
                        <a:ext cx="1373065" cy="21945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 smtClean="0">
                            <a:solidFill>
                              <a:sysClr val="windowText" lastClr="000000"/>
                            </a:solidFill>
                          </a:rPr>
                          <a:t>Controller</a:t>
                        </a:r>
                        <a:endParaRPr lang="en-US" sz="1050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grpSp>
                    <p:nvGrpSpPr>
                      <p:cNvPr id="113" name="Group 112"/>
                      <p:cNvGrpSpPr/>
                      <p:nvPr/>
                    </p:nvGrpSpPr>
                    <p:grpSpPr>
                      <a:xfrm>
                        <a:off x="6704836" y="2241690"/>
                        <a:ext cx="1158629" cy="1020051"/>
                        <a:chOff x="6704836" y="2241690"/>
                        <a:chExt cx="1158629" cy="1020051"/>
                      </a:xfrm>
                    </p:grpSpPr>
                    <p:sp>
                      <p:nvSpPr>
                        <p:cNvPr id="117" name="Rounded Rectangle 116"/>
                        <p:cNvSpPr/>
                        <p:nvPr/>
                      </p:nvSpPr>
                      <p:spPr>
                        <a:xfrm>
                          <a:off x="6705876" y="2241690"/>
                          <a:ext cx="1157589" cy="219456"/>
                        </a:xfrm>
                        <a:prstGeom prst="roundRect">
                          <a:avLst/>
                        </a:prstGeom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chemeClr val="tx1"/>
                              </a:solidFill>
                            </a:rPr>
                            <a:t>Rules </a:t>
                          </a:r>
                          <a:r>
                            <a:rPr lang="en-US" sz="1050" dirty="0" smtClean="0">
                              <a:solidFill>
                                <a:schemeClr val="tx1"/>
                              </a:solidFill>
                            </a:rPr>
                            <a:t>Processor</a:t>
                          </a:r>
                          <a:endParaRPr lang="en-US" sz="105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8" name="Rounded Rectangle 117"/>
                        <p:cNvSpPr/>
                        <p:nvPr/>
                      </p:nvSpPr>
                      <p:spPr>
                        <a:xfrm>
                          <a:off x="6704836" y="3042285"/>
                          <a:ext cx="1157589" cy="219456"/>
                        </a:xfrm>
                        <a:prstGeom prst="roundRect">
                          <a:avLst/>
                        </a:prstGeom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50" dirty="0" err="1">
                              <a:solidFill>
                                <a:schemeClr val="tx1"/>
                              </a:solidFill>
                            </a:rPr>
                            <a:t>PlanInlib</a:t>
                          </a:r>
                          <a:endParaRPr lang="en-US" sz="105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19" name="Group 118"/>
                        <p:cNvGrpSpPr/>
                        <p:nvPr/>
                      </p:nvGrpSpPr>
                      <p:grpSpPr>
                        <a:xfrm>
                          <a:off x="7198151" y="2461146"/>
                          <a:ext cx="163910" cy="581139"/>
                          <a:chOff x="7198151" y="2461146"/>
                          <a:chExt cx="163910" cy="581139"/>
                        </a:xfrm>
                      </p:grpSpPr>
                      <p:cxnSp>
                        <p:nvCxnSpPr>
                          <p:cNvPr id="120" name="Straight Connector 119"/>
                          <p:cNvCxnSpPr/>
                          <p:nvPr/>
                        </p:nvCxnSpPr>
                        <p:spPr>
                          <a:xfrm flipH="1">
                            <a:off x="7283631" y="2461146"/>
                            <a:ext cx="1040" cy="581139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1" name="Diamond 120"/>
                          <p:cNvSpPr/>
                          <p:nvPr/>
                        </p:nvSpPr>
                        <p:spPr>
                          <a:xfrm>
                            <a:off x="7198151" y="2468493"/>
                            <a:ext cx="163910" cy="204233"/>
                          </a:xfrm>
                          <a:prstGeom prst="diamond">
                            <a:avLst/>
                          </a:prstGeom>
                          <a:solidFill>
                            <a:schemeClr val="bg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CA"/>
                          </a:p>
                        </p:txBody>
                      </p:sp>
                    </p:grpSp>
                  </p:grpSp>
                  <p:grpSp>
                    <p:nvGrpSpPr>
                      <p:cNvPr id="114" name="Group 113"/>
                      <p:cNvGrpSpPr/>
                      <p:nvPr/>
                    </p:nvGrpSpPr>
                    <p:grpSpPr>
                      <a:xfrm>
                        <a:off x="6112330" y="2281579"/>
                        <a:ext cx="593546" cy="154279"/>
                        <a:chOff x="6112330" y="2281579"/>
                        <a:chExt cx="593546" cy="154279"/>
                      </a:xfrm>
                    </p:grpSpPr>
                    <p:cxnSp>
                      <p:nvCxnSpPr>
                        <p:cNvPr id="115" name="Straight Connector 114"/>
                        <p:cNvCxnSpPr/>
                        <p:nvPr/>
                      </p:nvCxnSpPr>
                      <p:spPr>
                        <a:xfrm flipV="1">
                          <a:off x="6112330" y="2351418"/>
                          <a:ext cx="593546" cy="2874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6" name="Diamond 115"/>
                        <p:cNvSpPr/>
                        <p:nvPr/>
                      </p:nvSpPr>
                      <p:spPr>
                        <a:xfrm rot="5400000">
                          <a:off x="6142566" y="2256602"/>
                          <a:ext cx="154279" cy="204233"/>
                        </a:xfrm>
                        <a:prstGeom prst="diamond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A"/>
                        </a:p>
                      </p:txBody>
                    </p:sp>
                  </p:grpSp>
                </p:grpSp>
              </p:grpSp>
              <p:cxnSp>
                <p:nvCxnSpPr>
                  <p:cNvPr id="102" name="Elbow Connector 101"/>
                  <p:cNvCxnSpPr>
                    <a:stCxn id="93" idx="2"/>
                  </p:cNvCxnSpPr>
                  <p:nvPr/>
                </p:nvCxnSpPr>
                <p:spPr>
                  <a:xfrm rot="16200000" flipH="1">
                    <a:off x="2402410" y="3061736"/>
                    <a:ext cx="12700" cy="1330852"/>
                  </a:xfrm>
                  <a:prstGeom prst="bentConnector3">
                    <a:avLst>
                      <a:gd name="adj1" fmla="val 1800000"/>
                    </a:avLst>
                  </a:prstGeom>
                  <a:ln w="12700">
                    <a:solidFill>
                      <a:schemeClr val="tx1"/>
                    </a:solidFill>
                    <a:prstDash val="sysDot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Elbow Connector 102"/>
                  <p:cNvCxnSpPr/>
                  <p:nvPr/>
                </p:nvCxnSpPr>
                <p:spPr>
                  <a:xfrm flipV="1">
                    <a:off x="4800600" y="5059029"/>
                    <a:ext cx="433670" cy="1905"/>
                  </a:xfrm>
                  <a:prstGeom prst="bent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ysDot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4001249" y="2837631"/>
                    <a:ext cx="718" cy="132999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Elbow Connector 104"/>
                  <p:cNvCxnSpPr/>
                  <p:nvPr/>
                </p:nvCxnSpPr>
                <p:spPr>
                  <a:xfrm>
                    <a:off x="2362200" y="3962400"/>
                    <a:ext cx="908304" cy="314950"/>
                  </a:xfrm>
                  <a:prstGeom prst="bentConnector3">
                    <a:avLst>
                      <a:gd name="adj1" fmla="val -336"/>
                    </a:avLst>
                  </a:prstGeom>
                  <a:ln w="12700">
                    <a:solidFill>
                      <a:schemeClr val="tx1"/>
                    </a:solidFill>
                    <a:prstDash val="sysDot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Elbow Connector 105"/>
                  <p:cNvCxnSpPr>
                    <a:stCxn id="93" idx="0"/>
                  </p:cNvCxnSpPr>
                  <p:nvPr/>
                </p:nvCxnSpPr>
                <p:spPr>
                  <a:xfrm rot="16200000" flipH="1">
                    <a:off x="3470412" y="1769728"/>
                    <a:ext cx="664291" cy="4131149"/>
                  </a:xfrm>
                  <a:prstGeom prst="bentConnector3">
                    <a:avLst>
                      <a:gd name="adj1" fmla="val -34413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Diamond 106"/>
                  <p:cNvSpPr/>
                  <p:nvPr/>
                </p:nvSpPr>
                <p:spPr>
                  <a:xfrm>
                    <a:off x="3924827" y="2837632"/>
                    <a:ext cx="154279" cy="204233"/>
                  </a:xfrm>
                  <a:prstGeom prst="diamon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3081575" y="3282325"/>
                  <a:ext cx="0" cy="2208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Rounded Rectangle 90"/>
              <p:cNvSpPr/>
              <p:nvPr/>
            </p:nvSpPr>
            <p:spPr>
              <a:xfrm>
                <a:off x="274858" y="4174592"/>
                <a:ext cx="860666" cy="21945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SketchLib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228600" y="2874983"/>
                <a:ext cx="975427" cy="21945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Arrangement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Elbow Connector 92"/>
              <p:cNvCxnSpPr>
                <a:stCxn id="93" idx="1"/>
              </p:cNvCxnSpPr>
              <p:nvPr/>
            </p:nvCxnSpPr>
            <p:spPr>
              <a:xfrm rot="10800000">
                <a:off x="709590" y="3094442"/>
                <a:ext cx="433410" cy="520719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93"/>
              <p:cNvCxnSpPr>
                <a:stCxn id="93" idx="1"/>
              </p:cNvCxnSpPr>
              <p:nvPr/>
            </p:nvCxnSpPr>
            <p:spPr>
              <a:xfrm rot="10800000" flipV="1">
                <a:off x="702392" y="3615160"/>
                <a:ext cx="440608" cy="55943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Rounded Rectangle 129"/>
            <p:cNvSpPr/>
            <p:nvPr/>
          </p:nvSpPr>
          <p:spPr>
            <a:xfrm flipH="1">
              <a:off x="2514600" y="6132565"/>
              <a:ext cx="228693" cy="22869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 flipH="1">
              <a:off x="1219200" y="6132565"/>
              <a:ext cx="228693" cy="2286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 flipH="1">
              <a:off x="4495800" y="6132565"/>
              <a:ext cx="228693" cy="228693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 flipH="1">
              <a:off x="5943600" y="6132565"/>
              <a:ext cx="228693" cy="22869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 flipH="1">
              <a:off x="7330607" y="6132565"/>
              <a:ext cx="228693" cy="2286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810979" y="6093023"/>
              <a:ext cx="1471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Drawable</a:t>
              </a:r>
              <a:r>
                <a:rPr lang="en-US" sz="1400" dirty="0" smtClean="0"/>
                <a:t> Objects</a:t>
              </a:r>
              <a:endParaRPr lang="en-CA" sz="14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500024" y="6093023"/>
              <a:ext cx="546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View</a:t>
              </a:r>
              <a:endParaRPr lang="en-CA" sz="14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795902" y="6093023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Controller</a:t>
              </a:r>
              <a:endParaRPr lang="en-CA" sz="14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243474" y="609302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Model</a:t>
              </a:r>
              <a:endParaRPr lang="en-CA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595170" y="6093023"/>
              <a:ext cx="5582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Tools</a:t>
              </a:r>
              <a:endParaRPr lang="en-CA" sz="14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650908" y="2835573"/>
            <a:ext cx="422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Diagram </a:t>
            </a:r>
            <a:r>
              <a:rPr lang="en-US" i="1" dirty="0"/>
              <a:t>represents January 2017 </a:t>
            </a:r>
            <a:r>
              <a:rPr lang="en-US" i="1" smtClean="0"/>
              <a:t>release.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91256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Unlimited Undo/Redo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possible because of lazy evaluation: </a:t>
            </a:r>
          </a:p>
          <a:p>
            <a:endParaRPr lang="en-US" dirty="0"/>
          </a:p>
          <a:p>
            <a:r>
              <a:rPr lang="en-US" dirty="0" smtClean="0"/>
              <a:t>The result of applying Geologic Rules is storing a list of </a:t>
            </a:r>
            <a:r>
              <a:rPr lang="en-US" i="1" dirty="0" smtClean="0"/>
              <a:t>tags</a:t>
            </a:r>
            <a:r>
              <a:rPr lang="en-US" dirty="0" smtClean="0"/>
              <a:t>; </a:t>
            </a:r>
          </a:p>
          <a:p>
            <a:endParaRPr lang="en-US" i="1" dirty="0" smtClean="0"/>
          </a:p>
          <a:p>
            <a:r>
              <a:rPr lang="en-US" i="1" dirty="0" smtClean="0"/>
              <a:t>Tags</a:t>
            </a:r>
            <a:r>
              <a:rPr lang="en-US" dirty="0" smtClean="0"/>
              <a:t> represent </a:t>
            </a:r>
            <a:r>
              <a:rPr lang="en-US" i="1" dirty="0" smtClean="0"/>
              <a:t>who</a:t>
            </a:r>
            <a:r>
              <a:rPr lang="en-US" dirty="0"/>
              <a:t> </a:t>
            </a:r>
            <a:r>
              <a:rPr lang="en-US" i="1" dirty="0" smtClean="0"/>
              <a:t>modified</a:t>
            </a:r>
            <a:r>
              <a:rPr lang="en-US" dirty="0" smtClean="0"/>
              <a:t> </a:t>
            </a:r>
            <a:r>
              <a:rPr lang="en-US" i="1" dirty="0" smtClean="0"/>
              <a:t>the surface, </a:t>
            </a:r>
            <a:r>
              <a:rPr lang="en-US" dirty="0" smtClean="0"/>
              <a:t>and </a:t>
            </a:r>
            <a:r>
              <a:rPr lang="en-US" i="1" dirty="0" smtClean="0"/>
              <a:t>how it was modified</a:t>
            </a:r>
            <a:r>
              <a:rPr lang="en-US" dirty="0" smtClean="0"/>
              <a:t>; </a:t>
            </a:r>
          </a:p>
          <a:p>
            <a:endParaRPr lang="en-US" dirty="0" smtClean="0"/>
          </a:p>
          <a:p>
            <a:r>
              <a:rPr lang="en-US" dirty="0" smtClean="0"/>
              <a:t>To Undo (any operation), simply remove the last surface – the implementation will update the model correctly.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0041"/>
            <a:ext cx="4400551" cy="3300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0040"/>
            <a:ext cx="4400551" cy="3300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Previously, input sketch was interpolated to yield a smooth function; </a:t>
            </a:r>
          </a:p>
          <a:p>
            <a:r>
              <a:rPr lang="en-US" dirty="0" smtClean="0"/>
              <a:t>Actually, smooth functions can be created from multi-plane, multi-view input sketches: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allows the same implementation to work for general (non-extruded) 3D surfaces.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178172" y="409793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Framework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" y="2070628"/>
            <a:ext cx="5613604" cy="4210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71" y="2073510"/>
            <a:ext cx="5613604" cy="4210203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 available (yet) in the prototype’s graphical user interface</a:t>
            </a:r>
            <a:r>
              <a:rPr lang="is-IS" dirty="0" smtClean="0"/>
              <a:t>… </a:t>
            </a:r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endParaRPr lang="is-IS" dirty="0" smtClean="0"/>
          </a:p>
          <a:p>
            <a:r>
              <a:rPr lang="en-US" dirty="0"/>
              <a:t>B</a:t>
            </a:r>
            <a:r>
              <a:rPr lang="en-US" dirty="0" smtClean="0"/>
              <a:t>ut Geologic Rules for general surfaces is already available through the </a:t>
            </a:r>
            <a:r>
              <a:rPr lang="en-US" dirty="0" err="1" smtClean="0"/>
              <a:t>PlanInLib</a:t>
            </a:r>
            <a:r>
              <a:rPr lang="en-US" dirty="0" smtClean="0"/>
              <a:t> and the </a:t>
            </a:r>
            <a:r>
              <a:rPr lang="en-US" dirty="0" err="1" smtClean="0"/>
              <a:t>StratModLib</a:t>
            </a:r>
            <a:r>
              <a:rPr lang="en-US" dirty="0" smtClean="0"/>
              <a:t>. 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87453" y="369452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E9E-113D-1A41-8C22-2D754F46503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library is available at the repository: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git@bitbucket.org:jdms/stratmod.git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depends on the </a:t>
            </a:r>
            <a:r>
              <a:rPr lang="en-US" dirty="0" err="1" smtClean="0"/>
              <a:t>PlanInLib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git@bitbucket.org:jdms/planinlib.git)</a:t>
            </a:r>
            <a:r>
              <a:rPr lang="en-US" dirty="0" smtClean="0"/>
              <a:t>, which is included into </a:t>
            </a:r>
            <a:r>
              <a:rPr lang="en-US" dirty="0" err="1" smtClean="0"/>
              <a:t>StratModLib</a:t>
            </a:r>
            <a:r>
              <a:rPr lang="en-US" dirty="0" smtClean="0"/>
              <a:t> as a </a:t>
            </a:r>
            <a:r>
              <a:rPr lang="en-US" dirty="0" err="1" smtClean="0"/>
              <a:t>git</a:t>
            </a:r>
            <a:r>
              <a:rPr lang="en-US" dirty="0" smtClean="0"/>
              <a:t> submodule.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Cmake</a:t>
            </a:r>
            <a:r>
              <a:rPr lang="en-US" dirty="0" smtClean="0"/>
              <a:t> should be used to compile the library.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StratModLib</a:t>
            </a:r>
            <a:r>
              <a:rPr lang="en-US" dirty="0" smtClean="0"/>
              <a:t> supports Clang (v3.7+; </a:t>
            </a:r>
            <a:r>
              <a:rPr lang="en-US" dirty="0" err="1" smtClean="0"/>
              <a:t>macOS</a:t>
            </a:r>
            <a:r>
              <a:rPr lang="en-US" dirty="0" smtClean="0"/>
              <a:t>, Linux), G++ (v5.4+, Linux), and MSVS (2013 update 5+, Windows 7 or newer). It uses: </a:t>
            </a:r>
          </a:p>
          <a:p>
            <a:endParaRPr lang="en-US" dirty="0"/>
          </a:p>
          <a:p>
            <a:r>
              <a:rPr lang="en-US" i="1" dirty="0" smtClean="0"/>
              <a:t>C++11 </a:t>
            </a:r>
            <a:r>
              <a:rPr lang="en-US" dirty="0" smtClean="0"/>
              <a:t>semantics and data structures (required);</a:t>
            </a:r>
          </a:p>
          <a:p>
            <a:r>
              <a:rPr lang="en-US" i="1" dirty="0" err="1" smtClean="0"/>
              <a:t>OpenMP</a:t>
            </a:r>
            <a:r>
              <a:rPr lang="en-US" b="1" dirty="0" smtClean="0"/>
              <a:t> </a:t>
            </a:r>
            <a:r>
              <a:rPr lang="en-US" dirty="0" smtClean="0"/>
              <a:t>for parallelization (useful but not required); </a:t>
            </a:r>
          </a:p>
          <a:p>
            <a:r>
              <a:rPr lang="en-US" i="1" dirty="0" err="1" smtClean="0"/>
              <a:t>Cmake</a:t>
            </a:r>
            <a:r>
              <a:rPr lang="en-US" dirty="0" smtClean="0"/>
              <a:t> for building configuration/introspection (v3.3+, required);</a:t>
            </a:r>
          </a:p>
          <a:p>
            <a:r>
              <a:rPr lang="en-US" i="1" dirty="0" err="1" smtClean="0"/>
              <a:t>Git</a:t>
            </a:r>
            <a:r>
              <a:rPr lang="en-US" dirty="0" smtClean="0"/>
              <a:t> to manage resources (required);</a:t>
            </a:r>
          </a:p>
          <a:p>
            <a:r>
              <a:rPr lang="en-US" i="1" dirty="0" err="1" smtClean="0"/>
              <a:t>PlanInLib</a:t>
            </a:r>
            <a:r>
              <a:rPr lang="en-US" dirty="0" smtClean="0"/>
              <a:t> (depends on Eigen3 </a:t>
            </a:r>
            <a:r>
              <a:rPr lang="en-US" dirty="0" smtClean="0">
                <a:hlinkClick r:id="rId2"/>
              </a:rPr>
              <a:t>http://eigen.tuxfamily.org/</a:t>
            </a:r>
            <a:r>
              <a:rPr lang="en-US" dirty="0" smtClean="0"/>
              <a:t>, required); </a:t>
            </a:r>
          </a:p>
          <a:p>
            <a:r>
              <a:rPr lang="en-US" i="1" dirty="0" smtClean="0"/>
              <a:t>Catch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https://github.com/philsquared/Catch</a:t>
            </a:r>
            <a:r>
              <a:rPr lang="en-US" dirty="0" smtClean="0"/>
              <a:t>, only for testing).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2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deps (Ubuntu 16.04, </a:t>
            </a:r>
            <a:r>
              <a:rPr lang="en-US" dirty="0" err="1" smtClean="0"/>
              <a:t>macOS</a:t>
            </a:r>
            <a:r>
              <a:rPr lang="en-US" dirty="0" smtClean="0"/>
              <a:t> 10.11+)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Ubuntu 16.04: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apt-get install build-essentials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cmake</a:t>
            </a:r>
            <a:r>
              <a:rPr lang="en-US" dirty="0" smtClean="0"/>
              <a:t> eigen3 </a:t>
            </a:r>
          </a:p>
          <a:p>
            <a:endParaRPr lang="en-US" dirty="0"/>
          </a:p>
          <a:p>
            <a:r>
              <a:rPr lang="en-US" dirty="0" err="1" smtClean="0"/>
              <a:t>macOS</a:t>
            </a:r>
            <a:r>
              <a:rPr lang="en-US" dirty="0" smtClean="0"/>
              <a:t> (using homebrew </a:t>
            </a:r>
            <a:r>
              <a:rPr lang="en-US" dirty="0" smtClean="0">
                <a:hlinkClick r:id="rId2"/>
              </a:rPr>
              <a:t>https://brew.sh</a:t>
            </a:r>
            <a:r>
              <a:rPr lang="en-US" dirty="0" smtClean="0"/>
              <a:t>; </a:t>
            </a:r>
            <a:r>
              <a:rPr lang="en-US" dirty="0" err="1" smtClean="0"/>
              <a:t>llvm</a:t>
            </a:r>
            <a:r>
              <a:rPr lang="en-US" dirty="0" smtClean="0"/>
              <a:t> is required for </a:t>
            </a:r>
            <a:r>
              <a:rPr lang="en-US" dirty="0" err="1" smtClean="0"/>
              <a:t>OpenMP</a:t>
            </a:r>
            <a:r>
              <a:rPr lang="en-US" dirty="0" smtClean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brew install </a:t>
            </a:r>
            <a:r>
              <a:rPr lang="en-US" dirty="0" err="1" smtClean="0"/>
              <a:t>llvm</a:t>
            </a:r>
            <a:r>
              <a:rPr lang="en-US" dirty="0" smtClean="0"/>
              <a:t> </a:t>
            </a: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eigen3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system wide Eigen3 installation </a:t>
            </a:r>
            <a:r>
              <a:rPr lang="en-US" i="1" dirty="0" smtClean="0"/>
              <a:t>is not strictly required</a:t>
            </a:r>
            <a:r>
              <a:rPr lang="en-US" dirty="0" smtClean="0"/>
              <a:t>. If Eigen3 is not available at compile time </a:t>
            </a:r>
            <a:r>
              <a:rPr lang="en-US" dirty="0" err="1" smtClean="0"/>
              <a:t>cmake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 will checkout Eigen3’s newest version.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Catch</a:t>
            </a:r>
            <a:r>
              <a:rPr lang="en-US" dirty="0" smtClean="0"/>
              <a:t> is downloaded by </a:t>
            </a:r>
            <a:r>
              <a:rPr lang="en-US" dirty="0" err="1" smtClean="0"/>
              <a:t>cmake</a:t>
            </a:r>
            <a:r>
              <a:rPr lang="en-US" dirty="0" smtClean="0"/>
              <a:t> if option ”BUILD_TESTING” is set as true.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deps (Windows 7+)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cmake</a:t>
            </a:r>
            <a:r>
              <a:rPr lang="en-US" dirty="0" smtClean="0"/>
              <a:t> (required):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https://cmake.org/download/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and install </a:t>
            </a:r>
            <a:r>
              <a:rPr lang="en-US" dirty="0" err="1" smtClean="0"/>
              <a:t>Git</a:t>
            </a:r>
            <a:r>
              <a:rPr lang="en-US" dirty="0" smtClean="0"/>
              <a:t> for Windows (required): 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https://git-scm.com/download/win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Native Windows binaries will require either MS Visual Studio (MSVS) or the Intel Compiler (the latter is not officially supported, but should work).</a:t>
            </a:r>
          </a:p>
          <a:p>
            <a:endParaRPr lang="en-US" dirty="0"/>
          </a:p>
          <a:p>
            <a:r>
              <a:rPr lang="en-US" dirty="0" smtClean="0"/>
              <a:t>If Eigen3 is not installed as a standalone library it will be automatically downloaded by </a:t>
            </a:r>
            <a:r>
              <a:rPr lang="en-US" dirty="0" err="1" smtClean="0"/>
              <a:t>cmake</a:t>
            </a:r>
            <a:r>
              <a:rPr lang="en-US" dirty="0" smtClean="0"/>
              <a:t> inside </a:t>
            </a:r>
            <a:r>
              <a:rPr lang="en-US" dirty="0" err="1" smtClean="0"/>
              <a:t>PlanInLib’s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 (simplest option in Windows).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F06E-2047-5E4C-A2D8-E252CF09F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5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2935</Words>
  <Application>Microsoft Macintosh PowerPoint</Application>
  <PresentationFormat>Widescreen</PresentationFormat>
  <Paragraphs>483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Calibri</vt:lpstr>
      <vt:lpstr>Calibri Light</vt:lpstr>
      <vt:lpstr>Courier New</vt:lpstr>
      <vt:lpstr>Menlo</vt:lpstr>
      <vt:lpstr>Arial</vt:lpstr>
      <vt:lpstr>Office Theme</vt:lpstr>
      <vt:lpstr>StratModLib: correct geology for everyone1</vt:lpstr>
      <vt:lpstr>Summary</vt:lpstr>
      <vt:lpstr>Getting new versions of this document</vt:lpstr>
      <vt:lpstr>Rationale</vt:lpstr>
      <vt:lpstr>Rationale</vt:lpstr>
      <vt:lpstr>Installation</vt:lpstr>
      <vt:lpstr>Dependencies</vt:lpstr>
      <vt:lpstr>Installing deps (Ubuntu 16.04, macOS 10.11+)</vt:lpstr>
      <vt:lpstr>Installing deps (Windows 7+)</vt:lpstr>
      <vt:lpstr>Compilation steps</vt:lpstr>
      <vt:lpstr>Compiling and running the example</vt:lpstr>
      <vt:lpstr>Building options</vt:lpstr>
      <vt:lpstr>Using the library</vt:lpstr>
      <vt:lpstr>A simple channel model built in 3 steps</vt:lpstr>
      <vt:lpstr>Loading surfaces from files</vt:lpstr>
      <vt:lpstr>Loading surfaces from files</vt:lpstr>
      <vt:lpstr>Loading surfaces from files</vt:lpstr>
      <vt:lpstr>Loading surfaces from files</vt:lpstr>
      <vt:lpstr>Bounding box and coordinate system</vt:lpstr>
      <vt:lpstr>Creating the model (step 1)</vt:lpstr>
      <vt:lpstr>Creating the model (step 2)</vt:lpstr>
      <vt:lpstr>Creating the model (step 3)</vt:lpstr>
      <vt:lpstr>Getting output data</vt:lpstr>
      <vt:lpstr>Issues and caveats</vt:lpstr>
      <vt:lpstr>Appendix (presented 5th Sponsors meeting)</vt:lpstr>
      <vt:lpstr>What’s the core problem?</vt:lpstr>
      <vt:lpstr>Classic SBIM approach: Sketch Below</vt:lpstr>
      <vt:lpstr>Classic SBIM approach: Sketch Below</vt:lpstr>
      <vt:lpstr>Classic SBIM approach: Sketch Below</vt:lpstr>
      <vt:lpstr>Classic SBIM approach: Sketch Below</vt:lpstr>
      <vt:lpstr>Classic SBIM approach: Sketch Below</vt:lpstr>
      <vt:lpstr>Problem with classic SBIM approach</vt:lpstr>
      <vt:lpstr>Enabling technology: SBIM + RKHS</vt:lpstr>
      <vt:lpstr>SBIM excels at handling input</vt:lpstr>
      <vt:lpstr>RKHS excels at handling geometry</vt:lpstr>
      <vt:lpstr>From sketches to smoothed RBFs (RKHS)</vt:lpstr>
      <vt:lpstr>Operations on surfaces</vt:lpstr>
      <vt:lpstr>Case study: Remove Above</vt:lpstr>
      <vt:lpstr>Operations on surfaces (Remove Above)</vt:lpstr>
      <vt:lpstr>Operations on surfaces (Remove Above)</vt:lpstr>
      <vt:lpstr>Operations on surfaces (Remove Above)</vt:lpstr>
      <vt:lpstr>Building blocks for Geologic Rules</vt:lpstr>
      <vt:lpstr>Create Above/Below</vt:lpstr>
      <vt:lpstr>Case Study: Create Below</vt:lpstr>
      <vt:lpstr>Case Study: Create Below</vt:lpstr>
      <vt:lpstr>Case Study: Create Below</vt:lpstr>
      <vt:lpstr>Example: Create Below</vt:lpstr>
      <vt:lpstr>Case Study: Create Below</vt:lpstr>
      <vt:lpstr>Lazy evaluation</vt:lpstr>
      <vt:lpstr>Unlimited Undo/Redo</vt:lpstr>
      <vt:lpstr>General Framework</vt:lpstr>
      <vt:lpstr>General Framework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StratModLib: correct geology for everyone</dc:title>
  <dc:creator>Julio Machado Silva</dc:creator>
  <cp:lastModifiedBy>Julio Machado Silva</cp:lastModifiedBy>
  <cp:revision>63</cp:revision>
  <dcterms:created xsi:type="dcterms:W3CDTF">2017-03-08T01:30:24Z</dcterms:created>
  <dcterms:modified xsi:type="dcterms:W3CDTF">2017-04-26T22:38:36Z</dcterms:modified>
</cp:coreProperties>
</file>