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egoe UI Black" panose="020B0A02040204020203" pitchFamily="34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B30D2-D150-4B29-A55F-5461FD1F2768}" v="1" dt="2022-11-23T22:27:09.024"/>
  </p1510:revLst>
</p1510:revInfo>
</file>

<file path=ppt/tableStyles.xml><?xml version="1.0" encoding="utf-8"?>
<a:tblStyleLst xmlns:a="http://schemas.openxmlformats.org/drawingml/2006/main" def="{2D41A5B6-9EC6-47F7-90B8-7CC38F55A8BB}">
  <a:tblStyle styleId="{2D41A5B6-9EC6-47F7-90B8-7CC38F55A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3DF92B-9CA3-4720-B240-D07E84A3D3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hite 2" userId="a4089632-1502-469c-9663-93a87abbd1c6" providerId="ADAL" clId="{8D8B30D2-D150-4B29-A55F-5461FD1F2768}"/>
    <pc:docChg chg="custSel delSld modSld modMainMaster">
      <pc:chgData name="Joseph White 2" userId="a4089632-1502-469c-9663-93a87abbd1c6" providerId="ADAL" clId="{8D8B30D2-D150-4B29-A55F-5461FD1F2768}" dt="2022-11-25T16:35:08.150" v="33" actId="27636"/>
      <pc:docMkLst>
        <pc:docMk/>
      </pc:docMkLst>
      <pc:sldChg chg="modSp mod modNotes">
        <pc:chgData name="Joseph White 2" userId="a4089632-1502-469c-9663-93a87abbd1c6" providerId="ADAL" clId="{8D8B30D2-D150-4B29-A55F-5461FD1F2768}" dt="2022-11-25T16:34:41.059" v="22" actId="20577"/>
        <pc:sldMkLst>
          <pc:docMk/>
          <pc:sldMk cId="0" sldId="256"/>
        </pc:sldMkLst>
        <pc:spChg chg="mod">
          <ac:chgData name="Joseph White 2" userId="a4089632-1502-469c-9663-93a87abbd1c6" providerId="ADAL" clId="{8D8B30D2-D150-4B29-A55F-5461FD1F2768}" dt="2022-11-25T16:34:41.059" v="22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58"/>
        </pc:sldMkLst>
      </pc:sldChg>
      <pc:sldChg chg="modSp del mod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59"/>
        </pc:sldMkLst>
        <pc:spChg chg="mod">
          <ac:chgData name="Joseph White 2" userId="a4089632-1502-469c-9663-93a87abbd1c6" providerId="ADAL" clId="{8D8B30D2-D150-4B29-A55F-5461FD1F2768}" dt="2022-11-23T22:27:09.168" v="2" actId="27636"/>
          <ac:spMkLst>
            <pc:docMk/>
            <pc:sldMk cId="0" sldId="259"/>
            <ac:spMk id="87" creationId="{00000000-0000-0000-0000-000000000000}"/>
          </ac:spMkLst>
        </pc:spChg>
      </pc:sldChg>
      <pc:sldChg chg="del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60"/>
        </pc:sldMkLst>
      </pc:sldChg>
      <pc:sldChg chg="del mod modShow">
        <pc:chgData name="Joseph White 2" userId="a4089632-1502-469c-9663-93a87abbd1c6" providerId="ADAL" clId="{8D8B30D2-D150-4B29-A55F-5461FD1F2768}" dt="2022-11-25T16:34:54.183" v="23" actId="47"/>
        <pc:sldMkLst>
          <pc:docMk/>
          <pc:sldMk cId="0" sldId="261"/>
        </pc:sldMkLst>
      </pc:sldChg>
      <pc:sldChg chg="modSp mod">
        <pc:chgData name="Joseph White 2" userId="a4089632-1502-469c-9663-93a87abbd1c6" providerId="ADAL" clId="{8D8B30D2-D150-4B29-A55F-5461FD1F2768}" dt="2022-11-25T16:35:08.150" v="33" actId="27636"/>
        <pc:sldMkLst>
          <pc:docMk/>
          <pc:sldMk cId="0" sldId="262"/>
        </pc:sldMkLst>
        <pc:spChg chg="mod">
          <ac:chgData name="Joseph White 2" userId="a4089632-1502-469c-9663-93a87abbd1c6" providerId="ADAL" clId="{8D8B30D2-D150-4B29-A55F-5461FD1F2768}" dt="2022-11-25T16:35:08.150" v="33" actId="27636"/>
          <ac:spMkLst>
            <pc:docMk/>
            <pc:sldMk cId="0" sldId="262"/>
            <ac:spMk id="110" creationId="{00000000-0000-0000-0000-000000000000}"/>
          </ac:spMkLst>
        </pc:spChg>
      </pc:sldChg>
      <pc:sldMasterChg chg="modSldLayout">
        <pc:chgData name="Joseph White 2" userId="a4089632-1502-469c-9663-93a87abbd1c6" providerId="ADAL" clId="{8D8B30D2-D150-4B29-A55F-5461FD1F2768}" dt="2022-11-23T22:27:09.024" v="1" actId="2711"/>
        <pc:sldMasterMkLst>
          <pc:docMk/>
          <pc:sldMasterMk cId="0" sldId="2147483659"/>
        </pc:sldMasterMkLst>
        <pc:sldLayoutChg chg="modSp">
          <pc:chgData name="Joseph White 2" userId="a4089632-1502-469c-9663-93a87abbd1c6" providerId="ADAL" clId="{8D8B30D2-D150-4B29-A55F-5461FD1F2768}" dt="2022-11-23T22:27:09.024" v="1" actId="2711"/>
          <pc:sldLayoutMkLst>
            <pc:docMk/>
            <pc:sldMasterMk cId="0" sldId="2147483659"/>
            <pc:sldLayoutMk cId="0" sldId="2147483648"/>
          </pc:sldLayoutMkLst>
          <pc:spChg chg="mod">
            <ac:chgData name="Joseph White 2" userId="a4089632-1502-469c-9663-93a87abbd1c6" providerId="ADAL" clId="{8D8B30D2-D150-4B29-A55F-5461FD1F2768}" dt="2022-11-23T22:27:09.024" v="1" actId="2711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76395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76395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d938600a4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d938600a4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938600a4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938600a4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938600a4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938600a4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938600a4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938600a4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d938600a4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d938600a4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d938600a4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d938600a4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938600a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938600a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d938600a4_1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d938600a4_1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d938600a4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d938600a4_1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d938600a4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d938600a4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d938600a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d938600a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d938600a4_1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d938600a4_1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d938600a4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d938600a4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d938600a4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d938600a4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d938600a4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d938600a4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d938600a4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3d938600a4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d938600a4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d938600a4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3d938600a4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3d938600a4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d938600a4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d938600a4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d938600a4_1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d938600a4_1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d938600a4_1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d938600a4_1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d4a65a4a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d4a65a4a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d938600a4_1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d938600a4_1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d938600a4_1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3d938600a4_1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938600a4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938600a4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938600a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d938600a4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d938600a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d938600a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938600a4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d938600a4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d938600a4_1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d938600a4_1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d938600a4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d938600a4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59236" y="1433932"/>
            <a:ext cx="47697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14236" y="3223932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5102" y="1433925"/>
            <a:ext cx="38238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MSc Spatial Analysis Course</a:t>
            </a:r>
            <a:br>
              <a:rPr lang="en" sz="3300" dirty="0"/>
            </a:br>
            <a:r>
              <a:rPr lang="en" sz="3300" dirty="0"/>
              <a:t>Day 4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14225" y="3223918"/>
            <a:ext cx="39147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Joseph White, Tarciso Leao,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Felix Lim, Carolina Tovar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November 2023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75" y="2352638"/>
            <a:ext cx="2720875" cy="27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25" y="2689163"/>
            <a:ext cx="2457403" cy="204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"/>
            <a:ext cx="4095677" cy="20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186" name="Google Shape;186;p27"/>
          <p:cNvCxnSpPr>
            <a:stCxn id="185" idx="2"/>
          </p:cNvCxnSpPr>
          <p:nvPr/>
        </p:nvCxnSpPr>
        <p:spPr>
          <a:xfrm flipH="1">
            <a:off x="5761875" y="9314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7"/>
          <p:cNvCxnSpPr/>
          <p:nvPr/>
        </p:nvCxnSpPr>
        <p:spPr>
          <a:xfrm>
            <a:off x="6513675" y="9314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27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6374475" y="863700"/>
            <a:ext cx="278400" cy="2652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5631325" y="1566025"/>
            <a:ext cx="278400" cy="2652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000825" y="1312900"/>
            <a:ext cx="278400" cy="2652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203" name="Google Shape;203;p28"/>
          <p:cNvCxnSpPr>
            <a:stCxn id="202" idx="2"/>
          </p:cNvCxnSpPr>
          <p:nvPr/>
        </p:nvCxnSpPr>
        <p:spPr>
          <a:xfrm flipH="1">
            <a:off x="5761875" y="9314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6513675" y="9314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8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6374475" y="863700"/>
            <a:ext cx="278400" cy="265200"/>
          </a:xfrm>
          <a:prstGeom prst="ellipse">
            <a:avLst/>
          </a:prstGeom>
          <a:solidFill>
            <a:srgbClr val="FF7D7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5631325" y="1566025"/>
            <a:ext cx="278400" cy="265200"/>
          </a:xfrm>
          <a:prstGeom prst="ellipse">
            <a:avLst/>
          </a:prstGeom>
          <a:solidFill>
            <a:srgbClr val="FF7D7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205700" y="1707575"/>
            <a:ext cx="278400" cy="265200"/>
          </a:xfrm>
          <a:prstGeom prst="ellipse">
            <a:avLst/>
          </a:prstGeom>
          <a:solidFill>
            <a:srgbClr val="FF7D7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220" name="Google Shape;220;p29"/>
          <p:cNvCxnSpPr>
            <a:stCxn id="219" idx="2"/>
          </p:cNvCxnSpPr>
          <p:nvPr/>
        </p:nvCxnSpPr>
        <p:spPr>
          <a:xfrm flipH="1">
            <a:off x="5761875" y="9314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6513675" y="9314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9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5244075" y="1555175"/>
            <a:ext cx="1040100" cy="99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5548875" y="17075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5548875" y="18761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5763425" y="1791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5977975" y="1791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5827350" y="20084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5977975" y="21533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5460375" y="21249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5763425" y="22250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548875" y="2338600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6014025" y="19726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5674925" y="20569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5903525" y="23617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30"/>
          <p:cNvGrpSpPr/>
          <p:nvPr/>
        </p:nvGrpSpPr>
        <p:grpSpPr>
          <a:xfrm>
            <a:off x="5761875" y="931475"/>
            <a:ext cx="1447500" cy="776100"/>
            <a:chOff x="5761875" y="931475"/>
            <a:chExt cx="1447500" cy="776100"/>
          </a:xfrm>
        </p:grpSpPr>
        <p:cxnSp>
          <p:nvCxnSpPr>
            <p:cNvPr id="248" name="Google Shape;248;p30"/>
            <p:cNvCxnSpPr>
              <a:stCxn id="245" idx="2"/>
            </p:cNvCxnSpPr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30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" name="Google Shape;250;p30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6513675" y="17075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&gt; 15°C</a:t>
            </a:r>
            <a:endParaRPr/>
          </a:p>
        </p:txBody>
      </p:sp>
      <p:grpSp>
        <p:nvGrpSpPr>
          <p:cNvPr id="252" name="Google Shape;252;p30"/>
          <p:cNvGrpSpPr/>
          <p:nvPr/>
        </p:nvGrpSpPr>
        <p:grpSpPr>
          <a:xfrm>
            <a:off x="6434275" y="2107775"/>
            <a:ext cx="1447500" cy="776100"/>
            <a:chOff x="5761875" y="931475"/>
            <a:chExt cx="1447500" cy="776100"/>
          </a:xfrm>
        </p:grpSpPr>
        <p:cxnSp>
          <p:nvCxnSpPr>
            <p:cNvPr id="253" name="Google Shape;253;p30"/>
            <p:cNvCxnSpPr/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0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5" name="Google Shape;255;p30"/>
          <p:cNvSpPr txBox="1"/>
          <p:nvPr/>
        </p:nvSpPr>
        <p:spPr>
          <a:xfrm>
            <a:off x="5846200" y="2883875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Background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2691200" y="2754400"/>
            <a:ext cx="2171100" cy="19161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 rot="-2700000">
            <a:off x="6491750" y="21148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 rot="2700000">
            <a:off x="7357125" y="21910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sp>
        <p:nvSpPr>
          <p:cNvPr id="268" name="Google Shape;268;p31"/>
          <p:cNvSpPr txBox="1"/>
          <p:nvPr/>
        </p:nvSpPr>
        <p:spPr>
          <a:xfrm>
            <a:off x="5804025" y="5312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597275" y="1236700"/>
            <a:ext cx="4265100" cy="1517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31"/>
          <p:cNvGrpSpPr/>
          <p:nvPr/>
        </p:nvGrpSpPr>
        <p:grpSpPr>
          <a:xfrm>
            <a:off x="5761875" y="931475"/>
            <a:ext cx="1447500" cy="776100"/>
            <a:chOff x="5761875" y="931475"/>
            <a:chExt cx="1447500" cy="776100"/>
          </a:xfrm>
        </p:grpSpPr>
        <p:cxnSp>
          <p:nvCxnSpPr>
            <p:cNvPr id="271" name="Google Shape;271;p31"/>
            <p:cNvCxnSpPr>
              <a:stCxn id="268" idx="2"/>
            </p:cNvCxnSpPr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31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31"/>
          <p:cNvSpPr txBox="1"/>
          <p:nvPr/>
        </p:nvSpPr>
        <p:spPr>
          <a:xfrm>
            <a:off x="5359075" y="17075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513675" y="17075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&gt; 15°C</a:t>
            </a:r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6434275" y="2107775"/>
            <a:ext cx="1447500" cy="776100"/>
            <a:chOff x="5761875" y="931475"/>
            <a:chExt cx="1447500" cy="776100"/>
          </a:xfrm>
        </p:grpSpPr>
        <p:cxnSp>
          <p:nvCxnSpPr>
            <p:cNvPr id="276" name="Google Shape;276;p31"/>
            <p:cNvCxnSpPr/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1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31"/>
          <p:cNvSpPr txBox="1"/>
          <p:nvPr/>
        </p:nvSpPr>
        <p:spPr>
          <a:xfrm>
            <a:off x="5846200" y="2883875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Background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2691200" y="2754400"/>
            <a:ext cx="2171100" cy="19161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7186100" y="28838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750 mm</a:t>
            </a:r>
            <a:endParaRPr/>
          </a:p>
        </p:txBody>
      </p:sp>
      <p:grpSp>
        <p:nvGrpSpPr>
          <p:cNvPr id="281" name="Google Shape;281;p31"/>
          <p:cNvGrpSpPr/>
          <p:nvPr/>
        </p:nvGrpSpPr>
        <p:grpSpPr>
          <a:xfrm>
            <a:off x="7092600" y="3263900"/>
            <a:ext cx="1447500" cy="776100"/>
            <a:chOff x="5761875" y="931475"/>
            <a:chExt cx="1447500" cy="776100"/>
          </a:xfrm>
        </p:grpSpPr>
        <p:cxnSp>
          <p:nvCxnSpPr>
            <p:cNvPr id="282" name="Google Shape;282;p31"/>
            <p:cNvCxnSpPr/>
            <p:nvPr/>
          </p:nvCxnSpPr>
          <p:spPr>
            <a:xfrm flipH="1">
              <a:off x="5761875" y="931475"/>
              <a:ext cx="7518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1"/>
            <p:cNvCxnSpPr/>
            <p:nvPr/>
          </p:nvCxnSpPr>
          <p:spPr>
            <a:xfrm>
              <a:off x="6513675" y="931475"/>
              <a:ext cx="695700" cy="7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4" name="Google Shape;284;p31"/>
          <p:cNvSpPr txBox="1"/>
          <p:nvPr/>
        </p:nvSpPr>
        <p:spPr>
          <a:xfrm>
            <a:off x="6663850" y="4060175"/>
            <a:ext cx="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E0D6"/>
                </a:solidFill>
              </a:rPr>
              <a:t>Present</a:t>
            </a:r>
            <a:endParaRPr>
              <a:solidFill>
                <a:srgbClr val="6CE0D6"/>
              </a:solidFill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8034175" y="4040000"/>
            <a:ext cx="11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Background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97275" y="2754400"/>
            <a:ext cx="2094000" cy="4497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597275" y="3204100"/>
            <a:ext cx="2094000" cy="14664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/>
          <p:nvPr/>
        </p:nvSpPr>
        <p:spPr>
          <a:xfrm rot="-2700000">
            <a:off x="5800700" y="9507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 rot="-2700000">
            <a:off x="6491750" y="21148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 rot="-2700000">
            <a:off x="7134925" y="32911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 rot="2700000">
            <a:off x="6728225" y="10539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 rot="2700000">
            <a:off x="7357125" y="21910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 rot="2700000">
            <a:off x="7998050" y="33673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= aggregation of decision trees</a:t>
            </a:r>
            <a:endParaRPr/>
          </a:p>
        </p:txBody>
      </p:sp>
      <p:grpSp>
        <p:nvGrpSpPr>
          <p:cNvPr id="300" name="Google Shape;300;p32"/>
          <p:cNvGrpSpPr/>
          <p:nvPr/>
        </p:nvGrpSpPr>
        <p:grpSpPr>
          <a:xfrm>
            <a:off x="20118" y="1140875"/>
            <a:ext cx="3874344" cy="3929100"/>
            <a:chOff x="5359075" y="531275"/>
            <a:chExt cx="3869700" cy="3929100"/>
          </a:xfrm>
        </p:grpSpPr>
        <p:sp>
          <p:nvSpPr>
            <p:cNvPr id="301" name="Google Shape;301;p32"/>
            <p:cNvSpPr txBox="1"/>
            <p:nvPr/>
          </p:nvSpPr>
          <p:spPr>
            <a:xfrm>
              <a:off x="5804025" y="5312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 &gt; 900 mm</a:t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5761875" y="931475"/>
              <a:ext cx="1447500" cy="776100"/>
              <a:chOff x="5761875" y="931475"/>
              <a:chExt cx="1447500" cy="776100"/>
            </a:xfrm>
          </p:grpSpPr>
          <p:cxnSp>
            <p:nvCxnSpPr>
              <p:cNvPr id="303" name="Google Shape;303;p32"/>
              <p:cNvCxnSpPr>
                <a:stCxn id="301" idx="2"/>
              </p:cNvCxnSpPr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5" name="Google Shape;305;p32"/>
            <p:cNvSpPr txBox="1"/>
            <p:nvPr/>
          </p:nvSpPr>
          <p:spPr>
            <a:xfrm>
              <a:off x="5359075" y="17075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6513675" y="17075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Temp &gt; 15°C</a:t>
              </a:r>
              <a:endParaRPr/>
            </a:p>
          </p:txBody>
        </p:sp>
        <p:grpSp>
          <p:nvGrpSpPr>
            <p:cNvPr id="307" name="Google Shape;307;p32"/>
            <p:cNvGrpSpPr/>
            <p:nvPr/>
          </p:nvGrpSpPr>
          <p:grpSpPr>
            <a:xfrm>
              <a:off x="6434275" y="2107775"/>
              <a:ext cx="1447500" cy="776100"/>
              <a:chOff x="5761875" y="931475"/>
              <a:chExt cx="1447500" cy="776100"/>
            </a:xfrm>
          </p:grpSpPr>
          <p:cxnSp>
            <p:nvCxnSpPr>
              <p:cNvPr id="308" name="Google Shape;308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0" name="Google Shape;310;p32"/>
            <p:cNvSpPr txBox="1"/>
            <p:nvPr/>
          </p:nvSpPr>
          <p:spPr>
            <a:xfrm>
              <a:off x="5846200" y="2883875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11" name="Google Shape;311;p32"/>
            <p:cNvSpPr txBox="1"/>
            <p:nvPr/>
          </p:nvSpPr>
          <p:spPr>
            <a:xfrm>
              <a:off x="7186100" y="28838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 &gt; 750 mm</a:t>
              </a:r>
              <a:endParaRPr/>
            </a:p>
          </p:txBody>
        </p:sp>
        <p:grpSp>
          <p:nvGrpSpPr>
            <p:cNvPr id="312" name="Google Shape;312;p32"/>
            <p:cNvGrpSpPr/>
            <p:nvPr/>
          </p:nvGrpSpPr>
          <p:grpSpPr>
            <a:xfrm>
              <a:off x="7092600" y="3263900"/>
              <a:ext cx="1447500" cy="776100"/>
              <a:chOff x="5761875" y="931475"/>
              <a:chExt cx="1447500" cy="776100"/>
            </a:xfrm>
          </p:grpSpPr>
          <p:cxnSp>
            <p:nvCxnSpPr>
              <p:cNvPr id="313" name="Google Shape;313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5" name="Google Shape;315;p32"/>
            <p:cNvSpPr txBox="1"/>
            <p:nvPr/>
          </p:nvSpPr>
          <p:spPr>
            <a:xfrm>
              <a:off x="6663850" y="40601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16" name="Google Shape;316;p32"/>
            <p:cNvSpPr txBox="1"/>
            <p:nvPr/>
          </p:nvSpPr>
          <p:spPr>
            <a:xfrm>
              <a:off x="8034175" y="4040000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17" name="Google Shape;317;p32"/>
            <p:cNvSpPr txBox="1"/>
            <p:nvPr/>
          </p:nvSpPr>
          <p:spPr>
            <a:xfrm rot="-2700000">
              <a:off x="5800700" y="9507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18" name="Google Shape;318;p32"/>
            <p:cNvSpPr txBox="1"/>
            <p:nvPr/>
          </p:nvSpPr>
          <p:spPr>
            <a:xfrm rot="-2700000">
              <a:off x="6491750" y="21148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19" name="Google Shape;319;p32"/>
            <p:cNvSpPr txBox="1"/>
            <p:nvPr/>
          </p:nvSpPr>
          <p:spPr>
            <a:xfrm rot="-2700000">
              <a:off x="7134925" y="32911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20" name="Google Shape;320;p32"/>
            <p:cNvSpPr txBox="1"/>
            <p:nvPr/>
          </p:nvSpPr>
          <p:spPr>
            <a:xfrm rot="2700000">
              <a:off x="6728225" y="10539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21" name="Google Shape;321;p32"/>
            <p:cNvSpPr txBox="1"/>
            <p:nvPr/>
          </p:nvSpPr>
          <p:spPr>
            <a:xfrm rot="2700000">
              <a:off x="7357125" y="21910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22" name="Google Shape;322;p32"/>
            <p:cNvSpPr txBox="1"/>
            <p:nvPr/>
          </p:nvSpPr>
          <p:spPr>
            <a:xfrm rot="2700000">
              <a:off x="7998050" y="33673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</p:grpSp>
      <p:grpSp>
        <p:nvGrpSpPr>
          <p:cNvPr id="323" name="Google Shape;323;p32"/>
          <p:cNvGrpSpPr/>
          <p:nvPr/>
        </p:nvGrpSpPr>
        <p:grpSpPr>
          <a:xfrm>
            <a:off x="2915718" y="1140875"/>
            <a:ext cx="3874344" cy="3929100"/>
            <a:chOff x="5359075" y="531275"/>
            <a:chExt cx="3869700" cy="3929100"/>
          </a:xfrm>
        </p:grpSpPr>
        <p:sp>
          <p:nvSpPr>
            <p:cNvPr id="324" name="Google Shape;324;p32"/>
            <p:cNvSpPr txBox="1"/>
            <p:nvPr/>
          </p:nvSpPr>
          <p:spPr>
            <a:xfrm>
              <a:off x="5804025" y="5312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ndvi &gt; 0.6</a:t>
              </a:r>
              <a:endParaRPr/>
            </a:p>
          </p:txBody>
        </p:sp>
        <p:grpSp>
          <p:nvGrpSpPr>
            <p:cNvPr id="325" name="Google Shape;325;p32"/>
            <p:cNvGrpSpPr/>
            <p:nvPr/>
          </p:nvGrpSpPr>
          <p:grpSpPr>
            <a:xfrm>
              <a:off x="5761875" y="931475"/>
              <a:ext cx="1447500" cy="776100"/>
              <a:chOff x="5761875" y="931475"/>
              <a:chExt cx="1447500" cy="776100"/>
            </a:xfrm>
          </p:grpSpPr>
          <p:cxnSp>
            <p:nvCxnSpPr>
              <p:cNvPr id="326" name="Google Shape;326;p32"/>
              <p:cNvCxnSpPr>
                <a:stCxn id="324" idx="2"/>
              </p:cNvCxnSpPr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8" name="Google Shape;328;p32"/>
            <p:cNvSpPr txBox="1"/>
            <p:nvPr/>
          </p:nvSpPr>
          <p:spPr>
            <a:xfrm>
              <a:off x="5359075" y="17075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29" name="Google Shape;329;p32"/>
            <p:cNvSpPr txBox="1"/>
            <p:nvPr/>
          </p:nvSpPr>
          <p:spPr>
            <a:xfrm>
              <a:off x="6513675" y="17075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Temp &gt; 16°C</a:t>
              </a:r>
              <a:endParaRPr/>
            </a:p>
          </p:txBody>
        </p:sp>
        <p:grpSp>
          <p:nvGrpSpPr>
            <p:cNvPr id="330" name="Google Shape;330;p32"/>
            <p:cNvGrpSpPr/>
            <p:nvPr/>
          </p:nvGrpSpPr>
          <p:grpSpPr>
            <a:xfrm>
              <a:off x="6434275" y="2107775"/>
              <a:ext cx="1447500" cy="776100"/>
              <a:chOff x="5761875" y="931475"/>
              <a:chExt cx="1447500" cy="776100"/>
            </a:xfrm>
          </p:grpSpPr>
          <p:cxnSp>
            <p:nvCxnSpPr>
              <p:cNvPr id="331" name="Google Shape;331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Google Shape;333;p32"/>
            <p:cNvSpPr txBox="1"/>
            <p:nvPr/>
          </p:nvSpPr>
          <p:spPr>
            <a:xfrm>
              <a:off x="5846200" y="2883875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7186100" y="2883875"/>
              <a:ext cx="141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Prec &gt; 800 mm</a:t>
              </a:r>
              <a:endParaRPr/>
            </a:p>
          </p:txBody>
        </p:sp>
        <p:grpSp>
          <p:nvGrpSpPr>
            <p:cNvPr id="335" name="Google Shape;335;p32"/>
            <p:cNvGrpSpPr/>
            <p:nvPr/>
          </p:nvGrpSpPr>
          <p:grpSpPr>
            <a:xfrm>
              <a:off x="7092600" y="3263900"/>
              <a:ext cx="1447500" cy="776100"/>
              <a:chOff x="5761875" y="931475"/>
              <a:chExt cx="1447500" cy="776100"/>
            </a:xfrm>
          </p:grpSpPr>
          <p:cxnSp>
            <p:nvCxnSpPr>
              <p:cNvPr id="336" name="Google Shape;336;p32"/>
              <p:cNvCxnSpPr/>
              <p:nvPr/>
            </p:nvCxnSpPr>
            <p:spPr>
              <a:xfrm flipH="1">
                <a:off x="5761875" y="931475"/>
                <a:ext cx="7518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32"/>
              <p:cNvCxnSpPr/>
              <p:nvPr/>
            </p:nvCxnSpPr>
            <p:spPr>
              <a:xfrm>
                <a:off x="6513675" y="931475"/>
                <a:ext cx="695700" cy="7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8" name="Google Shape;338;p32"/>
            <p:cNvSpPr txBox="1"/>
            <p:nvPr/>
          </p:nvSpPr>
          <p:spPr>
            <a:xfrm>
              <a:off x="6663850" y="4060175"/>
              <a:ext cx="81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CE0D6"/>
                  </a:solidFill>
                </a:rPr>
                <a:t>Present</a:t>
              </a:r>
              <a:endParaRPr>
                <a:solidFill>
                  <a:srgbClr val="6CE0D6"/>
                </a:solidFill>
              </a:endParaRPr>
            </a:p>
          </p:txBody>
        </p:sp>
        <p:sp>
          <p:nvSpPr>
            <p:cNvPr id="339" name="Google Shape;339;p32"/>
            <p:cNvSpPr txBox="1"/>
            <p:nvPr/>
          </p:nvSpPr>
          <p:spPr>
            <a:xfrm>
              <a:off x="8034175" y="4040000"/>
              <a:ext cx="119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E06666"/>
                  </a:solidFill>
                </a:rPr>
                <a:t>Background</a:t>
              </a:r>
              <a:endParaRPr>
                <a:solidFill>
                  <a:srgbClr val="E06666"/>
                </a:solidFill>
              </a:endParaRPr>
            </a:p>
          </p:txBody>
        </p:sp>
        <p:sp>
          <p:nvSpPr>
            <p:cNvPr id="340" name="Google Shape;340;p32"/>
            <p:cNvSpPr txBox="1"/>
            <p:nvPr/>
          </p:nvSpPr>
          <p:spPr>
            <a:xfrm rot="-2700000">
              <a:off x="5800700" y="9507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41" name="Google Shape;341;p32"/>
            <p:cNvSpPr txBox="1"/>
            <p:nvPr/>
          </p:nvSpPr>
          <p:spPr>
            <a:xfrm rot="-2700000">
              <a:off x="6491750" y="21148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42" name="Google Shape;342;p32"/>
            <p:cNvSpPr txBox="1"/>
            <p:nvPr/>
          </p:nvSpPr>
          <p:spPr>
            <a:xfrm rot="-2700000">
              <a:off x="7134925" y="32911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true</a:t>
              </a:r>
              <a:endParaRPr/>
            </a:p>
          </p:txBody>
        </p:sp>
        <p:sp>
          <p:nvSpPr>
            <p:cNvPr id="343" name="Google Shape;343;p32"/>
            <p:cNvSpPr txBox="1"/>
            <p:nvPr/>
          </p:nvSpPr>
          <p:spPr>
            <a:xfrm rot="2700000">
              <a:off x="6728225" y="10539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44" name="Google Shape;344;p32"/>
            <p:cNvSpPr txBox="1"/>
            <p:nvPr/>
          </p:nvSpPr>
          <p:spPr>
            <a:xfrm rot="2700000">
              <a:off x="7357125" y="21910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  <p:sp>
          <p:nvSpPr>
            <p:cNvPr id="345" name="Google Shape;345;p32"/>
            <p:cNvSpPr txBox="1"/>
            <p:nvPr/>
          </p:nvSpPr>
          <p:spPr>
            <a:xfrm rot="2700000">
              <a:off x="7998050" y="3367358"/>
              <a:ext cx="627487" cy="400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false</a:t>
              </a:r>
              <a:endParaRPr/>
            </a:p>
          </p:txBody>
        </p:sp>
      </p:grpSp>
      <p:sp>
        <p:nvSpPr>
          <p:cNvPr id="346" name="Google Shape;346;p32"/>
          <p:cNvSpPr txBox="1"/>
          <p:nvPr/>
        </p:nvSpPr>
        <p:spPr>
          <a:xfrm>
            <a:off x="6205077" y="1140875"/>
            <a:ext cx="142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 baseline="-25000"/>
              <a:t>100</a:t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5096602" y="1140875"/>
            <a:ext cx="142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 baseline="-25000"/>
              <a:t>n……</a:t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6674025" y="1243575"/>
            <a:ext cx="647400" cy="370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7362775" y="1918800"/>
            <a:ext cx="1736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(1/0) =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rule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(i.e. threshold &gt;0.5)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7362775" y="3299825"/>
            <a:ext cx="173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(%)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votes</a:t>
            </a:r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 on testing data</a:t>
            </a:r>
            <a:endParaRPr/>
          </a:p>
        </p:txBody>
      </p:sp>
      <p:pic>
        <p:nvPicPr>
          <p:cNvPr id="357" name="Google Shape;3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100" y="1017725"/>
            <a:ext cx="5438054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918325" y="1353950"/>
            <a:ext cx="25809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n" sz="1720"/>
              <a:t>Model prediction from training data</a:t>
            </a:r>
            <a:endParaRPr sz="172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 on testing data</a:t>
            </a:r>
            <a:endParaRPr/>
          </a:p>
        </p:txBody>
      </p:sp>
      <p:pic>
        <p:nvPicPr>
          <p:cNvPr id="365" name="Google Shape;365;p34"/>
          <p:cNvPicPr preferRelativeResize="0"/>
          <p:nvPr/>
        </p:nvPicPr>
        <p:blipFill rotWithShape="1">
          <a:blip r:embed="rId3">
            <a:alphaModFix/>
          </a:blip>
          <a:srcRect l="3213"/>
          <a:stretch/>
        </p:blipFill>
        <p:spPr>
          <a:xfrm>
            <a:off x="3645375" y="1017725"/>
            <a:ext cx="5263124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4"/>
          <p:cNvSpPr txBox="1">
            <a:spLocks noGrp="1"/>
          </p:cNvSpPr>
          <p:nvPr>
            <p:ph type="title"/>
          </p:nvPr>
        </p:nvSpPr>
        <p:spPr>
          <a:xfrm>
            <a:off x="918325" y="1353950"/>
            <a:ext cx="2580900" cy="25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n" sz="1720"/>
              <a:t>Model prediction from training data</a:t>
            </a: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20"/>
          </a:p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eriod"/>
            </a:pPr>
            <a:r>
              <a:rPr lang="en" sz="1720"/>
              <a:t>See whether actual classes of test data align to these predictions</a:t>
            </a:r>
            <a:endParaRPr sz="1720"/>
          </a:p>
        </p:txBody>
      </p:sp>
      <p:sp>
        <p:nvSpPr>
          <p:cNvPr id="367" name="Google Shape;367;p3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</a:t>
            </a:r>
            <a:endParaRPr/>
          </a:p>
        </p:txBody>
      </p:sp>
      <p:graphicFrame>
        <p:nvGraphicFramePr>
          <p:cNvPr id="373" name="Google Shape;373;p35"/>
          <p:cNvGraphicFramePr/>
          <p:nvPr/>
        </p:nvGraphicFramePr>
        <p:xfrm>
          <a:off x="1887850" y="2248375"/>
          <a:ext cx="5368275" cy="1199743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10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Negative (TN)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 (FP)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Negative (FN)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 (TP)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4" name="Google Shape;374;p35"/>
          <p:cNvGraphicFramePr/>
          <p:nvPr/>
        </p:nvGraphicFramePr>
        <p:xfrm>
          <a:off x="1887863" y="3856125"/>
          <a:ext cx="5368275" cy="1199743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10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(TN)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(FP)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(FN)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 (TP)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3597763" y="1440400"/>
            <a:ext cx="194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u="sng"/>
              <a:t>Confusion matrix</a:t>
            </a:r>
            <a:endParaRPr sz="1720" u="sng"/>
          </a:p>
        </p:txBody>
      </p:sp>
      <p:sp>
        <p:nvSpPr>
          <p:cNvPr id="376" name="Google Shape;376;p3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0" y="1504200"/>
            <a:ext cx="5585725" cy="33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Distribution Models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6174000" y="2874575"/>
            <a:ext cx="352500" cy="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6698350" y="1550400"/>
            <a:ext cx="2024700" cy="46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evaluation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163" y="2094171"/>
            <a:ext cx="2471324" cy="176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classification</a:t>
            </a:r>
            <a:endParaRPr/>
          </a:p>
        </p:txBody>
      </p:sp>
      <p:graphicFrame>
        <p:nvGraphicFramePr>
          <p:cNvPr id="382" name="Google Shape;382;p36"/>
          <p:cNvGraphicFramePr/>
          <p:nvPr/>
        </p:nvGraphicFramePr>
        <p:xfrm>
          <a:off x="1887850" y="2248375"/>
          <a:ext cx="5368275" cy="1199743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101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Predicted: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 (TN)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(FP)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Actual: 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(FN)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 (TP)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3" name="Google Shape;383;p36"/>
          <p:cNvGraphicFramePr/>
          <p:nvPr/>
        </p:nvGraphicFramePr>
        <p:xfrm>
          <a:off x="952500" y="40126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{C43DF92B-9CA3-4720-B240-D07E84A3D386}</a:tableStyleId>
              </a:tblPr>
              <a:tblGrid>
                <a:gridCol w="15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=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 (55) + TP (61)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 ~85%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 (55) + TP (61) + FN (13) + FP (7)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84" name="Google Shape;384;p36"/>
          <p:cNvCxnSpPr/>
          <p:nvPr/>
        </p:nvCxnSpPr>
        <p:spPr>
          <a:xfrm>
            <a:off x="3126850" y="4372600"/>
            <a:ext cx="3077700" cy="6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3597763" y="1440400"/>
            <a:ext cx="194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u="sng"/>
              <a:t>Confusion matrix</a:t>
            </a:r>
            <a:endParaRPr sz="1720" u="sng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evaluation: probability →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Receiver Operator Characteristic &amp; Area Under Curve</a:t>
            </a:r>
            <a:endParaRPr sz="2500"/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445625"/>
            <a:ext cx="3754625" cy="35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/>
          <p:nvPr/>
        </p:nvSpPr>
        <p:spPr>
          <a:xfrm>
            <a:off x="1979575" y="1395850"/>
            <a:ext cx="2233200" cy="365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evaluation: probability →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Receiver Operator Characteristic &amp; Area Under Curve</a:t>
            </a:r>
            <a:endParaRPr sz="2500"/>
          </a:p>
        </p:txBody>
      </p:sp>
      <p:graphicFrame>
        <p:nvGraphicFramePr>
          <p:cNvPr id="400" name="Google Shape;400;p38"/>
          <p:cNvGraphicFramePr/>
          <p:nvPr/>
        </p:nvGraphicFramePr>
        <p:xfrm>
          <a:off x="4339425" y="3214738"/>
          <a:ext cx="4315600" cy="1156519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9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55 (TN)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7 (FP)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13 (FN)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61 (TP)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1" name="Google Shape;4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445625"/>
            <a:ext cx="3754625" cy="35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512525" y="1395850"/>
            <a:ext cx="1700400" cy="365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4212925" y="1906438"/>
            <a:ext cx="4872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several thresholds for what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presence should be. (&gt;0, &gt;0.1, &gt;0.2, etc)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 a new confusion matrix each time</a:t>
            </a:r>
            <a:endParaRPr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evaluation: probability →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Receiver Operator Characteristic &amp; Area Under Curve</a:t>
            </a:r>
            <a:endParaRPr sz="2500"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445625"/>
            <a:ext cx="3754625" cy="35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/>
          <p:nvPr/>
        </p:nvSpPr>
        <p:spPr>
          <a:xfrm>
            <a:off x="3062425" y="1395850"/>
            <a:ext cx="1150500" cy="365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 txBox="1"/>
          <p:nvPr/>
        </p:nvSpPr>
        <p:spPr>
          <a:xfrm>
            <a:off x="4212925" y="1906438"/>
            <a:ext cx="4872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several thresholds for what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presence should be. (&gt;0, &gt;0.1, &gt;0.2, etc)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Generate a new confusion matrix each time</a:t>
            </a:r>
            <a:endParaRPr/>
          </a:p>
        </p:txBody>
      </p:sp>
      <p:graphicFrame>
        <p:nvGraphicFramePr>
          <p:cNvPr id="413" name="Google Shape;413;p39"/>
          <p:cNvGraphicFramePr/>
          <p:nvPr/>
        </p:nvGraphicFramePr>
        <p:xfrm>
          <a:off x="4339425" y="3214750"/>
          <a:ext cx="4315600" cy="1156519"/>
        </p:xfrm>
        <a:graphic>
          <a:graphicData uri="http://schemas.openxmlformats.org/drawingml/2006/table">
            <a:tbl>
              <a:tblPr>
                <a:noFill/>
                <a:tableStyleId>{2D41A5B6-9EC6-47F7-90B8-7CC38F55A8BB}</a:tableStyleId>
              </a:tblPr>
              <a:tblGrid>
                <a:gridCol w="9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Predicted: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0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68 (TN)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F9000"/>
                          </a:solidFill>
                        </a:rPr>
                        <a:t>32 (FP)</a:t>
                      </a:r>
                      <a:endParaRPr sz="1200">
                        <a:solidFill>
                          <a:srgbClr val="BF9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Actual: 1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0 (FN)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36 (TP)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p39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</p:txBody>
      </p:sp>
      <p:graphicFrame>
        <p:nvGraphicFramePr>
          <p:cNvPr id="420" name="Google Shape;420;p40"/>
          <p:cNvGraphicFramePr/>
          <p:nvPr/>
        </p:nvGraphicFramePr>
        <p:xfrm>
          <a:off x="1177200" y="1815075"/>
          <a:ext cx="4062625" cy="1078925"/>
        </p:xfrm>
        <a:graphic>
          <a:graphicData uri="http://schemas.openxmlformats.org/drawingml/2006/table">
            <a:tbl>
              <a:tblPr>
                <a:noFill/>
                <a:tableStyleId>{C43DF92B-9CA3-4720-B240-D07E84A3D386}</a:tableStyleId>
              </a:tblPr>
              <a:tblGrid>
                <a:gridCol w="12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Sensitivity =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Positives + False Negatives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" name="Google Shape;421;p40"/>
          <p:cNvGraphicFramePr/>
          <p:nvPr/>
        </p:nvGraphicFramePr>
        <p:xfrm>
          <a:off x="1024800" y="3726800"/>
          <a:ext cx="4531700" cy="1078925"/>
        </p:xfrm>
        <a:graphic>
          <a:graphicData uri="http://schemas.openxmlformats.org/drawingml/2006/table">
            <a:tbl>
              <a:tblPr>
                <a:noFill/>
                <a:tableStyleId>{C43DF92B-9CA3-4720-B240-D07E84A3D386}</a:tableStyleId>
              </a:tblPr>
              <a:tblGrid>
                <a:gridCol w="13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50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 Specificity =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Positives + True Negatives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22" name="Google Shape;422;p40"/>
          <p:cNvCxnSpPr/>
          <p:nvPr/>
        </p:nvCxnSpPr>
        <p:spPr>
          <a:xfrm>
            <a:off x="2382325" y="2385200"/>
            <a:ext cx="28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0"/>
          <p:cNvCxnSpPr/>
          <p:nvPr/>
        </p:nvCxnSpPr>
        <p:spPr>
          <a:xfrm>
            <a:off x="2382325" y="4266263"/>
            <a:ext cx="286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xfrm>
            <a:off x="1774375" y="1350075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38761D"/>
                </a:solidFill>
              </a:rPr>
              <a:t>True Positive Rate</a:t>
            </a:r>
            <a:endParaRPr sz="1720" b="1" u="sng">
              <a:solidFill>
                <a:srgbClr val="38761D"/>
              </a:solidFill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1774363" y="3221800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BF9000"/>
                </a:solidFill>
              </a:rPr>
              <a:t>False Positive Rate</a:t>
            </a:r>
            <a:endParaRPr sz="1720" b="1" u="sng">
              <a:solidFill>
                <a:srgbClr val="BF9000"/>
              </a:solidFill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5697025" y="1226650"/>
            <a:ext cx="647400" cy="3705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/>
          <p:nvPr/>
        </p:nvSpPr>
        <p:spPr>
          <a:xfrm>
            <a:off x="6285575" y="2273850"/>
            <a:ext cx="245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threshold → calculate the TPR &amp; FPR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shows a tradeoff in model accuracy. We can’t have both a great TPR &amp; FPR at the same time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title"/>
          </p:nvPr>
        </p:nvSpPr>
        <p:spPr>
          <a:xfrm>
            <a:off x="5083375" y="1928025"/>
            <a:ext cx="30792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674EA7"/>
                </a:solidFill>
              </a:rPr>
              <a:t>ROC = Receiver Operating Characteristic curve</a:t>
            </a:r>
            <a:endParaRPr sz="1720">
              <a:solidFill>
                <a:srgbClr val="674EA7"/>
              </a:solidFill>
            </a:endParaRPr>
          </a:p>
        </p:txBody>
      </p:sp>
      <p:sp>
        <p:nvSpPr>
          <p:cNvPr id="435" name="Google Shape;435;p41"/>
          <p:cNvSpPr txBox="1">
            <a:spLocks noGrp="1"/>
          </p:cNvSpPr>
          <p:nvPr>
            <p:ph type="title"/>
          </p:nvPr>
        </p:nvSpPr>
        <p:spPr>
          <a:xfrm>
            <a:off x="5083375" y="3118425"/>
            <a:ext cx="36387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chemeClr val="accent4"/>
                </a:solidFill>
              </a:rPr>
              <a:t>AUC = Area Under Curve</a:t>
            </a:r>
            <a:endParaRPr sz="172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0.5-0.7 = poor model performance</a:t>
            </a: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0.7-0.9 = moderate</a:t>
            </a:r>
            <a:endParaRPr sz="17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    &gt;0.9 = excellent</a:t>
            </a:r>
            <a:endParaRPr sz="1720"/>
          </a:p>
        </p:txBody>
      </p:sp>
      <p:pic>
        <p:nvPicPr>
          <p:cNvPr id="436" name="Google Shape;4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2625"/>
            <a:ext cx="4778575" cy="358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1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 rot="-5400000">
            <a:off x="890250" y="2509075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38761D"/>
                </a:solidFill>
              </a:rPr>
              <a:t>True Positive Rate</a:t>
            </a:r>
            <a:endParaRPr sz="1720" b="1" u="sng">
              <a:solidFill>
                <a:srgbClr val="38761D"/>
              </a:solidFill>
            </a:endParaRPr>
          </a:p>
        </p:txBody>
      </p:sp>
      <p:sp>
        <p:nvSpPr>
          <p:cNvPr id="444" name="Google Shape;444;p42"/>
          <p:cNvSpPr txBox="1">
            <a:spLocks noGrp="1"/>
          </p:cNvSpPr>
          <p:nvPr>
            <p:ph type="title"/>
          </p:nvPr>
        </p:nvSpPr>
        <p:spPr>
          <a:xfrm>
            <a:off x="3441063" y="4678500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BF9000"/>
                </a:solidFill>
              </a:rPr>
              <a:t>False Positive Rate</a:t>
            </a:r>
            <a:endParaRPr sz="1720" b="1" u="sng">
              <a:solidFill>
                <a:srgbClr val="BF9000"/>
              </a:solidFill>
            </a:endParaRPr>
          </a:p>
        </p:txBody>
      </p:sp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00" y="1170125"/>
            <a:ext cx="4495119" cy="3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2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title"/>
          </p:nvPr>
        </p:nvSpPr>
        <p:spPr>
          <a:xfrm rot="-5400000">
            <a:off x="890250" y="2509075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38761D"/>
                </a:solidFill>
              </a:rPr>
              <a:t>True Positive Rate</a:t>
            </a:r>
            <a:endParaRPr sz="1720" b="1" u="sng">
              <a:solidFill>
                <a:srgbClr val="38761D"/>
              </a:solidFill>
            </a:endParaRPr>
          </a:p>
        </p:txBody>
      </p:sp>
      <p:sp>
        <p:nvSpPr>
          <p:cNvPr id="453" name="Google Shape;453;p43"/>
          <p:cNvSpPr txBox="1">
            <a:spLocks noGrp="1"/>
          </p:cNvSpPr>
          <p:nvPr>
            <p:ph type="title"/>
          </p:nvPr>
        </p:nvSpPr>
        <p:spPr>
          <a:xfrm>
            <a:off x="3441063" y="4678500"/>
            <a:ext cx="2868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 b="1" u="sng">
                <a:solidFill>
                  <a:srgbClr val="BF9000"/>
                </a:solidFill>
              </a:rPr>
              <a:t>False Positive Rate</a:t>
            </a:r>
            <a:endParaRPr sz="1720" b="1" u="sng">
              <a:solidFill>
                <a:srgbClr val="BF9000"/>
              </a:solidFill>
            </a:endParaRPr>
          </a:p>
        </p:txBody>
      </p:sp>
      <p:pic>
        <p:nvPicPr>
          <p:cNvPr id="454" name="Google Shape;4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00" y="1170125"/>
            <a:ext cx="4495119" cy="3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3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probability → ROC-AUC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1" name="Google Shape;4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25" y="12422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xfrm rot="-2083971">
            <a:off x="1533249" y="1531429"/>
            <a:ext cx="749801" cy="46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674EA7"/>
                </a:solidFill>
              </a:rPr>
              <a:t>ROC</a:t>
            </a:r>
            <a:endParaRPr sz="1720">
              <a:solidFill>
                <a:srgbClr val="674EA7"/>
              </a:solidFill>
            </a:endParaRPr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5083375" y="1928025"/>
            <a:ext cx="30792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rgbClr val="674EA7"/>
                </a:solidFill>
              </a:rPr>
              <a:t>ROC = Receiver Operating Characteristic curve</a:t>
            </a:r>
            <a:endParaRPr sz="1720">
              <a:solidFill>
                <a:srgbClr val="674EA7"/>
              </a:solidFill>
            </a:endParaRPr>
          </a:p>
        </p:txBody>
      </p:sp>
      <p:sp>
        <p:nvSpPr>
          <p:cNvPr id="464" name="Google Shape;464;p44"/>
          <p:cNvSpPr txBox="1">
            <a:spLocks noGrp="1"/>
          </p:cNvSpPr>
          <p:nvPr>
            <p:ph type="title"/>
          </p:nvPr>
        </p:nvSpPr>
        <p:spPr>
          <a:xfrm>
            <a:off x="5083375" y="3118425"/>
            <a:ext cx="3079200" cy="20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chemeClr val="accent4"/>
                </a:solidFill>
              </a:rPr>
              <a:t>AUC = Area Under Curve</a:t>
            </a:r>
            <a:endParaRPr sz="172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20"/>
          </a:p>
        </p:txBody>
      </p:sp>
      <p:sp>
        <p:nvSpPr>
          <p:cNvPr id="465" name="Google Shape;465;p44"/>
          <p:cNvSpPr/>
          <p:nvPr/>
        </p:nvSpPr>
        <p:spPr>
          <a:xfrm>
            <a:off x="1716635" y="1601451"/>
            <a:ext cx="2951650" cy="3068400"/>
          </a:xfrm>
          <a:custGeom>
            <a:avLst/>
            <a:gdLst/>
            <a:ahLst/>
            <a:cxnLst/>
            <a:rect l="l" t="t" r="r" b="b"/>
            <a:pathLst>
              <a:path w="118066" h="122736" extrusionOk="0">
                <a:moveTo>
                  <a:pt x="97567" y="73847"/>
                </a:moveTo>
                <a:cubicBezTo>
                  <a:pt x="92536" y="73288"/>
                  <a:pt x="92532" y="72137"/>
                  <a:pt x="87504" y="72729"/>
                </a:cubicBezTo>
                <a:cubicBezTo>
                  <a:pt x="83127" y="73244"/>
                  <a:pt x="80214" y="81362"/>
                  <a:pt x="82658" y="85029"/>
                </a:cubicBezTo>
                <a:cubicBezTo>
                  <a:pt x="86720" y="91122"/>
                  <a:pt x="101587" y="97567"/>
                  <a:pt x="103903" y="90620"/>
                </a:cubicBezTo>
                <a:cubicBezTo>
                  <a:pt x="105156" y="86860"/>
                  <a:pt x="96850" y="81705"/>
                  <a:pt x="93840" y="84284"/>
                </a:cubicBezTo>
                <a:cubicBezTo>
                  <a:pt x="90023" y="87555"/>
                  <a:pt x="101720" y="97404"/>
                  <a:pt x="105394" y="93974"/>
                </a:cubicBezTo>
                <a:cubicBezTo>
                  <a:pt x="113114" y="86768"/>
                  <a:pt x="109982" y="73223"/>
                  <a:pt x="110239" y="62666"/>
                </a:cubicBezTo>
                <a:cubicBezTo>
                  <a:pt x="110484" y="52629"/>
                  <a:pt x="113920" y="32553"/>
                  <a:pt x="103903" y="33221"/>
                </a:cubicBezTo>
                <a:cubicBezTo>
                  <a:pt x="97315" y="33661"/>
                  <a:pt x="90698" y="50677"/>
                  <a:pt x="97194" y="51857"/>
                </a:cubicBezTo>
                <a:cubicBezTo>
                  <a:pt x="105837" y="53428"/>
                  <a:pt x="102097" y="24124"/>
                  <a:pt x="93467" y="25767"/>
                </a:cubicBezTo>
                <a:cubicBezTo>
                  <a:pt x="91653" y="26112"/>
                  <a:pt x="88259" y="28016"/>
                  <a:pt x="89367" y="29494"/>
                </a:cubicBezTo>
                <a:cubicBezTo>
                  <a:pt x="90825" y="31438"/>
                  <a:pt x="91204" y="31217"/>
                  <a:pt x="93467" y="32103"/>
                </a:cubicBezTo>
                <a:cubicBezTo>
                  <a:pt x="97313" y="33608"/>
                  <a:pt x="104377" y="31709"/>
                  <a:pt x="105021" y="27630"/>
                </a:cubicBezTo>
                <a:cubicBezTo>
                  <a:pt x="106103" y="20774"/>
                  <a:pt x="96864" y="15456"/>
                  <a:pt x="90485" y="12722"/>
                </a:cubicBezTo>
                <a:cubicBezTo>
                  <a:pt x="90107" y="12560"/>
                  <a:pt x="79304" y="12124"/>
                  <a:pt x="79304" y="10858"/>
                </a:cubicBezTo>
                <a:cubicBezTo>
                  <a:pt x="79304" y="8636"/>
                  <a:pt x="83933" y="9654"/>
                  <a:pt x="85267" y="7876"/>
                </a:cubicBezTo>
                <a:cubicBezTo>
                  <a:pt x="86775" y="5866"/>
                  <a:pt x="88813" y="1069"/>
                  <a:pt x="86385" y="422"/>
                </a:cubicBezTo>
                <a:cubicBezTo>
                  <a:pt x="78713" y="-1624"/>
                  <a:pt x="70830" y="4537"/>
                  <a:pt x="64022" y="8622"/>
                </a:cubicBezTo>
                <a:cubicBezTo>
                  <a:pt x="62102" y="9774"/>
                  <a:pt x="56711" y="10915"/>
                  <a:pt x="58432" y="12349"/>
                </a:cubicBezTo>
                <a:cubicBezTo>
                  <a:pt x="61794" y="15151"/>
                  <a:pt x="70418" y="18086"/>
                  <a:pt x="71477" y="13840"/>
                </a:cubicBezTo>
                <a:cubicBezTo>
                  <a:pt x="71813" y="12492"/>
                  <a:pt x="69120" y="12204"/>
                  <a:pt x="67750" y="11976"/>
                </a:cubicBezTo>
                <a:cubicBezTo>
                  <a:pt x="62149" y="11043"/>
                  <a:pt x="54992" y="10943"/>
                  <a:pt x="50977" y="14958"/>
                </a:cubicBezTo>
                <a:cubicBezTo>
                  <a:pt x="46811" y="19124"/>
                  <a:pt x="59856" y="31051"/>
                  <a:pt x="64022" y="26885"/>
                </a:cubicBezTo>
                <a:cubicBezTo>
                  <a:pt x="66025" y="24882"/>
                  <a:pt x="63457" y="20973"/>
                  <a:pt x="61786" y="18685"/>
                </a:cubicBezTo>
                <a:cubicBezTo>
                  <a:pt x="58013" y="13521"/>
                  <a:pt x="50632" y="10222"/>
                  <a:pt x="44268" y="10858"/>
                </a:cubicBezTo>
                <a:cubicBezTo>
                  <a:pt x="35847" y="11700"/>
                  <a:pt x="24417" y="18808"/>
                  <a:pt x="24887" y="27258"/>
                </a:cubicBezTo>
                <a:cubicBezTo>
                  <a:pt x="25135" y="31712"/>
                  <a:pt x="34251" y="32759"/>
                  <a:pt x="37932" y="30240"/>
                </a:cubicBezTo>
                <a:cubicBezTo>
                  <a:pt x="41513" y="27789"/>
                  <a:pt x="45691" y="21831"/>
                  <a:pt x="43150" y="18313"/>
                </a:cubicBezTo>
                <a:cubicBezTo>
                  <a:pt x="39125" y="12741"/>
                  <a:pt x="28210" y="16506"/>
                  <a:pt x="22651" y="20549"/>
                </a:cubicBezTo>
                <a:cubicBezTo>
                  <a:pt x="20873" y="21842"/>
                  <a:pt x="16624" y="23840"/>
                  <a:pt x="18178" y="25394"/>
                </a:cubicBezTo>
                <a:cubicBezTo>
                  <a:pt x="22933" y="30149"/>
                  <a:pt x="37098" y="27967"/>
                  <a:pt x="37932" y="21294"/>
                </a:cubicBezTo>
                <a:cubicBezTo>
                  <a:pt x="38141" y="19620"/>
                  <a:pt x="39170" y="18441"/>
                  <a:pt x="37559" y="17940"/>
                </a:cubicBezTo>
                <a:cubicBezTo>
                  <a:pt x="28160" y="15016"/>
                  <a:pt x="16075" y="14386"/>
                  <a:pt x="8115" y="20176"/>
                </a:cubicBezTo>
                <a:cubicBezTo>
                  <a:pt x="4704" y="22657"/>
                  <a:pt x="4632" y="22729"/>
                  <a:pt x="2151" y="26140"/>
                </a:cubicBezTo>
                <a:cubicBezTo>
                  <a:pt x="-2173" y="32085"/>
                  <a:pt x="6908" y="41577"/>
                  <a:pt x="13333" y="45148"/>
                </a:cubicBezTo>
                <a:cubicBezTo>
                  <a:pt x="16175" y="46727"/>
                  <a:pt x="12722" y="32246"/>
                  <a:pt x="12215" y="35458"/>
                </a:cubicBezTo>
                <a:cubicBezTo>
                  <a:pt x="11351" y="40931"/>
                  <a:pt x="12927" y="48485"/>
                  <a:pt x="17805" y="51112"/>
                </a:cubicBezTo>
                <a:cubicBezTo>
                  <a:pt x="19158" y="51841"/>
                  <a:pt x="21191" y="53317"/>
                  <a:pt x="22278" y="52230"/>
                </a:cubicBezTo>
                <a:cubicBezTo>
                  <a:pt x="24004" y="50504"/>
                  <a:pt x="26017" y="46711"/>
                  <a:pt x="24142" y="45148"/>
                </a:cubicBezTo>
                <a:cubicBezTo>
                  <a:pt x="22775" y="44009"/>
                  <a:pt x="20304" y="45919"/>
                  <a:pt x="19296" y="47385"/>
                </a:cubicBezTo>
                <a:cubicBezTo>
                  <a:pt x="14516" y="54338"/>
                  <a:pt x="11624" y="63722"/>
                  <a:pt x="13333" y="71984"/>
                </a:cubicBezTo>
                <a:cubicBezTo>
                  <a:pt x="14029" y="75349"/>
                  <a:pt x="21046" y="76727"/>
                  <a:pt x="23396" y="74220"/>
                </a:cubicBezTo>
                <a:cubicBezTo>
                  <a:pt x="27243" y="70117"/>
                  <a:pt x="26486" y="60115"/>
                  <a:pt x="21533" y="57448"/>
                </a:cubicBezTo>
                <a:cubicBezTo>
                  <a:pt x="15374" y="54132"/>
                  <a:pt x="4377" y="58035"/>
                  <a:pt x="1779" y="64530"/>
                </a:cubicBezTo>
                <a:cubicBezTo>
                  <a:pt x="-160" y="69376"/>
                  <a:pt x="690" y="75173"/>
                  <a:pt x="2151" y="80184"/>
                </a:cubicBezTo>
                <a:cubicBezTo>
                  <a:pt x="2713" y="82111"/>
                  <a:pt x="6189" y="83691"/>
                  <a:pt x="7742" y="82420"/>
                </a:cubicBezTo>
                <a:cubicBezTo>
                  <a:pt x="9892" y="80661"/>
                  <a:pt x="12143" y="77661"/>
                  <a:pt x="11469" y="74966"/>
                </a:cubicBezTo>
                <a:cubicBezTo>
                  <a:pt x="10942" y="72861"/>
                  <a:pt x="10151" y="79139"/>
                  <a:pt x="9978" y="81302"/>
                </a:cubicBezTo>
                <a:cubicBezTo>
                  <a:pt x="9562" y="86505"/>
                  <a:pt x="8344" y="92138"/>
                  <a:pt x="10351" y="96956"/>
                </a:cubicBezTo>
                <a:cubicBezTo>
                  <a:pt x="10822" y="98086"/>
                  <a:pt x="12491" y="94639"/>
                  <a:pt x="11842" y="93601"/>
                </a:cubicBezTo>
                <a:cubicBezTo>
                  <a:pt x="10746" y="91848"/>
                  <a:pt x="6310" y="94912"/>
                  <a:pt x="6624" y="96956"/>
                </a:cubicBezTo>
                <a:cubicBezTo>
                  <a:pt x="7621" y="103441"/>
                  <a:pt x="19592" y="106598"/>
                  <a:pt x="25260" y="103292"/>
                </a:cubicBezTo>
                <a:cubicBezTo>
                  <a:pt x="30372" y="100310"/>
                  <a:pt x="19421" y="86958"/>
                  <a:pt x="14078" y="89502"/>
                </a:cubicBezTo>
                <a:cubicBezTo>
                  <a:pt x="10139" y="91377"/>
                  <a:pt x="7655" y="97899"/>
                  <a:pt x="9606" y="101801"/>
                </a:cubicBezTo>
                <a:cubicBezTo>
                  <a:pt x="11894" y="106377"/>
                  <a:pt x="17976" y="110098"/>
                  <a:pt x="23023" y="109256"/>
                </a:cubicBezTo>
                <a:cubicBezTo>
                  <a:pt x="25107" y="108908"/>
                  <a:pt x="25114" y="103218"/>
                  <a:pt x="23023" y="102919"/>
                </a:cubicBezTo>
                <a:cubicBezTo>
                  <a:pt x="20240" y="102521"/>
                  <a:pt x="16680" y="106098"/>
                  <a:pt x="17060" y="108883"/>
                </a:cubicBezTo>
                <a:cubicBezTo>
                  <a:pt x="18086" y="116408"/>
                  <a:pt x="31999" y="117667"/>
                  <a:pt x="39050" y="114846"/>
                </a:cubicBezTo>
                <a:cubicBezTo>
                  <a:pt x="40209" y="114382"/>
                  <a:pt x="39927" y="111119"/>
                  <a:pt x="38678" y="111119"/>
                </a:cubicBezTo>
                <a:cubicBezTo>
                  <a:pt x="37933" y="111119"/>
                  <a:pt x="38075" y="112917"/>
                  <a:pt x="38678" y="113355"/>
                </a:cubicBezTo>
                <a:cubicBezTo>
                  <a:pt x="41918" y="115712"/>
                  <a:pt x="46676" y="115632"/>
                  <a:pt x="50605" y="114846"/>
                </a:cubicBezTo>
                <a:cubicBezTo>
                  <a:pt x="56049" y="113758"/>
                  <a:pt x="61141" y="109162"/>
                  <a:pt x="63277" y="104038"/>
                </a:cubicBezTo>
                <a:cubicBezTo>
                  <a:pt x="63615" y="103227"/>
                  <a:pt x="63765" y="101601"/>
                  <a:pt x="62904" y="101429"/>
                </a:cubicBezTo>
                <a:cubicBezTo>
                  <a:pt x="60708" y="100990"/>
                  <a:pt x="62977" y="107188"/>
                  <a:pt x="65141" y="107765"/>
                </a:cubicBezTo>
                <a:cubicBezTo>
                  <a:pt x="74853" y="110355"/>
                  <a:pt x="74972" y="109892"/>
                  <a:pt x="84895" y="111492"/>
                </a:cubicBezTo>
                <a:cubicBezTo>
                  <a:pt x="87238" y="111870"/>
                  <a:pt x="92367" y="113087"/>
                  <a:pt x="91976" y="110746"/>
                </a:cubicBezTo>
                <a:cubicBezTo>
                  <a:pt x="91436" y="107509"/>
                  <a:pt x="82607" y="109085"/>
                  <a:pt x="83404" y="105901"/>
                </a:cubicBezTo>
                <a:cubicBezTo>
                  <a:pt x="83895" y="103939"/>
                  <a:pt x="87393" y="105222"/>
                  <a:pt x="89367" y="104783"/>
                </a:cubicBezTo>
                <a:cubicBezTo>
                  <a:pt x="93714" y="103817"/>
                  <a:pt x="104069" y="101224"/>
                  <a:pt x="100921" y="98074"/>
                </a:cubicBezTo>
                <a:cubicBezTo>
                  <a:pt x="99428" y="96580"/>
                  <a:pt x="95530" y="96185"/>
                  <a:pt x="94585" y="98074"/>
                </a:cubicBezTo>
                <a:cubicBezTo>
                  <a:pt x="93417" y="100410"/>
                  <a:pt x="92551" y="104887"/>
                  <a:pt x="94958" y="105901"/>
                </a:cubicBezTo>
                <a:cubicBezTo>
                  <a:pt x="97541" y="106989"/>
                  <a:pt x="100597" y="108904"/>
                  <a:pt x="103158" y="107765"/>
                </a:cubicBezTo>
                <a:cubicBezTo>
                  <a:pt x="106282" y="106377"/>
                  <a:pt x="109930" y="98074"/>
                  <a:pt x="106512" y="98074"/>
                </a:cubicBezTo>
                <a:cubicBezTo>
                  <a:pt x="100846" y="98074"/>
                  <a:pt x="108521" y="109371"/>
                  <a:pt x="110985" y="114474"/>
                </a:cubicBezTo>
                <a:cubicBezTo>
                  <a:pt x="112403" y="117411"/>
                  <a:pt x="116682" y="125126"/>
                  <a:pt x="117321" y="121928"/>
                </a:cubicBezTo>
                <a:cubicBezTo>
                  <a:pt x="119500" y="111030"/>
                  <a:pt x="116170" y="99649"/>
                  <a:pt x="113967" y="88756"/>
                </a:cubicBezTo>
                <a:cubicBezTo>
                  <a:pt x="112444" y="81224"/>
                  <a:pt x="112210" y="81274"/>
                  <a:pt x="110239" y="73847"/>
                </a:cubicBezTo>
                <a:cubicBezTo>
                  <a:pt x="109683" y="71750"/>
                  <a:pt x="106097" y="66349"/>
                  <a:pt x="107630" y="67884"/>
                </a:cubicBezTo>
                <a:cubicBezTo>
                  <a:pt x="109249" y="69505"/>
                  <a:pt x="111945" y="74463"/>
                  <a:pt x="112848" y="72357"/>
                </a:cubicBezTo>
                <a:cubicBezTo>
                  <a:pt x="116381" y="64115"/>
                  <a:pt x="115635" y="54440"/>
                  <a:pt x="114712" y="45521"/>
                </a:cubicBezTo>
                <a:cubicBezTo>
                  <a:pt x="114522" y="43684"/>
                  <a:pt x="114676" y="40042"/>
                  <a:pt x="112848" y="40303"/>
                </a:cubicBezTo>
                <a:cubicBezTo>
                  <a:pt x="108003" y="40996"/>
                  <a:pt x="105256" y="49106"/>
                  <a:pt x="106885" y="53721"/>
                </a:cubicBezTo>
                <a:cubicBezTo>
                  <a:pt x="107437" y="55284"/>
                  <a:pt x="110412" y="55844"/>
                  <a:pt x="111730" y="54839"/>
                </a:cubicBezTo>
                <a:cubicBezTo>
                  <a:pt x="117492" y="50448"/>
                  <a:pt x="117207" y="39701"/>
                  <a:pt x="113967" y="33221"/>
                </a:cubicBezTo>
                <a:cubicBezTo>
                  <a:pt x="113838" y="32964"/>
                  <a:pt x="107807" y="31572"/>
                  <a:pt x="108003" y="30985"/>
                </a:cubicBezTo>
                <a:cubicBezTo>
                  <a:pt x="108962" y="28108"/>
                  <a:pt x="114800" y="28728"/>
                  <a:pt x="115457" y="25767"/>
                </a:cubicBezTo>
                <a:cubicBezTo>
                  <a:pt x="116841" y="19533"/>
                  <a:pt x="109264" y="13954"/>
                  <a:pt x="103903" y="10485"/>
                </a:cubicBezTo>
                <a:cubicBezTo>
                  <a:pt x="101710" y="9066"/>
                  <a:pt x="99300" y="7957"/>
                  <a:pt x="96822" y="7131"/>
                </a:cubicBezTo>
                <a:cubicBezTo>
                  <a:pt x="96175" y="6915"/>
                  <a:pt x="93331" y="6115"/>
                  <a:pt x="93467" y="6386"/>
                </a:cubicBezTo>
                <a:cubicBezTo>
                  <a:pt x="94417" y="8286"/>
                  <a:pt x="96748" y="7724"/>
                  <a:pt x="96076" y="9740"/>
                </a:cubicBezTo>
                <a:cubicBezTo>
                  <a:pt x="95009" y="12942"/>
                  <a:pt x="89376" y="8342"/>
                  <a:pt x="86013" y="8622"/>
                </a:cubicBezTo>
                <a:cubicBezTo>
                  <a:pt x="78316" y="9263"/>
                  <a:pt x="71346" y="14085"/>
                  <a:pt x="65141" y="18685"/>
                </a:cubicBezTo>
                <a:cubicBezTo>
                  <a:pt x="59338" y="22987"/>
                  <a:pt x="55450" y="30844"/>
                  <a:pt x="55450" y="38067"/>
                </a:cubicBezTo>
                <a:cubicBezTo>
                  <a:pt x="55450" y="40795"/>
                  <a:pt x="59804" y="42166"/>
                  <a:pt x="62532" y="42166"/>
                </a:cubicBezTo>
                <a:cubicBezTo>
                  <a:pt x="64190" y="42166"/>
                  <a:pt x="62825" y="38190"/>
                  <a:pt x="61413" y="37321"/>
                </a:cubicBezTo>
                <a:cubicBezTo>
                  <a:pt x="55818" y="33877"/>
                  <a:pt x="46050" y="37072"/>
                  <a:pt x="42405" y="42539"/>
                </a:cubicBezTo>
                <a:cubicBezTo>
                  <a:pt x="40336" y="45642"/>
                  <a:pt x="40801" y="50559"/>
                  <a:pt x="42778" y="53721"/>
                </a:cubicBezTo>
                <a:cubicBezTo>
                  <a:pt x="45479" y="58042"/>
                  <a:pt x="53502" y="56371"/>
                  <a:pt x="58059" y="54093"/>
                </a:cubicBezTo>
                <a:cubicBezTo>
                  <a:pt x="59922" y="53161"/>
                  <a:pt x="59222" y="50829"/>
                  <a:pt x="57313" y="49994"/>
                </a:cubicBezTo>
                <a:cubicBezTo>
                  <a:pt x="49276" y="46478"/>
                  <a:pt x="48920" y="46870"/>
                  <a:pt x="40168" y="46266"/>
                </a:cubicBezTo>
                <a:cubicBezTo>
                  <a:pt x="32620" y="45745"/>
                  <a:pt x="24947" y="59622"/>
                  <a:pt x="28987" y="66020"/>
                </a:cubicBezTo>
                <a:cubicBezTo>
                  <a:pt x="31192" y="69512"/>
                  <a:pt x="39407" y="74464"/>
                  <a:pt x="40541" y="70493"/>
                </a:cubicBezTo>
                <a:cubicBezTo>
                  <a:pt x="43279" y="60909"/>
                  <a:pt x="44382" y="48576"/>
                  <a:pt x="38305" y="40676"/>
                </a:cubicBezTo>
                <a:cubicBezTo>
                  <a:pt x="34340" y="35521"/>
                  <a:pt x="17639" y="54093"/>
                  <a:pt x="24142" y="54093"/>
                </a:cubicBezTo>
                <a:cubicBezTo>
                  <a:pt x="28590" y="54093"/>
                  <a:pt x="32969" y="47619"/>
                  <a:pt x="31969" y="43285"/>
                </a:cubicBezTo>
                <a:cubicBezTo>
                  <a:pt x="31045" y="39283"/>
                  <a:pt x="22573" y="39635"/>
                  <a:pt x="19669" y="42539"/>
                </a:cubicBezTo>
                <a:cubicBezTo>
                  <a:pt x="11140" y="51068"/>
                  <a:pt x="21756" y="69355"/>
                  <a:pt x="31223" y="76829"/>
                </a:cubicBezTo>
                <a:cubicBezTo>
                  <a:pt x="34719" y="79589"/>
                  <a:pt x="39498" y="83954"/>
                  <a:pt x="43523" y="82047"/>
                </a:cubicBezTo>
                <a:cubicBezTo>
                  <a:pt x="47363" y="80228"/>
                  <a:pt x="46264" y="73953"/>
                  <a:pt x="46877" y="69748"/>
                </a:cubicBezTo>
                <a:cubicBezTo>
                  <a:pt x="47562" y="65050"/>
                  <a:pt x="48368" y="60331"/>
                  <a:pt x="48368" y="55584"/>
                </a:cubicBezTo>
                <a:cubicBezTo>
                  <a:pt x="48368" y="53263"/>
                  <a:pt x="48146" y="47234"/>
                  <a:pt x="46505" y="48875"/>
                </a:cubicBezTo>
                <a:cubicBezTo>
                  <a:pt x="36296" y="59084"/>
                  <a:pt x="35464" y="87405"/>
                  <a:pt x="49114" y="92111"/>
                </a:cubicBezTo>
                <a:cubicBezTo>
                  <a:pt x="51853" y="93056"/>
                  <a:pt x="55900" y="90458"/>
                  <a:pt x="56568" y="87638"/>
                </a:cubicBezTo>
                <a:cubicBezTo>
                  <a:pt x="57721" y="82771"/>
                  <a:pt x="57813" y="72550"/>
                  <a:pt x="52841" y="73102"/>
                </a:cubicBezTo>
                <a:cubicBezTo>
                  <a:pt x="46409" y="73816"/>
                  <a:pt x="45972" y="89515"/>
                  <a:pt x="51723" y="92483"/>
                </a:cubicBezTo>
                <a:cubicBezTo>
                  <a:pt x="57355" y="95389"/>
                  <a:pt x="67153" y="97341"/>
                  <a:pt x="70731" y="92111"/>
                </a:cubicBezTo>
                <a:cubicBezTo>
                  <a:pt x="75275" y="85469"/>
                  <a:pt x="74942" y="69581"/>
                  <a:pt x="67004" y="68257"/>
                </a:cubicBezTo>
                <a:cubicBezTo>
                  <a:pt x="65406" y="67991"/>
                  <a:pt x="65787" y="72793"/>
                  <a:pt x="67377" y="73102"/>
                </a:cubicBezTo>
                <a:cubicBezTo>
                  <a:pt x="75778" y="74735"/>
                  <a:pt x="86836" y="73685"/>
                  <a:pt x="92349" y="67139"/>
                </a:cubicBezTo>
                <a:cubicBezTo>
                  <a:pt x="96254" y="62502"/>
                  <a:pt x="85242" y="55689"/>
                  <a:pt x="79304" y="54466"/>
                </a:cubicBezTo>
                <a:cubicBezTo>
                  <a:pt x="77353" y="54064"/>
                  <a:pt x="71351" y="54734"/>
                  <a:pt x="73340" y="54839"/>
                </a:cubicBezTo>
                <a:cubicBezTo>
                  <a:pt x="82387" y="55315"/>
                  <a:pt x="95224" y="51928"/>
                  <a:pt x="97940" y="43285"/>
                </a:cubicBezTo>
                <a:cubicBezTo>
                  <a:pt x="99863" y="37166"/>
                  <a:pt x="90563" y="29867"/>
                  <a:pt x="84149" y="29867"/>
                </a:cubicBezTo>
                <a:cubicBezTo>
                  <a:pt x="81413" y="29867"/>
                  <a:pt x="86920" y="37426"/>
                  <a:pt x="89367" y="36203"/>
                </a:cubicBezTo>
                <a:cubicBezTo>
                  <a:pt x="91962" y="34906"/>
                  <a:pt x="90289" y="29239"/>
                  <a:pt x="87876" y="27630"/>
                </a:cubicBezTo>
                <a:cubicBezTo>
                  <a:pt x="84324" y="25262"/>
                  <a:pt x="79369" y="24830"/>
                  <a:pt x="75204" y="25767"/>
                </a:cubicBezTo>
                <a:cubicBezTo>
                  <a:pt x="68380" y="27302"/>
                  <a:pt x="62499" y="36385"/>
                  <a:pt x="63650" y="43285"/>
                </a:cubicBezTo>
                <a:cubicBezTo>
                  <a:pt x="64273" y="47018"/>
                  <a:pt x="71006" y="49956"/>
                  <a:pt x="74086" y="47757"/>
                </a:cubicBezTo>
                <a:cubicBezTo>
                  <a:pt x="77156" y="45565"/>
                  <a:pt x="74472" y="37436"/>
                  <a:pt x="70731" y="36948"/>
                </a:cubicBezTo>
                <a:cubicBezTo>
                  <a:pt x="64014" y="36072"/>
                  <a:pt x="63674" y="36485"/>
                  <a:pt x="57313" y="38812"/>
                </a:cubicBezTo>
                <a:cubicBezTo>
                  <a:pt x="51769" y="40841"/>
                  <a:pt x="52545" y="50835"/>
                  <a:pt x="54704" y="56330"/>
                </a:cubicBezTo>
                <a:cubicBezTo>
                  <a:pt x="57023" y="62232"/>
                  <a:pt x="68824" y="59622"/>
                  <a:pt x="73713" y="55584"/>
                </a:cubicBezTo>
                <a:cubicBezTo>
                  <a:pt x="75108" y="54432"/>
                  <a:pt x="77013" y="50366"/>
                  <a:pt x="75204" y="50366"/>
                </a:cubicBezTo>
                <a:cubicBezTo>
                  <a:pt x="65079" y="50366"/>
                  <a:pt x="64719" y="49513"/>
                  <a:pt x="55077" y="52603"/>
                </a:cubicBezTo>
                <a:cubicBezTo>
                  <a:pt x="44563" y="55973"/>
                  <a:pt x="35362" y="67340"/>
                  <a:pt x="34205" y="78320"/>
                </a:cubicBezTo>
                <a:cubicBezTo>
                  <a:pt x="33863" y="81563"/>
                  <a:pt x="40263" y="81206"/>
                  <a:pt x="43523" y="81302"/>
                </a:cubicBezTo>
                <a:cubicBezTo>
                  <a:pt x="46987" y="81404"/>
                  <a:pt x="54582" y="82012"/>
                  <a:pt x="53586" y="78693"/>
                </a:cubicBezTo>
                <a:cubicBezTo>
                  <a:pt x="50854" y="69592"/>
                  <a:pt x="35126" y="72683"/>
                  <a:pt x="25633" y="73102"/>
                </a:cubicBezTo>
                <a:cubicBezTo>
                  <a:pt x="17383" y="73466"/>
                  <a:pt x="11308" y="83004"/>
                  <a:pt x="8115" y="90620"/>
                </a:cubicBezTo>
                <a:cubicBezTo>
                  <a:pt x="5956" y="95769"/>
                  <a:pt x="16981" y="97800"/>
                  <a:pt x="22278" y="99565"/>
                </a:cubicBezTo>
                <a:cubicBezTo>
                  <a:pt x="22808" y="99742"/>
                  <a:pt x="21719" y="99565"/>
                  <a:pt x="21160" y="99565"/>
                </a:cubicBezTo>
                <a:cubicBezTo>
                  <a:pt x="17870" y="99565"/>
                  <a:pt x="13029" y="98533"/>
                  <a:pt x="11469" y="101429"/>
                </a:cubicBezTo>
                <a:cubicBezTo>
                  <a:pt x="9251" y="105548"/>
                  <a:pt x="9734" y="113481"/>
                  <a:pt x="14078" y="115219"/>
                </a:cubicBezTo>
                <a:cubicBezTo>
                  <a:pt x="21085" y="118022"/>
                  <a:pt x="12788" y="90202"/>
                  <a:pt x="6251" y="93974"/>
                </a:cubicBezTo>
                <a:cubicBezTo>
                  <a:pt x="3659" y="95469"/>
                  <a:pt x="-862" y="97921"/>
                  <a:pt x="288" y="100683"/>
                </a:cubicBezTo>
                <a:cubicBezTo>
                  <a:pt x="3022" y="107248"/>
                  <a:pt x="12549" y="112624"/>
                  <a:pt x="19296" y="110374"/>
                </a:cubicBezTo>
                <a:cubicBezTo>
                  <a:pt x="23300" y="109039"/>
                  <a:pt x="13597" y="103973"/>
                  <a:pt x="9978" y="10180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66" name="Google Shape;466;p4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variable importance</a:t>
            </a:r>
            <a:endParaRPr/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1991646"/>
            <a:ext cx="4147369" cy="291410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5"/>
          <p:cNvSpPr/>
          <p:nvPr/>
        </p:nvSpPr>
        <p:spPr>
          <a:xfrm>
            <a:off x="644089" y="2042420"/>
            <a:ext cx="3252900" cy="11574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5"/>
          <p:cNvSpPr/>
          <p:nvPr/>
        </p:nvSpPr>
        <p:spPr>
          <a:xfrm>
            <a:off x="2241035" y="3199905"/>
            <a:ext cx="1655700" cy="14613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5"/>
          <p:cNvSpPr/>
          <p:nvPr/>
        </p:nvSpPr>
        <p:spPr>
          <a:xfrm>
            <a:off x="644089" y="3199905"/>
            <a:ext cx="1596900" cy="3429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"/>
          <p:cNvSpPr/>
          <p:nvPr/>
        </p:nvSpPr>
        <p:spPr>
          <a:xfrm>
            <a:off x="644089" y="3542872"/>
            <a:ext cx="1596900" cy="11184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/>
          </p:nvPr>
        </p:nvSpPr>
        <p:spPr>
          <a:xfrm>
            <a:off x="643875" y="1167525"/>
            <a:ext cx="325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Using each group’s “impurity” = measure of the importance of each variable</a:t>
            </a:r>
            <a:endParaRPr sz="1720"/>
          </a:p>
        </p:txBody>
      </p:sp>
      <p:sp>
        <p:nvSpPr>
          <p:cNvPr id="478" name="Google Shape;478;p45"/>
          <p:cNvSpPr txBox="1"/>
          <p:nvPr/>
        </p:nvSpPr>
        <p:spPr>
          <a:xfrm>
            <a:off x="5956425" y="1902875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 &gt; 900 mm</a:t>
            </a:r>
            <a:endParaRPr/>
          </a:p>
        </p:txBody>
      </p:sp>
      <p:cxnSp>
        <p:nvCxnSpPr>
          <p:cNvPr id="479" name="Google Shape;479;p45"/>
          <p:cNvCxnSpPr>
            <a:stCxn id="478" idx="2"/>
          </p:cNvCxnSpPr>
          <p:nvPr/>
        </p:nvCxnSpPr>
        <p:spPr>
          <a:xfrm flipH="1">
            <a:off x="5914275" y="2303075"/>
            <a:ext cx="7518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45"/>
          <p:cNvCxnSpPr/>
          <p:nvPr/>
        </p:nvCxnSpPr>
        <p:spPr>
          <a:xfrm>
            <a:off x="6666075" y="2303075"/>
            <a:ext cx="695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5"/>
          <p:cNvSpPr txBox="1"/>
          <p:nvPr/>
        </p:nvSpPr>
        <p:spPr>
          <a:xfrm rot="-2700000">
            <a:off x="5953100" y="23223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 rot="2700000">
            <a:off x="6880625" y="2425558"/>
            <a:ext cx="627487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sp>
        <p:nvSpPr>
          <p:cNvPr id="483" name="Google Shape;483;p45"/>
          <p:cNvSpPr/>
          <p:nvPr/>
        </p:nvSpPr>
        <p:spPr>
          <a:xfrm>
            <a:off x="5320275" y="3079175"/>
            <a:ext cx="1040100" cy="99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5"/>
          <p:cNvSpPr/>
          <p:nvPr/>
        </p:nvSpPr>
        <p:spPr>
          <a:xfrm>
            <a:off x="6831075" y="3079175"/>
            <a:ext cx="1040100" cy="990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5625075" y="32315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5"/>
          <p:cNvSpPr/>
          <p:nvPr/>
        </p:nvSpPr>
        <p:spPr>
          <a:xfrm>
            <a:off x="5625075" y="34001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5"/>
          <p:cNvSpPr/>
          <p:nvPr/>
        </p:nvSpPr>
        <p:spPr>
          <a:xfrm>
            <a:off x="5839625" y="3315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6054175" y="3315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5903550" y="35324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6054175" y="36773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5536575" y="36489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5839625" y="37490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5"/>
          <p:cNvSpPr/>
          <p:nvPr/>
        </p:nvSpPr>
        <p:spPr>
          <a:xfrm>
            <a:off x="5625075" y="3862600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5"/>
          <p:cNvSpPr/>
          <p:nvPr/>
        </p:nvSpPr>
        <p:spPr>
          <a:xfrm>
            <a:off x="6090225" y="349662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7071775" y="33572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5"/>
          <p:cNvSpPr/>
          <p:nvPr/>
        </p:nvSpPr>
        <p:spPr>
          <a:xfrm>
            <a:off x="7528975" y="33158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5"/>
          <p:cNvSpPr/>
          <p:nvPr/>
        </p:nvSpPr>
        <p:spPr>
          <a:xfrm>
            <a:off x="7018225" y="3700075"/>
            <a:ext cx="88500" cy="84300"/>
          </a:xfrm>
          <a:prstGeom prst="ellipse">
            <a:avLst/>
          </a:prstGeom>
          <a:solidFill>
            <a:srgbClr val="6CE0D6"/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5"/>
          <p:cNvSpPr/>
          <p:nvPr/>
        </p:nvSpPr>
        <p:spPr>
          <a:xfrm>
            <a:off x="5751125" y="35809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"/>
          <p:cNvSpPr/>
          <p:nvPr/>
        </p:nvSpPr>
        <p:spPr>
          <a:xfrm>
            <a:off x="5979725" y="38857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5"/>
          <p:cNvSpPr/>
          <p:nvPr/>
        </p:nvSpPr>
        <p:spPr>
          <a:xfrm>
            <a:off x="7275125" y="38095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7138575" y="353247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7315575" y="32879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6969675" y="353247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7528975" y="3809525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7584975" y="35627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7391775" y="34403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7391775" y="3668900"/>
            <a:ext cx="88500" cy="84300"/>
          </a:xfrm>
          <a:prstGeom prst="ellipse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FF7D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 3: Species Distribution Modeling</a:t>
            </a:r>
            <a:endParaRPr sz="2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evaluation: variable importance</a:t>
            </a:r>
            <a:endParaRPr/>
          </a:p>
        </p:txBody>
      </p:sp>
      <p:pic>
        <p:nvPicPr>
          <p:cNvPr id="514" name="Google Shape;5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68" y="2019700"/>
            <a:ext cx="4079732" cy="291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9" y="1991646"/>
            <a:ext cx="4147369" cy="291410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6"/>
          <p:cNvSpPr/>
          <p:nvPr/>
        </p:nvSpPr>
        <p:spPr>
          <a:xfrm>
            <a:off x="644089" y="2042420"/>
            <a:ext cx="3252900" cy="11574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6"/>
          <p:cNvSpPr/>
          <p:nvPr/>
        </p:nvSpPr>
        <p:spPr>
          <a:xfrm>
            <a:off x="2241035" y="3199905"/>
            <a:ext cx="1655700" cy="14613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6"/>
          <p:cNvSpPr/>
          <p:nvPr/>
        </p:nvSpPr>
        <p:spPr>
          <a:xfrm>
            <a:off x="644089" y="3199905"/>
            <a:ext cx="1596900" cy="342900"/>
          </a:xfrm>
          <a:prstGeom prst="rect">
            <a:avLst/>
          </a:prstGeom>
          <a:solidFill>
            <a:srgbClr val="6CE0D6">
              <a:alpha val="35750"/>
            </a:srgbClr>
          </a:solidFill>
          <a:ln w="9525" cap="flat" cmpd="sng">
            <a:solidFill>
              <a:srgbClr val="6CE0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6"/>
          <p:cNvSpPr/>
          <p:nvPr/>
        </p:nvSpPr>
        <p:spPr>
          <a:xfrm>
            <a:off x="644089" y="3542872"/>
            <a:ext cx="1596900" cy="1118400"/>
          </a:xfrm>
          <a:prstGeom prst="rect">
            <a:avLst/>
          </a:prstGeom>
          <a:solidFill>
            <a:srgbClr val="FF0000">
              <a:alpha val="30730"/>
            </a:srgbClr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6"/>
          <p:cNvSpPr txBox="1">
            <a:spLocks noGrp="1"/>
          </p:cNvSpPr>
          <p:nvPr>
            <p:ph type="title"/>
          </p:nvPr>
        </p:nvSpPr>
        <p:spPr>
          <a:xfrm>
            <a:off x="643875" y="1167525"/>
            <a:ext cx="3252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Using each group’s “impurity” = measure of the importance of each variable</a:t>
            </a:r>
            <a:endParaRPr sz="1720"/>
          </a:p>
        </p:txBody>
      </p:sp>
      <p:sp>
        <p:nvSpPr>
          <p:cNvPr id="521" name="Google Shape;521;p4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probabilities</a:t>
            </a:r>
            <a:endParaRPr/>
          </a:p>
        </p:txBody>
      </p:sp>
      <p:pic>
        <p:nvPicPr>
          <p:cNvPr id="527" name="Google Shape;5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7"/>
          <p:cNvSpPr txBox="1"/>
          <p:nvPr/>
        </p:nvSpPr>
        <p:spPr>
          <a:xfrm>
            <a:off x="5067600" y="1727625"/>
            <a:ext cx="384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Roboto"/>
                <a:ea typeface="Roboto"/>
                <a:cs typeface="Roboto"/>
                <a:sym typeface="Roboto"/>
              </a:rPr>
              <a:t>Probability of occurrence?</a:t>
            </a:r>
            <a:endParaRPr sz="1800" u="sng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is not really a prediction of where the species occurs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Rather, shows the distribution of suitable habitat based </a:t>
            </a:r>
            <a:r>
              <a:rPr lang="en" sz="1800" b="1" i="1"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on the variables we considered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Environmental Data</a:t>
            </a:r>
            <a:endParaRPr sz="2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625" y="1125450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11700" y="1362375"/>
            <a:ext cx="37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Huge range of options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Climatic/topographic/edaphic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Biological/interactions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Worldclim bioclimatic variables are commonly used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Environmental Data</a:t>
            </a:r>
            <a:endParaRPr sz="2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36275"/>
            <a:ext cx="5349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396925" y="3155525"/>
            <a:ext cx="54774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 2: it is </a:t>
            </a:r>
            <a:r>
              <a:rPr lang="en" sz="172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very</a:t>
            </a: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important to choose relevant variables.</a:t>
            </a: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models will not tell you whether there is a mechanistic link to the occurrence &amp; env. data.</a:t>
            </a: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 is up to your understanding &amp; consideration as a scientist.</a:t>
            </a:r>
            <a:endParaRPr sz="17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404050" y="1527575"/>
            <a:ext cx="20979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Note 1: it is </a:t>
            </a:r>
            <a:r>
              <a:rPr lang="en" sz="1520" b="1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very</a:t>
            </a: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important to </a:t>
            </a:r>
            <a:endParaRPr sz="15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a relevant </a:t>
            </a:r>
            <a:endParaRPr sz="15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Area Of Interest (AOI)</a:t>
            </a:r>
            <a:endParaRPr sz="152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SMD dataset:</a:t>
            </a:r>
            <a:r>
              <a:rPr lang="en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env. data for occurrence data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8" y="1116525"/>
            <a:ext cx="40365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825" y="1209725"/>
            <a:ext cx="5218876" cy="37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modeling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716700" y="2523675"/>
            <a:ext cx="11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448</a:t>
            </a:r>
            <a:endParaRPr/>
          </a:p>
        </p:txBody>
      </p:sp>
      <p:cxnSp>
        <p:nvCxnSpPr>
          <p:cNvPr id="147" name="Google Shape;147;p23"/>
          <p:cNvCxnSpPr/>
          <p:nvPr/>
        </p:nvCxnSpPr>
        <p:spPr>
          <a:xfrm flipH="1">
            <a:off x="1911304" y="2025925"/>
            <a:ext cx="752700" cy="77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48" name="Google Shape;148;p23"/>
          <p:cNvCxnSpPr/>
          <p:nvPr/>
        </p:nvCxnSpPr>
        <p:spPr>
          <a:xfrm rot="10800000">
            <a:off x="1911300" y="2802000"/>
            <a:ext cx="751800" cy="8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49" name="Google Shape;149;p23"/>
          <p:cNvSpPr txBox="1"/>
          <p:nvPr/>
        </p:nvSpPr>
        <p:spPr>
          <a:xfrm>
            <a:off x="2664000" y="1734500"/>
            <a:ext cx="1228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312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664000" y="3334400"/>
            <a:ext cx="116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136</a:t>
            </a:r>
            <a:endParaRPr/>
          </a:p>
        </p:txBody>
      </p:sp>
      <p:cxnSp>
        <p:nvCxnSpPr>
          <p:cNvPr id="151" name="Google Shape;151;p23"/>
          <p:cNvCxnSpPr/>
          <p:nvPr/>
        </p:nvCxnSpPr>
        <p:spPr>
          <a:xfrm flipH="1">
            <a:off x="3892775" y="2023675"/>
            <a:ext cx="1032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4925675" y="1717075"/>
            <a:ext cx="24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the model to discover &amp; learn</a:t>
            </a:r>
            <a:endParaRPr/>
          </a:p>
        </p:txBody>
      </p:sp>
      <p:cxnSp>
        <p:nvCxnSpPr>
          <p:cNvPr id="153" name="Google Shape;153;p23"/>
          <p:cNvCxnSpPr/>
          <p:nvPr/>
        </p:nvCxnSpPr>
        <p:spPr>
          <a:xfrm flipH="1">
            <a:off x="3892775" y="3609300"/>
            <a:ext cx="10329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4" name="Google Shape;154;p23"/>
          <p:cNvSpPr txBox="1"/>
          <p:nvPr/>
        </p:nvSpPr>
        <p:spPr>
          <a:xfrm>
            <a:off x="4925675" y="3302700"/>
            <a:ext cx="279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“Unseen” data. Used to evaluate the model performance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 rot="-2700000">
            <a:off x="1880707" y="2123429"/>
            <a:ext cx="704278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 rot="2700000">
            <a:off x="1880707" y="3126029"/>
            <a:ext cx="704278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513600" y="2093550"/>
            <a:ext cx="81168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in the background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 Random Forest model?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training data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" y="1170125"/>
            <a:ext cx="5438049" cy="382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nezuela Map Infographics by Slidesgo">
  <a:themeElements>
    <a:clrScheme name="Simple Light">
      <a:dk1>
        <a:srgbClr val="000000"/>
      </a:dk1>
      <a:lt1>
        <a:srgbClr val="FFFFFF"/>
      </a:lt1>
      <a:dk2>
        <a:srgbClr val="ECECEC"/>
      </a:dk2>
      <a:lt2>
        <a:srgbClr val="CECECE"/>
      </a:lt2>
      <a:accent1>
        <a:srgbClr val="FBBA00"/>
      </a:accent1>
      <a:accent2>
        <a:srgbClr val="D79409"/>
      </a:accent2>
      <a:accent3>
        <a:srgbClr val="D33738"/>
      </a:accent3>
      <a:accent4>
        <a:srgbClr val="B42021"/>
      </a:accent4>
      <a:accent5>
        <a:srgbClr val="0C3769"/>
      </a:accent5>
      <a:accent6>
        <a:srgbClr val="00439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On-screen Show (16:9)</PresentationFormat>
  <Paragraphs>258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Fira Sans Extra Condensed</vt:lpstr>
      <vt:lpstr>Roboto</vt:lpstr>
      <vt:lpstr>Segoe UI Black</vt:lpstr>
      <vt:lpstr>Arial</vt:lpstr>
      <vt:lpstr>Venezuela Map Infographics by Slidesgo</vt:lpstr>
      <vt:lpstr>MSc Spatial Analysis Course Day 4</vt:lpstr>
      <vt:lpstr>Species Distribution Models</vt:lpstr>
      <vt:lpstr>PowerPoint Presentation</vt:lpstr>
      <vt:lpstr>PowerPoint Presentation</vt:lpstr>
      <vt:lpstr>PowerPoint Presentation</vt:lpstr>
      <vt:lpstr>PowerPoint Presentation</vt:lpstr>
      <vt:lpstr>Machine learning modeling</vt:lpstr>
      <vt:lpstr>What’s happening in the background  of a Random Forest model?</vt:lpstr>
      <vt:lpstr>Decision Tree: training data</vt:lpstr>
      <vt:lpstr>Decision Tree: training data</vt:lpstr>
      <vt:lpstr>Decision Tree: training data</vt:lpstr>
      <vt:lpstr>Decision Tree: training data</vt:lpstr>
      <vt:lpstr>Decision Tree: training data</vt:lpstr>
      <vt:lpstr>Decision Tree: training data</vt:lpstr>
      <vt:lpstr>Decision Tree: training data</vt:lpstr>
      <vt:lpstr>Random Forest = aggregation of decision trees</vt:lpstr>
      <vt:lpstr>Model evaluation: classification on testing data</vt:lpstr>
      <vt:lpstr>Model evaluation: classification on testing data</vt:lpstr>
      <vt:lpstr>Model evaluation: classification</vt:lpstr>
      <vt:lpstr>Model evaluation: classification</vt:lpstr>
      <vt:lpstr>Model evaluation: probability →  Receiver Operator Characteristic &amp; Area Under Curve</vt:lpstr>
      <vt:lpstr>Model evaluation: probability →  Receiver Operator Characteristic &amp; Area Under Curve</vt:lpstr>
      <vt:lpstr>Model evaluation: probability →  Receiver Operator Characteristic &amp; Area Under Curve</vt:lpstr>
      <vt:lpstr>Model evaluation: probability → ROC-AUC</vt:lpstr>
      <vt:lpstr>Model evaluation: probability → ROC-AUC </vt:lpstr>
      <vt:lpstr>Model evaluation: probability → ROC-AUC</vt:lpstr>
      <vt:lpstr>Model evaluation: probability → ROC-AUC</vt:lpstr>
      <vt:lpstr>Model evaluation: probability → ROC-AUC </vt:lpstr>
      <vt:lpstr>Model evaluation: variable importance</vt:lpstr>
      <vt:lpstr>Model evaluation: variable importance</vt:lpstr>
      <vt:lpstr>Output: probabilities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</dc:title>
  <cp:lastModifiedBy>Joseph White 2</cp:lastModifiedBy>
  <cp:revision>2</cp:revision>
  <dcterms:modified xsi:type="dcterms:W3CDTF">2023-10-27T11:26:26Z</dcterms:modified>
</cp:coreProperties>
</file>