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623050" cy="9810750"/>
  <p:embeddedFontLst>
    <p:embeddedFont>
      <p:font typeface="Economica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Candara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>
          <p15:clr>
            <a:srgbClr val="9AA0A6"/>
          </p15:clr>
        </p15:guide>
        <p15:guide id="4" orient="horz" pos="96">
          <p15:clr>
            <a:srgbClr val="9AA0A6"/>
          </p15:clr>
        </p15:guide>
        <p15:guide id="5" orient="horz" pos="1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66D166-C186-4069-B97B-5A7D9B437E63}">
  <a:tblStyle styleId="{5C66D166-C186-4069-B97B-5A7D9B437E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  <p:guide pos="96" orient="horz"/>
        <p:guide pos="1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Candara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ndar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4.xml"/><Relationship Id="rId33" Type="http://schemas.openxmlformats.org/officeDocument/2006/relationships/font" Target="fonts/Oswald-bold.fntdata"/><Relationship Id="rId10" Type="http://schemas.openxmlformats.org/officeDocument/2006/relationships/slide" Target="slides/slide3.xml"/><Relationship Id="rId32" Type="http://schemas.openxmlformats.org/officeDocument/2006/relationships/font" Target="fonts/Oswa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6da115d63_0_46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76da115d63_0_46:notes"/>
          <p:cNvSpPr/>
          <p:nvPr>
            <p:ph idx="2" type="sldImg"/>
          </p:nvPr>
        </p:nvSpPr>
        <p:spPr>
          <a:xfrm>
            <a:off x="68526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P7 - </a:t>
            </a:r>
            <a:r>
              <a:rPr lang="en-US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Parte 3</a:t>
            </a:r>
            <a:endParaRPr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CADP 2020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Listas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539750" y="1403750"/>
            <a:ext cx="7893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b="1" lang="en-US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i="0" sz="17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Modifique la solución del ejercicio 1 para que la información de los jugadores quede ordenada </a:t>
            </a:r>
            <a:r>
              <a:rPr b="1"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 altura </a:t>
            </a:r>
            <a:r>
              <a:rPr i="0" lang="en-US" sz="17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 manera ascendente.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41201" y="3073000"/>
            <a:ext cx="7527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i="0" lang="en-US" sz="2000" u="non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debería realizarse la carga?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491250" y="426075"/>
            <a:ext cx="8100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17539" l="0" r="-694" t="0"/>
          <a:stretch/>
        </p:blipFill>
        <p:spPr>
          <a:xfrm>
            <a:off x="5718216" y="4148150"/>
            <a:ext cx="917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26999" l="0" r="-3476" t="1269"/>
          <a:stretch/>
        </p:blipFill>
        <p:spPr>
          <a:xfrm>
            <a:off x="4752975" y="4250525"/>
            <a:ext cx="9969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5">
            <a:alphaModFix/>
          </a:blip>
          <a:srcRect b="27651" l="0" r="0" t="0"/>
          <a:stretch/>
        </p:blipFill>
        <p:spPr>
          <a:xfrm>
            <a:off x="1979602" y="4123125"/>
            <a:ext cx="10160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6">
            <a:alphaModFix/>
          </a:blip>
          <a:srcRect b="22474" l="0" r="0" t="0"/>
          <a:stretch/>
        </p:blipFill>
        <p:spPr>
          <a:xfrm>
            <a:off x="2903526" y="4182675"/>
            <a:ext cx="917750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7">
            <a:alphaModFix/>
          </a:blip>
          <a:srcRect b="14675" l="0" r="0" t="0"/>
          <a:stretch/>
        </p:blipFill>
        <p:spPr>
          <a:xfrm>
            <a:off x="3797791" y="4064800"/>
            <a:ext cx="917750" cy="10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7756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1128125" y="3510656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6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5455336" y="4165777"/>
            <a:ext cx="290400" cy="1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640562" y="3841003"/>
            <a:ext cx="1084288" cy="323925"/>
            <a:chOff x="640562" y="3698937"/>
            <a:chExt cx="1084288" cy="431900"/>
          </a:xfrm>
        </p:grpSpPr>
        <p:sp>
          <p:nvSpPr>
            <p:cNvPr id="60" name="Google Shape;60;p7"/>
            <p:cNvSpPr txBox="1"/>
            <p:nvPr/>
          </p:nvSpPr>
          <p:spPr>
            <a:xfrm>
              <a:off x="640562" y="3698937"/>
              <a:ext cx="725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49262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None/>
              </a:pPr>
              <a:r>
                <a:rPr b="1" i="0" lang="en-US" sz="16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cxnSp>
          <p:nvCxnSpPr>
            <p:cNvPr id="61" name="Google Shape;61;p7"/>
            <p:cNvCxnSpPr/>
            <p:nvPr/>
          </p:nvCxnSpPr>
          <p:spPr>
            <a:xfrm>
              <a:off x="1366050" y="3914837"/>
              <a:ext cx="358800" cy="216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aphicFrame>
        <p:nvGraphicFramePr>
          <p:cNvPr id="62" name="Google Shape;62;p7"/>
          <p:cNvGraphicFramePr/>
          <p:nvPr/>
        </p:nvGraphicFramePr>
        <p:xfrm>
          <a:off x="4096113" y="4092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274750"/>
                <a:gridCol w="4540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T="34075" marB="3407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075" marB="340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3" name="Google Shape;63;p7"/>
          <p:cNvGrpSpPr/>
          <p:nvPr/>
        </p:nvGrpSpPr>
        <p:grpSpPr>
          <a:xfrm>
            <a:off x="486312" y="3976825"/>
            <a:ext cx="7788777" cy="560875"/>
            <a:chOff x="542251" y="5852045"/>
            <a:chExt cx="7787998" cy="747634"/>
          </a:xfrm>
        </p:grpSpPr>
        <p:grpSp>
          <p:nvGrpSpPr>
            <p:cNvPr id="64" name="Google Shape;64;p7"/>
            <p:cNvGrpSpPr/>
            <p:nvPr/>
          </p:nvGrpSpPr>
          <p:grpSpPr>
            <a:xfrm>
              <a:off x="5732145" y="5892534"/>
              <a:ext cx="2598104" cy="707145"/>
              <a:chOff x="5732145" y="5892534"/>
              <a:chExt cx="2598104" cy="707145"/>
            </a:xfrm>
          </p:grpSpPr>
          <p:cxnSp>
            <p:nvCxnSpPr>
              <p:cNvPr id="65" name="Google Shape;65;p7"/>
              <p:cNvCxnSpPr/>
              <p:nvPr/>
            </p:nvCxnSpPr>
            <p:spPr>
              <a:xfrm>
                <a:off x="5732145" y="6226721"/>
                <a:ext cx="941400" cy="27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pic>
            <p:nvPicPr>
              <p:cNvPr id="66" name="Google Shape;66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680439" y="5892534"/>
                <a:ext cx="1649810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7"/>
            <p:cNvGrpSpPr/>
            <p:nvPr/>
          </p:nvGrpSpPr>
          <p:grpSpPr>
            <a:xfrm>
              <a:off x="542251" y="5852045"/>
              <a:ext cx="3636274" cy="707145"/>
              <a:chOff x="542251" y="5852045"/>
              <a:chExt cx="3636274" cy="707145"/>
            </a:xfrm>
          </p:grpSpPr>
          <p:pic>
            <p:nvPicPr>
              <p:cNvPr id="68" name="Google Shape;68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55482" y="5852045"/>
                <a:ext cx="1649810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9" name="Google Shape;69;p7"/>
              <p:cNvCxnSpPr/>
              <p:nvPr/>
            </p:nvCxnSpPr>
            <p:spPr>
              <a:xfrm>
                <a:off x="3283925" y="6198826"/>
                <a:ext cx="894600" cy="47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0" name="Google Shape;70;p7"/>
              <p:cNvSpPr txBox="1"/>
              <p:nvPr/>
            </p:nvSpPr>
            <p:spPr>
              <a:xfrm>
                <a:off x="542251" y="5897369"/>
                <a:ext cx="725400" cy="3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449262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1" i="0" lang="en-US" sz="1600" u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  <p:cxnSp>
            <p:nvCxnSpPr>
              <p:cNvPr id="71" name="Google Shape;71;p7"/>
              <p:cNvCxnSpPr/>
              <p:nvPr/>
            </p:nvCxnSpPr>
            <p:spPr>
              <a:xfrm>
                <a:off x="1312132" y="6032180"/>
                <a:ext cx="358800" cy="216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72" name="Google Shape;72;p7"/>
          <p:cNvSpPr txBox="1"/>
          <p:nvPr/>
        </p:nvSpPr>
        <p:spPr>
          <a:xfrm>
            <a:off x="3117903" y="4146363"/>
            <a:ext cx="290400" cy="21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72459" y="4629994"/>
            <a:ext cx="7448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22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Notar que quedaron almacenados ordenados por altura de forma ascendente</a:t>
            </a:r>
            <a:endParaRPr sz="22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145049" y="244069"/>
            <a:ext cx="4812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i="0" lang="en-US" sz="22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La forma de realizar los enlaces varía de acuerdo al lugar donde corresponde insertar el nodo</a:t>
            </a:r>
            <a:endParaRPr sz="22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3083050" y="4066328"/>
            <a:ext cx="290400" cy="21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5455325" y="4147379"/>
            <a:ext cx="290400" cy="3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62620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44332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04400" y="1434302"/>
            <a:ext cx="1728900" cy="20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27651" l="0" r="0" t="0"/>
          <a:stretch/>
        </p:blipFill>
        <p:spPr>
          <a:xfrm>
            <a:off x="4746075" y="1464842"/>
            <a:ext cx="9795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b="22474" l="0" r="0" t="0"/>
          <a:stretch/>
        </p:blipFill>
        <p:spPr>
          <a:xfrm>
            <a:off x="3030975" y="1576767"/>
            <a:ext cx="833900" cy="9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7">
            <a:alphaModFix/>
          </a:blip>
          <a:srcRect b="14675" l="0" r="0" t="0"/>
          <a:stretch/>
        </p:blipFill>
        <p:spPr>
          <a:xfrm>
            <a:off x="1084625" y="1515112"/>
            <a:ext cx="906150" cy="1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209556" y="197475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301666" y="941225"/>
            <a:ext cx="30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b="1" lang="en-US" sz="18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1801862" y="4039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296975"/>
                <a:gridCol w="4270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32658968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García Pablo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218        </a:t>
                      </a:r>
                      <a:endParaRPr sz="1100"/>
                    </a:p>
                  </a:txBody>
                  <a:tcPr marT="34275" marB="34275" marR="91525" marL="915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-US" sz="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275" marB="3427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6" name="Google Shape;86;p7"/>
          <p:cNvGrpSpPr/>
          <p:nvPr/>
        </p:nvGrpSpPr>
        <p:grpSpPr>
          <a:xfrm>
            <a:off x="680606" y="3987438"/>
            <a:ext cx="5324148" cy="540487"/>
            <a:chOff x="578589" y="4872992"/>
            <a:chExt cx="5324148" cy="719690"/>
          </a:xfrm>
        </p:grpSpPr>
        <p:pic>
          <p:nvPicPr>
            <p:cNvPr id="87" name="Google Shape;87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71608" y="4885559"/>
              <a:ext cx="1724000" cy="707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28801" y="4884094"/>
              <a:ext cx="1773936" cy="707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7"/>
            <p:cNvCxnSpPr/>
            <p:nvPr/>
          </p:nvCxnSpPr>
          <p:spPr>
            <a:xfrm>
              <a:off x="3370463" y="5238321"/>
              <a:ext cx="719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0" name="Google Shape;90;p7"/>
            <p:cNvSpPr txBox="1"/>
            <p:nvPr/>
          </p:nvSpPr>
          <p:spPr>
            <a:xfrm>
              <a:off x="578589" y="4872992"/>
              <a:ext cx="725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49262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None/>
              </a:pPr>
              <a:r>
                <a:rPr b="1" i="0" lang="en-US" sz="16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cxnSp>
          <p:nvCxnSpPr>
            <p:cNvPr id="91" name="Google Shape;91;p7"/>
            <p:cNvCxnSpPr/>
            <p:nvPr/>
          </p:nvCxnSpPr>
          <p:spPr>
            <a:xfrm>
              <a:off x="1323551" y="5042061"/>
              <a:ext cx="358800" cy="216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" name="Google Shape;92;p7"/>
            <p:cNvSpPr txBox="1"/>
            <p:nvPr/>
          </p:nvSpPr>
          <p:spPr>
            <a:xfrm>
              <a:off x="3048199" y="4946099"/>
              <a:ext cx="290400" cy="2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" name="Google Shape;93;p7"/>
          <p:cNvSpPr txBox="1"/>
          <p:nvPr/>
        </p:nvSpPr>
        <p:spPr>
          <a:xfrm>
            <a:off x="4562475" y="2682867"/>
            <a:ext cx="17289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30058396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Perez Juan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205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2755900" y="2704293"/>
            <a:ext cx="2029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35369325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Lopez Pedro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198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899233" y="2686417"/>
            <a:ext cx="2029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32658968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García Pablo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218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6451600" y="2673189"/>
            <a:ext cx="979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0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i="0" lang="en-US" sz="140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344161" y="1098231"/>
            <a:ext cx="4143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i="0" lang="en-US" sz="25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asos:</a:t>
            </a:r>
            <a:endParaRPr sz="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02" name="Google Shape;102;p8"/>
          <p:cNvGraphicFramePr/>
          <p:nvPr/>
        </p:nvGraphicFramePr>
        <p:xfrm>
          <a:off x="3983037" y="3122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154300"/>
                <a:gridCol w="409150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T="34075" marB="3407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075" marB="340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" name="Google Shape;103;p8"/>
          <p:cNvGrpSpPr/>
          <p:nvPr/>
        </p:nvGrpSpPr>
        <p:grpSpPr>
          <a:xfrm>
            <a:off x="621067" y="3093843"/>
            <a:ext cx="6984508" cy="557932"/>
            <a:chOff x="658180" y="5851236"/>
            <a:chExt cx="7202751" cy="743711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5633959" y="5893934"/>
              <a:ext cx="2226973" cy="701013"/>
              <a:chOff x="5633959" y="5893934"/>
              <a:chExt cx="2226973" cy="701013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5633959" y="6205615"/>
                <a:ext cx="649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241952" y="5893934"/>
                <a:ext cx="1618980" cy="7010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" name="Google Shape;107;p8"/>
            <p:cNvGrpSpPr/>
            <p:nvPr/>
          </p:nvGrpSpPr>
          <p:grpSpPr>
            <a:xfrm>
              <a:off x="658180" y="5851236"/>
              <a:ext cx="3339851" cy="707145"/>
              <a:chOff x="658180" y="5851236"/>
              <a:chExt cx="3339851" cy="707145"/>
            </a:xfrm>
          </p:grpSpPr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65119" y="5851236"/>
                <a:ext cx="1618962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9" name="Google Shape;109;p8"/>
              <p:cNvCxnSpPr/>
              <p:nvPr/>
            </p:nvCxnSpPr>
            <p:spPr>
              <a:xfrm>
                <a:off x="3600532" y="6258069"/>
                <a:ext cx="397500" cy="24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10" name="Google Shape;110;p8"/>
              <p:cNvSpPr txBox="1"/>
              <p:nvPr/>
            </p:nvSpPr>
            <p:spPr>
              <a:xfrm>
                <a:off x="658180" y="5993140"/>
                <a:ext cx="725400" cy="3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449262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1" i="0" lang="en-US" sz="1600" u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  <p:cxnSp>
            <p:nvCxnSpPr>
              <p:cNvPr id="111" name="Google Shape;111;p8"/>
              <p:cNvCxnSpPr>
                <a:stCxn id="110" idx="3"/>
                <a:endCxn id="108" idx="1"/>
              </p:cNvCxnSpPr>
              <p:nvPr/>
            </p:nvCxnSpPr>
            <p:spPr>
              <a:xfrm>
                <a:off x="1383580" y="6162190"/>
                <a:ext cx="581700" cy="4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12" name="Google Shape;112;p8"/>
          <p:cNvSpPr txBox="1"/>
          <p:nvPr/>
        </p:nvSpPr>
        <p:spPr>
          <a:xfrm>
            <a:off x="3117396" y="3160976"/>
            <a:ext cx="290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5205186" y="3172542"/>
            <a:ext cx="290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1023937" y="441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525575"/>
                <a:gridCol w="382550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34769325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Fernández Juan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185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8"/>
          <p:cNvGraphicFramePr/>
          <p:nvPr/>
        </p:nvGraphicFramePr>
        <p:xfrm>
          <a:off x="3465512" y="4428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525575"/>
                <a:gridCol w="468300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29769325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Martínez Carlos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8"/>
          <p:cNvSpPr txBox="1"/>
          <p:nvPr/>
        </p:nvSpPr>
        <p:spPr>
          <a:xfrm>
            <a:off x="327025" y="2748850"/>
            <a:ext cx="8244000" cy="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 Insertar en lista no vacía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6208712" y="441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525575"/>
                <a:gridCol w="4667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32769325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González Mario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219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8"/>
          <p:cNvSpPr txBox="1"/>
          <p:nvPr/>
        </p:nvSpPr>
        <p:spPr>
          <a:xfrm>
            <a:off x="2852737" y="1671638"/>
            <a:ext cx="290400" cy="21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991100" y="1694259"/>
            <a:ext cx="290400" cy="21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8"/>
          <p:cNvGraphicFramePr/>
          <p:nvPr/>
        </p:nvGraphicFramePr>
        <p:xfrm>
          <a:off x="2382837" y="1978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{5C66D166-C186-4069-B97B-5A7D9B437E63}</a:tableStyleId>
              </a:tblPr>
              <a:tblGrid>
                <a:gridCol w="1162275"/>
                <a:gridCol w="456525"/>
              </a:tblGrid>
              <a:tr h="4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33369325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Lopez Pedro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i="0" lang="en-US" sz="100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198  </a:t>
                      </a: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T="34100" marB="34100" marR="91275" marL="91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8"/>
          <p:cNvSpPr txBox="1"/>
          <p:nvPr/>
        </p:nvSpPr>
        <p:spPr>
          <a:xfrm>
            <a:off x="327025" y="1606153"/>
            <a:ext cx="7270800" cy="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 I</a:t>
            </a:r>
            <a:r>
              <a:rPr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nsertar nodo en una lista vacía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982889" y="2060631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6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123" name="Google Shape;123;p8"/>
          <p:cNvSpPr txBox="1"/>
          <p:nvPr/>
        </p:nvSpPr>
        <p:spPr>
          <a:xfrm rot="-180108">
            <a:off x="4134591" y="1868229"/>
            <a:ext cx="3122184" cy="54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asigna el nodo como primer elemento de la lisa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8"/>
          <p:cNvSpPr txBox="1"/>
          <p:nvPr/>
        </p:nvSpPr>
        <p:spPr>
          <a:xfrm rot="-180128">
            <a:off x="1035644" y="4125983"/>
            <a:ext cx="847763" cy="26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i="0" lang="en-US" sz="17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inicio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8"/>
          <p:cNvSpPr txBox="1"/>
          <p:nvPr/>
        </p:nvSpPr>
        <p:spPr>
          <a:xfrm rot="-69555">
            <a:off x="3329351" y="4080272"/>
            <a:ext cx="2164943" cy="2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i="0" lang="en-US" sz="17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medio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6" name="Google Shape;126;p8"/>
          <p:cNvSpPr txBox="1"/>
          <p:nvPr/>
        </p:nvSpPr>
        <p:spPr>
          <a:xfrm rot="138150">
            <a:off x="6126973" y="4084200"/>
            <a:ext cx="866199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i="0" lang="en-US" sz="17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final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27025" y="3755599"/>
            <a:ext cx="80373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Pueden darse 3 casos: insertar adelante  -  insertar en el medio  -  insertar atrás 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28" name="Google Shape;128;p8"/>
          <p:cNvGrpSpPr/>
          <p:nvPr/>
        </p:nvGrpSpPr>
        <p:grpSpPr>
          <a:xfrm>
            <a:off x="1706227" y="2021780"/>
            <a:ext cx="635541" cy="253575"/>
            <a:chOff x="4144627" y="2289307"/>
            <a:chExt cx="635541" cy="338100"/>
          </a:xfrm>
        </p:grpSpPr>
        <p:sp>
          <p:nvSpPr>
            <p:cNvPr id="129" name="Google Shape;129;p8"/>
            <p:cNvSpPr txBox="1"/>
            <p:nvPr/>
          </p:nvSpPr>
          <p:spPr>
            <a:xfrm>
              <a:off x="4144627" y="2289307"/>
              <a:ext cx="341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8"/>
            <p:cNvCxnSpPr/>
            <p:nvPr/>
          </p:nvCxnSpPr>
          <p:spPr>
            <a:xfrm flipH="1" rot="10800000">
              <a:off x="4380568" y="2568636"/>
              <a:ext cx="399600" cy="18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" name="Google Shape;131;p8"/>
          <p:cNvSpPr txBox="1"/>
          <p:nvPr/>
        </p:nvSpPr>
        <p:spPr>
          <a:xfrm>
            <a:off x="313634" y="2532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382575" y="1238250"/>
            <a:ext cx="79932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Pasos a seguir:</a:t>
            </a:r>
            <a:endParaRPr i="0" sz="16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el nodo a insertar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la posición correspondiente para insertar el nodo creado</a:t>
            </a:r>
            <a:endParaRPr b="1" i="0" sz="1600" u="none">
              <a:solidFill>
                <a:srgbClr val="26262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3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i="1" lang="en-US" sz="1600" u="none" cap="none" strike="noStrik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necesario ubicarse al inicio de la lista y recorrer hasta encontrar la posición.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3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i="1" lang="en-US" sz="1600" u="none" cap="none" strike="noStrik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Vamos a utilizar 2 punteros auxiliares para realizar el recorrido. ¿por qué?</a:t>
            </a:r>
            <a:endParaRPr i="1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los enlaces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3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i="1" lang="en-US" sz="1600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 vez encontrada la posición, deberán actualizarse los enlaces de acuerdo al caso. Es importante entonces determinar dicho cas</a:t>
            </a:r>
            <a:r>
              <a:rPr i="1" lang="en-US" sz="1600" u="none" cap="none" strike="noStrik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13634" y="2532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4067175" y="141684"/>
            <a:ext cx="50769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833126" y="1242700"/>
            <a:ext cx="5225100" cy="381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insertarOrdenado(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L:lista; j:jugador);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nue: lista;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act, ant: lista; </a:t>
            </a:r>
            <a:r>
              <a:rPr i="1" lang="en-US" sz="12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{punteros auxiliares para recorrido}</a:t>
            </a:r>
            <a:endParaRPr i="0" sz="1200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new (nue); 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nue^.dato := j;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act := L; </a:t>
            </a:r>
            <a:r>
              <a:rPr i="1" lang="en-US" sz="13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{ubico act y ant al inicio de la lista}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ant := L;</a:t>
            </a:r>
            <a:r>
              <a:rPr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b="1"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act &lt;&gt; nil)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(j.altura 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act^.dato.altura)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endParaRPr b="1"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b="1"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1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ant := act;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act:= act^.sig;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(act = ant) </a:t>
            </a: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i="1" lang="en-US" sz="13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{al inicio o lista vacía}</a:t>
            </a:r>
            <a:endParaRPr b="1" i="0" sz="1300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L:= nue; </a:t>
            </a:r>
            <a:endParaRPr b="1"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else </a:t>
            </a:r>
            <a:r>
              <a:rPr i="1" lang="en-US" sz="1300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{al medio o al final}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ant^.sig:= nue;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i="1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nue^.sig:= act;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3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sz="13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186850" y="961850"/>
            <a:ext cx="2874900" cy="195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cargarLista(</a:t>
            </a: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j: jugador;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leerJugador(j); </a:t>
            </a:r>
            <a:endParaRPr i="0" sz="11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(j.dni &lt;&gt; 0) </a:t>
            </a: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 b="1" i="1" sz="11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insertarOrdenado(L, j);</a:t>
            </a:r>
            <a:endParaRPr i="1" sz="110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leerJugador(j);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10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1450600" y="3123476"/>
            <a:ext cx="1584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1746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300"/>
              <a:buFont typeface="Roboto Condensed"/>
              <a:buAutoNum type="arabicPeriod"/>
            </a:pPr>
            <a:r>
              <a:rPr i="0" lang="en-US" sz="1300" u="none">
                <a:solidFill>
                  <a:srgbClr val="1F4E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el nodo a insertar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3769484" y="2335200"/>
            <a:ext cx="269700" cy="567900"/>
          </a:xfrm>
          <a:prstGeom prst="leftBracket">
            <a:avLst>
              <a:gd fmla="val 36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3769466" y="3060861"/>
            <a:ext cx="165900" cy="722700"/>
          </a:xfrm>
          <a:prstGeom prst="leftBracket">
            <a:avLst>
              <a:gd fmla="val 68" name="adj"/>
            </a:avLst>
          </a:prstGeom>
          <a:noFill/>
          <a:ln cap="flat" cmpd="sng" w="38100">
            <a:solidFill>
              <a:srgbClr val="5482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3797032" y="3879502"/>
            <a:ext cx="111000" cy="757200"/>
          </a:xfrm>
          <a:prstGeom prst="leftBracket">
            <a:avLst>
              <a:gd fmla="val 85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61234" y="1008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1298200" y="3588975"/>
            <a:ext cx="1965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4823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Buscar la posición para insertar el nodo creado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1402278" y="4301125"/>
            <a:ext cx="1748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Realizar los enlaces</a:t>
            </a:r>
            <a:endParaRPr/>
          </a:p>
        </p:txBody>
      </p:sp>
      <p:cxnSp>
        <p:nvCxnSpPr>
          <p:cNvPr id="152" name="Google Shape;152;p10"/>
          <p:cNvCxnSpPr>
            <a:stCxn id="146" idx="1"/>
            <a:endCxn id="145" idx="3"/>
          </p:cNvCxnSpPr>
          <p:nvPr/>
        </p:nvCxnSpPr>
        <p:spPr>
          <a:xfrm flipH="1">
            <a:off x="3034784" y="2619150"/>
            <a:ext cx="7347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0"/>
          <p:cNvCxnSpPr>
            <a:stCxn id="147" idx="1"/>
            <a:endCxn id="150" idx="3"/>
          </p:cNvCxnSpPr>
          <p:nvPr/>
        </p:nvCxnSpPr>
        <p:spPr>
          <a:xfrm flipH="1">
            <a:off x="3263666" y="3422211"/>
            <a:ext cx="5058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0"/>
          <p:cNvCxnSpPr>
            <a:stCxn id="148" idx="1"/>
            <a:endCxn id="151" idx="3"/>
          </p:cNvCxnSpPr>
          <p:nvPr/>
        </p:nvCxnSpPr>
        <p:spPr>
          <a:xfrm flipH="1">
            <a:off x="3150232" y="4258102"/>
            <a:ext cx="6468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