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7" r:id="rId8"/>
    <p:sldId id="290" r:id="rId9"/>
    <p:sldId id="291" r:id="rId10"/>
    <p:sldId id="289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D4781-B0A1-4FD1-850B-0686AB9D645E}">
          <p14:sldIdLst>
            <p14:sldId id="280"/>
            <p14:sldId id="281"/>
            <p14:sldId id="282"/>
            <p14:sldId id="287"/>
            <p14:sldId id="290"/>
            <p14:sldId id="291"/>
            <p14:sldId id="289"/>
            <p14:sldId id="286"/>
          </p14:sldIdLst>
        </p14:section>
        <p14:section name="Untitled Section" id="{0F7C94F2-3BBD-48D1-8D05-D586E3792B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are major characteristics of education by state and demographics in the US?</a:t>
          </a:r>
          <a:endParaRPr lang="en-US" sz="2000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is the geographic variation of educational attainment?</a:t>
          </a:r>
          <a:endParaRPr lang="en-US" sz="2000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1C1B28B7-2609-4BAA-AAAB-5801EDFD33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is the association between educational attainment and income?</a:t>
          </a:r>
          <a:endParaRPr lang="en-US" sz="2000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NeighborX="2718" custLinFactNeighborY="-22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ScaleX="100815" custScaleY="85612" custLinFactNeighborX="-99" custLinFactNeighborY="602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NeighborX="-1218" custLinFactNeighborY="-179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ScaleX="111291" custScaleY="134403" custLinFactNeighborX="-426" custLinFactNeighborY="30900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NeighborX="4534" custLinFactNeighborY="-67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ScaleY="56477" custLinFactNeighborX="37" custLinFactNeighborY="-9163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930CC-D9A4-4732-BEDC-162CD51481B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F57F6-3C12-4C71-8FC0-64117D09934B}">
      <dgm:prSet phldrT="[Text]"/>
      <dgm:spPr/>
      <dgm:t>
        <a:bodyPr/>
        <a:lstStyle/>
        <a:p>
          <a:r>
            <a:rPr lang="en-US" dirty="0"/>
            <a:t>US Census</a:t>
          </a:r>
        </a:p>
        <a:p>
          <a:r>
            <a:rPr lang="en-US" dirty="0"/>
            <a:t>American Community Survey API</a:t>
          </a:r>
        </a:p>
      </dgm:t>
    </dgm:pt>
    <dgm:pt modelId="{B61A932F-461F-4DF2-8B12-7275BC6853F1}" type="parTrans" cxnId="{CBE82785-A0EA-4140-83EF-B5DBF4331970}">
      <dgm:prSet/>
      <dgm:spPr/>
      <dgm:t>
        <a:bodyPr/>
        <a:lstStyle/>
        <a:p>
          <a:endParaRPr lang="en-US"/>
        </a:p>
      </dgm:t>
    </dgm:pt>
    <dgm:pt modelId="{E8998D45-8434-453F-BDED-5FF1F2967404}" type="sibTrans" cxnId="{CBE82785-A0EA-4140-83EF-B5DBF4331970}">
      <dgm:prSet/>
      <dgm:spPr/>
      <dgm:t>
        <a:bodyPr/>
        <a:lstStyle/>
        <a:p>
          <a:endParaRPr lang="en-US"/>
        </a:p>
      </dgm:t>
    </dgm:pt>
    <dgm:pt modelId="{F96A8D6D-7B4F-44B0-B949-40C7381FD8AD}">
      <dgm:prSet phldrT="[Text]"/>
      <dgm:spPr/>
      <dgm:t>
        <a:bodyPr/>
        <a:lstStyle/>
        <a:p>
          <a:r>
            <a:rPr lang="en-US" dirty="0"/>
            <a:t>Education data by state &amp; county</a:t>
          </a:r>
        </a:p>
      </dgm:t>
    </dgm:pt>
    <dgm:pt modelId="{7334D0CE-BA96-4A6D-88D9-E2623C859D42}" type="parTrans" cxnId="{D91DC0DF-E110-4A30-BE03-1F5E54C36904}">
      <dgm:prSet/>
      <dgm:spPr/>
      <dgm:t>
        <a:bodyPr/>
        <a:lstStyle/>
        <a:p>
          <a:endParaRPr lang="en-US"/>
        </a:p>
      </dgm:t>
    </dgm:pt>
    <dgm:pt modelId="{110A65D7-53CF-4C34-BC42-83419B5CDB24}" type="sibTrans" cxnId="{D91DC0DF-E110-4A30-BE03-1F5E54C36904}">
      <dgm:prSet/>
      <dgm:spPr/>
      <dgm:t>
        <a:bodyPr/>
        <a:lstStyle/>
        <a:p>
          <a:endParaRPr lang="en-US"/>
        </a:p>
      </dgm:t>
    </dgm:pt>
    <dgm:pt modelId="{10AB84D6-EA00-45E2-AA4D-FDA3C9106E40}">
      <dgm:prSet phldrT="[Text]"/>
      <dgm:spPr/>
      <dgm:t>
        <a:bodyPr/>
        <a:lstStyle/>
        <a:p>
          <a:r>
            <a:rPr lang="en-US" dirty="0"/>
            <a:t>Income data by state &amp; county</a:t>
          </a:r>
        </a:p>
      </dgm:t>
    </dgm:pt>
    <dgm:pt modelId="{54490CAD-5070-4913-ADC7-BF9042A70626}" type="parTrans" cxnId="{0FB27EEC-98A9-4774-9A26-40D748757360}">
      <dgm:prSet/>
      <dgm:spPr/>
      <dgm:t>
        <a:bodyPr/>
        <a:lstStyle/>
        <a:p>
          <a:endParaRPr lang="en-US"/>
        </a:p>
      </dgm:t>
    </dgm:pt>
    <dgm:pt modelId="{748E6E4D-9FDB-4F26-8D39-94DB592FAFE3}" type="sibTrans" cxnId="{0FB27EEC-98A9-4774-9A26-40D748757360}">
      <dgm:prSet/>
      <dgm:spPr/>
      <dgm:t>
        <a:bodyPr/>
        <a:lstStyle/>
        <a:p>
          <a:endParaRPr lang="en-US"/>
        </a:p>
      </dgm:t>
    </dgm:pt>
    <dgm:pt modelId="{13E65B3F-02AC-4F4A-9019-520387FA9060}">
      <dgm:prSet phldrT="[Text]"/>
      <dgm:spPr/>
      <dgm:t>
        <a:bodyPr/>
        <a:lstStyle/>
        <a:p>
          <a:r>
            <a:rPr lang="en-US" dirty="0"/>
            <a:t>Google Maps API</a:t>
          </a:r>
        </a:p>
      </dgm:t>
    </dgm:pt>
    <dgm:pt modelId="{9FFD5C56-5A59-4318-B8C2-83D886FC55B8}" type="parTrans" cxnId="{D157947F-5F69-4502-A9CB-255412D046F2}">
      <dgm:prSet/>
      <dgm:spPr/>
      <dgm:t>
        <a:bodyPr/>
        <a:lstStyle/>
        <a:p>
          <a:endParaRPr lang="en-US"/>
        </a:p>
      </dgm:t>
    </dgm:pt>
    <dgm:pt modelId="{E730BCFC-AC20-4EDB-9F21-2B0373BAABAC}" type="sibTrans" cxnId="{D157947F-5F69-4502-A9CB-255412D046F2}">
      <dgm:prSet/>
      <dgm:spPr/>
      <dgm:t>
        <a:bodyPr/>
        <a:lstStyle/>
        <a:p>
          <a:endParaRPr lang="en-US"/>
        </a:p>
      </dgm:t>
    </dgm:pt>
    <dgm:pt modelId="{9D9FED48-1CF1-49E1-9F5F-D41999F5FF6E}">
      <dgm:prSet phldrT="[Text]"/>
      <dgm:spPr/>
      <dgm:t>
        <a:bodyPr anchor="ctr"/>
        <a:lstStyle/>
        <a:p>
          <a:r>
            <a:rPr lang="en-US" dirty="0"/>
            <a:t>State-level heatmapping of education data</a:t>
          </a:r>
        </a:p>
      </dgm:t>
    </dgm:pt>
    <dgm:pt modelId="{DEA0C41F-0BD1-4822-8CFB-916E92E1DD3D}" type="parTrans" cxnId="{DBA31BEF-63BC-4DC3-9689-5C0FDE6E5B4F}">
      <dgm:prSet/>
      <dgm:spPr/>
      <dgm:t>
        <a:bodyPr/>
        <a:lstStyle/>
        <a:p>
          <a:endParaRPr lang="en-US"/>
        </a:p>
      </dgm:t>
    </dgm:pt>
    <dgm:pt modelId="{FF2BB745-62E3-44A0-B541-26C5650741F5}" type="sibTrans" cxnId="{DBA31BEF-63BC-4DC3-9689-5C0FDE6E5B4F}">
      <dgm:prSet/>
      <dgm:spPr/>
      <dgm:t>
        <a:bodyPr/>
        <a:lstStyle/>
        <a:p>
          <a:endParaRPr lang="en-US"/>
        </a:p>
      </dgm:t>
    </dgm:pt>
    <dgm:pt modelId="{D2AD45FB-49FF-413F-93B8-F14D248F38D2}">
      <dgm:prSet phldrT="[Text]"/>
      <dgm:spPr/>
      <dgm:t>
        <a:bodyPr/>
        <a:lstStyle/>
        <a:p>
          <a:r>
            <a:rPr lang="en-US" dirty="0"/>
            <a:t>Population data by state</a:t>
          </a:r>
        </a:p>
      </dgm:t>
    </dgm:pt>
    <dgm:pt modelId="{1C98D0CD-E6B8-4549-8514-0410A5D37075}" type="parTrans" cxnId="{3387BB40-1107-446E-8C9D-EB2707F3263F}">
      <dgm:prSet/>
      <dgm:spPr/>
      <dgm:t>
        <a:bodyPr/>
        <a:lstStyle/>
        <a:p>
          <a:endParaRPr lang="en-US"/>
        </a:p>
      </dgm:t>
    </dgm:pt>
    <dgm:pt modelId="{604052D8-DCFD-4B6B-AA3A-B91F3005CB3B}" type="sibTrans" cxnId="{3387BB40-1107-446E-8C9D-EB2707F3263F}">
      <dgm:prSet/>
      <dgm:spPr/>
      <dgm:t>
        <a:bodyPr/>
        <a:lstStyle/>
        <a:p>
          <a:endParaRPr lang="en-US"/>
        </a:p>
      </dgm:t>
    </dgm:pt>
    <dgm:pt modelId="{43F74748-7DA6-47C8-9CFC-40779323FEF1}" type="pres">
      <dgm:prSet presAssocID="{6C8930CC-D9A4-4732-BEDC-162CD51481BD}" presName="Name0" presStyleCnt="0">
        <dgm:presLayoutVars>
          <dgm:dir/>
          <dgm:animLvl val="lvl"/>
          <dgm:resizeHandles/>
        </dgm:presLayoutVars>
      </dgm:prSet>
      <dgm:spPr/>
    </dgm:pt>
    <dgm:pt modelId="{0B65B9EB-3E8E-440F-B09F-FB9C5BC21760}" type="pres">
      <dgm:prSet presAssocID="{7BFF57F6-3C12-4C71-8FC0-64117D09934B}" presName="linNode" presStyleCnt="0"/>
      <dgm:spPr/>
    </dgm:pt>
    <dgm:pt modelId="{1C0F88C8-CEB0-485C-9E13-3370B3734147}" type="pres">
      <dgm:prSet presAssocID="{7BFF57F6-3C12-4C71-8FC0-64117D09934B}" presName="parentShp" presStyleLbl="node1" presStyleIdx="0" presStyleCnt="2">
        <dgm:presLayoutVars>
          <dgm:bulletEnabled val="1"/>
        </dgm:presLayoutVars>
      </dgm:prSet>
      <dgm:spPr/>
    </dgm:pt>
    <dgm:pt modelId="{EA8F2ECF-3A11-432E-B226-4685B29C4F8D}" type="pres">
      <dgm:prSet presAssocID="{7BFF57F6-3C12-4C71-8FC0-64117D09934B}" presName="childShp" presStyleLbl="bgAccFollowNode1" presStyleIdx="0" presStyleCnt="2">
        <dgm:presLayoutVars>
          <dgm:bulletEnabled val="1"/>
        </dgm:presLayoutVars>
      </dgm:prSet>
      <dgm:spPr/>
    </dgm:pt>
    <dgm:pt modelId="{82EF4E42-0117-461C-8D9B-77D5CC81EC08}" type="pres">
      <dgm:prSet presAssocID="{E8998D45-8434-453F-BDED-5FF1F2967404}" presName="spacing" presStyleCnt="0"/>
      <dgm:spPr/>
    </dgm:pt>
    <dgm:pt modelId="{D57C10FE-57C9-488E-983E-2D1661B78D98}" type="pres">
      <dgm:prSet presAssocID="{13E65B3F-02AC-4F4A-9019-520387FA9060}" presName="linNode" presStyleCnt="0"/>
      <dgm:spPr/>
    </dgm:pt>
    <dgm:pt modelId="{1743B0DC-D970-49B1-9B83-CA830D6F3CEE}" type="pres">
      <dgm:prSet presAssocID="{13E65B3F-02AC-4F4A-9019-520387FA9060}" presName="parentShp" presStyleLbl="node1" presStyleIdx="1" presStyleCnt="2" custLinFactNeighborX="-1429" custLinFactNeighborY="4784">
        <dgm:presLayoutVars>
          <dgm:bulletEnabled val="1"/>
        </dgm:presLayoutVars>
      </dgm:prSet>
      <dgm:spPr/>
    </dgm:pt>
    <dgm:pt modelId="{A3829C12-E582-47CC-ABB5-A2B348BF6C44}" type="pres">
      <dgm:prSet presAssocID="{13E65B3F-02AC-4F4A-9019-520387FA906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47E9B06-A23D-4BCB-BC3C-818B5E502AB2}" type="presOf" srcId="{F96A8D6D-7B4F-44B0-B949-40C7381FD8AD}" destId="{EA8F2ECF-3A11-432E-B226-4685B29C4F8D}" srcOrd="0" destOrd="0" presId="urn:microsoft.com/office/officeart/2005/8/layout/vList6"/>
    <dgm:cxn modelId="{243C761A-3C89-4D97-80D6-1E7AA1E69C3E}" type="presOf" srcId="{9D9FED48-1CF1-49E1-9F5F-D41999F5FF6E}" destId="{A3829C12-E582-47CC-ABB5-A2B348BF6C44}" srcOrd="0" destOrd="0" presId="urn:microsoft.com/office/officeart/2005/8/layout/vList6"/>
    <dgm:cxn modelId="{30C63339-6A31-440E-8CAE-3CF78B797259}" type="presOf" srcId="{10AB84D6-EA00-45E2-AA4D-FDA3C9106E40}" destId="{EA8F2ECF-3A11-432E-B226-4685B29C4F8D}" srcOrd="0" destOrd="1" presId="urn:microsoft.com/office/officeart/2005/8/layout/vList6"/>
    <dgm:cxn modelId="{3387BB40-1107-446E-8C9D-EB2707F3263F}" srcId="{7BFF57F6-3C12-4C71-8FC0-64117D09934B}" destId="{D2AD45FB-49FF-413F-93B8-F14D248F38D2}" srcOrd="2" destOrd="0" parTransId="{1C98D0CD-E6B8-4549-8514-0410A5D37075}" sibTransId="{604052D8-DCFD-4B6B-AA3A-B91F3005CB3B}"/>
    <dgm:cxn modelId="{BAD0305D-F5AD-4E00-8336-9B03C211240E}" type="presOf" srcId="{6C8930CC-D9A4-4732-BEDC-162CD51481BD}" destId="{43F74748-7DA6-47C8-9CFC-40779323FEF1}" srcOrd="0" destOrd="0" presId="urn:microsoft.com/office/officeart/2005/8/layout/vList6"/>
    <dgm:cxn modelId="{D157947F-5F69-4502-A9CB-255412D046F2}" srcId="{6C8930CC-D9A4-4732-BEDC-162CD51481BD}" destId="{13E65B3F-02AC-4F4A-9019-520387FA9060}" srcOrd="1" destOrd="0" parTransId="{9FFD5C56-5A59-4318-B8C2-83D886FC55B8}" sibTransId="{E730BCFC-AC20-4EDB-9F21-2B0373BAABAC}"/>
    <dgm:cxn modelId="{CBE82785-A0EA-4140-83EF-B5DBF4331970}" srcId="{6C8930CC-D9A4-4732-BEDC-162CD51481BD}" destId="{7BFF57F6-3C12-4C71-8FC0-64117D09934B}" srcOrd="0" destOrd="0" parTransId="{B61A932F-461F-4DF2-8B12-7275BC6853F1}" sibTransId="{E8998D45-8434-453F-BDED-5FF1F2967404}"/>
    <dgm:cxn modelId="{4461DFC9-08D5-46D4-8AC2-219659658E92}" type="presOf" srcId="{13E65B3F-02AC-4F4A-9019-520387FA9060}" destId="{1743B0DC-D970-49B1-9B83-CA830D6F3CEE}" srcOrd="0" destOrd="0" presId="urn:microsoft.com/office/officeart/2005/8/layout/vList6"/>
    <dgm:cxn modelId="{887CB1D3-E2FD-4B5E-BF19-9F4359E54DE2}" type="presOf" srcId="{D2AD45FB-49FF-413F-93B8-F14D248F38D2}" destId="{EA8F2ECF-3A11-432E-B226-4685B29C4F8D}" srcOrd="0" destOrd="2" presId="urn:microsoft.com/office/officeart/2005/8/layout/vList6"/>
    <dgm:cxn modelId="{D91DC0DF-E110-4A30-BE03-1F5E54C36904}" srcId="{7BFF57F6-3C12-4C71-8FC0-64117D09934B}" destId="{F96A8D6D-7B4F-44B0-B949-40C7381FD8AD}" srcOrd="0" destOrd="0" parTransId="{7334D0CE-BA96-4A6D-88D9-E2623C859D42}" sibTransId="{110A65D7-53CF-4C34-BC42-83419B5CDB24}"/>
    <dgm:cxn modelId="{0FB27EEC-98A9-4774-9A26-40D748757360}" srcId="{7BFF57F6-3C12-4C71-8FC0-64117D09934B}" destId="{10AB84D6-EA00-45E2-AA4D-FDA3C9106E40}" srcOrd="1" destOrd="0" parTransId="{54490CAD-5070-4913-ADC7-BF9042A70626}" sibTransId="{748E6E4D-9FDB-4F26-8D39-94DB592FAFE3}"/>
    <dgm:cxn modelId="{DBA31BEF-63BC-4DC3-9689-5C0FDE6E5B4F}" srcId="{13E65B3F-02AC-4F4A-9019-520387FA9060}" destId="{9D9FED48-1CF1-49E1-9F5F-D41999F5FF6E}" srcOrd="0" destOrd="0" parTransId="{DEA0C41F-0BD1-4822-8CFB-916E92E1DD3D}" sibTransId="{FF2BB745-62E3-44A0-B541-26C5650741F5}"/>
    <dgm:cxn modelId="{F60AECF8-F480-4493-AE6F-033AF56BA82A}" type="presOf" srcId="{7BFF57F6-3C12-4C71-8FC0-64117D09934B}" destId="{1C0F88C8-CEB0-485C-9E13-3370B3734147}" srcOrd="0" destOrd="0" presId="urn:microsoft.com/office/officeart/2005/8/layout/vList6"/>
    <dgm:cxn modelId="{FE5F4FEE-6E5A-4AFE-87E9-95F3D5B8614E}" type="presParOf" srcId="{43F74748-7DA6-47C8-9CFC-40779323FEF1}" destId="{0B65B9EB-3E8E-440F-B09F-FB9C5BC21760}" srcOrd="0" destOrd="0" presId="urn:microsoft.com/office/officeart/2005/8/layout/vList6"/>
    <dgm:cxn modelId="{76A48754-D4C6-4549-80E4-F49E3CBC319E}" type="presParOf" srcId="{0B65B9EB-3E8E-440F-B09F-FB9C5BC21760}" destId="{1C0F88C8-CEB0-485C-9E13-3370B3734147}" srcOrd="0" destOrd="0" presId="urn:microsoft.com/office/officeart/2005/8/layout/vList6"/>
    <dgm:cxn modelId="{6072D4E3-B8FD-4581-9AC7-8FE3DF8AFEDF}" type="presParOf" srcId="{0B65B9EB-3E8E-440F-B09F-FB9C5BC21760}" destId="{EA8F2ECF-3A11-432E-B226-4685B29C4F8D}" srcOrd="1" destOrd="0" presId="urn:microsoft.com/office/officeart/2005/8/layout/vList6"/>
    <dgm:cxn modelId="{D48DC201-13AB-4038-8DB7-DD0E0EC74CE4}" type="presParOf" srcId="{43F74748-7DA6-47C8-9CFC-40779323FEF1}" destId="{82EF4E42-0117-461C-8D9B-77D5CC81EC08}" srcOrd="1" destOrd="0" presId="urn:microsoft.com/office/officeart/2005/8/layout/vList6"/>
    <dgm:cxn modelId="{CBFF1C60-ACAA-4298-81CE-C7646B68F43E}" type="presParOf" srcId="{43F74748-7DA6-47C8-9CFC-40779323FEF1}" destId="{D57C10FE-57C9-488E-983E-2D1661B78D98}" srcOrd="2" destOrd="0" presId="urn:microsoft.com/office/officeart/2005/8/layout/vList6"/>
    <dgm:cxn modelId="{688A5CE5-EF65-4F00-8CCB-C44FE1C72197}" type="presParOf" srcId="{D57C10FE-57C9-488E-983E-2D1661B78D98}" destId="{1743B0DC-D970-49B1-9B83-CA830D6F3CEE}" srcOrd="0" destOrd="0" presId="urn:microsoft.com/office/officeart/2005/8/layout/vList6"/>
    <dgm:cxn modelId="{611E4BFE-C568-46F1-87DB-C7ECB626221B}" type="presParOf" srcId="{D57C10FE-57C9-488E-983E-2D1661B78D98}" destId="{A3829C12-E582-47CC-ABB5-A2B348BF6C4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18373" y="778927"/>
          <a:ext cx="1041891" cy="1041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7506" y="2178440"/>
          <a:ext cx="3001094" cy="29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are major characteristics of education by state and demographics in the US?</a:t>
          </a:r>
          <a:endParaRPr lang="en-US" sz="2000" kern="1200" dirty="0"/>
        </a:p>
      </dsp:txBody>
      <dsp:txXfrm>
        <a:off x="7506" y="2178440"/>
        <a:ext cx="3001094" cy="298518"/>
      </dsp:txXfrm>
    </dsp:sp>
    <dsp:sp modelId="{DD091D0A-5A25-4241-91F3-18D32B0BDD4F}">
      <dsp:nvSpPr>
        <dsp:cNvPr id="0" name=""/>
        <dsp:cNvSpPr/>
      </dsp:nvSpPr>
      <dsp:spPr>
        <a:xfrm>
          <a:off x="22584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4655331" y="831605"/>
          <a:ext cx="1041891" cy="1041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519812" y="2180109"/>
          <a:ext cx="3312947" cy="46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is the geographic variation of educational attainment?</a:t>
          </a:r>
          <a:endParaRPr lang="en-US" sz="2000" kern="1200" dirty="0"/>
        </a:p>
      </dsp:txBody>
      <dsp:txXfrm>
        <a:off x="3519812" y="2180109"/>
        <a:ext cx="3312947" cy="468647"/>
      </dsp:txXfrm>
    </dsp:sp>
    <dsp:sp modelId="{7CD40649-A74C-4AD8-B9D0-2573A1955C91}">
      <dsp:nvSpPr>
        <dsp:cNvPr id="0" name=""/>
        <dsp:cNvSpPr/>
      </dsp:nvSpPr>
      <dsp:spPr>
        <a:xfrm>
          <a:off x="3700551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ABD2-C471-4A21-8AEF-3843C86919E1}">
      <dsp:nvSpPr>
        <dsp:cNvPr id="0" name=""/>
        <dsp:cNvSpPr/>
      </dsp:nvSpPr>
      <dsp:spPr>
        <a:xfrm>
          <a:off x="8381098" y="948453"/>
          <a:ext cx="1041891" cy="1041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67489" y="2176273"/>
          <a:ext cx="2976833" cy="19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is the association between educational attainment and income?</a:t>
          </a:r>
          <a:endParaRPr lang="en-US" sz="2000" kern="1200" dirty="0"/>
        </a:p>
      </dsp:txBody>
      <dsp:txXfrm>
        <a:off x="7367489" y="2176273"/>
        <a:ext cx="2976833" cy="196928"/>
      </dsp:txXfrm>
    </dsp:sp>
    <dsp:sp modelId="{6418EBED-F111-425B-8EE2-06B8B2297A68}">
      <dsp:nvSpPr>
        <dsp:cNvPr id="0" name=""/>
        <dsp:cNvSpPr/>
      </dsp:nvSpPr>
      <dsp:spPr>
        <a:xfrm>
          <a:off x="7366387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F2ECF-3A11-432E-B226-4685B29C4F8D}">
      <dsp:nvSpPr>
        <dsp:cNvPr id="0" name=""/>
        <dsp:cNvSpPr/>
      </dsp:nvSpPr>
      <dsp:spPr>
        <a:xfrm>
          <a:off x="4141470" y="453"/>
          <a:ext cx="6212205" cy="1768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Education data by state &amp; county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Income data by state &amp; county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Population data by state</a:t>
          </a:r>
        </a:p>
      </dsp:txBody>
      <dsp:txXfrm>
        <a:off x="4141470" y="221515"/>
        <a:ext cx="5549019" cy="1326372"/>
      </dsp:txXfrm>
    </dsp:sp>
    <dsp:sp modelId="{1C0F88C8-CEB0-485C-9E13-3370B3734147}">
      <dsp:nvSpPr>
        <dsp:cNvPr id="0" name=""/>
        <dsp:cNvSpPr/>
      </dsp:nvSpPr>
      <dsp:spPr>
        <a:xfrm>
          <a:off x="0" y="453"/>
          <a:ext cx="4141470" cy="176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 Census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American Community Survey API</a:t>
          </a:r>
        </a:p>
      </dsp:txBody>
      <dsp:txXfrm>
        <a:off x="86331" y="86784"/>
        <a:ext cx="3968808" cy="1595834"/>
      </dsp:txXfrm>
    </dsp:sp>
    <dsp:sp modelId="{A3829C12-E582-47CC-ABB5-A2B348BF6C44}">
      <dsp:nvSpPr>
        <dsp:cNvPr id="0" name=""/>
        <dsp:cNvSpPr/>
      </dsp:nvSpPr>
      <dsp:spPr>
        <a:xfrm>
          <a:off x="4141470" y="1945799"/>
          <a:ext cx="6212205" cy="1768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State-level heatmapping of education data</a:t>
          </a:r>
        </a:p>
      </dsp:txBody>
      <dsp:txXfrm>
        <a:off x="4141470" y="2166861"/>
        <a:ext cx="5549019" cy="1326372"/>
      </dsp:txXfrm>
    </dsp:sp>
    <dsp:sp modelId="{1743B0DC-D970-49B1-9B83-CA830D6F3CEE}">
      <dsp:nvSpPr>
        <dsp:cNvPr id="0" name=""/>
        <dsp:cNvSpPr/>
      </dsp:nvSpPr>
      <dsp:spPr>
        <a:xfrm>
          <a:off x="0" y="1946253"/>
          <a:ext cx="4141470" cy="176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 Maps API</a:t>
          </a:r>
        </a:p>
      </dsp:txBody>
      <dsp:txXfrm>
        <a:off x="86331" y="2032584"/>
        <a:ext cx="3968808" cy="1595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835541"/>
            <a:ext cx="3485073" cy="188642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Education in America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79" y="3835145"/>
            <a:ext cx="3485072" cy="1616753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18April20</a:t>
            </a:r>
          </a:p>
          <a:p>
            <a:pPr algn="l"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Jennifer </a:t>
            </a:r>
            <a:r>
              <a:rPr lang="en-US" sz="1600" dirty="0" err="1">
                <a:solidFill>
                  <a:srgbClr val="5792BA"/>
                </a:solidFill>
              </a:rPr>
              <a:t>Borgogno</a:t>
            </a:r>
            <a:endParaRPr lang="en-US" sz="1600" dirty="0">
              <a:solidFill>
                <a:srgbClr val="5792BA"/>
              </a:solidFill>
            </a:endParaRPr>
          </a:p>
          <a:p>
            <a:pPr algn="l"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Cheryl Hornung</a:t>
            </a:r>
          </a:p>
          <a:p>
            <a:pPr algn="l"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Elizabeth Overman</a:t>
            </a:r>
          </a:p>
          <a:p>
            <a:pPr algn="l"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John </a:t>
            </a:r>
            <a:r>
              <a:rPr lang="en-US" sz="1600" dirty="0" err="1">
                <a:solidFill>
                  <a:srgbClr val="5792BA"/>
                </a:solidFill>
              </a:rPr>
              <a:t>Wittenborn</a:t>
            </a:r>
            <a:endParaRPr lang="en-US" sz="1600" dirty="0">
              <a:solidFill>
                <a:srgbClr val="5792BA"/>
              </a:solidFill>
            </a:endParaRPr>
          </a:p>
          <a:p>
            <a:pPr algn="l">
              <a:spcAft>
                <a:spcPts val="0"/>
              </a:spcAft>
            </a:pPr>
            <a:endParaRPr lang="en-US" sz="16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Education in America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244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112-461E-48E2-B15D-2FD09C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F5D9A-1DC2-4BD3-8560-1DE2503E5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7447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7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9B2-C07E-453D-9ED8-BF852021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Education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4F7-53DD-4B25-836C-BE3FBC4B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72128" cy="3714749"/>
          </a:xfrm>
        </p:spPr>
        <p:txBody>
          <a:bodyPr/>
          <a:lstStyle/>
          <a:p>
            <a:r>
              <a:rPr lang="en-US" dirty="0"/>
              <a:t>‘Education’ = bachelors degree + post graduate degree</a:t>
            </a:r>
          </a:p>
          <a:p>
            <a:r>
              <a:rPr lang="en-US" dirty="0"/>
              <a:t>Clear correlation between ‘Education’ and income at the state level</a:t>
            </a:r>
          </a:p>
          <a:p>
            <a:r>
              <a:rPr lang="en-US" dirty="0"/>
              <a:t>Possible outliers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8F242-837D-4269-BDCB-FF63CA1A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23" y="1840230"/>
            <a:ext cx="6291400" cy="41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9B2-C07E-453D-9ED8-BF85202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2141"/>
            <a:ext cx="10353762" cy="1257300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C9BF4-CD78-4DB0-887B-0A5F52CC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4" y="1792884"/>
            <a:ext cx="5408864" cy="405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31085-74CD-43AE-8C90-16CC940E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52" y="1792884"/>
            <a:ext cx="5362575" cy="412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8F47A-15D8-4526-8730-0DA52D815130}"/>
              </a:ext>
            </a:extLst>
          </p:cNvPr>
          <p:cNvSpPr txBox="1"/>
          <p:nvPr/>
        </p:nvSpPr>
        <p:spPr>
          <a:xfrm>
            <a:off x="3728611" y="4788718"/>
            <a:ext cx="177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Puerto Rico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EE781-D2E9-4C3D-BC72-81266E8BE55E}"/>
              </a:ext>
            </a:extLst>
          </p:cNvPr>
          <p:cNvCxnSpPr/>
          <p:nvPr/>
        </p:nvCxnSpPr>
        <p:spPr>
          <a:xfrm flipH="1">
            <a:off x="3519067" y="5107884"/>
            <a:ext cx="249382" cy="1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89207-942C-43C1-A018-145D252C5799}"/>
              </a:ext>
            </a:extLst>
          </p:cNvPr>
          <p:cNvSpPr txBox="1"/>
          <p:nvPr/>
        </p:nvSpPr>
        <p:spPr>
          <a:xfrm>
            <a:off x="9716373" y="2399232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Washington DC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0EF43D-25EA-427A-B07B-E532F5619FFB}"/>
              </a:ext>
            </a:extLst>
          </p:cNvPr>
          <p:cNvCxnSpPr>
            <a:cxnSpLocks/>
          </p:cNvCxnSpPr>
          <p:nvPr/>
        </p:nvCxnSpPr>
        <p:spPr>
          <a:xfrm flipH="1" flipV="1">
            <a:off x="9633682" y="2299210"/>
            <a:ext cx="165382" cy="2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FCCF-7E8E-40C8-B70F-902361F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education populations associated with higher income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E313B6-C3FE-4B75-90A3-0ECA48221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702" y="1866900"/>
            <a:ext cx="6332503" cy="47493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63D94E-C63B-4AC7-853A-6B1015567F3A}"/>
              </a:ext>
            </a:extLst>
          </p:cNvPr>
          <p:cNvSpPr txBox="1">
            <a:spLocks/>
          </p:cNvSpPr>
          <p:nvPr/>
        </p:nvSpPr>
        <p:spPr>
          <a:xfrm>
            <a:off x="404640" y="2066059"/>
            <a:ext cx="4672128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10% increase in prevalence of college+ education is associated with a $13,584 increase in mean household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5253-0BDB-4047-BEB6-D307F296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Cheryl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480B-5E82-48BE-9420-F29BADD9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API overview</a:t>
            </a:r>
          </a:p>
        </p:txBody>
      </p:sp>
    </p:spTree>
    <p:extLst>
      <p:ext uri="{BB962C8B-B14F-4D97-AF65-F5344CB8AC3E}">
        <p14:creationId xmlns:p14="http://schemas.microsoft.com/office/powerpoint/2010/main" val="1440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EF52-7A3E-4F4F-94ED-A13E095E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1" y="609600"/>
            <a:ext cx="10353762" cy="1257300"/>
          </a:xfrm>
        </p:spPr>
        <p:txBody>
          <a:bodyPr/>
          <a:lstStyle/>
          <a:p>
            <a:r>
              <a:rPr lang="en-US" dirty="0"/>
              <a:t>Cheryl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501D-48B8-4C7A-9062-1E0C1D10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3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</vt:lpstr>
      <vt:lpstr>Arial Nova Light</vt:lpstr>
      <vt:lpstr>Wingdings 2</vt:lpstr>
      <vt:lpstr>SlateVTI</vt:lpstr>
      <vt:lpstr>Education in America</vt:lpstr>
      <vt:lpstr>Education in America</vt:lpstr>
      <vt:lpstr>Data Sources</vt:lpstr>
      <vt:lpstr>Association of Education and Income</vt:lpstr>
      <vt:lpstr>Removing Outliers</vt:lpstr>
      <vt:lpstr>Higher education populations associated with higher income</vt:lpstr>
      <vt:lpstr>Cheryl</vt:lpstr>
      <vt:lpstr>Cheryl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2020-04-15T20:08:40Z</dcterms:created>
  <dcterms:modified xsi:type="dcterms:W3CDTF">2020-04-17T16:14:32Z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