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8" r:id="rId11"/>
    <p:sldId id="291" r:id="rId12"/>
    <p:sldId id="292" r:id="rId13"/>
    <p:sldId id="293" r:id="rId14"/>
    <p:sldId id="295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D4781-B0A1-4FD1-850B-0686AB9D645E}">
          <p14:sldIdLst>
            <p14:sldId id="280"/>
            <p14:sldId id="281"/>
            <p14:sldId id="282"/>
            <p14:sldId id="283"/>
            <p14:sldId id="284"/>
            <p14:sldId id="285"/>
            <p14:sldId id="288"/>
            <p14:sldId id="291"/>
            <p14:sldId id="292"/>
            <p14:sldId id="293"/>
            <p14:sldId id="295"/>
            <p14:sldId id="294"/>
          </p14:sldIdLst>
        </p14:section>
        <p14:section name="Untitled Section" id="{0F7C94F2-3BBD-48D1-8D05-D586E3792B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are major characteristics of education by state and demographics in the US?</a:t>
          </a:r>
          <a:endParaRPr lang="en-US" sz="2000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is the geographic variation of educational attainment?</a:t>
          </a:r>
          <a:endParaRPr lang="en-US" sz="2000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1C1B28B7-2609-4BAA-AAAB-5801EDFD33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is the association between educational attainment and income?</a:t>
          </a:r>
          <a:endParaRPr lang="en-US" sz="2000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NeighborX="2718" custLinFactNeighborY="-22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ScaleX="100815" custScaleY="85612" custLinFactNeighborX="-99" custLinFactNeighborY="602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NeighborX="-1218" custLinFactNeighborY="-179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ScaleX="111291" custScaleY="134403" custLinFactNeighborX="-426" custLinFactNeighborY="30900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NeighborX="4534" custLinFactNeighborY="-67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ScaleY="56477" custLinFactNeighborX="37" custLinFactNeighborY="-9163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930CC-D9A4-4732-BEDC-162CD51481B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F57F6-3C12-4C71-8FC0-64117D09934B}">
      <dgm:prSet phldrT="[Text]"/>
      <dgm:spPr/>
      <dgm:t>
        <a:bodyPr/>
        <a:lstStyle/>
        <a:p>
          <a:r>
            <a:rPr lang="en-US" dirty="0"/>
            <a:t>US Census</a:t>
          </a:r>
        </a:p>
        <a:p>
          <a:r>
            <a:rPr lang="en-US" dirty="0"/>
            <a:t>American Community Survey API</a:t>
          </a:r>
        </a:p>
      </dgm:t>
    </dgm:pt>
    <dgm:pt modelId="{B61A932F-461F-4DF2-8B12-7275BC6853F1}" type="parTrans" cxnId="{CBE82785-A0EA-4140-83EF-B5DBF4331970}">
      <dgm:prSet/>
      <dgm:spPr/>
      <dgm:t>
        <a:bodyPr/>
        <a:lstStyle/>
        <a:p>
          <a:endParaRPr lang="en-US"/>
        </a:p>
      </dgm:t>
    </dgm:pt>
    <dgm:pt modelId="{E8998D45-8434-453F-BDED-5FF1F2967404}" type="sibTrans" cxnId="{CBE82785-A0EA-4140-83EF-B5DBF4331970}">
      <dgm:prSet/>
      <dgm:spPr/>
      <dgm:t>
        <a:bodyPr/>
        <a:lstStyle/>
        <a:p>
          <a:endParaRPr lang="en-US"/>
        </a:p>
      </dgm:t>
    </dgm:pt>
    <dgm:pt modelId="{F96A8D6D-7B4F-44B0-B949-40C7381FD8AD}">
      <dgm:prSet phldrT="[Text]"/>
      <dgm:spPr/>
      <dgm:t>
        <a:bodyPr/>
        <a:lstStyle/>
        <a:p>
          <a:r>
            <a:rPr lang="en-US" dirty="0"/>
            <a:t>Education data by state &amp; county</a:t>
          </a:r>
        </a:p>
      </dgm:t>
    </dgm:pt>
    <dgm:pt modelId="{7334D0CE-BA96-4A6D-88D9-E2623C859D42}" type="parTrans" cxnId="{D91DC0DF-E110-4A30-BE03-1F5E54C36904}">
      <dgm:prSet/>
      <dgm:spPr/>
      <dgm:t>
        <a:bodyPr/>
        <a:lstStyle/>
        <a:p>
          <a:endParaRPr lang="en-US"/>
        </a:p>
      </dgm:t>
    </dgm:pt>
    <dgm:pt modelId="{110A65D7-53CF-4C34-BC42-83419B5CDB24}" type="sibTrans" cxnId="{D91DC0DF-E110-4A30-BE03-1F5E54C36904}">
      <dgm:prSet/>
      <dgm:spPr/>
      <dgm:t>
        <a:bodyPr/>
        <a:lstStyle/>
        <a:p>
          <a:endParaRPr lang="en-US"/>
        </a:p>
      </dgm:t>
    </dgm:pt>
    <dgm:pt modelId="{10AB84D6-EA00-45E2-AA4D-FDA3C9106E40}">
      <dgm:prSet phldrT="[Text]"/>
      <dgm:spPr/>
      <dgm:t>
        <a:bodyPr/>
        <a:lstStyle/>
        <a:p>
          <a:r>
            <a:rPr lang="en-US" dirty="0"/>
            <a:t>Income data by state &amp; county</a:t>
          </a:r>
        </a:p>
      </dgm:t>
    </dgm:pt>
    <dgm:pt modelId="{54490CAD-5070-4913-ADC7-BF9042A70626}" type="parTrans" cxnId="{0FB27EEC-98A9-4774-9A26-40D748757360}">
      <dgm:prSet/>
      <dgm:spPr/>
      <dgm:t>
        <a:bodyPr/>
        <a:lstStyle/>
        <a:p>
          <a:endParaRPr lang="en-US"/>
        </a:p>
      </dgm:t>
    </dgm:pt>
    <dgm:pt modelId="{748E6E4D-9FDB-4F26-8D39-94DB592FAFE3}" type="sibTrans" cxnId="{0FB27EEC-98A9-4774-9A26-40D748757360}">
      <dgm:prSet/>
      <dgm:spPr/>
      <dgm:t>
        <a:bodyPr/>
        <a:lstStyle/>
        <a:p>
          <a:endParaRPr lang="en-US"/>
        </a:p>
      </dgm:t>
    </dgm:pt>
    <dgm:pt modelId="{13E65B3F-02AC-4F4A-9019-520387FA9060}">
      <dgm:prSet phldrT="[Text]"/>
      <dgm:spPr/>
      <dgm:t>
        <a:bodyPr/>
        <a:lstStyle/>
        <a:p>
          <a:r>
            <a:rPr lang="en-US" dirty="0"/>
            <a:t>Google Maps API</a:t>
          </a:r>
        </a:p>
      </dgm:t>
    </dgm:pt>
    <dgm:pt modelId="{9FFD5C56-5A59-4318-B8C2-83D886FC55B8}" type="parTrans" cxnId="{D157947F-5F69-4502-A9CB-255412D046F2}">
      <dgm:prSet/>
      <dgm:spPr/>
      <dgm:t>
        <a:bodyPr/>
        <a:lstStyle/>
        <a:p>
          <a:endParaRPr lang="en-US"/>
        </a:p>
      </dgm:t>
    </dgm:pt>
    <dgm:pt modelId="{E730BCFC-AC20-4EDB-9F21-2B0373BAABAC}" type="sibTrans" cxnId="{D157947F-5F69-4502-A9CB-255412D046F2}">
      <dgm:prSet/>
      <dgm:spPr/>
      <dgm:t>
        <a:bodyPr/>
        <a:lstStyle/>
        <a:p>
          <a:endParaRPr lang="en-US"/>
        </a:p>
      </dgm:t>
    </dgm:pt>
    <dgm:pt modelId="{9D9FED48-1CF1-49E1-9F5F-D41999F5FF6E}">
      <dgm:prSet phldrT="[Text]"/>
      <dgm:spPr/>
      <dgm:t>
        <a:bodyPr anchor="ctr"/>
        <a:lstStyle/>
        <a:p>
          <a:r>
            <a:rPr lang="en-US" dirty="0"/>
            <a:t>State and county-level mapping of education data</a:t>
          </a:r>
        </a:p>
      </dgm:t>
    </dgm:pt>
    <dgm:pt modelId="{DEA0C41F-0BD1-4822-8CFB-916E92E1DD3D}" type="parTrans" cxnId="{DBA31BEF-63BC-4DC3-9689-5C0FDE6E5B4F}">
      <dgm:prSet/>
      <dgm:spPr/>
      <dgm:t>
        <a:bodyPr/>
        <a:lstStyle/>
        <a:p>
          <a:endParaRPr lang="en-US"/>
        </a:p>
      </dgm:t>
    </dgm:pt>
    <dgm:pt modelId="{FF2BB745-62E3-44A0-B541-26C5650741F5}" type="sibTrans" cxnId="{DBA31BEF-63BC-4DC3-9689-5C0FDE6E5B4F}">
      <dgm:prSet/>
      <dgm:spPr/>
      <dgm:t>
        <a:bodyPr/>
        <a:lstStyle/>
        <a:p>
          <a:endParaRPr lang="en-US"/>
        </a:p>
      </dgm:t>
    </dgm:pt>
    <dgm:pt modelId="{D2AD45FB-49FF-413F-93B8-F14D248F38D2}">
      <dgm:prSet phldrT="[Text]"/>
      <dgm:spPr/>
      <dgm:t>
        <a:bodyPr/>
        <a:lstStyle/>
        <a:p>
          <a:r>
            <a:rPr lang="en-US" dirty="0"/>
            <a:t>Population data by state</a:t>
          </a:r>
        </a:p>
      </dgm:t>
    </dgm:pt>
    <dgm:pt modelId="{1C98D0CD-E6B8-4549-8514-0410A5D37075}" type="parTrans" cxnId="{3387BB40-1107-446E-8C9D-EB2707F3263F}">
      <dgm:prSet/>
      <dgm:spPr/>
      <dgm:t>
        <a:bodyPr/>
        <a:lstStyle/>
        <a:p>
          <a:endParaRPr lang="en-US"/>
        </a:p>
      </dgm:t>
    </dgm:pt>
    <dgm:pt modelId="{604052D8-DCFD-4B6B-AA3A-B91F3005CB3B}" type="sibTrans" cxnId="{3387BB40-1107-446E-8C9D-EB2707F3263F}">
      <dgm:prSet/>
      <dgm:spPr/>
      <dgm:t>
        <a:bodyPr/>
        <a:lstStyle/>
        <a:p>
          <a:endParaRPr lang="en-US"/>
        </a:p>
      </dgm:t>
    </dgm:pt>
    <dgm:pt modelId="{43F74748-7DA6-47C8-9CFC-40779323FEF1}" type="pres">
      <dgm:prSet presAssocID="{6C8930CC-D9A4-4732-BEDC-162CD51481BD}" presName="Name0" presStyleCnt="0">
        <dgm:presLayoutVars>
          <dgm:dir/>
          <dgm:animLvl val="lvl"/>
          <dgm:resizeHandles/>
        </dgm:presLayoutVars>
      </dgm:prSet>
      <dgm:spPr/>
    </dgm:pt>
    <dgm:pt modelId="{0B65B9EB-3E8E-440F-B09F-FB9C5BC21760}" type="pres">
      <dgm:prSet presAssocID="{7BFF57F6-3C12-4C71-8FC0-64117D09934B}" presName="linNode" presStyleCnt="0"/>
      <dgm:spPr/>
    </dgm:pt>
    <dgm:pt modelId="{1C0F88C8-CEB0-485C-9E13-3370B3734147}" type="pres">
      <dgm:prSet presAssocID="{7BFF57F6-3C12-4C71-8FC0-64117D09934B}" presName="parentShp" presStyleLbl="node1" presStyleIdx="0" presStyleCnt="2">
        <dgm:presLayoutVars>
          <dgm:bulletEnabled val="1"/>
        </dgm:presLayoutVars>
      </dgm:prSet>
      <dgm:spPr/>
    </dgm:pt>
    <dgm:pt modelId="{EA8F2ECF-3A11-432E-B226-4685B29C4F8D}" type="pres">
      <dgm:prSet presAssocID="{7BFF57F6-3C12-4C71-8FC0-64117D09934B}" presName="childShp" presStyleLbl="bgAccFollowNode1" presStyleIdx="0" presStyleCnt="2">
        <dgm:presLayoutVars>
          <dgm:bulletEnabled val="1"/>
        </dgm:presLayoutVars>
      </dgm:prSet>
      <dgm:spPr/>
    </dgm:pt>
    <dgm:pt modelId="{82EF4E42-0117-461C-8D9B-77D5CC81EC08}" type="pres">
      <dgm:prSet presAssocID="{E8998D45-8434-453F-BDED-5FF1F2967404}" presName="spacing" presStyleCnt="0"/>
      <dgm:spPr/>
    </dgm:pt>
    <dgm:pt modelId="{D57C10FE-57C9-488E-983E-2D1661B78D98}" type="pres">
      <dgm:prSet presAssocID="{13E65B3F-02AC-4F4A-9019-520387FA9060}" presName="linNode" presStyleCnt="0"/>
      <dgm:spPr/>
    </dgm:pt>
    <dgm:pt modelId="{1743B0DC-D970-49B1-9B83-CA830D6F3CEE}" type="pres">
      <dgm:prSet presAssocID="{13E65B3F-02AC-4F4A-9019-520387FA9060}" presName="parentShp" presStyleLbl="node1" presStyleIdx="1" presStyleCnt="2" custLinFactNeighborX="-1429" custLinFactNeighborY="4784">
        <dgm:presLayoutVars>
          <dgm:bulletEnabled val="1"/>
        </dgm:presLayoutVars>
      </dgm:prSet>
      <dgm:spPr/>
    </dgm:pt>
    <dgm:pt modelId="{A3829C12-E582-47CC-ABB5-A2B348BF6C44}" type="pres">
      <dgm:prSet presAssocID="{13E65B3F-02AC-4F4A-9019-520387FA906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47E9B06-A23D-4BCB-BC3C-818B5E502AB2}" type="presOf" srcId="{F96A8D6D-7B4F-44B0-B949-40C7381FD8AD}" destId="{EA8F2ECF-3A11-432E-B226-4685B29C4F8D}" srcOrd="0" destOrd="0" presId="urn:microsoft.com/office/officeart/2005/8/layout/vList6"/>
    <dgm:cxn modelId="{243C761A-3C89-4D97-80D6-1E7AA1E69C3E}" type="presOf" srcId="{9D9FED48-1CF1-49E1-9F5F-D41999F5FF6E}" destId="{A3829C12-E582-47CC-ABB5-A2B348BF6C44}" srcOrd="0" destOrd="0" presId="urn:microsoft.com/office/officeart/2005/8/layout/vList6"/>
    <dgm:cxn modelId="{30C63339-6A31-440E-8CAE-3CF78B797259}" type="presOf" srcId="{10AB84D6-EA00-45E2-AA4D-FDA3C9106E40}" destId="{EA8F2ECF-3A11-432E-B226-4685B29C4F8D}" srcOrd="0" destOrd="1" presId="urn:microsoft.com/office/officeart/2005/8/layout/vList6"/>
    <dgm:cxn modelId="{3387BB40-1107-446E-8C9D-EB2707F3263F}" srcId="{7BFF57F6-3C12-4C71-8FC0-64117D09934B}" destId="{D2AD45FB-49FF-413F-93B8-F14D248F38D2}" srcOrd="2" destOrd="0" parTransId="{1C98D0CD-E6B8-4549-8514-0410A5D37075}" sibTransId="{604052D8-DCFD-4B6B-AA3A-B91F3005CB3B}"/>
    <dgm:cxn modelId="{BAD0305D-F5AD-4E00-8336-9B03C211240E}" type="presOf" srcId="{6C8930CC-D9A4-4732-BEDC-162CD51481BD}" destId="{43F74748-7DA6-47C8-9CFC-40779323FEF1}" srcOrd="0" destOrd="0" presId="urn:microsoft.com/office/officeart/2005/8/layout/vList6"/>
    <dgm:cxn modelId="{D157947F-5F69-4502-A9CB-255412D046F2}" srcId="{6C8930CC-D9A4-4732-BEDC-162CD51481BD}" destId="{13E65B3F-02AC-4F4A-9019-520387FA9060}" srcOrd="1" destOrd="0" parTransId="{9FFD5C56-5A59-4318-B8C2-83D886FC55B8}" sibTransId="{E730BCFC-AC20-4EDB-9F21-2B0373BAABAC}"/>
    <dgm:cxn modelId="{CBE82785-A0EA-4140-83EF-B5DBF4331970}" srcId="{6C8930CC-D9A4-4732-BEDC-162CD51481BD}" destId="{7BFF57F6-3C12-4C71-8FC0-64117D09934B}" srcOrd="0" destOrd="0" parTransId="{B61A932F-461F-4DF2-8B12-7275BC6853F1}" sibTransId="{E8998D45-8434-453F-BDED-5FF1F2967404}"/>
    <dgm:cxn modelId="{4461DFC9-08D5-46D4-8AC2-219659658E92}" type="presOf" srcId="{13E65B3F-02AC-4F4A-9019-520387FA9060}" destId="{1743B0DC-D970-49B1-9B83-CA830D6F3CEE}" srcOrd="0" destOrd="0" presId="urn:microsoft.com/office/officeart/2005/8/layout/vList6"/>
    <dgm:cxn modelId="{887CB1D3-E2FD-4B5E-BF19-9F4359E54DE2}" type="presOf" srcId="{D2AD45FB-49FF-413F-93B8-F14D248F38D2}" destId="{EA8F2ECF-3A11-432E-B226-4685B29C4F8D}" srcOrd="0" destOrd="2" presId="urn:microsoft.com/office/officeart/2005/8/layout/vList6"/>
    <dgm:cxn modelId="{D91DC0DF-E110-4A30-BE03-1F5E54C36904}" srcId="{7BFF57F6-3C12-4C71-8FC0-64117D09934B}" destId="{F96A8D6D-7B4F-44B0-B949-40C7381FD8AD}" srcOrd="0" destOrd="0" parTransId="{7334D0CE-BA96-4A6D-88D9-E2623C859D42}" sibTransId="{110A65D7-53CF-4C34-BC42-83419B5CDB24}"/>
    <dgm:cxn modelId="{0FB27EEC-98A9-4774-9A26-40D748757360}" srcId="{7BFF57F6-3C12-4C71-8FC0-64117D09934B}" destId="{10AB84D6-EA00-45E2-AA4D-FDA3C9106E40}" srcOrd="1" destOrd="0" parTransId="{54490CAD-5070-4913-ADC7-BF9042A70626}" sibTransId="{748E6E4D-9FDB-4F26-8D39-94DB592FAFE3}"/>
    <dgm:cxn modelId="{DBA31BEF-63BC-4DC3-9689-5C0FDE6E5B4F}" srcId="{13E65B3F-02AC-4F4A-9019-520387FA9060}" destId="{9D9FED48-1CF1-49E1-9F5F-D41999F5FF6E}" srcOrd="0" destOrd="0" parTransId="{DEA0C41F-0BD1-4822-8CFB-916E92E1DD3D}" sibTransId="{FF2BB745-62E3-44A0-B541-26C5650741F5}"/>
    <dgm:cxn modelId="{F60AECF8-F480-4493-AE6F-033AF56BA82A}" type="presOf" srcId="{7BFF57F6-3C12-4C71-8FC0-64117D09934B}" destId="{1C0F88C8-CEB0-485C-9E13-3370B3734147}" srcOrd="0" destOrd="0" presId="urn:microsoft.com/office/officeart/2005/8/layout/vList6"/>
    <dgm:cxn modelId="{FE5F4FEE-6E5A-4AFE-87E9-95F3D5B8614E}" type="presParOf" srcId="{43F74748-7DA6-47C8-9CFC-40779323FEF1}" destId="{0B65B9EB-3E8E-440F-B09F-FB9C5BC21760}" srcOrd="0" destOrd="0" presId="urn:microsoft.com/office/officeart/2005/8/layout/vList6"/>
    <dgm:cxn modelId="{76A48754-D4C6-4549-80E4-F49E3CBC319E}" type="presParOf" srcId="{0B65B9EB-3E8E-440F-B09F-FB9C5BC21760}" destId="{1C0F88C8-CEB0-485C-9E13-3370B3734147}" srcOrd="0" destOrd="0" presId="urn:microsoft.com/office/officeart/2005/8/layout/vList6"/>
    <dgm:cxn modelId="{6072D4E3-B8FD-4581-9AC7-8FE3DF8AFEDF}" type="presParOf" srcId="{0B65B9EB-3E8E-440F-B09F-FB9C5BC21760}" destId="{EA8F2ECF-3A11-432E-B226-4685B29C4F8D}" srcOrd="1" destOrd="0" presId="urn:microsoft.com/office/officeart/2005/8/layout/vList6"/>
    <dgm:cxn modelId="{D48DC201-13AB-4038-8DB7-DD0E0EC74CE4}" type="presParOf" srcId="{43F74748-7DA6-47C8-9CFC-40779323FEF1}" destId="{82EF4E42-0117-461C-8D9B-77D5CC81EC08}" srcOrd="1" destOrd="0" presId="urn:microsoft.com/office/officeart/2005/8/layout/vList6"/>
    <dgm:cxn modelId="{CBFF1C60-ACAA-4298-81CE-C7646B68F43E}" type="presParOf" srcId="{43F74748-7DA6-47C8-9CFC-40779323FEF1}" destId="{D57C10FE-57C9-488E-983E-2D1661B78D98}" srcOrd="2" destOrd="0" presId="urn:microsoft.com/office/officeart/2005/8/layout/vList6"/>
    <dgm:cxn modelId="{688A5CE5-EF65-4F00-8CCB-C44FE1C72197}" type="presParOf" srcId="{D57C10FE-57C9-488E-983E-2D1661B78D98}" destId="{1743B0DC-D970-49B1-9B83-CA830D6F3CEE}" srcOrd="0" destOrd="0" presId="urn:microsoft.com/office/officeart/2005/8/layout/vList6"/>
    <dgm:cxn modelId="{611E4BFE-C568-46F1-87DB-C7ECB626221B}" type="presParOf" srcId="{D57C10FE-57C9-488E-983E-2D1661B78D98}" destId="{A3829C12-E582-47CC-ABB5-A2B348BF6C4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894497-112B-416C-A24F-24AF3774D5D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FF56-F252-4B7C-B3C3-926B17AC02C9}">
      <dgm:prSet phldrT="[Text]"/>
      <dgm:spPr/>
      <dgm:t>
        <a:bodyPr/>
        <a:lstStyle/>
        <a:p>
          <a:r>
            <a:rPr lang="en-US" dirty="0"/>
            <a:t>API Documentation Review</a:t>
          </a:r>
        </a:p>
      </dgm:t>
    </dgm:pt>
    <dgm:pt modelId="{BEEFB6B5-B930-43F9-B4AE-541D4BCA2D68}" type="parTrans" cxnId="{C204600C-4F49-4223-AA46-DFD8314535D6}">
      <dgm:prSet/>
      <dgm:spPr/>
      <dgm:t>
        <a:bodyPr/>
        <a:lstStyle/>
        <a:p>
          <a:endParaRPr lang="en-US"/>
        </a:p>
      </dgm:t>
    </dgm:pt>
    <dgm:pt modelId="{FAE20EF8-F32F-4908-A817-C10493F60F91}" type="sibTrans" cxnId="{C204600C-4F49-4223-AA46-DFD8314535D6}">
      <dgm:prSet/>
      <dgm:spPr/>
      <dgm:t>
        <a:bodyPr/>
        <a:lstStyle/>
        <a:p>
          <a:endParaRPr lang="en-US"/>
        </a:p>
      </dgm:t>
    </dgm:pt>
    <dgm:pt modelId="{72D4BEC7-CCCC-4E74-9E25-34A49E5E67B3}">
      <dgm:prSet phldrT="[Text]"/>
      <dgm:spPr/>
      <dgm:t>
        <a:bodyPr/>
        <a:lstStyle/>
        <a:p>
          <a:r>
            <a:rPr lang="en-US" dirty="0"/>
            <a:t>Variable Selection &amp; Refinement</a:t>
          </a:r>
        </a:p>
      </dgm:t>
    </dgm:pt>
    <dgm:pt modelId="{945DD2B1-312E-482B-B3E1-8DA01AF7A532}" type="parTrans" cxnId="{A5FB41B9-B4E4-4817-B054-4796BC2247E4}">
      <dgm:prSet/>
      <dgm:spPr/>
      <dgm:t>
        <a:bodyPr/>
        <a:lstStyle/>
        <a:p>
          <a:endParaRPr lang="en-US"/>
        </a:p>
      </dgm:t>
    </dgm:pt>
    <dgm:pt modelId="{01EFE00A-6ECA-4766-A5C6-5F88F9C0E248}" type="sibTrans" cxnId="{A5FB41B9-B4E4-4817-B054-4796BC2247E4}">
      <dgm:prSet/>
      <dgm:spPr/>
      <dgm:t>
        <a:bodyPr/>
        <a:lstStyle/>
        <a:p>
          <a:endParaRPr lang="en-US"/>
        </a:p>
      </dgm:t>
    </dgm:pt>
    <dgm:pt modelId="{F47ECAF6-201A-4089-B5A3-154966B27438}">
      <dgm:prSet phldrT="[Text]"/>
      <dgm:spPr/>
      <dgm:t>
        <a:bodyPr/>
        <a:lstStyle/>
        <a:p>
          <a:r>
            <a:rPr lang="en-US" dirty="0"/>
            <a:t>Clean-up &amp; </a:t>
          </a:r>
          <a:r>
            <a:rPr lang="en-US" dirty="0" err="1"/>
            <a:t>DataFrame</a:t>
          </a:r>
          <a:r>
            <a:rPr lang="en-US" dirty="0"/>
            <a:t> Creation</a:t>
          </a:r>
        </a:p>
      </dgm:t>
    </dgm:pt>
    <dgm:pt modelId="{A9CE8661-8B45-4C2A-9238-60DD97100A4C}" type="parTrans" cxnId="{A44B34D0-4B67-4488-A381-D7D17CC71732}">
      <dgm:prSet/>
      <dgm:spPr/>
      <dgm:t>
        <a:bodyPr/>
        <a:lstStyle/>
        <a:p>
          <a:endParaRPr lang="en-US"/>
        </a:p>
      </dgm:t>
    </dgm:pt>
    <dgm:pt modelId="{9387866C-8FE0-4BE9-852B-3663285412F1}" type="sibTrans" cxnId="{A44B34D0-4B67-4488-A381-D7D17CC71732}">
      <dgm:prSet/>
      <dgm:spPr/>
      <dgm:t>
        <a:bodyPr/>
        <a:lstStyle/>
        <a:p>
          <a:endParaRPr lang="en-US"/>
        </a:p>
      </dgm:t>
    </dgm:pt>
    <dgm:pt modelId="{39CC4DDD-D272-436F-A479-AB4927493D69}" type="pres">
      <dgm:prSet presAssocID="{25894497-112B-416C-A24F-24AF3774D5DF}" presName="outerComposite" presStyleCnt="0">
        <dgm:presLayoutVars>
          <dgm:chMax val="5"/>
          <dgm:dir/>
          <dgm:resizeHandles val="exact"/>
        </dgm:presLayoutVars>
      </dgm:prSet>
      <dgm:spPr/>
    </dgm:pt>
    <dgm:pt modelId="{0FA8A7A8-FB92-4DFD-8F0F-FEC4C17770C3}" type="pres">
      <dgm:prSet presAssocID="{25894497-112B-416C-A24F-24AF3774D5DF}" presName="dummyMaxCanvas" presStyleCnt="0">
        <dgm:presLayoutVars/>
      </dgm:prSet>
      <dgm:spPr/>
    </dgm:pt>
    <dgm:pt modelId="{31243DCE-56FD-4B6C-B01F-667FA19C0B07}" type="pres">
      <dgm:prSet presAssocID="{25894497-112B-416C-A24F-24AF3774D5DF}" presName="ThreeNodes_1" presStyleLbl="node1" presStyleIdx="0" presStyleCnt="3">
        <dgm:presLayoutVars>
          <dgm:bulletEnabled val="1"/>
        </dgm:presLayoutVars>
      </dgm:prSet>
      <dgm:spPr/>
    </dgm:pt>
    <dgm:pt modelId="{7CEF9271-899F-4BE8-930B-20335E2CD677}" type="pres">
      <dgm:prSet presAssocID="{25894497-112B-416C-A24F-24AF3774D5DF}" presName="ThreeNodes_2" presStyleLbl="node1" presStyleIdx="1" presStyleCnt="3">
        <dgm:presLayoutVars>
          <dgm:bulletEnabled val="1"/>
        </dgm:presLayoutVars>
      </dgm:prSet>
      <dgm:spPr/>
    </dgm:pt>
    <dgm:pt modelId="{4F403D45-376F-48CE-BFD8-2DFFD6B24559}" type="pres">
      <dgm:prSet presAssocID="{25894497-112B-416C-A24F-24AF3774D5DF}" presName="ThreeNodes_3" presStyleLbl="node1" presStyleIdx="2" presStyleCnt="3">
        <dgm:presLayoutVars>
          <dgm:bulletEnabled val="1"/>
        </dgm:presLayoutVars>
      </dgm:prSet>
      <dgm:spPr/>
    </dgm:pt>
    <dgm:pt modelId="{2F7D847C-70C5-42FB-BB91-9916C17FE41D}" type="pres">
      <dgm:prSet presAssocID="{25894497-112B-416C-A24F-24AF3774D5DF}" presName="ThreeConn_1-2" presStyleLbl="fgAccFollowNode1" presStyleIdx="0" presStyleCnt="2">
        <dgm:presLayoutVars>
          <dgm:bulletEnabled val="1"/>
        </dgm:presLayoutVars>
      </dgm:prSet>
      <dgm:spPr/>
    </dgm:pt>
    <dgm:pt modelId="{9204DA5C-3C9B-4EC8-AE53-0DA4CCA870B8}" type="pres">
      <dgm:prSet presAssocID="{25894497-112B-416C-A24F-24AF3774D5DF}" presName="ThreeConn_2-3" presStyleLbl="fgAccFollowNode1" presStyleIdx="1" presStyleCnt="2">
        <dgm:presLayoutVars>
          <dgm:bulletEnabled val="1"/>
        </dgm:presLayoutVars>
      </dgm:prSet>
      <dgm:spPr/>
    </dgm:pt>
    <dgm:pt modelId="{D446F3A5-0AE8-4E76-B4A5-66F7B9349E28}" type="pres">
      <dgm:prSet presAssocID="{25894497-112B-416C-A24F-24AF3774D5DF}" presName="ThreeNodes_1_text" presStyleLbl="node1" presStyleIdx="2" presStyleCnt="3">
        <dgm:presLayoutVars>
          <dgm:bulletEnabled val="1"/>
        </dgm:presLayoutVars>
      </dgm:prSet>
      <dgm:spPr/>
    </dgm:pt>
    <dgm:pt modelId="{1ECF694C-269F-49EE-94C9-E0B81B352681}" type="pres">
      <dgm:prSet presAssocID="{25894497-112B-416C-A24F-24AF3774D5DF}" presName="ThreeNodes_2_text" presStyleLbl="node1" presStyleIdx="2" presStyleCnt="3">
        <dgm:presLayoutVars>
          <dgm:bulletEnabled val="1"/>
        </dgm:presLayoutVars>
      </dgm:prSet>
      <dgm:spPr/>
    </dgm:pt>
    <dgm:pt modelId="{BBC28320-CF59-4402-A637-58B7AEE17D68}" type="pres">
      <dgm:prSet presAssocID="{25894497-112B-416C-A24F-24AF3774D5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04600C-4F49-4223-AA46-DFD8314535D6}" srcId="{25894497-112B-416C-A24F-24AF3774D5DF}" destId="{FFDBFF56-F252-4B7C-B3C3-926B17AC02C9}" srcOrd="0" destOrd="0" parTransId="{BEEFB6B5-B930-43F9-B4AE-541D4BCA2D68}" sibTransId="{FAE20EF8-F32F-4908-A817-C10493F60F91}"/>
    <dgm:cxn modelId="{75F49210-BD69-4E45-A1E2-919177EB94D6}" type="presOf" srcId="{F47ECAF6-201A-4089-B5A3-154966B27438}" destId="{4F403D45-376F-48CE-BFD8-2DFFD6B24559}" srcOrd="0" destOrd="0" presId="urn:microsoft.com/office/officeart/2005/8/layout/vProcess5"/>
    <dgm:cxn modelId="{9E71A336-9F1D-4B55-877F-4B051D1B6999}" type="presOf" srcId="{F47ECAF6-201A-4089-B5A3-154966B27438}" destId="{BBC28320-CF59-4402-A637-58B7AEE17D68}" srcOrd="1" destOrd="0" presId="urn:microsoft.com/office/officeart/2005/8/layout/vProcess5"/>
    <dgm:cxn modelId="{998C384E-AF4E-43F7-BCC7-975336F304D1}" type="presOf" srcId="{FFDBFF56-F252-4B7C-B3C3-926B17AC02C9}" destId="{31243DCE-56FD-4B6C-B01F-667FA19C0B07}" srcOrd="0" destOrd="0" presId="urn:microsoft.com/office/officeart/2005/8/layout/vProcess5"/>
    <dgm:cxn modelId="{8153C386-A581-4C27-A85A-5EF8817AA4F2}" type="presOf" srcId="{25894497-112B-416C-A24F-24AF3774D5DF}" destId="{39CC4DDD-D272-436F-A479-AB4927493D69}" srcOrd="0" destOrd="0" presId="urn:microsoft.com/office/officeart/2005/8/layout/vProcess5"/>
    <dgm:cxn modelId="{403B5290-75B4-4FCE-A36F-238FC8354C24}" type="presOf" srcId="{FFDBFF56-F252-4B7C-B3C3-926B17AC02C9}" destId="{D446F3A5-0AE8-4E76-B4A5-66F7B9349E28}" srcOrd="1" destOrd="0" presId="urn:microsoft.com/office/officeart/2005/8/layout/vProcess5"/>
    <dgm:cxn modelId="{1A42BD91-452B-4109-AA6D-D940875E7FBC}" type="presOf" srcId="{72D4BEC7-CCCC-4E74-9E25-34A49E5E67B3}" destId="{7CEF9271-899F-4BE8-930B-20335E2CD677}" srcOrd="0" destOrd="0" presId="urn:microsoft.com/office/officeart/2005/8/layout/vProcess5"/>
    <dgm:cxn modelId="{61FD7797-6DE4-4BF8-8117-4F10954CE200}" type="presOf" srcId="{72D4BEC7-CCCC-4E74-9E25-34A49E5E67B3}" destId="{1ECF694C-269F-49EE-94C9-E0B81B352681}" srcOrd="1" destOrd="0" presId="urn:microsoft.com/office/officeart/2005/8/layout/vProcess5"/>
    <dgm:cxn modelId="{36D1C4A0-1B91-4E36-AC54-7DD8D700B58E}" type="presOf" srcId="{01EFE00A-6ECA-4766-A5C6-5F88F9C0E248}" destId="{9204DA5C-3C9B-4EC8-AE53-0DA4CCA870B8}" srcOrd="0" destOrd="0" presId="urn:microsoft.com/office/officeart/2005/8/layout/vProcess5"/>
    <dgm:cxn modelId="{D64DDAA9-F63C-4E37-BFCF-189FB070D84B}" type="presOf" srcId="{FAE20EF8-F32F-4908-A817-C10493F60F91}" destId="{2F7D847C-70C5-42FB-BB91-9916C17FE41D}" srcOrd="0" destOrd="0" presId="urn:microsoft.com/office/officeart/2005/8/layout/vProcess5"/>
    <dgm:cxn modelId="{A5FB41B9-B4E4-4817-B054-4796BC2247E4}" srcId="{25894497-112B-416C-A24F-24AF3774D5DF}" destId="{72D4BEC7-CCCC-4E74-9E25-34A49E5E67B3}" srcOrd="1" destOrd="0" parTransId="{945DD2B1-312E-482B-B3E1-8DA01AF7A532}" sibTransId="{01EFE00A-6ECA-4766-A5C6-5F88F9C0E248}"/>
    <dgm:cxn modelId="{A44B34D0-4B67-4488-A381-D7D17CC71732}" srcId="{25894497-112B-416C-A24F-24AF3774D5DF}" destId="{F47ECAF6-201A-4089-B5A3-154966B27438}" srcOrd="2" destOrd="0" parTransId="{A9CE8661-8B45-4C2A-9238-60DD97100A4C}" sibTransId="{9387866C-8FE0-4BE9-852B-3663285412F1}"/>
    <dgm:cxn modelId="{F42FC0AF-7319-41EE-8945-FA1F1F93C530}" type="presParOf" srcId="{39CC4DDD-D272-436F-A479-AB4927493D69}" destId="{0FA8A7A8-FB92-4DFD-8F0F-FEC4C17770C3}" srcOrd="0" destOrd="0" presId="urn:microsoft.com/office/officeart/2005/8/layout/vProcess5"/>
    <dgm:cxn modelId="{A9D3DE85-391D-442D-8C56-A3EF6595E14A}" type="presParOf" srcId="{39CC4DDD-D272-436F-A479-AB4927493D69}" destId="{31243DCE-56FD-4B6C-B01F-667FA19C0B07}" srcOrd="1" destOrd="0" presId="urn:microsoft.com/office/officeart/2005/8/layout/vProcess5"/>
    <dgm:cxn modelId="{9FCE5F5E-B93F-415F-AB04-8765E5817FAA}" type="presParOf" srcId="{39CC4DDD-D272-436F-A479-AB4927493D69}" destId="{7CEF9271-899F-4BE8-930B-20335E2CD677}" srcOrd="2" destOrd="0" presId="urn:microsoft.com/office/officeart/2005/8/layout/vProcess5"/>
    <dgm:cxn modelId="{9C94A450-1421-4130-B47C-9AD1C658552C}" type="presParOf" srcId="{39CC4DDD-D272-436F-A479-AB4927493D69}" destId="{4F403D45-376F-48CE-BFD8-2DFFD6B24559}" srcOrd="3" destOrd="0" presId="urn:microsoft.com/office/officeart/2005/8/layout/vProcess5"/>
    <dgm:cxn modelId="{CFBF4EA8-5FAF-45AA-AA2A-1C6579499C83}" type="presParOf" srcId="{39CC4DDD-D272-436F-A479-AB4927493D69}" destId="{2F7D847C-70C5-42FB-BB91-9916C17FE41D}" srcOrd="4" destOrd="0" presId="urn:microsoft.com/office/officeart/2005/8/layout/vProcess5"/>
    <dgm:cxn modelId="{DB46FAF5-6A33-49C5-B82B-E349A1CFF772}" type="presParOf" srcId="{39CC4DDD-D272-436F-A479-AB4927493D69}" destId="{9204DA5C-3C9B-4EC8-AE53-0DA4CCA870B8}" srcOrd="5" destOrd="0" presId="urn:microsoft.com/office/officeart/2005/8/layout/vProcess5"/>
    <dgm:cxn modelId="{0B91E78C-762F-45EB-9BDA-4A03B2529213}" type="presParOf" srcId="{39CC4DDD-D272-436F-A479-AB4927493D69}" destId="{D446F3A5-0AE8-4E76-B4A5-66F7B9349E28}" srcOrd="6" destOrd="0" presId="urn:microsoft.com/office/officeart/2005/8/layout/vProcess5"/>
    <dgm:cxn modelId="{206DB4DA-4E38-47A1-9550-32F741050D6D}" type="presParOf" srcId="{39CC4DDD-D272-436F-A479-AB4927493D69}" destId="{1ECF694C-269F-49EE-94C9-E0B81B352681}" srcOrd="7" destOrd="0" presId="urn:microsoft.com/office/officeart/2005/8/layout/vProcess5"/>
    <dgm:cxn modelId="{E29621AB-1223-4DCB-AB93-6EE3B5495927}" type="presParOf" srcId="{39CC4DDD-D272-436F-A479-AB4927493D69}" destId="{BBC28320-CF59-4402-A637-58B7AEE17D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18373" y="778927"/>
          <a:ext cx="1041891" cy="1041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7506" y="2178440"/>
          <a:ext cx="3001094" cy="29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are major characteristics of education by state and demographics in the US?</a:t>
          </a:r>
          <a:endParaRPr lang="en-US" sz="2000" kern="1200" dirty="0"/>
        </a:p>
      </dsp:txBody>
      <dsp:txXfrm>
        <a:off x="7506" y="2178440"/>
        <a:ext cx="3001094" cy="298518"/>
      </dsp:txXfrm>
    </dsp:sp>
    <dsp:sp modelId="{DD091D0A-5A25-4241-91F3-18D32B0BDD4F}">
      <dsp:nvSpPr>
        <dsp:cNvPr id="0" name=""/>
        <dsp:cNvSpPr/>
      </dsp:nvSpPr>
      <dsp:spPr>
        <a:xfrm>
          <a:off x="22584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4655331" y="831605"/>
          <a:ext cx="1041891" cy="1041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519812" y="2180109"/>
          <a:ext cx="3312947" cy="46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is the geographic variation of educational attainment?</a:t>
          </a:r>
          <a:endParaRPr lang="en-US" sz="2000" kern="1200" dirty="0"/>
        </a:p>
      </dsp:txBody>
      <dsp:txXfrm>
        <a:off x="3519812" y="2180109"/>
        <a:ext cx="3312947" cy="468647"/>
      </dsp:txXfrm>
    </dsp:sp>
    <dsp:sp modelId="{7CD40649-A74C-4AD8-B9D0-2573A1955C91}">
      <dsp:nvSpPr>
        <dsp:cNvPr id="0" name=""/>
        <dsp:cNvSpPr/>
      </dsp:nvSpPr>
      <dsp:spPr>
        <a:xfrm>
          <a:off x="3700551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ABD2-C471-4A21-8AEF-3843C86919E1}">
      <dsp:nvSpPr>
        <dsp:cNvPr id="0" name=""/>
        <dsp:cNvSpPr/>
      </dsp:nvSpPr>
      <dsp:spPr>
        <a:xfrm>
          <a:off x="8381098" y="948453"/>
          <a:ext cx="1041891" cy="1041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67489" y="2176273"/>
          <a:ext cx="2976833" cy="19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is the association between educational attainment and income?</a:t>
          </a:r>
          <a:endParaRPr lang="en-US" sz="2000" kern="1200" dirty="0"/>
        </a:p>
      </dsp:txBody>
      <dsp:txXfrm>
        <a:off x="7367489" y="2176273"/>
        <a:ext cx="2976833" cy="196928"/>
      </dsp:txXfrm>
    </dsp:sp>
    <dsp:sp modelId="{6418EBED-F111-425B-8EE2-06B8B2297A68}">
      <dsp:nvSpPr>
        <dsp:cNvPr id="0" name=""/>
        <dsp:cNvSpPr/>
      </dsp:nvSpPr>
      <dsp:spPr>
        <a:xfrm>
          <a:off x="7366387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F2ECF-3A11-432E-B226-4685B29C4F8D}">
      <dsp:nvSpPr>
        <dsp:cNvPr id="0" name=""/>
        <dsp:cNvSpPr/>
      </dsp:nvSpPr>
      <dsp:spPr>
        <a:xfrm>
          <a:off x="4141470" y="453"/>
          <a:ext cx="6212205" cy="1768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Education data by state &amp; county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Income data by state &amp; county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Population data by state</a:t>
          </a:r>
        </a:p>
      </dsp:txBody>
      <dsp:txXfrm>
        <a:off x="4141470" y="221515"/>
        <a:ext cx="5549019" cy="1326372"/>
      </dsp:txXfrm>
    </dsp:sp>
    <dsp:sp modelId="{1C0F88C8-CEB0-485C-9E13-3370B3734147}">
      <dsp:nvSpPr>
        <dsp:cNvPr id="0" name=""/>
        <dsp:cNvSpPr/>
      </dsp:nvSpPr>
      <dsp:spPr>
        <a:xfrm>
          <a:off x="0" y="453"/>
          <a:ext cx="4141470" cy="176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 Census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American Community Survey API</a:t>
          </a:r>
        </a:p>
      </dsp:txBody>
      <dsp:txXfrm>
        <a:off x="86331" y="86784"/>
        <a:ext cx="3968808" cy="1595834"/>
      </dsp:txXfrm>
    </dsp:sp>
    <dsp:sp modelId="{A3829C12-E582-47CC-ABB5-A2B348BF6C44}">
      <dsp:nvSpPr>
        <dsp:cNvPr id="0" name=""/>
        <dsp:cNvSpPr/>
      </dsp:nvSpPr>
      <dsp:spPr>
        <a:xfrm>
          <a:off x="4141470" y="1945799"/>
          <a:ext cx="6212205" cy="1768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State and county-level mapping of education data</a:t>
          </a:r>
        </a:p>
      </dsp:txBody>
      <dsp:txXfrm>
        <a:off x="4141470" y="2166861"/>
        <a:ext cx="5549019" cy="1326372"/>
      </dsp:txXfrm>
    </dsp:sp>
    <dsp:sp modelId="{1743B0DC-D970-49B1-9B83-CA830D6F3CEE}">
      <dsp:nvSpPr>
        <dsp:cNvPr id="0" name=""/>
        <dsp:cNvSpPr/>
      </dsp:nvSpPr>
      <dsp:spPr>
        <a:xfrm>
          <a:off x="0" y="1946253"/>
          <a:ext cx="4141470" cy="176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 Maps API</a:t>
          </a:r>
        </a:p>
      </dsp:txBody>
      <dsp:txXfrm>
        <a:off x="86331" y="2032584"/>
        <a:ext cx="3968808" cy="1595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3DCE-56FD-4B6C-B01F-667FA19C0B07}">
      <dsp:nvSpPr>
        <dsp:cNvPr id="0" name=""/>
        <dsp:cNvSpPr/>
      </dsp:nvSpPr>
      <dsp:spPr>
        <a:xfrm>
          <a:off x="0" y="0"/>
          <a:ext cx="8800623" cy="1114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API Documentation Review</a:t>
          </a:r>
        </a:p>
      </dsp:txBody>
      <dsp:txXfrm>
        <a:off x="32640" y="32640"/>
        <a:ext cx="7598073" cy="1049145"/>
      </dsp:txXfrm>
    </dsp:sp>
    <dsp:sp modelId="{7CEF9271-899F-4BE8-930B-20335E2CD677}">
      <dsp:nvSpPr>
        <dsp:cNvPr id="0" name=""/>
        <dsp:cNvSpPr/>
      </dsp:nvSpPr>
      <dsp:spPr>
        <a:xfrm>
          <a:off x="776525" y="1300162"/>
          <a:ext cx="8800623" cy="1114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Selection &amp; Refinement</a:t>
          </a:r>
        </a:p>
      </dsp:txBody>
      <dsp:txXfrm>
        <a:off x="809165" y="1332802"/>
        <a:ext cx="7234441" cy="1049145"/>
      </dsp:txXfrm>
    </dsp:sp>
    <dsp:sp modelId="{4F403D45-376F-48CE-BFD8-2DFFD6B24559}">
      <dsp:nvSpPr>
        <dsp:cNvPr id="0" name=""/>
        <dsp:cNvSpPr/>
      </dsp:nvSpPr>
      <dsp:spPr>
        <a:xfrm>
          <a:off x="1553051" y="2600324"/>
          <a:ext cx="8800623" cy="1114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Clean-up &amp; </a:t>
          </a:r>
          <a:r>
            <a:rPr lang="en-US" sz="3800" kern="1200" dirty="0" err="1"/>
            <a:t>DataFrame</a:t>
          </a:r>
          <a:r>
            <a:rPr lang="en-US" sz="3800" kern="1200" dirty="0"/>
            <a:t> Creation</a:t>
          </a:r>
        </a:p>
      </dsp:txBody>
      <dsp:txXfrm>
        <a:off x="1585691" y="2632964"/>
        <a:ext cx="7234441" cy="1049145"/>
      </dsp:txXfrm>
    </dsp:sp>
    <dsp:sp modelId="{2F7D847C-70C5-42FB-BB91-9916C17FE41D}">
      <dsp:nvSpPr>
        <dsp:cNvPr id="0" name=""/>
        <dsp:cNvSpPr/>
      </dsp:nvSpPr>
      <dsp:spPr>
        <a:xfrm>
          <a:off x="8076247" y="845105"/>
          <a:ext cx="724376" cy="724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239232" y="845105"/>
        <a:ext cx="398406" cy="545093"/>
      </dsp:txXfrm>
    </dsp:sp>
    <dsp:sp modelId="{9204DA5C-3C9B-4EC8-AE53-0DA4CCA870B8}">
      <dsp:nvSpPr>
        <dsp:cNvPr id="0" name=""/>
        <dsp:cNvSpPr/>
      </dsp:nvSpPr>
      <dsp:spPr>
        <a:xfrm>
          <a:off x="8852773" y="2137838"/>
          <a:ext cx="724376" cy="724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015758" y="2137838"/>
        <a:ext cx="398406" cy="54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8" y="1549769"/>
            <a:ext cx="3485073" cy="188642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Education in America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79" y="3835145"/>
            <a:ext cx="3485072" cy="1616753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18April20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Jennifer </a:t>
            </a:r>
            <a:r>
              <a:rPr lang="en-US" sz="1600" dirty="0" err="1">
                <a:solidFill>
                  <a:srgbClr val="5792BA"/>
                </a:solidFill>
              </a:rPr>
              <a:t>Borgogno</a:t>
            </a:r>
            <a:endParaRPr lang="en-US" sz="1600" dirty="0">
              <a:solidFill>
                <a:srgbClr val="5792BA"/>
              </a:solidFill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Cheryl Hornung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Elizabeth Overman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John </a:t>
            </a:r>
            <a:r>
              <a:rPr lang="en-US" sz="1600" dirty="0" err="1">
                <a:solidFill>
                  <a:srgbClr val="5792BA"/>
                </a:solidFill>
              </a:rPr>
              <a:t>Wittenborn</a:t>
            </a:r>
            <a:endParaRPr lang="en-US" sz="1600" dirty="0">
              <a:solidFill>
                <a:srgbClr val="5792BA"/>
              </a:solidFill>
            </a:endParaRP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FCCF-7E8E-40C8-B70F-902361F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education populations associated with higher income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E313B6-C3FE-4B75-90A3-0ECA48221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702" y="1866900"/>
            <a:ext cx="6332503" cy="47493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63D94E-C63B-4AC7-853A-6B1015567F3A}"/>
              </a:ext>
            </a:extLst>
          </p:cNvPr>
          <p:cNvSpPr txBox="1">
            <a:spLocks/>
          </p:cNvSpPr>
          <p:nvPr/>
        </p:nvSpPr>
        <p:spPr>
          <a:xfrm>
            <a:off x="404640" y="2066059"/>
            <a:ext cx="4672128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10% increase in prevalence of college+ education is associated with a $13,584 increase in mean household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1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501D-48B8-4C7A-9062-1E0C1D10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2" y="2980863"/>
            <a:ext cx="3285204" cy="265645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Dark Purple = Lowest average household income</a:t>
            </a:r>
          </a:p>
          <a:p>
            <a:r>
              <a:rPr lang="en-US" sz="2400" dirty="0"/>
              <a:t>Yellow  = Highest average household income</a:t>
            </a:r>
          </a:p>
          <a:p>
            <a:pPr marL="36900" indent="0" algn="ctr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E407BF1-4A59-4C0F-AD20-D90C0CEE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18" y="618148"/>
            <a:ext cx="8387219" cy="562170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08A094-F10F-432D-A827-BBA71332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3" y="1088994"/>
            <a:ext cx="3149261" cy="158115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by state</a:t>
            </a:r>
          </a:p>
        </p:txBody>
      </p:sp>
    </p:spTree>
    <p:extLst>
      <p:ext uri="{BB962C8B-B14F-4D97-AF65-F5344CB8AC3E}">
        <p14:creationId xmlns:p14="http://schemas.microsoft.com/office/powerpoint/2010/main" val="166207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480B-5E82-48BE-9420-F29BADD9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33" y="2979390"/>
            <a:ext cx="3203171" cy="2657931"/>
          </a:xfrm>
        </p:spPr>
        <p:txBody>
          <a:bodyPr>
            <a:normAutofit/>
          </a:bodyPr>
          <a:lstStyle/>
          <a:p>
            <a:r>
              <a:rPr lang="en-US" sz="2400" dirty="0"/>
              <a:t>Dark Purple = Lowest average household income</a:t>
            </a:r>
          </a:p>
          <a:p>
            <a:r>
              <a:rPr lang="en-US" sz="2400" dirty="0"/>
              <a:t>Yellow  = Highest average household income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946CA9D-3FF0-4931-83D9-65EBB881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84" y="568534"/>
            <a:ext cx="7960521" cy="57209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04E872-FF01-4A9B-B837-14C52FB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6" y="893685"/>
            <a:ext cx="3166964" cy="1686451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by county</a:t>
            </a:r>
          </a:p>
        </p:txBody>
      </p:sp>
    </p:spTree>
    <p:extLst>
      <p:ext uri="{BB962C8B-B14F-4D97-AF65-F5344CB8AC3E}">
        <p14:creationId xmlns:p14="http://schemas.microsoft.com/office/powerpoint/2010/main" val="42722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Education in America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244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112-461E-48E2-B15D-2FD09C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F5D9A-1DC2-4BD3-8560-1DE2503E5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5121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7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984C-B266-4BFB-8689-5E0246DF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Census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AA415B-EA6F-43A7-BE25-5A2F0E185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9542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2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364D-FBD3-44FF-9A61-18D71562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From Census API Call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7E630-DCD4-4706-B3A9-F09034118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14167"/>
              </p:ext>
            </p:extLst>
          </p:nvPr>
        </p:nvGraphicFramePr>
        <p:xfrm>
          <a:off x="0" y="2041863"/>
          <a:ext cx="12192006" cy="3352513"/>
        </p:xfrm>
        <a:graphic>
          <a:graphicData uri="http://schemas.openxmlformats.org/drawingml/2006/table">
            <a:tbl>
              <a:tblPr/>
              <a:tblGrid>
                <a:gridCol w="1437738">
                  <a:extLst>
                    <a:ext uri="{9D8B030D-6E8A-4147-A177-3AD203B41FA5}">
                      <a16:colId xmlns:a16="http://schemas.microsoft.com/office/drawing/2014/main" val="1228521910"/>
                    </a:ext>
                  </a:extLst>
                </a:gridCol>
                <a:gridCol w="333555">
                  <a:extLst>
                    <a:ext uri="{9D8B030D-6E8A-4147-A177-3AD203B41FA5}">
                      <a16:colId xmlns:a16="http://schemas.microsoft.com/office/drawing/2014/main" val="3801252268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3069314950"/>
                    </a:ext>
                  </a:extLst>
                </a:gridCol>
                <a:gridCol w="586595">
                  <a:extLst>
                    <a:ext uri="{9D8B030D-6E8A-4147-A177-3AD203B41FA5}">
                      <a16:colId xmlns:a16="http://schemas.microsoft.com/office/drawing/2014/main" val="308709315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3011095996"/>
                    </a:ext>
                  </a:extLst>
                </a:gridCol>
                <a:gridCol w="494580">
                  <a:extLst>
                    <a:ext uri="{9D8B030D-6E8A-4147-A177-3AD203B41FA5}">
                      <a16:colId xmlns:a16="http://schemas.microsoft.com/office/drawing/2014/main" val="2518999202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771126054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1846365687"/>
                    </a:ext>
                  </a:extLst>
                </a:gridCol>
                <a:gridCol w="544554">
                  <a:extLst>
                    <a:ext uri="{9D8B030D-6E8A-4147-A177-3AD203B41FA5}">
                      <a16:colId xmlns:a16="http://schemas.microsoft.com/office/drawing/2014/main" val="125013006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30989040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119168317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516025463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575608555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792229824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754847085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778444840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812674594"/>
                    </a:ext>
                  </a:extLst>
                </a:gridCol>
                <a:gridCol w="586595">
                  <a:extLst>
                    <a:ext uri="{9D8B030D-6E8A-4147-A177-3AD203B41FA5}">
                      <a16:colId xmlns:a16="http://schemas.microsoft.com/office/drawing/2014/main" val="2158303775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979067039"/>
                    </a:ext>
                  </a:extLst>
                </a:gridCol>
                <a:gridCol w="701617">
                  <a:extLst>
                    <a:ext uri="{9D8B030D-6E8A-4147-A177-3AD203B41FA5}">
                      <a16:colId xmlns:a16="http://schemas.microsoft.com/office/drawing/2014/main" val="3499794187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468117313"/>
                    </a:ext>
                  </a:extLst>
                </a:gridCol>
              </a:tblGrid>
              <a:tr h="1189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State FIPS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County FIPS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Household Income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Median Age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Median Male Age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Median Female Age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American Indian and Alaska Native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Native Hawaiian and Other Pacific Islander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 Education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GED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Some College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Associates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Bachelors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Professional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Doctoral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691991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Monroe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26036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39.4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43.4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11973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9029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6257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1079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73239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Lawrence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43779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40.6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42.8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25978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3801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1730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7870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1676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3269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1822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1671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296346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Lee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47564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109481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36139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1987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1109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18345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4315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14958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7431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18261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1694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2922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251413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Marion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35719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44.1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42.3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45.3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28032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6097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1466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3362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1902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1784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325451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Pickens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36220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42.1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40.3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44.1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11305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8189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4601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2230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1067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1248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6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893-3ED9-49FF-82DD-AAA346D8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08" y="94908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dirty="0"/>
              <a:t>Median Household Income: </a:t>
            </a:r>
            <a:br>
              <a:rPr lang="en-US" sz="2800" dirty="0"/>
            </a:br>
            <a:r>
              <a:rPr lang="en-US" sz="2800" dirty="0"/>
              <a:t>Top Ten States Versus Bottom Ten States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F49D-76AE-48A3-9EE0-0BD112F3F97C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40ECA-A4C7-405D-A232-3B40915D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08" y="1376084"/>
            <a:ext cx="10353762" cy="5387008"/>
          </a:xfrm>
        </p:spPr>
      </p:pic>
    </p:spTree>
    <p:extLst>
      <p:ext uri="{BB962C8B-B14F-4D97-AF65-F5344CB8AC3E}">
        <p14:creationId xmlns:p14="http://schemas.microsoft.com/office/powerpoint/2010/main" val="329275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893-3ED9-49FF-82DD-AAA346D8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0" y="1679225"/>
            <a:ext cx="3382832" cy="3499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/>
              <a:t>Education Level for the Top Ten and Bottom Ten States</a:t>
            </a:r>
            <a:br>
              <a:rPr lang="en-US" sz="4200" dirty="0"/>
            </a:br>
            <a:r>
              <a:rPr lang="en-US" sz="4200" dirty="0"/>
              <a:t>(by Income)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24BDFA5-70D6-4491-8D01-69308DE7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623" y="100303"/>
            <a:ext cx="7826873" cy="66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9B2-C07E-453D-9ED8-BF852021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Education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4F7-53DD-4B25-836C-BE3FBC4B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72128" cy="3714749"/>
          </a:xfrm>
        </p:spPr>
        <p:txBody>
          <a:bodyPr/>
          <a:lstStyle/>
          <a:p>
            <a:r>
              <a:rPr lang="en-US" dirty="0"/>
              <a:t>‘Education’ = bachelors degree + post graduate degree</a:t>
            </a:r>
          </a:p>
          <a:p>
            <a:r>
              <a:rPr lang="en-US" dirty="0"/>
              <a:t>Clear correlation between ‘Education’ and income at the state level</a:t>
            </a:r>
          </a:p>
          <a:p>
            <a:r>
              <a:rPr lang="en-US" dirty="0"/>
              <a:t>Possible outliers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8F242-837D-4269-BDCB-FF63CA1A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23" y="1840230"/>
            <a:ext cx="6291400" cy="41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9B2-C07E-453D-9ED8-BF85202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2141"/>
            <a:ext cx="10353762" cy="1257300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C9BF4-CD78-4DB0-887B-0A5F52CC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4" y="1792884"/>
            <a:ext cx="5408864" cy="405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31085-74CD-43AE-8C90-16CC940E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52" y="1792884"/>
            <a:ext cx="5362575" cy="412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8F47A-15D8-4526-8730-0DA52D815130}"/>
              </a:ext>
            </a:extLst>
          </p:cNvPr>
          <p:cNvSpPr txBox="1"/>
          <p:nvPr/>
        </p:nvSpPr>
        <p:spPr>
          <a:xfrm>
            <a:off x="3728611" y="4788718"/>
            <a:ext cx="177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Puerto Rico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EE781-D2E9-4C3D-BC72-81266E8BE55E}"/>
              </a:ext>
            </a:extLst>
          </p:cNvPr>
          <p:cNvCxnSpPr/>
          <p:nvPr/>
        </p:nvCxnSpPr>
        <p:spPr>
          <a:xfrm flipH="1">
            <a:off x="3519067" y="5107884"/>
            <a:ext cx="249382" cy="1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89207-942C-43C1-A018-145D252C5799}"/>
              </a:ext>
            </a:extLst>
          </p:cNvPr>
          <p:cNvSpPr txBox="1"/>
          <p:nvPr/>
        </p:nvSpPr>
        <p:spPr>
          <a:xfrm>
            <a:off x="9716373" y="2399232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Washington DC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0EF43D-25EA-427A-B07B-E532F5619FFB}"/>
              </a:ext>
            </a:extLst>
          </p:cNvPr>
          <p:cNvCxnSpPr>
            <a:cxnSpLocks/>
          </p:cNvCxnSpPr>
          <p:nvPr/>
        </p:nvCxnSpPr>
        <p:spPr>
          <a:xfrm flipH="1" flipV="1">
            <a:off x="9633682" y="2299210"/>
            <a:ext cx="165382" cy="2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16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Nova</vt:lpstr>
      <vt:lpstr>Arial Nova Light</vt:lpstr>
      <vt:lpstr>Calibri</vt:lpstr>
      <vt:lpstr>Wingdings 2</vt:lpstr>
      <vt:lpstr>SlateVTI</vt:lpstr>
      <vt:lpstr>Education in America</vt:lpstr>
      <vt:lpstr>Education in America</vt:lpstr>
      <vt:lpstr>Data Sources</vt:lpstr>
      <vt:lpstr>Pulling Data From Census API</vt:lpstr>
      <vt:lpstr>Example Data From Census API Call</vt:lpstr>
      <vt:lpstr>Median Household Income:  Top Ten States Versus Bottom Ten States </vt:lpstr>
      <vt:lpstr>Education Level for the Top Ten and Bottom Ten States (by Income) </vt:lpstr>
      <vt:lpstr>Association of Education and Income</vt:lpstr>
      <vt:lpstr>Removing Outliers</vt:lpstr>
      <vt:lpstr>Higher education populations associated with higher income</vt:lpstr>
      <vt:lpstr>Household income by state</vt:lpstr>
      <vt:lpstr>Household income by county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2020-04-15T20:08:40Z</dcterms:created>
  <dcterms:modified xsi:type="dcterms:W3CDTF">2020-04-18T13:10:20Z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