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66" r:id="rId14"/>
    <p:sldId id="276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C124D-40D5-4546-867E-9E03DD5CF4ED}" type="datetimeFigureOut">
              <a:rPr lang="en-GB"/>
              <a:pPr/>
              <a:t>5/29/12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6B5C5-5A31-7447-818A-4FD5E362267E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B5C5-5A31-7447-818A-4FD5E362267E}" type="slidenum">
              <a:rPr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B5C5-5A31-7447-818A-4FD5E362267E}" type="slidenum">
              <a:rPr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B5C5-5A31-7447-818A-4FD5E362267E}" type="slidenum">
              <a:rPr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5C9D5-6897-A84E-9D75-9AD0B149FD9B}" type="datetimeFigureOut">
              <a:rPr lang="en-GB"/>
              <a:pPr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E58E-A7E7-7E4B-B3E6-C49009AFF22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5C9D5-6897-A84E-9D75-9AD0B149FD9B}" type="datetimeFigureOut">
              <a:rPr lang="en-GB"/>
              <a:pPr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E58E-A7E7-7E4B-B3E6-C49009AFF22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5C9D5-6897-A84E-9D75-9AD0B149FD9B}" type="datetimeFigureOut">
              <a:rPr lang="en-GB"/>
              <a:pPr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E58E-A7E7-7E4B-B3E6-C49009AFF22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5C9D5-6897-A84E-9D75-9AD0B149FD9B}" type="datetimeFigureOut">
              <a:rPr lang="en-GB"/>
              <a:pPr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E58E-A7E7-7E4B-B3E6-C49009AFF22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5C9D5-6897-A84E-9D75-9AD0B149FD9B}" type="datetimeFigureOut">
              <a:rPr lang="en-GB"/>
              <a:pPr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E58E-A7E7-7E4B-B3E6-C49009AFF22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5C9D5-6897-A84E-9D75-9AD0B149FD9B}" type="datetimeFigureOut">
              <a:rPr lang="en-GB"/>
              <a:pPr/>
              <a:t>5/29/12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E58E-A7E7-7E4B-B3E6-C49009AFF22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5C9D5-6897-A84E-9D75-9AD0B149FD9B}" type="datetimeFigureOut">
              <a:rPr lang="en-GB"/>
              <a:pPr/>
              <a:t>5/29/12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E58E-A7E7-7E4B-B3E6-C49009AFF22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5C9D5-6897-A84E-9D75-9AD0B149FD9B}" type="datetimeFigureOut">
              <a:rPr lang="en-GB"/>
              <a:pPr/>
              <a:t>5/29/12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E58E-A7E7-7E4B-B3E6-C49009AFF22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5C9D5-6897-A84E-9D75-9AD0B149FD9B}" type="datetimeFigureOut">
              <a:rPr lang="en-GB"/>
              <a:pPr/>
              <a:t>5/29/12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E58E-A7E7-7E4B-B3E6-C49009AFF22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5C9D5-6897-A84E-9D75-9AD0B149FD9B}" type="datetimeFigureOut">
              <a:rPr lang="en-GB"/>
              <a:pPr/>
              <a:t>5/29/12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E58E-A7E7-7E4B-B3E6-C49009AFF22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5C9D5-6897-A84E-9D75-9AD0B149FD9B}" type="datetimeFigureOut">
              <a:rPr lang="en-GB"/>
              <a:pPr/>
              <a:t>5/29/12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E58E-A7E7-7E4B-B3E6-C49009AFF22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5C9D5-6897-A84E-9D75-9AD0B149FD9B}" type="datetimeFigureOut">
              <a:rPr lang="en-GB"/>
              <a:pPr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3E58E-A7E7-7E4B-B3E6-C49009AFF227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3519"/>
            <a:ext cx="7772400" cy="1470025"/>
          </a:xfrm>
        </p:spPr>
        <p:txBody>
          <a:bodyPr/>
          <a:lstStyle/>
          <a:p>
            <a:r>
              <a:rPr lang="en-US"/>
              <a:t>Induction, confirmation and choice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Rushworth lab meeting, 28/5/2012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39" y="117385"/>
            <a:ext cx="8371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Further assumptions</a:t>
            </a:r>
          </a:p>
          <a:p>
            <a:endParaRPr lang="en-US" sz="2800"/>
          </a:p>
        </p:txBody>
      </p:sp>
      <p:pic>
        <p:nvPicPr>
          <p:cNvPr id="45" name="Picture 44" descr="Screen shot 2012-05-25 at 11.03.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39" y="865117"/>
            <a:ext cx="4708147" cy="324167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38125" y="4434959"/>
            <a:ext cx="8905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1/ if you have no evidence either way, then assume target</a:t>
            </a:r>
          </a:p>
          <a:p>
            <a:r>
              <a:rPr lang="en-US" sz="2400"/>
              <a:t>2/ no free parameters – adding leak/bias does not improve fits</a:t>
            </a:r>
          </a:p>
          <a:p>
            <a:r>
              <a:rPr lang="en-US" sz="2400"/>
              <a:t>3/ hardmax choice rule on expected value:</a:t>
            </a:r>
          </a:p>
          <a:p>
            <a:r>
              <a:rPr lang="en-US" sz="2400"/>
              <a:t>	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confirmation/disconfirmation</a:t>
            </a:r>
            <a:r>
              <a:rPr lang="en-US" sz="2400"/>
              <a:t>: defined as abs MAX of two values </a:t>
            </a:r>
          </a:p>
          <a:p>
            <a:r>
              <a:rPr lang="en-US" sz="2400"/>
              <a:t>	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hybrid</a:t>
            </a:r>
            <a:r>
              <a:rPr lang="en-US" sz="2400"/>
              <a:t>: defined as v[max(confirm)] – v[max(disconfirm)]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39" y="117385"/>
            <a:ext cx="8371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Model fits</a:t>
            </a:r>
          </a:p>
          <a:p>
            <a:endParaRPr lang="en-US" sz="2800"/>
          </a:p>
        </p:txBody>
      </p:sp>
      <p:pic>
        <p:nvPicPr>
          <p:cNvPr id="46" name="Picture 45" descr="Screen shot 2012-05-25 at 10.53.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39" y="1071492"/>
            <a:ext cx="4527514" cy="4368800"/>
          </a:xfrm>
          <a:prstGeom prst="rect">
            <a:avLst/>
          </a:prstGeom>
        </p:spPr>
      </p:pic>
      <p:cxnSp>
        <p:nvCxnSpPr>
          <p:cNvPr id="48" name="Straight Connector 47"/>
          <p:cNvCxnSpPr/>
          <p:nvPr/>
        </p:nvCxnSpPr>
        <p:spPr>
          <a:xfrm>
            <a:off x="1047750" y="5778500"/>
            <a:ext cx="508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041400" y="6073775"/>
            <a:ext cx="508000" cy="158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047750" y="6380162"/>
            <a:ext cx="508000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555750" y="5541963"/>
            <a:ext cx="78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hybrid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65275" y="5868988"/>
            <a:ext cx="139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confirmation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574800" y="6164263"/>
            <a:ext cx="165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disconfirmation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70025" y="855076"/>
            <a:ext cx="66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cued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87746" y="870951"/>
            <a:ext cx="114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uncued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39" y="117385"/>
            <a:ext cx="8371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Model fits</a:t>
            </a:r>
          </a:p>
          <a:p>
            <a:endParaRPr lang="en-US" sz="2800"/>
          </a:p>
        </p:txBody>
      </p:sp>
      <p:cxnSp>
        <p:nvCxnSpPr>
          <p:cNvPr id="48" name="Straight Connector 47"/>
          <p:cNvCxnSpPr/>
          <p:nvPr/>
        </p:nvCxnSpPr>
        <p:spPr>
          <a:xfrm>
            <a:off x="1047750" y="5778500"/>
            <a:ext cx="508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041400" y="6073775"/>
            <a:ext cx="508000" cy="158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047750" y="6380162"/>
            <a:ext cx="508000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70025" y="855076"/>
            <a:ext cx="66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cued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73496" y="870951"/>
            <a:ext cx="114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uncued </a:t>
            </a:r>
          </a:p>
        </p:txBody>
      </p:sp>
      <p:pic>
        <p:nvPicPr>
          <p:cNvPr id="12" name="Picture 11" descr="Screen shot 2012-05-25 at 11.07.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31" y="1246117"/>
            <a:ext cx="5216916" cy="3987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16200000">
            <a:off x="-613104" y="1577662"/>
            <a:ext cx="178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accuracy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584596" y="3785945"/>
            <a:ext cx="178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target bias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55750" y="5541963"/>
            <a:ext cx="78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hybrid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65275" y="5868988"/>
            <a:ext cx="139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confirmation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4800" y="6164263"/>
            <a:ext cx="165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disconfirmation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39" y="117385"/>
            <a:ext cx="8371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3 models</a:t>
            </a:r>
          </a:p>
          <a:p>
            <a:endParaRPr lang="en-US" sz="2800"/>
          </a:p>
        </p:txBody>
      </p:sp>
      <p:pic>
        <p:nvPicPr>
          <p:cNvPr id="13" name="Picture 12" descr="Screen shot 2012-05-25 at 11.20.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39" y="1531867"/>
            <a:ext cx="7826375" cy="32313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41400" y="1071492"/>
            <a:ext cx="232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predicting choice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16500" y="1071492"/>
            <a:ext cx="1826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predicting RT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39" y="117385"/>
            <a:ext cx="8371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Sampling bias? Eyetracking data..</a:t>
            </a:r>
          </a:p>
          <a:p>
            <a:endParaRPr lang="en-US" sz="2800"/>
          </a:p>
        </p:txBody>
      </p:sp>
      <p:pic>
        <p:nvPicPr>
          <p:cNvPr id="6" name="Picture 5" descr="Screen shot 2012-05-28 at 16.36.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39" y="865145"/>
            <a:ext cx="4431846" cy="34025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98381" y="3991390"/>
            <a:ext cx="15497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/>
              <a:t>confirm L&gt;R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30762" y="3991390"/>
            <a:ext cx="16104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/>
              <a:t>confirm R&gt;L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78351" y="1034429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disconfirm L&gt;R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86728" y="1304675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disconfirm R&gt;L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7501" y="4539711"/>
            <a:ext cx="8258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Eye tracking….is participants’ gaze predicted by the strength of confirmatory or disconfirmatory evidence?</a:t>
            </a:r>
          </a:p>
          <a:p>
            <a:endParaRPr lang="en-US" sz="2400"/>
          </a:p>
          <a:p>
            <a:r>
              <a:rPr lang="en-US" sz="2400"/>
              <a:t>Seems to be both (both main effects significant)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1087765" y="2231182"/>
            <a:ext cx="31014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/>
              <a:t>P (gaze left in first 1000 ms)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39" y="117385"/>
            <a:ext cx="8371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3 models</a:t>
            </a:r>
            <a:r>
              <a:rPr lang="en-US" sz="2800"/>
              <a:t>: </a:t>
            </a:r>
            <a:r>
              <a:rPr lang="en-US" sz="2800" b="1"/>
              <a:t>neural data</a:t>
            </a:r>
          </a:p>
        </p:txBody>
      </p:sp>
      <p:pic>
        <p:nvPicPr>
          <p:cNvPr id="6" name="Picture 5" descr="Screen shot 2012-05-25 at 11.37.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39" y="1447800"/>
            <a:ext cx="2413000" cy="1981200"/>
          </a:xfrm>
          <a:prstGeom prst="rect">
            <a:avLst/>
          </a:prstGeom>
        </p:spPr>
      </p:pic>
      <p:pic>
        <p:nvPicPr>
          <p:cNvPr id="8" name="Picture 7" descr="Screen shot 2012-05-25 at 11.37.4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925" y="1447800"/>
            <a:ext cx="2374900" cy="1981200"/>
          </a:xfrm>
          <a:prstGeom prst="rect">
            <a:avLst/>
          </a:prstGeom>
        </p:spPr>
      </p:pic>
      <p:pic>
        <p:nvPicPr>
          <p:cNvPr id="9" name="Picture 8" descr="Screen shot 2012-05-25 at 11.38.0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375" y="1463675"/>
            <a:ext cx="2374900" cy="1943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1189" y="984250"/>
            <a:ext cx="981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hybrid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82925" y="984250"/>
            <a:ext cx="1793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confirmation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67375" y="1002010"/>
            <a:ext cx="2146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disconfirmation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1189" y="3452167"/>
            <a:ext cx="6897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correlates of expected value under the three models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7500" y="4434959"/>
            <a:ext cx="890587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Confirms behavioural data in strongly supporting hybrid model</a:t>
            </a:r>
          </a:p>
          <a:p>
            <a:endParaRPr lang="en-US" sz="2400"/>
          </a:p>
          <a:p>
            <a:r>
              <a:rPr lang="en-US" sz="2400"/>
              <a:t>OK so let’s do something more interesting…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39" y="117385"/>
            <a:ext cx="8371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Hybrid model is suboptimal</a:t>
            </a:r>
            <a:endParaRPr lang="en-US" sz="2800"/>
          </a:p>
          <a:p>
            <a:endParaRPr lang="en-US" sz="2800"/>
          </a:p>
        </p:txBody>
      </p:sp>
      <p:pic>
        <p:nvPicPr>
          <p:cNvPr id="14" name="Picture 13" descr="Screen shot 2012-05-25 at 12.30.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88" y="1127124"/>
            <a:ext cx="5220311" cy="4199173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1047750" y="5778500"/>
            <a:ext cx="508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41400" y="6073775"/>
            <a:ext cx="508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70025" y="855076"/>
            <a:ext cx="66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cued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73496" y="870951"/>
            <a:ext cx="114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uncued 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-613104" y="1577662"/>
            <a:ext cx="178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accuracy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584596" y="3785945"/>
            <a:ext cx="178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target bias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55750" y="5541963"/>
            <a:ext cx="78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hybrid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65275" y="5868988"/>
            <a:ext cx="90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optimal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96635" y="5404004"/>
            <a:ext cx="601437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The optimal model is like the disconfirmation model, except that options are ruled out definitively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39" y="117385"/>
            <a:ext cx="837149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Confirmation and disconfirmation: choice</a:t>
            </a:r>
          </a:p>
          <a:p>
            <a:endParaRPr lang="en-US" sz="2800" b="1"/>
          </a:p>
          <a:p>
            <a:r>
              <a:rPr lang="en-US" sz="2800"/>
              <a:t>Both evidence for confirmation and disconfirmation make a contribution to expected value, so we can look for independent correlates of v[max(confirm)] and v[max(disconfirm)] at the time of choice</a:t>
            </a:r>
          </a:p>
          <a:p>
            <a:endParaRPr lang="en-US" sz="2800"/>
          </a:p>
          <a:p>
            <a:endParaRPr lang="en-US" sz="2800"/>
          </a:p>
        </p:txBody>
      </p:sp>
      <p:pic>
        <p:nvPicPr>
          <p:cNvPr id="4" name="Picture 3" descr="Screen shot 2012-05-25 at 12.51.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663950"/>
            <a:ext cx="2387600" cy="1943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4064" y="5784334"/>
            <a:ext cx="755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 &lt; 0.001, entered alongside overall expected value signal, feedback, target, etc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2125" y="3016250"/>
            <a:ext cx="2250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value of confirmation:</a:t>
            </a:r>
          </a:p>
          <a:p>
            <a:r>
              <a:rPr lang="en-US" b="1"/>
              <a:t> lateral OFC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92450" y="3021568"/>
            <a:ext cx="2452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value of disconfirmation</a:t>
            </a:r>
          </a:p>
          <a:p>
            <a:r>
              <a:rPr lang="en-US" b="1"/>
              <a:t>striatum</a:t>
            </a:r>
          </a:p>
        </p:txBody>
      </p:sp>
      <p:pic>
        <p:nvPicPr>
          <p:cNvPr id="10" name="Picture 9" descr="Screen shot 2012-05-25 at 13.02.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3663950"/>
            <a:ext cx="240030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2939" y="117385"/>
            <a:ext cx="83714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Confirmation and disconfirmation: learning</a:t>
            </a:r>
          </a:p>
          <a:p>
            <a:endParaRPr lang="en-US" sz="2800" b="1"/>
          </a:p>
          <a:p>
            <a:endParaRPr lang="en-US" sz="2800"/>
          </a:p>
          <a:p>
            <a:endParaRPr lang="en-US" sz="2800"/>
          </a:p>
        </p:txBody>
      </p:sp>
      <p:sp>
        <p:nvSpPr>
          <p:cNvPr id="16" name="TextBox 15"/>
          <p:cNvSpPr txBox="1"/>
          <p:nvPr/>
        </p:nvSpPr>
        <p:spPr>
          <a:xfrm>
            <a:off x="462938" y="1102270"/>
            <a:ext cx="81413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We can also measure prediction error signals for confirmatory and disconfirmatory learning </a:t>
            </a:r>
          </a:p>
          <a:p>
            <a:endParaRPr lang="en-US" sz="2400"/>
          </a:p>
          <a:p>
            <a:r>
              <a:rPr lang="en-US" sz="2400"/>
              <a:t>For example, confirmation bias might be due to larger prediction error signals for confirmatory than disconfirmatory learning</a:t>
            </a:r>
          </a:p>
        </p:txBody>
      </p:sp>
      <p:pic>
        <p:nvPicPr>
          <p:cNvPr id="26" name="Picture 25" descr="Screen shot 2012-05-25 at 12.58.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89" y="3727450"/>
            <a:ext cx="1981200" cy="2006600"/>
          </a:xfrm>
          <a:prstGeom prst="rect">
            <a:avLst/>
          </a:prstGeom>
        </p:spPr>
      </p:pic>
      <p:pic>
        <p:nvPicPr>
          <p:cNvPr id="27" name="Picture 26" descr="Screen shot 2012-05-25 at 12.57.5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325" y="3740150"/>
            <a:ext cx="2387600" cy="19939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58189" y="5758418"/>
            <a:ext cx="4110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Interaction between prediction error and </a:t>
            </a:r>
          </a:p>
          <a:p>
            <a:r>
              <a:rPr lang="en-US" b="1"/>
              <a:t>target/nontarget, p &lt; 0.0001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39" y="117385"/>
            <a:ext cx="83714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Hybrid model</a:t>
            </a:r>
          </a:p>
          <a:p>
            <a:r>
              <a:rPr lang="en-US" sz="2800"/>
              <a:t>ROIs in the basal ganglia - putamen</a:t>
            </a:r>
          </a:p>
          <a:p>
            <a:endParaRPr lang="en-US" sz="2800"/>
          </a:p>
          <a:p>
            <a:endParaRPr lang="en-US" sz="2800"/>
          </a:p>
        </p:txBody>
      </p:sp>
      <p:pic>
        <p:nvPicPr>
          <p:cNvPr id="3" name="Picture 2" descr="Screen shot 2012-05-25 at 14.57.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0975" y="3032093"/>
            <a:ext cx="2138113" cy="1760798"/>
          </a:xfrm>
          <a:prstGeom prst="rect">
            <a:avLst/>
          </a:prstGeom>
        </p:spPr>
      </p:pic>
      <p:pic>
        <p:nvPicPr>
          <p:cNvPr id="6" name="Picture 5" descr="Screen shot 2012-05-25 at 15.04.4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512" y="1938866"/>
            <a:ext cx="2892425" cy="1928283"/>
          </a:xfrm>
          <a:prstGeom prst="rect">
            <a:avLst/>
          </a:prstGeom>
        </p:spPr>
      </p:pic>
      <p:pic>
        <p:nvPicPr>
          <p:cNvPr id="8" name="Picture 7" descr="Screen shot 2012-05-25 at 15.04.4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3313" y="1938866"/>
            <a:ext cx="3184377" cy="2038351"/>
          </a:xfrm>
          <a:prstGeom prst="rect">
            <a:avLst/>
          </a:prstGeom>
        </p:spPr>
      </p:pic>
      <p:pic>
        <p:nvPicPr>
          <p:cNvPr id="9" name="Picture 8" descr="Screen shot 2012-05-25 at 15.06.2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0938" y="4597399"/>
            <a:ext cx="3000522" cy="2054335"/>
          </a:xfrm>
          <a:prstGeom prst="rect">
            <a:avLst/>
          </a:prstGeom>
        </p:spPr>
      </p:pic>
      <p:pic>
        <p:nvPicPr>
          <p:cNvPr id="10" name="Picture 9" descr="Screen shot 2012-05-25 at 15.06.3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1512" y="4659842"/>
            <a:ext cx="2892425" cy="18744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63938" y="1938866"/>
            <a:ext cx="12103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R putamen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89338" y="4612217"/>
            <a:ext cx="12103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R putamen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44626" y="1948617"/>
            <a:ext cx="12103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L putamen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71626" y="4659842"/>
            <a:ext cx="12103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L putamen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50626" y="1484560"/>
            <a:ext cx="4574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Response to feedback (main effect)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41507" y="4150552"/>
            <a:ext cx="3758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Response to prediction error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8758" y="594439"/>
            <a:ext cx="8371498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Questions</a:t>
            </a:r>
          </a:p>
          <a:p>
            <a:endParaRPr lang="en-US" sz="2800"/>
          </a:p>
          <a:p>
            <a:r>
              <a:rPr lang="en-US" sz="2800"/>
              <a:t>1/ humans and other primates can exert task-level control over behaviour, i.e. use rules</a:t>
            </a:r>
          </a:p>
          <a:p>
            <a:r>
              <a:rPr lang="en-US" sz="2800"/>
              <a:t>But how do we create new task sets? </a:t>
            </a:r>
          </a:p>
          <a:p>
            <a:endParaRPr lang="en-US" sz="2800"/>
          </a:p>
          <a:p>
            <a:r>
              <a:rPr lang="en-US" sz="2800"/>
              <a:t>2/ when learning propositional information, humans are subject to </a:t>
            </a:r>
            <a:r>
              <a:rPr lang="en-US" sz="2800" b="1"/>
              <a:t>inductive biases</a:t>
            </a:r>
            <a:endParaRPr lang="en-US" sz="2800"/>
          </a:p>
          <a:p>
            <a:endParaRPr lang="en-US" sz="2800"/>
          </a:p>
          <a:p>
            <a:r>
              <a:rPr lang="en-US" sz="2800"/>
              <a:t>among the best-known of these is the </a:t>
            </a:r>
            <a:r>
              <a:rPr lang="en-US" sz="2800" b="1"/>
              <a:t>confirmation bias</a:t>
            </a:r>
            <a:r>
              <a:rPr lang="en-US" sz="2800"/>
              <a:t>, whereby agents tend to overweight prior hypotheses in decision-making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Screen shot 2012-05-25 at 15.16.4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512" y="2027993"/>
            <a:ext cx="3181497" cy="2224390"/>
          </a:xfrm>
          <a:prstGeom prst="rect">
            <a:avLst/>
          </a:prstGeom>
        </p:spPr>
      </p:pic>
      <p:pic>
        <p:nvPicPr>
          <p:cNvPr id="24" name="Picture 23" descr="Screen shot 2012-05-25 at 15.16.4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143" y="1948617"/>
            <a:ext cx="3115601" cy="2201935"/>
          </a:xfrm>
          <a:prstGeom prst="rect">
            <a:avLst/>
          </a:prstGeom>
        </p:spPr>
      </p:pic>
      <p:pic>
        <p:nvPicPr>
          <p:cNvPr id="23" name="Picture 22" descr="Screen shot 2012-05-25 at 15.13.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7126" y="4580467"/>
            <a:ext cx="3121511" cy="2054553"/>
          </a:xfrm>
          <a:prstGeom prst="rect">
            <a:avLst/>
          </a:prstGeom>
        </p:spPr>
      </p:pic>
      <p:pic>
        <p:nvPicPr>
          <p:cNvPr id="21" name="Picture 20" descr="Screen shot 2012-05-25 at 15.13.1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2137" y="4659842"/>
            <a:ext cx="3229122" cy="19560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2939" y="117385"/>
            <a:ext cx="83714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Hybrid model</a:t>
            </a:r>
          </a:p>
          <a:p>
            <a:r>
              <a:rPr lang="en-US" sz="2800"/>
              <a:t>ROIs in the basal ganglia - caudate</a:t>
            </a:r>
          </a:p>
          <a:p>
            <a:endParaRPr lang="en-US" sz="2800"/>
          </a:p>
          <a:p>
            <a:endParaRPr lang="en-US" sz="2800"/>
          </a:p>
        </p:txBody>
      </p:sp>
      <p:sp>
        <p:nvSpPr>
          <p:cNvPr id="11" name="TextBox 10"/>
          <p:cNvSpPr txBox="1"/>
          <p:nvPr/>
        </p:nvSpPr>
        <p:spPr>
          <a:xfrm>
            <a:off x="3563938" y="1938866"/>
            <a:ext cx="11091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R caudate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89338" y="4612217"/>
            <a:ext cx="11091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R caudate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44626" y="1948617"/>
            <a:ext cx="10808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L caudate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71626" y="4659842"/>
            <a:ext cx="10808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L caudate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50626" y="1484560"/>
            <a:ext cx="4574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Response to feedback (main effect)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41507" y="4150552"/>
            <a:ext cx="3758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Response to prediction error</a:t>
            </a:r>
          </a:p>
        </p:txBody>
      </p:sp>
      <p:pic>
        <p:nvPicPr>
          <p:cNvPr id="19" name="Picture 18" descr="Screen shot 2012-05-25 at 15.11.2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41656" y="3008415"/>
            <a:ext cx="2208736" cy="183278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39" y="117385"/>
            <a:ext cx="83714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Hybrid model</a:t>
            </a:r>
          </a:p>
          <a:p>
            <a:r>
              <a:rPr lang="en-US" sz="2800"/>
              <a:t>Whole brain analysis</a:t>
            </a:r>
          </a:p>
          <a:p>
            <a:endParaRPr lang="en-US" sz="2800"/>
          </a:p>
          <a:p>
            <a:endParaRPr lang="en-US" sz="2800"/>
          </a:p>
        </p:txBody>
      </p:sp>
      <p:pic>
        <p:nvPicPr>
          <p:cNvPr id="17" name="Picture 16" descr="Screen shot 2012-05-28 at 16.49.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85139" y="1843212"/>
            <a:ext cx="2374900" cy="20193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26817" y="4216279"/>
            <a:ext cx="6523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Interaction between prediction error, feedback (correct/error) and </a:t>
            </a:r>
          </a:p>
          <a:p>
            <a:r>
              <a:rPr lang="en-US" b="1"/>
              <a:t>target/nontarget, p &lt; 0.0001</a:t>
            </a:r>
          </a:p>
        </p:txBody>
      </p:sp>
      <p:pic>
        <p:nvPicPr>
          <p:cNvPr id="20" name="Picture 19" descr="Screen shot 2012-05-28 at 16.58.0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753" y="1665411"/>
            <a:ext cx="5247765" cy="23749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8758" y="594439"/>
            <a:ext cx="83714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Questions</a:t>
            </a:r>
          </a:p>
          <a:p>
            <a:endParaRPr lang="en-US" sz="2800"/>
          </a:p>
          <a:p>
            <a:r>
              <a:rPr lang="en-US" sz="2800"/>
              <a:t>The confirmation bias is often thought of as a bias to </a:t>
            </a:r>
            <a:r>
              <a:rPr lang="en-US" sz="2800" b="1"/>
              <a:t>seek </a:t>
            </a:r>
            <a:r>
              <a:rPr lang="en-US" sz="2800"/>
              <a:t>confirmatory evidence, e.g. Wason card selection task</a:t>
            </a:r>
          </a:p>
          <a:p>
            <a:endParaRPr lang="en-US" sz="2800"/>
          </a:p>
          <a:p>
            <a:r>
              <a:rPr lang="en-US" sz="2800"/>
              <a:t>However, humans may also </a:t>
            </a:r>
          </a:p>
          <a:p>
            <a:r>
              <a:rPr lang="en-US" sz="2800"/>
              <a:t>	fail to learn from disconfirmatory evidence</a:t>
            </a:r>
          </a:p>
          <a:p>
            <a:r>
              <a:rPr lang="en-US" sz="2800"/>
              <a:t>	fail to use this information to rule out incorrect	hypotheses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8758" y="594439"/>
            <a:ext cx="8371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Task</a:t>
            </a:r>
          </a:p>
          <a:p>
            <a:endParaRPr lang="en-US" sz="2800"/>
          </a:p>
        </p:txBody>
      </p:sp>
      <p:pic>
        <p:nvPicPr>
          <p:cNvPr id="3" name="Picture 2" descr="Screen shot 2012-05-25 at 10.05.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2" y="1994375"/>
            <a:ext cx="5032515" cy="48694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4303" y="1859276"/>
            <a:ext cx="1322418" cy="21308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67590" y="1053316"/>
            <a:ext cx="1322418" cy="21308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80184" y="432469"/>
            <a:ext cx="559798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Participants viewed coloured shapes left and right of the screen in blocks of 16 trials</a:t>
            </a:r>
          </a:p>
          <a:p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3367590" y="1548545"/>
            <a:ext cx="5492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 On each trial they had to decide whether the stimulus was a target or not</a:t>
            </a:r>
            <a:endParaRPr lang="en-US" sz="2400" i="1"/>
          </a:p>
        </p:txBody>
      </p:sp>
      <p:sp>
        <p:nvSpPr>
          <p:cNvPr id="10" name="Rectangle 9"/>
          <p:cNvSpPr/>
          <p:nvPr/>
        </p:nvSpPr>
        <p:spPr>
          <a:xfrm>
            <a:off x="4352208" y="2525350"/>
            <a:ext cx="52815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They received deterministic feedback according to a disjunctive rule </a:t>
            </a:r>
          </a:p>
          <a:p>
            <a:r>
              <a:rPr lang="en-US" sz="2400" i="1"/>
              <a:t>e.g. </a:t>
            </a:r>
          </a:p>
          <a:p>
            <a:r>
              <a:rPr lang="en-US" sz="2400" i="1">
                <a:solidFill>
                  <a:schemeClr val="bg1">
                    <a:lumMod val="65000"/>
                  </a:schemeClr>
                </a:solidFill>
              </a:rPr>
              <a:t>	red left | blue right = target</a:t>
            </a:r>
          </a:p>
          <a:p>
            <a:r>
              <a:rPr lang="en-US" sz="2400" i="1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400" i="1"/>
              <a:t>or</a:t>
            </a:r>
          </a:p>
          <a:p>
            <a:r>
              <a:rPr lang="en-US" sz="2400" i="1">
                <a:solidFill>
                  <a:schemeClr val="bg1">
                    <a:lumMod val="65000"/>
                  </a:schemeClr>
                </a:solidFill>
              </a:rPr>
              <a:t>	square left | green right = target</a:t>
            </a:r>
          </a:p>
          <a:p>
            <a:endParaRPr lang="en-US" sz="2400" i="1"/>
          </a:p>
        </p:txBody>
      </p:sp>
      <p:sp>
        <p:nvSpPr>
          <p:cNvPr id="11" name="Rectangle 10"/>
          <p:cNvSpPr/>
          <p:nvPr/>
        </p:nvSpPr>
        <p:spPr>
          <a:xfrm>
            <a:off x="5593851" y="5203006"/>
            <a:ext cx="36810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Symbols instructed the relevant dimension (e.g. shape left/colour right) but not the precise exemplar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8758" y="594439"/>
            <a:ext cx="8371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Behaviour</a:t>
            </a:r>
          </a:p>
          <a:p>
            <a:endParaRPr lang="en-US" sz="2800"/>
          </a:p>
        </p:txBody>
      </p:sp>
      <p:pic>
        <p:nvPicPr>
          <p:cNvPr id="9" name="Picture 8" descr="Screen shot 2012-05-25 at 10.18.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7" y="1443794"/>
            <a:ext cx="4543083" cy="290898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23161" y="4656567"/>
            <a:ext cx="36810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Participants learned across the block</a:t>
            </a:r>
          </a:p>
          <a:p>
            <a:endParaRPr lang="en-US" sz="2400"/>
          </a:p>
          <a:p>
            <a:r>
              <a:rPr lang="en-US" sz="2400"/>
              <a:t>They learned better when the cue was informative</a:t>
            </a:r>
          </a:p>
        </p:txBody>
      </p:sp>
      <p:pic>
        <p:nvPicPr>
          <p:cNvPr id="12" name="Picture 11" descr="Screen shot 2012-05-25 at 10.22.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540" y="1237396"/>
            <a:ext cx="4281236" cy="307609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179177" y="4656567"/>
            <a:ext cx="3681079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Participants’ tendency to respond ‘target’ began high and declined with time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315400" y="2548677"/>
            <a:ext cx="10001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accuracy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4177525" y="2683618"/>
            <a:ext cx="11721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target bias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14375" y="3574415"/>
            <a:ext cx="2428875" cy="15373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8758" y="594439"/>
            <a:ext cx="8371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Models and mechanisms…</a:t>
            </a:r>
          </a:p>
          <a:p>
            <a:endParaRPr lang="en-US" sz="280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98500" y="2138680"/>
          <a:ext cx="6096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BLUE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α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α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87375" y="1397000"/>
            <a:ext cx="7644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Lets consider the simple case where you know the dimensions, eg colour-colour</a:t>
            </a:r>
          </a:p>
          <a:p>
            <a:r>
              <a:rPr lang="en-US"/>
              <a:t>We define prior belief in any sub-rule as α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16000" y="4016375"/>
            <a:ext cx="571500" cy="5238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47900" y="4016375"/>
            <a:ext cx="571500" cy="523875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46250" y="3815834"/>
            <a:ext cx="36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ϕ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02454" y="3889375"/>
            <a:ext cx="8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‘target’</a:t>
            </a:r>
          </a:p>
        </p:txBody>
      </p:sp>
      <p:pic>
        <p:nvPicPr>
          <p:cNvPr id="20" name="Picture 19" descr="Screen shot 2012-05-25 at 10.33.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204" y="4273550"/>
            <a:ext cx="431800" cy="3429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838700" y="3883025"/>
            <a:ext cx="10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incorrect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175" y="4274357"/>
            <a:ext cx="510029" cy="404785"/>
          </a:xfrm>
          <a:prstGeom prst="rect">
            <a:avLst/>
          </a:prstGeom>
        </p:spPr>
      </p:pic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14375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BLUE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α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α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14375" y="3574415"/>
            <a:ext cx="2428875" cy="15373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8758" y="594439"/>
            <a:ext cx="8371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Models and mechanisms…</a:t>
            </a:r>
          </a:p>
          <a:p>
            <a:endParaRPr lang="en-US" sz="280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98500" y="2138680"/>
          <a:ext cx="6096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BLUE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α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α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1016000" y="4016375"/>
            <a:ext cx="571500" cy="5238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47900" y="4016375"/>
            <a:ext cx="571500" cy="523875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46250" y="3815834"/>
            <a:ext cx="36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ϕ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02454" y="3889375"/>
            <a:ext cx="8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‘target’</a:t>
            </a:r>
          </a:p>
        </p:txBody>
      </p:sp>
      <p:pic>
        <p:nvPicPr>
          <p:cNvPr id="20" name="Picture 19" descr="Screen shot 2012-05-25 at 10.33.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204" y="4273550"/>
            <a:ext cx="431800" cy="3429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838700" y="388302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correct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175" y="4274357"/>
            <a:ext cx="510029" cy="404785"/>
          </a:xfrm>
          <a:prstGeom prst="rect">
            <a:avLst/>
          </a:prstGeom>
        </p:spPr>
      </p:pic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14375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BLUE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α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α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87375" y="1397000"/>
            <a:ext cx="7644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Lets consider the simple case where you know the dimensions, eg colour-colour</a:t>
            </a:r>
          </a:p>
          <a:p>
            <a:r>
              <a:rPr lang="en-US"/>
              <a:t>We define prior belief in any sub-rule as α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14375" y="3574415"/>
            <a:ext cx="2428875" cy="15373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8758" y="594439"/>
            <a:ext cx="8371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Models and mechanisms…</a:t>
            </a:r>
          </a:p>
          <a:p>
            <a:endParaRPr lang="en-US" sz="280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98500" y="2138680"/>
          <a:ext cx="6096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BLUE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α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α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1016000" y="4016375"/>
            <a:ext cx="571500" cy="5238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47900" y="4016375"/>
            <a:ext cx="571500" cy="523875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46250" y="3815834"/>
            <a:ext cx="36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ϕ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02454" y="3889375"/>
            <a:ext cx="8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‘target’</a:t>
            </a:r>
          </a:p>
        </p:txBody>
      </p:sp>
      <p:pic>
        <p:nvPicPr>
          <p:cNvPr id="20" name="Picture 19" descr="Screen shot 2012-05-25 at 10.33.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204" y="4273550"/>
            <a:ext cx="431800" cy="3429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838700" y="388302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correct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175" y="4274357"/>
            <a:ext cx="510029" cy="404785"/>
          </a:xfrm>
          <a:prstGeom prst="rect">
            <a:avLst/>
          </a:prstGeom>
        </p:spPr>
      </p:pic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14375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BLUE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α+δ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α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α+δ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α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87375" y="1239872"/>
            <a:ext cx="7644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Lets consider the simple case where you know the dimensions, eg colour-colour</a:t>
            </a:r>
          </a:p>
          <a:p>
            <a:r>
              <a:rPr lang="en-US"/>
              <a:t>We define prior belief in any sub-rule as α </a:t>
            </a:r>
          </a:p>
          <a:p>
            <a:r>
              <a:rPr lang="en-US">
                <a:solidFill>
                  <a:srgbClr val="0000FF"/>
                </a:solidFill>
              </a:rPr>
              <a:t>and the increased belief from confirmation as δ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39" y="117385"/>
            <a:ext cx="8371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3 models</a:t>
            </a:r>
          </a:p>
          <a:p>
            <a:endParaRPr lang="en-US" sz="280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158875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88758" y="1469171"/>
          <a:ext cx="6096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BLUE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488758" y="3302000"/>
          <a:ext cx="6096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BLUE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6405562" y="1230644"/>
            <a:ext cx="2428875" cy="15373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07187" y="1672604"/>
            <a:ext cx="571500" cy="5238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939087" y="1672604"/>
            <a:ext cx="571500" cy="523875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437437" y="1472063"/>
            <a:ext cx="36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ϕ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05562" y="2290925"/>
            <a:ext cx="9625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target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31381" y="3168650"/>
            <a:ext cx="2428875" cy="15373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733006" y="3610610"/>
            <a:ext cx="571500" cy="5238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964906" y="3610610"/>
            <a:ext cx="571500" cy="523875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63256" y="3410069"/>
            <a:ext cx="36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ϕ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31381" y="4228931"/>
            <a:ext cx="1414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nontarget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1471" y="920348"/>
            <a:ext cx="2656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confirmation model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9721" y="2880448"/>
            <a:ext cx="2881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disonfirmation model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497971" y="5200015"/>
          <a:ext cx="6096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BLUE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+1/-1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+1/-1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6440594" y="5066665"/>
            <a:ext cx="2428875" cy="15373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742219" y="5508625"/>
            <a:ext cx="571500" cy="5238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974119" y="5508625"/>
            <a:ext cx="571500" cy="523875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472469" y="5308084"/>
            <a:ext cx="36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ϕ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40594" y="6126946"/>
            <a:ext cx="2306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Target/nontarget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7346" y="4722346"/>
            <a:ext cx="1844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hybrid 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5786</TotalTime>
  <Words>897</Words>
  <Application>Microsoft Macintosh PowerPoint</Application>
  <PresentationFormat>On-screen Show (4:3)</PresentationFormat>
  <Paragraphs>247</Paragraphs>
  <Slides>21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Induction, confirmation and choice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University of Oxford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</dc:title>
  <dc:creator>Christopher Summerfield</dc:creator>
  <cp:lastModifiedBy>Christopher Summerfield</cp:lastModifiedBy>
  <cp:revision>29</cp:revision>
  <dcterms:created xsi:type="dcterms:W3CDTF">2012-05-29T12:14:16Z</dcterms:created>
  <dcterms:modified xsi:type="dcterms:W3CDTF">2012-05-30T11:40:21Z</dcterms:modified>
</cp:coreProperties>
</file>