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commentAuthors.xml" ContentType="application/vnd.openxmlformats-officedocument.presentationml.commentAuthors+xml"/>
  <Override PartName="/ppt/notesSlides/notesSlide1.xml" ContentType="application/vnd.openxmlformats-officedocument.presentationml.notesSlide+xml"/>
  <Default Extension="pdf" ContentType="application/pd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
  </p:notesMasterIdLst>
  <p:sldIdLst>
    <p:sldId id="257" r:id="rId2"/>
  </p:sldIdLst>
  <p:sldSz cx="21388388" cy="30275213"/>
  <p:notesSz cx="6858000" cy="9144000"/>
  <p:defaultTextStyle>
    <a:defPPr>
      <a:defRPr lang="en-US"/>
    </a:defPPr>
    <a:lvl1pPr marL="0" algn="l" defTabSz="1475912" rtl="0" eaLnBrk="1" latinLnBrk="0" hangingPunct="1">
      <a:defRPr sz="5900" kern="1200">
        <a:solidFill>
          <a:schemeClr val="tx1"/>
        </a:solidFill>
        <a:latin typeface="+mn-lt"/>
        <a:ea typeface="+mn-ea"/>
        <a:cs typeface="+mn-cs"/>
      </a:defRPr>
    </a:lvl1pPr>
    <a:lvl2pPr marL="1475912" algn="l" defTabSz="1475912" rtl="0" eaLnBrk="1" latinLnBrk="0" hangingPunct="1">
      <a:defRPr sz="5900" kern="1200">
        <a:solidFill>
          <a:schemeClr val="tx1"/>
        </a:solidFill>
        <a:latin typeface="+mn-lt"/>
        <a:ea typeface="+mn-ea"/>
        <a:cs typeface="+mn-cs"/>
      </a:defRPr>
    </a:lvl2pPr>
    <a:lvl3pPr marL="2951828" algn="l" defTabSz="1475912" rtl="0" eaLnBrk="1" latinLnBrk="0" hangingPunct="1">
      <a:defRPr sz="5900" kern="1200">
        <a:solidFill>
          <a:schemeClr val="tx1"/>
        </a:solidFill>
        <a:latin typeface="+mn-lt"/>
        <a:ea typeface="+mn-ea"/>
        <a:cs typeface="+mn-cs"/>
      </a:defRPr>
    </a:lvl3pPr>
    <a:lvl4pPr marL="4427741" algn="l" defTabSz="1475912" rtl="0" eaLnBrk="1" latinLnBrk="0" hangingPunct="1">
      <a:defRPr sz="5900" kern="1200">
        <a:solidFill>
          <a:schemeClr val="tx1"/>
        </a:solidFill>
        <a:latin typeface="+mn-lt"/>
        <a:ea typeface="+mn-ea"/>
        <a:cs typeface="+mn-cs"/>
      </a:defRPr>
    </a:lvl4pPr>
    <a:lvl5pPr marL="5903657" algn="l" defTabSz="1475912" rtl="0" eaLnBrk="1" latinLnBrk="0" hangingPunct="1">
      <a:defRPr sz="5900" kern="1200">
        <a:solidFill>
          <a:schemeClr val="tx1"/>
        </a:solidFill>
        <a:latin typeface="+mn-lt"/>
        <a:ea typeface="+mn-ea"/>
        <a:cs typeface="+mn-cs"/>
      </a:defRPr>
    </a:lvl5pPr>
    <a:lvl6pPr marL="7379569" algn="l" defTabSz="1475912" rtl="0" eaLnBrk="1" latinLnBrk="0" hangingPunct="1">
      <a:defRPr sz="5900" kern="1200">
        <a:solidFill>
          <a:schemeClr val="tx1"/>
        </a:solidFill>
        <a:latin typeface="+mn-lt"/>
        <a:ea typeface="+mn-ea"/>
        <a:cs typeface="+mn-cs"/>
      </a:defRPr>
    </a:lvl6pPr>
    <a:lvl7pPr marL="8855481" algn="l" defTabSz="1475912" rtl="0" eaLnBrk="1" latinLnBrk="0" hangingPunct="1">
      <a:defRPr sz="5900" kern="1200">
        <a:solidFill>
          <a:schemeClr val="tx1"/>
        </a:solidFill>
        <a:latin typeface="+mn-lt"/>
        <a:ea typeface="+mn-ea"/>
        <a:cs typeface="+mn-cs"/>
      </a:defRPr>
    </a:lvl7pPr>
    <a:lvl8pPr marL="10331398" algn="l" defTabSz="1475912" rtl="0" eaLnBrk="1" latinLnBrk="0" hangingPunct="1">
      <a:defRPr sz="5900" kern="1200">
        <a:solidFill>
          <a:schemeClr val="tx1"/>
        </a:solidFill>
        <a:latin typeface="+mn-lt"/>
        <a:ea typeface="+mn-ea"/>
        <a:cs typeface="+mn-cs"/>
      </a:defRPr>
    </a:lvl8pPr>
    <a:lvl9pPr marL="11807310" algn="l" defTabSz="1475912" rtl="0" eaLnBrk="1" latinLnBrk="0" hangingPunct="1">
      <a:defRPr sz="59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Jan Balaguer" initials="JB" lastIdx="1"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00FF00"/>
    <a:srgbClr val="051E37"/>
    <a:srgbClr val="2E4D70"/>
    <a:srgbClr val="3B6084"/>
    <a:srgbClr val="051D37"/>
    <a:srgbClr val="FEFD56"/>
    <a:srgbClr val="FCB823"/>
    <a:srgbClr val="010000"/>
    <a:srgbClr val="3A5F86"/>
    <a:srgbClr val="CC6E7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horzBarState="maximized">
    <p:restoredLeft sz="15620"/>
    <p:restoredTop sz="82277" autoAdjust="0"/>
  </p:normalViewPr>
  <p:slideViewPr>
    <p:cSldViewPr snapToGrid="0" snapToObjects="1">
      <p:cViewPr>
        <p:scale>
          <a:sx n="50" d="100"/>
          <a:sy n="50" d="100"/>
        </p:scale>
        <p:origin x="-1392" y="-88"/>
      </p:cViewPr>
      <p:guideLst>
        <p:guide orient="horz" pos="9535"/>
        <p:guide pos="673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71748B-6CA6-6448-8961-F4D9EE951B41}" type="datetimeFigureOut">
              <a:rPr lang="en-US" smtClean="0"/>
              <a:pPr/>
              <a:t>6/4/14</a:t>
            </a:fld>
            <a:endParaRPr lang="en-US"/>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80B81D-D848-F24E-972C-661AE85BE8A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152" rtl="0" eaLnBrk="1" latinLnBrk="0" hangingPunct="1">
      <a:defRPr sz="1200" kern="1200">
        <a:solidFill>
          <a:schemeClr val="tx1"/>
        </a:solidFill>
        <a:latin typeface="+mn-lt"/>
        <a:ea typeface="+mn-ea"/>
        <a:cs typeface="+mn-cs"/>
      </a:defRPr>
    </a:lvl1pPr>
    <a:lvl2pPr marL="457152" algn="l" defTabSz="457152" rtl="0" eaLnBrk="1" latinLnBrk="0" hangingPunct="1">
      <a:defRPr sz="1200" kern="1200">
        <a:solidFill>
          <a:schemeClr val="tx1"/>
        </a:solidFill>
        <a:latin typeface="+mn-lt"/>
        <a:ea typeface="+mn-ea"/>
        <a:cs typeface="+mn-cs"/>
      </a:defRPr>
    </a:lvl2pPr>
    <a:lvl3pPr marL="914304" algn="l" defTabSz="457152" rtl="0" eaLnBrk="1" latinLnBrk="0" hangingPunct="1">
      <a:defRPr sz="1200" kern="1200">
        <a:solidFill>
          <a:schemeClr val="tx1"/>
        </a:solidFill>
        <a:latin typeface="+mn-lt"/>
        <a:ea typeface="+mn-ea"/>
        <a:cs typeface="+mn-cs"/>
      </a:defRPr>
    </a:lvl3pPr>
    <a:lvl4pPr marL="1371456" algn="l" defTabSz="457152" rtl="0" eaLnBrk="1" latinLnBrk="0" hangingPunct="1">
      <a:defRPr sz="1200" kern="1200">
        <a:solidFill>
          <a:schemeClr val="tx1"/>
        </a:solidFill>
        <a:latin typeface="+mn-lt"/>
        <a:ea typeface="+mn-ea"/>
        <a:cs typeface="+mn-cs"/>
      </a:defRPr>
    </a:lvl4pPr>
    <a:lvl5pPr marL="1828608" algn="l" defTabSz="457152" rtl="0" eaLnBrk="1" latinLnBrk="0" hangingPunct="1">
      <a:defRPr sz="1200" kern="1200">
        <a:solidFill>
          <a:schemeClr val="tx1"/>
        </a:solidFill>
        <a:latin typeface="+mn-lt"/>
        <a:ea typeface="+mn-ea"/>
        <a:cs typeface="+mn-cs"/>
      </a:defRPr>
    </a:lvl5pPr>
    <a:lvl6pPr marL="2285759" algn="l" defTabSz="457152" rtl="0" eaLnBrk="1" latinLnBrk="0" hangingPunct="1">
      <a:defRPr sz="1200" kern="1200">
        <a:solidFill>
          <a:schemeClr val="tx1"/>
        </a:solidFill>
        <a:latin typeface="+mn-lt"/>
        <a:ea typeface="+mn-ea"/>
        <a:cs typeface="+mn-cs"/>
      </a:defRPr>
    </a:lvl6pPr>
    <a:lvl7pPr marL="2742911" algn="l" defTabSz="457152" rtl="0" eaLnBrk="1" latinLnBrk="0" hangingPunct="1">
      <a:defRPr sz="1200" kern="1200">
        <a:solidFill>
          <a:schemeClr val="tx1"/>
        </a:solidFill>
        <a:latin typeface="+mn-lt"/>
        <a:ea typeface="+mn-ea"/>
        <a:cs typeface="+mn-cs"/>
      </a:defRPr>
    </a:lvl7pPr>
    <a:lvl8pPr marL="3200059" algn="l" defTabSz="457152" rtl="0" eaLnBrk="1" latinLnBrk="0" hangingPunct="1">
      <a:defRPr sz="1200" kern="1200">
        <a:solidFill>
          <a:schemeClr val="tx1"/>
        </a:solidFill>
        <a:latin typeface="+mn-lt"/>
        <a:ea typeface="+mn-ea"/>
        <a:cs typeface="+mn-cs"/>
      </a:defRPr>
    </a:lvl8pPr>
    <a:lvl9pPr marL="3657211" algn="l" defTabSz="45715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80B81D-D848-F24E-972C-661AE85BE8A0}"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32" y="9404942"/>
            <a:ext cx="18180129" cy="6489548"/>
          </a:xfrm>
        </p:spPr>
        <p:txBody>
          <a:bodyPr/>
          <a:lstStyle/>
          <a:p>
            <a:r>
              <a:rPr lang="en-GB" smtClean="0"/>
              <a:t>Click to edit Master title style</a:t>
            </a:r>
            <a:endParaRPr lang="en-US"/>
          </a:p>
        </p:txBody>
      </p:sp>
      <p:sp>
        <p:nvSpPr>
          <p:cNvPr id="3" name="Subtitle 2"/>
          <p:cNvSpPr>
            <a:spLocks noGrp="1"/>
          </p:cNvSpPr>
          <p:nvPr>
            <p:ph type="subTitle" idx="1"/>
          </p:nvPr>
        </p:nvSpPr>
        <p:spPr>
          <a:xfrm>
            <a:off x="3208259" y="17155953"/>
            <a:ext cx="14971874" cy="7737000"/>
          </a:xfrm>
        </p:spPr>
        <p:txBody>
          <a:bodyPr/>
          <a:lstStyle>
            <a:lvl1pPr marL="0" indent="0" algn="ctr">
              <a:buNone/>
              <a:defRPr>
                <a:solidFill>
                  <a:schemeClr val="tx1">
                    <a:tint val="75000"/>
                  </a:schemeClr>
                </a:solidFill>
              </a:defRPr>
            </a:lvl1pPr>
            <a:lvl2pPr marL="1475912" indent="0" algn="ctr">
              <a:buNone/>
              <a:defRPr>
                <a:solidFill>
                  <a:schemeClr val="tx1">
                    <a:tint val="75000"/>
                  </a:schemeClr>
                </a:solidFill>
              </a:defRPr>
            </a:lvl2pPr>
            <a:lvl3pPr marL="2951828" indent="0" algn="ctr">
              <a:buNone/>
              <a:defRPr>
                <a:solidFill>
                  <a:schemeClr val="tx1">
                    <a:tint val="75000"/>
                  </a:schemeClr>
                </a:solidFill>
              </a:defRPr>
            </a:lvl3pPr>
            <a:lvl4pPr marL="4427741" indent="0" algn="ctr">
              <a:buNone/>
              <a:defRPr>
                <a:solidFill>
                  <a:schemeClr val="tx1">
                    <a:tint val="75000"/>
                  </a:schemeClr>
                </a:solidFill>
              </a:defRPr>
            </a:lvl4pPr>
            <a:lvl5pPr marL="5903657" indent="0" algn="ctr">
              <a:buNone/>
              <a:defRPr>
                <a:solidFill>
                  <a:schemeClr val="tx1">
                    <a:tint val="75000"/>
                  </a:schemeClr>
                </a:solidFill>
              </a:defRPr>
            </a:lvl5pPr>
            <a:lvl6pPr marL="7379569" indent="0" algn="ctr">
              <a:buNone/>
              <a:defRPr>
                <a:solidFill>
                  <a:schemeClr val="tx1">
                    <a:tint val="75000"/>
                  </a:schemeClr>
                </a:solidFill>
              </a:defRPr>
            </a:lvl6pPr>
            <a:lvl7pPr marL="8855481" indent="0" algn="ctr">
              <a:buNone/>
              <a:defRPr>
                <a:solidFill>
                  <a:schemeClr val="tx1">
                    <a:tint val="75000"/>
                  </a:schemeClr>
                </a:solidFill>
              </a:defRPr>
            </a:lvl7pPr>
            <a:lvl8pPr marL="10331398" indent="0" algn="ctr">
              <a:buNone/>
              <a:defRPr>
                <a:solidFill>
                  <a:schemeClr val="tx1">
                    <a:tint val="75000"/>
                  </a:schemeClr>
                </a:solidFill>
              </a:defRPr>
            </a:lvl8pPr>
            <a:lvl9pPr marL="1180731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3F97899-8260-524D-8E66-5AFEADFB0593}" type="datetimeFigureOut">
              <a:rPr lang="en-US" smtClean="0"/>
              <a:pPr/>
              <a:t>6/4/14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58DFA-9187-1E4C-BF67-29260F0DEA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3F97899-8260-524D-8E66-5AFEADFB0593}" type="datetimeFigureOut">
              <a:rPr lang="en-US" smtClean="0"/>
              <a:pPr/>
              <a:t>6/4/14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58DFA-9187-1E4C-BF67-29260F0DE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6583" y="1212416"/>
            <a:ext cx="4812387" cy="25832044"/>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1069418" y="1212416"/>
            <a:ext cx="14080691" cy="25832044"/>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3F97899-8260-524D-8E66-5AFEADFB0593}" type="datetimeFigureOut">
              <a:rPr lang="en-US" smtClean="0"/>
              <a:pPr/>
              <a:t>6/4/14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58DFA-9187-1E4C-BF67-29260F0DE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3F97899-8260-524D-8E66-5AFEADFB0593}" type="datetimeFigureOut">
              <a:rPr lang="en-US" smtClean="0"/>
              <a:pPr/>
              <a:t>6/4/14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58DFA-9187-1E4C-BF67-29260F0DE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535" y="19454633"/>
            <a:ext cx="18180129" cy="6012994"/>
          </a:xfrm>
        </p:spPr>
        <p:txBody>
          <a:bodyPr anchor="t"/>
          <a:lstStyle>
            <a:lvl1pPr algn="l">
              <a:defRPr sz="13000" b="1" cap="all"/>
            </a:lvl1pPr>
          </a:lstStyle>
          <a:p>
            <a:r>
              <a:rPr lang="en-GB" smtClean="0"/>
              <a:t>Click to edit Master title style</a:t>
            </a:r>
            <a:endParaRPr lang="en-US"/>
          </a:p>
        </p:txBody>
      </p:sp>
      <p:sp>
        <p:nvSpPr>
          <p:cNvPr id="3" name="Text Placeholder 2"/>
          <p:cNvSpPr>
            <a:spLocks noGrp="1"/>
          </p:cNvSpPr>
          <p:nvPr>
            <p:ph type="body" idx="1"/>
          </p:nvPr>
        </p:nvSpPr>
        <p:spPr>
          <a:xfrm>
            <a:off x="1689535" y="12831929"/>
            <a:ext cx="18180129" cy="6622702"/>
          </a:xfrm>
        </p:spPr>
        <p:txBody>
          <a:bodyPr anchor="b"/>
          <a:lstStyle>
            <a:lvl1pPr marL="0" indent="0">
              <a:buNone/>
              <a:defRPr sz="6300">
                <a:solidFill>
                  <a:schemeClr val="tx1">
                    <a:tint val="75000"/>
                  </a:schemeClr>
                </a:solidFill>
              </a:defRPr>
            </a:lvl1pPr>
            <a:lvl2pPr marL="1475912" indent="0">
              <a:buNone/>
              <a:defRPr sz="5900">
                <a:solidFill>
                  <a:schemeClr val="tx1">
                    <a:tint val="75000"/>
                  </a:schemeClr>
                </a:solidFill>
              </a:defRPr>
            </a:lvl2pPr>
            <a:lvl3pPr marL="2951828" indent="0">
              <a:buNone/>
              <a:defRPr sz="5100">
                <a:solidFill>
                  <a:schemeClr val="tx1">
                    <a:tint val="75000"/>
                  </a:schemeClr>
                </a:solidFill>
              </a:defRPr>
            </a:lvl3pPr>
            <a:lvl4pPr marL="4427741" indent="0">
              <a:buNone/>
              <a:defRPr sz="4300">
                <a:solidFill>
                  <a:schemeClr val="tx1">
                    <a:tint val="75000"/>
                  </a:schemeClr>
                </a:solidFill>
              </a:defRPr>
            </a:lvl4pPr>
            <a:lvl5pPr marL="5903657" indent="0">
              <a:buNone/>
              <a:defRPr sz="4300">
                <a:solidFill>
                  <a:schemeClr val="tx1">
                    <a:tint val="75000"/>
                  </a:schemeClr>
                </a:solidFill>
              </a:defRPr>
            </a:lvl5pPr>
            <a:lvl6pPr marL="7379569" indent="0">
              <a:buNone/>
              <a:defRPr sz="4300">
                <a:solidFill>
                  <a:schemeClr val="tx1">
                    <a:tint val="75000"/>
                  </a:schemeClr>
                </a:solidFill>
              </a:defRPr>
            </a:lvl6pPr>
            <a:lvl7pPr marL="8855481" indent="0">
              <a:buNone/>
              <a:defRPr sz="4300">
                <a:solidFill>
                  <a:schemeClr val="tx1">
                    <a:tint val="75000"/>
                  </a:schemeClr>
                </a:solidFill>
              </a:defRPr>
            </a:lvl7pPr>
            <a:lvl8pPr marL="10331398" indent="0">
              <a:buNone/>
              <a:defRPr sz="4300">
                <a:solidFill>
                  <a:schemeClr val="tx1">
                    <a:tint val="75000"/>
                  </a:schemeClr>
                </a:solidFill>
              </a:defRPr>
            </a:lvl8pPr>
            <a:lvl9pPr marL="11807310" indent="0">
              <a:buNone/>
              <a:defRPr sz="43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3F97899-8260-524D-8E66-5AFEADFB0593}" type="datetimeFigureOut">
              <a:rPr lang="en-US" smtClean="0"/>
              <a:pPr/>
              <a:t>6/4/14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58DFA-9187-1E4C-BF67-29260F0DEA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1069418" y="7064223"/>
            <a:ext cx="9446539" cy="19980239"/>
          </a:xfrm>
        </p:spPr>
        <p:txBody>
          <a:bodyPr/>
          <a:lstStyle>
            <a:lvl1pPr>
              <a:defRPr sz="9100"/>
            </a:lvl1pPr>
            <a:lvl2pPr>
              <a:defRPr sz="7900"/>
            </a:lvl2pPr>
            <a:lvl3pPr>
              <a:defRPr sz="6300"/>
            </a:lvl3pPr>
            <a:lvl4pPr>
              <a:defRPr sz="5900"/>
            </a:lvl4pPr>
            <a:lvl5pPr>
              <a:defRPr sz="5900"/>
            </a:lvl5pPr>
            <a:lvl6pPr>
              <a:defRPr sz="5900"/>
            </a:lvl6pPr>
            <a:lvl7pPr>
              <a:defRPr sz="5900"/>
            </a:lvl7pPr>
            <a:lvl8pPr>
              <a:defRPr sz="5900"/>
            </a:lvl8pPr>
            <a:lvl9pPr>
              <a:defRPr sz="59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10872431" y="7064223"/>
            <a:ext cx="9446539" cy="19980239"/>
          </a:xfrm>
        </p:spPr>
        <p:txBody>
          <a:bodyPr/>
          <a:lstStyle>
            <a:lvl1pPr>
              <a:defRPr sz="9100"/>
            </a:lvl1pPr>
            <a:lvl2pPr>
              <a:defRPr sz="7900"/>
            </a:lvl2pPr>
            <a:lvl3pPr>
              <a:defRPr sz="6300"/>
            </a:lvl3pPr>
            <a:lvl4pPr>
              <a:defRPr sz="5900"/>
            </a:lvl4pPr>
            <a:lvl5pPr>
              <a:defRPr sz="5900"/>
            </a:lvl5pPr>
            <a:lvl6pPr>
              <a:defRPr sz="5900"/>
            </a:lvl6pPr>
            <a:lvl7pPr>
              <a:defRPr sz="5900"/>
            </a:lvl7pPr>
            <a:lvl8pPr>
              <a:defRPr sz="5900"/>
            </a:lvl8pPr>
            <a:lvl9pPr>
              <a:defRPr sz="59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3F97899-8260-524D-8E66-5AFEADFB0593}" type="datetimeFigureOut">
              <a:rPr lang="en-US" smtClean="0"/>
              <a:pPr/>
              <a:t>6/4/14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58DFA-9187-1E4C-BF67-29260F0DEA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1069418" y="6776888"/>
            <a:ext cx="9450253" cy="2824283"/>
          </a:xfrm>
        </p:spPr>
        <p:txBody>
          <a:bodyPr anchor="b"/>
          <a:lstStyle>
            <a:lvl1pPr marL="0" indent="0">
              <a:buNone/>
              <a:defRPr sz="7900" b="1"/>
            </a:lvl1pPr>
            <a:lvl2pPr marL="1475912" indent="0">
              <a:buNone/>
              <a:defRPr sz="6300" b="1"/>
            </a:lvl2pPr>
            <a:lvl3pPr marL="2951828" indent="0">
              <a:buNone/>
              <a:defRPr sz="5900" b="1"/>
            </a:lvl3pPr>
            <a:lvl4pPr marL="4427741" indent="0">
              <a:buNone/>
              <a:defRPr sz="5100" b="1"/>
            </a:lvl4pPr>
            <a:lvl5pPr marL="5903657" indent="0">
              <a:buNone/>
              <a:defRPr sz="5100" b="1"/>
            </a:lvl5pPr>
            <a:lvl6pPr marL="7379569" indent="0">
              <a:buNone/>
              <a:defRPr sz="5100" b="1"/>
            </a:lvl6pPr>
            <a:lvl7pPr marL="8855481" indent="0">
              <a:buNone/>
              <a:defRPr sz="5100" b="1"/>
            </a:lvl7pPr>
            <a:lvl8pPr marL="10331398" indent="0">
              <a:buNone/>
              <a:defRPr sz="5100" b="1"/>
            </a:lvl8pPr>
            <a:lvl9pPr marL="11807310" indent="0">
              <a:buNone/>
              <a:defRPr sz="5100" b="1"/>
            </a:lvl9pPr>
          </a:lstStyle>
          <a:p>
            <a:pPr lvl="0"/>
            <a:r>
              <a:rPr lang="en-GB" smtClean="0"/>
              <a:t>Click to edit Master text styles</a:t>
            </a:r>
          </a:p>
        </p:txBody>
      </p:sp>
      <p:sp>
        <p:nvSpPr>
          <p:cNvPr id="4" name="Content Placeholder 3"/>
          <p:cNvSpPr>
            <a:spLocks noGrp="1"/>
          </p:cNvSpPr>
          <p:nvPr>
            <p:ph sz="half" idx="2"/>
          </p:nvPr>
        </p:nvSpPr>
        <p:spPr>
          <a:xfrm>
            <a:off x="1069418" y="9601168"/>
            <a:ext cx="9450253" cy="17443291"/>
          </a:xfrm>
        </p:spPr>
        <p:txBody>
          <a:bodyPr/>
          <a:lstStyle>
            <a:lvl1pPr>
              <a:defRPr sz="7900"/>
            </a:lvl1pPr>
            <a:lvl2pPr>
              <a:defRPr sz="6300"/>
            </a:lvl2pPr>
            <a:lvl3pPr>
              <a:defRPr sz="5900"/>
            </a:lvl3pPr>
            <a:lvl4pPr>
              <a:defRPr sz="5100"/>
            </a:lvl4pPr>
            <a:lvl5pPr>
              <a:defRPr sz="5100"/>
            </a:lvl5pPr>
            <a:lvl6pPr>
              <a:defRPr sz="5100"/>
            </a:lvl6pPr>
            <a:lvl7pPr>
              <a:defRPr sz="5100"/>
            </a:lvl7pPr>
            <a:lvl8pPr>
              <a:defRPr sz="5100"/>
            </a:lvl8pPr>
            <a:lvl9pPr>
              <a:defRPr sz="51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10865009" y="6776888"/>
            <a:ext cx="9453963" cy="2824283"/>
          </a:xfrm>
        </p:spPr>
        <p:txBody>
          <a:bodyPr anchor="b"/>
          <a:lstStyle>
            <a:lvl1pPr marL="0" indent="0">
              <a:buNone/>
              <a:defRPr sz="7900" b="1"/>
            </a:lvl1pPr>
            <a:lvl2pPr marL="1475912" indent="0">
              <a:buNone/>
              <a:defRPr sz="6300" b="1"/>
            </a:lvl2pPr>
            <a:lvl3pPr marL="2951828" indent="0">
              <a:buNone/>
              <a:defRPr sz="5900" b="1"/>
            </a:lvl3pPr>
            <a:lvl4pPr marL="4427741" indent="0">
              <a:buNone/>
              <a:defRPr sz="5100" b="1"/>
            </a:lvl4pPr>
            <a:lvl5pPr marL="5903657" indent="0">
              <a:buNone/>
              <a:defRPr sz="5100" b="1"/>
            </a:lvl5pPr>
            <a:lvl6pPr marL="7379569" indent="0">
              <a:buNone/>
              <a:defRPr sz="5100" b="1"/>
            </a:lvl6pPr>
            <a:lvl7pPr marL="8855481" indent="0">
              <a:buNone/>
              <a:defRPr sz="5100" b="1"/>
            </a:lvl7pPr>
            <a:lvl8pPr marL="10331398" indent="0">
              <a:buNone/>
              <a:defRPr sz="5100" b="1"/>
            </a:lvl8pPr>
            <a:lvl9pPr marL="11807310" indent="0">
              <a:buNone/>
              <a:defRPr sz="5100" b="1"/>
            </a:lvl9pPr>
          </a:lstStyle>
          <a:p>
            <a:pPr lvl="0"/>
            <a:r>
              <a:rPr lang="en-GB" smtClean="0"/>
              <a:t>Click to edit Master text styles</a:t>
            </a:r>
          </a:p>
        </p:txBody>
      </p:sp>
      <p:sp>
        <p:nvSpPr>
          <p:cNvPr id="6" name="Content Placeholder 5"/>
          <p:cNvSpPr>
            <a:spLocks noGrp="1"/>
          </p:cNvSpPr>
          <p:nvPr>
            <p:ph sz="quarter" idx="4"/>
          </p:nvPr>
        </p:nvSpPr>
        <p:spPr>
          <a:xfrm>
            <a:off x="10865009" y="9601168"/>
            <a:ext cx="9453963" cy="17443291"/>
          </a:xfrm>
        </p:spPr>
        <p:txBody>
          <a:bodyPr/>
          <a:lstStyle>
            <a:lvl1pPr>
              <a:defRPr sz="7900"/>
            </a:lvl1pPr>
            <a:lvl2pPr>
              <a:defRPr sz="6300"/>
            </a:lvl2pPr>
            <a:lvl3pPr>
              <a:defRPr sz="5900"/>
            </a:lvl3pPr>
            <a:lvl4pPr>
              <a:defRPr sz="5100"/>
            </a:lvl4pPr>
            <a:lvl5pPr>
              <a:defRPr sz="5100"/>
            </a:lvl5pPr>
            <a:lvl6pPr>
              <a:defRPr sz="5100"/>
            </a:lvl6pPr>
            <a:lvl7pPr>
              <a:defRPr sz="5100"/>
            </a:lvl7pPr>
            <a:lvl8pPr>
              <a:defRPr sz="5100"/>
            </a:lvl8pPr>
            <a:lvl9pPr>
              <a:defRPr sz="51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3F97899-8260-524D-8E66-5AFEADFB0593}" type="datetimeFigureOut">
              <a:rPr lang="en-US" smtClean="0"/>
              <a:pPr/>
              <a:t>6/4/14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58DFA-9187-1E4C-BF67-29260F0DEA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3F97899-8260-524D-8E66-5AFEADFB0593}" type="datetimeFigureOut">
              <a:rPr lang="en-US" smtClean="0"/>
              <a:pPr/>
              <a:t>6/4/14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58DFA-9187-1E4C-BF67-29260F0DE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97899-8260-524D-8E66-5AFEADFB0593}" type="datetimeFigureOut">
              <a:rPr lang="en-US" smtClean="0"/>
              <a:pPr/>
              <a:t>6/4/14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58DFA-9187-1E4C-BF67-29260F0DE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423" y="1205403"/>
            <a:ext cx="7036631" cy="5129968"/>
          </a:xfrm>
        </p:spPr>
        <p:txBody>
          <a:bodyPr anchor="b"/>
          <a:lstStyle>
            <a:lvl1pPr algn="l">
              <a:defRPr sz="6300" b="1"/>
            </a:lvl1pPr>
          </a:lstStyle>
          <a:p>
            <a:r>
              <a:rPr lang="en-GB" smtClean="0"/>
              <a:t>Click to edit Master title style</a:t>
            </a:r>
            <a:endParaRPr lang="en-US"/>
          </a:p>
        </p:txBody>
      </p:sp>
      <p:sp>
        <p:nvSpPr>
          <p:cNvPr id="3" name="Content Placeholder 2"/>
          <p:cNvSpPr>
            <a:spLocks noGrp="1"/>
          </p:cNvSpPr>
          <p:nvPr>
            <p:ph idx="1"/>
          </p:nvPr>
        </p:nvSpPr>
        <p:spPr>
          <a:xfrm>
            <a:off x="8362267" y="1205405"/>
            <a:ext cx="11956703" cy="25839057"/>
          </a:xfrm>
        </p:spPr>
        <p:txBody>
          <a:bodyPr/>
          <a:lstStyle>
            <a:lvl1pPr>
              <a:defRPr sz="10300"/>
            </a:lvl1pPr>
            <a:lvl2pPr>
              <a:defRPr sz="9100"/>
            </a:lvl2pPr>
            <a:lvl3pPr>
              <a:defRPr sz="7900"/>
            </a:lvl3pPr>
            <a:lvl4pPr>
              <a:defRPr sz="6300"/>
            </a:lvl4pPr>
            <a:lvl5pPr>
              <a:defRPr sz="6300"/>
            </a:lvl5pPr>
            <a:lvl6pPr>
              <a:defRPr sz="6300"/>
            </a:lvl6pPr>
            <a:lvl7pPr>
              <a:defRPr sz="6300"/>
            </a:lvl7pPr>
            <a:lvl8pPr>
              <a:defRPr sz="6300"/>
            </a:lvl8pPr>
            <a:lvl9pPr>
              <a:defRPr sz="6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1069423" y="6335373"/>
            <a:ext cx="7036631" cy="20709089"/>
          </a:xfrm>
        </p:spPr>
        <p:txBody>
          <a:bodyPr/>
          <a:lstStyle>
            <a:lvl1pPr marL="0" indent="0">
              <a:buNone/>
              <a:defRPr sz="4300"/>
            </a:lvl1pPr>
            <a:lvl2pPr marL="1475912" indent="0">
              <a:buNone/>
              <a:defRPr sz="3900"/>
            </a:lvl2pPr>
            <a:lvl3pPr marL="2951828" indent="0">
              <a:buNone/>
              <a:defRPr sz="3200"/>
            </a:lvl3pPr>
            <a:lvl4pPr marL="4427741" indent="0">
              <a:buNone/>
              <a:defRPr sz="2800"/>
            </a:lvl4pPr>
            <a:lvl5pPr marL="5903657" indent="0">
              <a:buNone/>
              <a:defRPr sz="2800"/>
            </a:lvl5pPr>
            <a:lvl6pPr marL="7379569" indent="0">
              <a:buNone/>
              <a:defRPr sz="2800"/>
            </a:lvl6pPr>
            <a:lvl7pPr marL="8855481" indent="0">
              <a:buNone/>
              <a:defRPr sz="2800"/>
            </a:lvl7pPr>
            <a:lvl8pPr marL="10331398" indent="0">
              <a:buNone/>
              <a:defRPr sz="2800"/>
            </a:lvl8pPr>
            <a:lvl9pPr marL="11807310" indent="0">
              <a:buNone/>
              <a:defRPr sz="28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3F97899-8260-524D-8E66-5AFEADFB0593}" type="datetimeFigureOut">
              <a:rPr lang="en-US" smtClean="0"/>
              <a:pPr/>
              <a:t>6/4/14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58DFA-9187-1E4C-BF67-29260F0DE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277" y="21192649"/>
            <a:ext cx="12833033" cy="2501913"/>
          </a:xfrm>
        </p:spPr>
        <p:txBody>
          <a:bodyPr anchor="b"/>
          <a:lstStyle>
            <a:lvl1pPr algn="l">
              <a:defRPr sz="6300" b="1"/>
            </a:lvl1pPr>
          </a:lstStyle>
          <a:p>
            <a:r>
              <a:rPr lang="en-GB" smtClean="0"/>
              <a:t>Click to edit Master title style</a:t>
            </a:r>
            <a:endParaRPr lang="en-US"/>
          </a:p>
        </p:txBody>
      </p:sp>
      <p:sp>
        <p:nvSpPr>
          <p:cNvPr id="3" name="Picture Placeholder 2"/>
          <p:cNvSpPr>
            <a:spLocks noGrp="1"/>
          </p:cNvSpPr>
          <p:nvPr>
            <p:ph type="pic" idx="1"/>
          </p:nvPr>
        </p:nvSpPr>
        <p:spPr>
          <a:xfrm>
            <a:off x="4192277" y="2705144"/>
            <a:ext cx="12833033" cy="18165128"/>
          </a:xfrm>
        </p:spPr>
        <p:txBody>
          <a:bodyPr/>
          <a:lstStyle>
            <a:lvl1pPr marL="0" indent="0">
              <a:buNone/>
              <a:defRPr sz="10300"/>
            </a:lvl1pPr>
            <a:lvl2pPr marL="1475912" indent="0">
              <a:buNone/>
              <a:defRPr sz="9100"/>
            </a:lvl2pPr>
            <a:lvl3pPr marL="2951828" indent="0">
              <a:buNone/>
              <a:defRPr sz="7900"/>
            </a:lvl3pPr>
            <a:lvl4pPr marL="4427741" indent="0">
              <a:buNone/>
              <a:defRPr sz="6300"/>
            </a:lvl4pPr>
            <a:lvl5pPr marL="5903657" indent="0">
              <a:buNone/>
              <a:defRPr sz="6300"/>
            </a:lvl5pPr>
            <a:lvl6pPr marL="7379569" indent="0">
              <a:buNone/>
              <a:defRPr sz="6300"/>
            </a:lvl6pPr>
            <a:lvl7pPr marL="8855481" indent="0">
              <a:buNone/>
              <a:defRPr sz="6300"/>
            </a:lvl7pPr>
            <a:lvl8pPr marL="10331398" indent="0">
              <a:buNone/>
              <a:defRPr sz="6300"/>
            </a:lvl8pPr>
            <a:lvl9pPr marL="11807310" indent="0">
              <a:buNone/>
              <a:defRPr sz="6300"/>
            </a:lvl9pPr>
          </a:lstStyle>
          <a:p>
            <a:endParaRPr lang="en-US"/>
          </a:p>
        </p:txBody>
      </p:sp>
      <p:sp>
        <p:nvSpPr>
          <p:cNvPr id="4" name="Text Placeholder 3"/>
          <p:cNvSpPr>
            <a:spLocks noGrp="1"/>
          </p:cNvSpPr>
          <p:nvPr>
            <p:ph type="body" sz="half" idx="2"/>
          </p:nvPr>
        </p:nvSpPr>
        <p:spPr>
          <a:xfrm>
            <a:off x="4192277" y="23694562"/>
            <a:ext cx="12833033" cy="3553129"/>
          </a:xfrm>
        </p:spPr>
        <p:txBody>
          <a:bodyPr/>
          <a:lstStyle>
            <a:lvl1pPr marL="0" indent="0">
              <a:buNone/>
              <a:defRPr sz="4300"/>
            </a:lvl1pPr>
            <a:lvl2pPr marL="1475912" indent="0">
              <a:buNone/>
              <a:defRPr sz="3900"/>
            </a:lvl2pPr>
            <a:lvl3pPr marL="2951828" indent="0">
              <a:buNone/>
              <a:defRPr sz="3200"/>
            </a:lvl3pPr>
            <a:lvl4pPr marL="4427741" indent="0">
              <a:buNone/>
              <a:defRPr sz="2800"/>
            </a:lvl4pPr>
            <a:lvl5pPr marL="5903657" indent="0">
              <a:buNone/>
              <a:defRPr sz="2800"/>
            </a:lvl5pPr>
            <a:lvl6pPr marL="7379569" indent="0">
              <a:buNone/>
              <a:defRPr sz="2800"/>
            </a:lvl6pPr>
            <a:lvl7pPr marL="8855481" indent="0">
              <a:buNone/>
              <a:defRPr sz="2800"/>
            </a:lvl7pPr>
            <a:lvl8pPr marL="10331398" indent="0">
              <a:buNone/>
              <a:defRPr sz="2800"/>
            </a:lvl8pPr>
            <a:lvl9pPr marL="11807310" indent="0">
              <a:buNone/>
              <a:defRPr sz="28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3F97899-8260-524D-8E66-5AFEADFB0593}" type="datetimeFigureOut">
              <a:rPr lang="en-US" smtClean="0"/>
              <a:pPr/>
              <a:t>6/4/14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58DFA-9187-1E4C-BF67-29260F0DE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423" y="1212415"/>
            <a:ext cx="19249547" cy="5045868"/>
          </a:xfrm>
          <a:prstGeom prst="rect">
            <a:avLst/>
          </a:prstGeom>
        </p:spPr>
        <p:txBody>
          <a:bodyPr vert="horz" lIns="295182" tIns="147591" rIns="295182" bIns="14759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69423" y="7064223"/>
            <a:ext cx="19249547" cy="19980239"/>
          </a:xfrm>
          <a:prstGeom prst="rect">
            <a:avLst/>
          </a:prstGeom>
        </p:spPr>
        <p:txBody>
          <a:bodyPr vert="horz" lIns="295182" tIns="147591" rIns="295182" bIns="14759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69421" y="28060640"/>
            <a:ext cx="4990626" cy="1611877"/>
          </a:xfrm>
          <a:prstGeom prst="rect">
            <a:avLst/>
          </a:prstGeom>
        </p:spPr>
        <p:txBody>
          <a:bodyPr vert="horz" lIns="295182" tIns="147591" rIns="295182" bIns="147591" rtlCol="0" anchor="ctr"/>
          <a:lstStyle>
            <a:lvl1pPr algn="l">
              <a:defRPr sz="3900">
                <a:solidFill>
                  <a:schemeClr val="tx1">
                    <a:tint val="75000"/>
                  </a:schemeClr>
                </a:solidFill>
              </a:defRPr>
            </a:lvl1pPr>
          </a:lstStyle>
          <a:p>
            <a:fld id="{43F97899-8260-524D-8E66-5AFEADFB0593}" type="datetimeFigureOut">
              <a:rPr lang="en-US" smtClean="0"/>
              <a:pPr/>
              <a:t>6/4/14</a:t>
            </a:fld>
            <a:endParaRPr lang="en-US"/>
          </a:p>
        </p:txBody>
      </p:sp>
      <p:sp>
        <p:nvSpPr>
          <p:cNvPr id="5" name="Footer Placeholder 4"/>
          <p:cNvSpPr>
            <a:spLocks noGrp="1"/>
          </p:cNvSpPr>
          <p:nvPr>
            <p:ph type="ftr" sz="quarter" idx="3"/>
          </p:nvPr>
        </p:nvSpPr>
        <p:spPr>
          <a:xfrm>
            <a:off x="7307702" y="28060640"/>
            <a:ext cx="6772988" cy="1611877"/>
          </a:xfrm>
          <a:prstGeom prst="rect">
            <a:avLst/>
          </a:prstGeom>
        </p:spPr>
        <p:txBody>
          <a:bodyPr vert="horz" lIns="295182" tIns="147591" rIns="295182" bIns="147591" rtlCol="0" anchor="ctr"/>
          <a:lstStyle>
            <a:lvl1pPr algn="ctr">
              <a:defRPr sz="3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328346" y="28060640"/>
            <a:ext cx="4990626" cy="1611877"/>
          </a:xfrm>
          <a:prstGeom prst="rect">
            <a:avLst/>
          </a:prstGeom>
        </p:spPr>
        <p:txBody>
          <a:bodyPr vert="horz" lIns="295182" tIns="147591" rIns="295182" bIns="147591" rtlCol="0" anchor="ctr"/>
          <a:lstStyle>
            <a:lvl1pPr algn="r">
              <a:defRPr sz="3900">
                <a:solidFill>
                  <a:schemeClr val="tx1">
                    <a:tint val="75000"/>
                  </a:schemeClr>
                </a:solidFill>
              </a:defRPr>
            </a:lvl1pPr>
          </a:lstStyle>
          <a:p>
            <a:fld id="{D0458DFA-9187-1E4C-BF67-29260F0DEA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5912" rtl="0" eaLnBrk="1" latinLnBrk="0" hangingPunct="1">
        <a:spcBef>
          <a:spcPct val="0"/>
        </a:spcBef>
        <a:buNone/>
        <a:defRPr sz="14200" kern="1200">
          <a:solidFill>
            <a:schemeClr val="tx1"/>
          </a:solidFill>
          <a:latin typeface="+mj-lt"/>
          <a:ea typeface="+mj-ea"/>
          <a:cs typeface="+mj-cs"/>
        </a:defRPr>
      </a:lvl1pPr>
    </p:titleStyle>
    <p:bodyStyle>
      <a:lvl1pPr marL="1106937" indent="-1106937" algn="l" defTabSz="1475912" rtl="0" eaLnBrk="1" latinLnBrk="0" hangingPunct="1">
        <a:spcBef>
          <a:spcPct val="20000"/>
        </a:spcBef>
        <a:buFont typeface="Arial"/>
        <a:buChar char="•"/>
        <a:defRPr sz="10300" kern="1200">
          <a:solidFill>
            <a:schemeClr val="tx1"/>
          </a:solidFill>
          <a:latin typeface="+mn-lt"/>
          <a:ea typeface="+mn-ea"/>
          <a:cs typeface="+mn-cs"/>
        </a:defRPr>
      </a:lvl1pPr>
      <a:lvl2pPr marL="2398362" indent="-922446" algn="l" defTabSz="1475912" rtl="0" eaLnBrk="1" latinLnBrk="0" hangingPunct="1">
        <a:spcBef>
          <a:spcPct val="20000"/>
        </a:spcBef>
        <a:buFont typeface="Arial"/>
        <a:buChar char="–"/>
        <a:defRPr sz="9100" kern="1200">
          <a:solidFill>
            <a:schemeClr val="tx1"/>
          </a:solidFill>
          <a:latin typeface="+mn-lt"/>
          <a:ea typeface="+mn-ea"/>
          <a:cs typeface="+mn-cs"/>
        </a:defRPr>
      </a:lvl2pPr>
      <a:lvl3pPr marL="3689787" indent="-737958" algn="l" defTabSz="1475912" rtl="0" eaLnBrk="1" latinLnBrk="0" hangingPunct="1">
        <a:spcBef>
          <a:spcPct val="20000"/>
        </a:spcBef>
        <a:buFont typeface="Arial"/>
        <a:buChar char="•"/>
        <a:defRPr sz="7900" kern="1200">
          <a:solidFill>
            <a:schemeClr val="tx1"/>
          </a:solidFill>
          <a:latin typeface="+mn-lt"/>
          <a:ea typeface="+mn-ea"/>
          <a:cs typeface="+mn-cs"/>
        </a:defRPr>
      </a:lvl3pPr>
      <a:lvl4pPr marL="5165699" indent="-737958" algn="l" defTabSz="1475912" rtl="0" eaLnBrk="1" latinLnBrk="0" hangingPunct="1">
        <a:spcBef>
          <a:spcPct val="20000"/>
        </a:spcBef>
        <a:buFont typeface="Arial"/>
        <a:buChar char="–"/>
        <a:defRPr sz="6300" kern="1200">
          <a:solidFill>
            <a:schemeClr val="tx1"/>
          </a:solidFill>
          <a:latin typeface="+mn-lt"/>
          <a:ea typeface="+mn-ea"/>
          <a:cs typeface="+mn-cs"/>
        </a:defRPr>
      </a:lvl4pPr>
      <a:lvl5pPr marL="6641611" indent="-737958" algn="l" defTabSz="1475912" rtl="0" eaLnBrk="1" latinLnBrk="0" hangingPunct="1">
        <a:spcBef>
          <a:spcPct val="20000"/>
        </a:spcBef>
        <a:buFont typeface="Arial"/>
        <a:buChar char="»"/>
        <a:defRPr sz="6300" kern="1200">
          <a:solidFill>
            <a:schemeClr val="tx1"/>
          </a:solidFill>
          <a:latin typeface="+mn-lt"/>
          <a:ea typeface="+mn-ea"/>
          <a:cs typeface="+mn-cs"/>
        </a:defRPr>
      </a:lvl5pPr>
      <a:lvl6pPr marL="8117527" indent="-737958" algn="l" defTabSz="1475912" rtl="0" eaLnBrk="1" latinLnBrk="0" hangingPunct="1">
        <a:spcBef>
          <a:spcPct val="20000"/>
        </a:spcBef>
        <a:buFont typeface="Arial"/>
        <a:buChar char="•"/>
        <a:defRPr sz="6300" kern="1200">
          <a:solidFill>
            <a:schemeClr val="tx1"/>
          </a:solidFill>
          <a:latin typeface="+mn-lt"/>
          <a:ea typeface="+mn-ea"/>
          <a:cs typeface="+mn-cs"/>
        </a:defRPr>
      </a:lvl6pPr>
      <a:lvl7pPr marL="9593440" indent="-737958" algn="l" defTabSz="1475912" rtl="0" eaLnBrk="1" latinLnBrk="0" hangingPunct="1">
        <a:spcBef>
          <a:spcPct val="20000"/>
        </a:spcBef>
        <a:buFont typeface="Arial"/>
        <a:buChar char="•"/>
        <a:defRPr sz="6300" kern="1200">
          <a:solidFill>
            <a:schemeClr val="tx1"/>
          </a:solidFill>
          <a:latin typeface="+mn-lt"/>
          <a:ea typeface="+mn-ea"/>
          <a:cs typeface="+mn-cs"/>
        </a:defRPr>
      </a:lvl7pPr>
      <a:lvl8pPr marL="11069356" indent="-737958" algn="l" defTabSz="1475912" rtl="0" eaLnBrk="1" latinLnBrk="0" hangingPunct="1">
        <a:spcBef>
          <a:spcPct val="20000"/>
        </a:spcBef>
        <a:buFont typeface="Arial"/>
        <a:buChar char="•"/>
        <a:defRPr sz="6300" kern="1200">
          <a:solidFill>
            <a:schemeClr val="tx1"/>
          </a:solidFill>
          <a:latin typeface="+mn-lt"/>
          <a:ea typeface="+mn-ea"/>
          <a:cs typeface="+mn-cs"/>
        </a:defRPr>
      </a:lvl8pPr>
      <a:lvl9pPr marL="12545268" indent="-737958" algn="l" defTabSz="1475912" rtl="0" eaLnBrk="1" latinLnBrk="0" hangingPunct="1">
        <a:spcBef>
          <a:spcPct val="20000"/>
        </a:spcBef>
        <a:buFont typeface="Arial"/>
        <a:buChar char="•"/>
        <a:defRPr sz="6300" kern="1200">
          <a:solidFill>
            <a:schemeClr val="tx1"/>
          </a:solidFill>
          <a:latin typeface="+mn-lt"/>
          <a:ea typeface="+mn-ea"/>
          <a:cs typeface="+mn-cs"/>
        </a:defRPr>
      </a:lvl9pPr>
    </p:bodyStyle>
    <p:otherStyle>
      <a:defPPr>
        <a:defRPr lang="en-US"/>
      </a:defPPr>
      <a:lvl1pPr marL="0" algn="l" defTabSz="1475912" rtl="0" eaLnBrk="1" latinLnBrk="0" hangingPunct="1">
        <a:defRPr sz="5900" kern="1200">
          <a:solidFill>
            <a:schemeClr val="tx1"/>
          </a:solidFill>
          <a:latin typeface="+mn-lt"/>
          <a:ea typeface="+mn-ea"/>
          <a:cs typeface="+mn-cs"/>
        </a:defRPr>
      </a:lvl1pPr>
      <a:lvl2pPr marL="1475912" algn="l" defTabSz="1475912" rtl="0" eaLnBrk="1" latinLnBrk="0" hangingPunct="1">
        <a:defRPr sz="5900" kern="1200">
          <a:solidFill>
            <a:schemeClr val="tx1"/>
          </a:solidFill>
          <a:latin typeface="+mn-lt"/>
          <a:ea typeface="+mn-ea"/>
          <a:cs typeface="+mn-cs"/>
        </a:defRPr>
      </a:lvl2pPr>
      <a:lvl3pPr marL="2951828" algn="l" defTabSz="1475912" rtl="0" eaLnBrk="1" latinLnBrk="0" hangingPunct="1">
        <a:defRPr sz="5900" kern="1200">
          <a:solidFill>
            <a:schemeClr val="tx1"/>
          </a:solidFill>
          <a:latin typeface="+mn-lt"/>
          <a:ea typeface="+mn-ea"/>
          <a:cs typeface="+mn-cs"/>
        </a:defRPr>
      </a:lvl3pPr>
      <a:lvl4pPr marL="4427741" algn="l" defTabSz="1475912" rtl="0" eaLnBrk="1" latinLnBrk="0" hangingPunct="1">
        <a:defRPr sz="5900" kern="1200">
          <a:solidFill>
            <a:schemeClr val="tx1"/>
          </a:solidFill>
          <a:latin typeface="+mn-lt"/>
          <a:ea typeface="+mn-ea"/>
          <a:cs typeface="+mn-cs"/>
        </a:defRPr>
      </a:lvl4pPr>
      <a:lvl5pPr marL="5903657" algn="l" defTabSz="1475912" rtl="0" eaLnBrk="1" latinLnBrk="0" hangingPunct="1">
        <a:defRPr sz="5900" kern="1200">
          <a:solidFill>
            <a:schemeClr val="tx1"/>
          </a:solidFill>
          <a:latin typeface="+mn-lt"/>
          <a:ea typeface="+mn-ea"/>
          <a:cs typeface="+mn-cs"/>
        </a:defRPr>
      </a:lvl5pPr>
      <a:lvl6pPr marL="7379569" algn="l" defTabSz="1475912" rtl="0" eaLnBrk="1" latinLnBrk="0" hangingPunct="1">
        <a:defRPr sz="5900" kern="1200">
          <a:solidFill>
            <a:schemeClr val="tx1"/>
          </a:solidFill>
          <a:latin typeface="+mn-lt"/>
          <a:ea typeface="+mn-ea"/>
          <a:cs typeface="+mn-cs"/>
        </a:defRPr>
      </a:lvl6pPr>
      <a:lvl7pPr marL="8855481" algn="l" defTabSz="1475912" rtl="0" eaLnBrk="1" latinLnBrk="0" hangingPunct="1">
        <a:defRPr sz="5900" kern="1200">
          <a:solidFill>
            <a:schemeClr val="tx1"/>
          </a:solidFill>
          <a:latin typeface="+mn-lt"/>
          <a:ea typeface="+mn-ea"/>
          <a:cs typeface="+mn-cs"/>
        </a:defRPr>
      </a:lvl7pPr>
      <a:lvl8pPr marL="10331398" algn="l" defTabSz="1475912" rtl="0" eaLnBrk="1" latinLnBrk="0" hangingPunct="1">
        <a:defRPr sz="5900" kern="1200">
          <a:solidFill>
            <a:schemeClr val="tx1"/>
          </a:solidFill>
          <a:latin typeface="+mn-lt"/>
          <a:ea typeface="+mn-ea"/>
          <a:cs typeface="+mn-cs"/>
        </a:defRPr>
      </a:lvl8pPr>
      <a:lvl9pPr marL="11807310" algn="l" defTabSz="1475912" rtl="0" eaLnBrk="1" latinLnBrk="0" hangingPunct="1">
        <a:defRPr sz="5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d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 name="Rectangle 166"/>
          <p:cNvSpPr/>
          <p:nvPr/>
        </p:nvSpPr>
        <p:spPr>
          <a:xfrm>
            <a:off x="0" y="4086162"/>
            <a:ext cx="21412445" cy="2618905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GB" sz="2400" dirty="0" smtClean="0">
              <a:solidFill>
                <a:schemeClr val="tx1"/>
              </a:solidFill>
            </a:endParaRPr>
          </a:p>
        </p:txBody>
      </p:sp>
      <p:sp>
        <p:nvSpPr>
          <p:cNvPr id="162" name="Rectangle 161"/>
          <p:cNvSpPr/>
          <p:nvPr/>
        </p:nvSpPr>
        <p:spPr>
          <a:xfrm>
            <a:off x="-1" y="0"/>
            <a:ext cx="21412445" cy="4086162"/>
          </a:xfrm>
          <a:prstGeom prst="rect">
            <a:avLst/>
          </a:prstGeom>
          <a:solidFill>
            <a:srgbClr val="041D3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p:cNvSpPr>
            <a:spLocks noGrp="1"/>
          </p:cNvSpPr>
          <p:nvPr>
            <p:ph type="ctrTitle"/>
          </p:nvPr>
        </p:nvSpPr>
        <p:spPr>
          <a:xfrm>
            <a:off x="660348" y="154880"/>
            <a:ext cx="19868110" cy="2350986"/>
          </a:xfrm>
        </p:spPr>
        <p:txBody>
          <a:bodyPr>
            <a:noAutofit/>
          </a:bodyPr>
          <a:lstStyle/>
          <a:p>
            <a:r>
              <a:rPr lang="en-US" sz="7200">
                <a:solidFill>
                  <a:schemeClr val="bg1"/>
                </a:solidFill>
              </a:rPr>
              <a:t>Neural mechanisms underlying verification </a:t>
            </a:r>
            <a:br>
              <a:rPr lang="en-US" sz="7200">
                <a:solidFill>
                  <a:schemeClr val="bg1"/>
                </a:solidFill>
              </a:rPr>
            </a:br>
            <a:r>
              <a:rPr lang="en-US" sz="7200">
                <a:solidFill>
                  <a:schemeClr val="bg1"/>
                </a:solidFill>
              </a:rPr>
              <a:t>and falsification in human reasoning</a:t>
            </a:r>
          </a:p>
        </p:txBody>
      </p:sp>
      <p:sp>
        <p:nvSpPr>
          <p:cNvPr id="9" name="Subtitle 2"/>
          <p:cNvSpPr>
            <a:spLocks noGrp="1"/>
          </p:cNvSpPr>
          <p:nvPr>
            <p:ph type="subTitle" idx="1"/>
          </p:nvPr>
        </p:nvSpPr>
        <p:spPr>
          <a:xfrm>
            <a:off x="660348" y="2474890"/>
            <a:ext cx="19868110" cy="1066540"/>
          </a:xfrm>
        </p:spPr>
        <p:txBody>
          <a:bodyPr>
            <a:normAutofit/>
          </a:bodyPr>
          <a:lstStyle/>
          <a:p>
            <a:r>
              <a:rPr lang="en-US" sz="3200" b="1" cap="small" dirty="0" smtClean="0">
                <a:solidFill>
                  <a:schemeClr val="bg1">
                    <a:lumMod val="65000"/>
                  </a:schemeClr>
                </a:solidFill>
              </a:rPr>
              <a:t>MARIA RUZ</a:t>
            </a:r>
            <a:r>
              <a:rPr lang="en-US" sz="3200" b="1" cap="small" baseline="30000" dirty="0" smtClean="0">
                <a:solidFill>
                  <a:schemeClr val="bg1">
                    <a:lumMod val="65000"/>
                  </a:schemeClr>
                </a:solidFill>
              </a:rPr>
              <a:t>1</a:t>
            </a:r>
            <a:r>
              <a:rPr lang="en-US" sz="3200" b="1" cap="small" dirty="0" smtClean="0">
                <a:solidFill>
                  <a:schemeClr val="bg1">
                    <a:lumMod val="65000"/>
                  </a:schemeClr>
                </a:solidFill>
              </a:rPr>
              <a:t>, JAN BALAGUER</a:t>
            </a:r>
            <a:r>
              <a:rPr lang="en-US" sz="3200" b="1" cap="small" baseline="30000" dirty="0" smtClean="0">
                <a:solidFill>
                  <a:schemeClr val="bg1">
                    <a:lumMod val="65000"/>
                  </a:schemeClr>
                </a:solidFill>
              </a:rPr>
              <a:t>2</a:t>
            </a:r>
            <a:r>
              <a:rPr lang="en-US" sz="3200" b="1" cap="small" dirty="0" smtClean="0">
                <a:solidFill>
                  <a:schemeClr val="bg1">
                    <a:lumMod val="65000"/>
                  </a:schemeClr>
                </a:solidFill>
              </a:rPr>
              <a:t>, CHRISTOPHER SUMMERFIELD</a:t>
            </a:r>
            <a:r>
              <a:rPr lang="en-US" sz="3200" b="1" cap="small" baseline="30000" dirty="0" smtClean="0">
                <a:solidFill>
                  <a:schemeClr val="bg1">
                    <a:lumMod val="65000"/>
                  </a:schemeClr>
                </a:solidFill>
              </a:rPr>
              <a:t>2</a:t>
            </a:r>
            <a:endParaRPr lang="en-US" sz="3200" b="1" cap="small" baseline="30000" dirty="0">
              <a:solidFill>
                <a:schemeClr val="bg1">
                  <a:lumMod val="65000"/>
                </a:schemeClr>
              </a:solidFill>
            </a:endParaRPr>
          </a:p>
        </p:txBody>
      </p:sp>
      <p:sp>
        <p:nvSpPr>
          <p:cNvPr id="153" name="Subtitle 2"/>
          <p:cNvSpPr txBox="1">
            <a:spLocks/>
          </p:cNvSpPr>
          <p:nvPr/>
        </p:nvSpPr>
        <p:spPr>
          <a:xfrm>
            <a:off x="660348" y="3242328"/>
            <a:ext cx="19868110" cy="694603"/>
          </a:xfrm>
          <a:prstGeom prst="rect">
            <a:avLst/>
          </a:prstGeom>
        </p:spPr>
        <p:txBody>
          <a:bodyPr vert="horz" lIns="295182" tIns="147591" rIns="295182" bIns="147591" rtlCol="0">
            <a:normAutofit/>
          </a:bodyPr>
          <a:lstStyle/>
          <a:p>
            <a:pPr algn="ctr">
              <a:spcBef>
                <a:spcPct val="20000"/>
              </a:spcBef>
              <a:defRPr/>
            </a:pPr>
            <a:r>
              <a:rPr lang="en-US" sz="2600" b="1" dirty="0" smtClean="0">
                <a:solidFill>
                  <a:schemeClr val="tx1">
                    <a:tint val="75000"/>
                  </a:schemeClr>
                </a:solidFill>
              </a:rPr>
              <a:t>1</a:t>
            </a:r>
            <a:r>
              <a:rPr lang="en-US" sz="2600" dirty="0" smtClean="0">
                <a:solidFill>
                  <a:schemeClr val="tx1">
                    <a:tint val="75000"/>
                  </a:schemeClr>
                </a:solidFill>
              </a:rPr>
              <a:t> CIMCYC, University of Granada, Granada, Spain	</a:t>
            </a:r>
            <a:r>
              <a:rPr lang="en-US" sz="2600" b="1" dirty="0" smtClean="0">
                <a:solidFill>
                  <a:schemeClr val="tx1">
                    <a:tint val="75000"/>
                  </a:schemeClr>
                </a:solidFill>
              </a:rPr>
              <a:t>2</a:t>
            </a:r>
            <a:r>
              <a:rPr kumimoji="0" lang="en-US" sz="2600" b="0" i="0" u="none" strike="noStrike" kern="1200" cap="none" spc="0" normalizeH="0" noProof="0" dirty="0" smtClean="0">
                <a:ln>
                  <a:noFill/>
                </a:ln>
                <a:solidFill>
                  <a:schemeClr val="tx1">
                    <a:tint val="75000"/>
                  </a:schemeClr>
                </a:solidFill>
                <a:effectLst/>
                <a:uLnTx/>
                <a:uFillTx/>
                <a:latin typeface="+mn-lt"/>
                <a:ea typeface="+mn-ea"/>
                <a:cs typeface="+mn-cs"/>
              </a:rPr>
              <a:t> University of Oxford, </a:t>
            </a:r>
            <a:r>
              <a:rPr kumimoji="0" lang="en-US" sz="2600" b="0" i="0" u="none" strike="noStrike" kern="1200" cap="none" spc="0" normalizeH="0" noProof="0" dirty="0" err="1" smtClean="0">
                <a:ln>
                  <a:noFill/>
                </a:ln>
                <a:solidFill>
                  <a:schemeClr val="tx1">
                    <a:tint val="75000"/>
                  </a:schemeClr>
                </a:solidFill>
                <a:effectLst/>
                <a:uLnTx/>
                <a:uFillTx/>
                <a:latin typeface="+mn-lt"/>
                <a:ea typeface="+mn-ea"/>
                <a:cs typeface="+mn-cs"/>
              </a:rPr>
              <a:t>Oxfor</a:t>
            </a:r>
            <a:r>
              <a:rPr lang="en-US" sz="2600" dirty="0" err="1" smtClean="0">
                <a:solidFill>
                  <a:schemeClr val="tx1">
                    <a:tint val="75000"/>
                  </a:schemeClr>
                </a:solidFill>
              </a:rPr>
              <a:t>d</a:t>
            </a:r>
            <a:r>
              <a:rPr lang="en-US" sz="2600" dirty="0" smtClean="0">
                <a:solidFill>
                  <a:schemeClr val="tx1">
                    <a:tint val="75000"/>
                  </a:schemeClr>
                </a:solidFill>
              </a:rPr>
              <a:t>, UK.</a:t>
            </a:r>
          </a:p>
        </p:txBody>
      </p:sp>
      <p:sp>
        <p:nvSpPr>
          <p:cNvPr id="182" name="Rounded Rectangle 181"/>
          <p:cNvSpPr/>
          <p:nvPr/>
        </p:nvSpPr>
        <p:spPr>
          <a:xfrm>
            <a:off x="279914" y="4267863"/>
            <a:ext cx="5791230" cy="9040943"/>
          </a:xfrm>
          <a:prstGeom prst="roundRect">
            <a:avLst>
              <a:gd name="adj" fmla="val 1052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GB" sz="2000" dirty="0" smtClean="0">
              <a:solidFill>
                <a:schemeClr val="tx1"/>
              </a:solidFill>
            </a:endParaRPr>
          </a:p>
        </p:txBody>
      </p:sp>
      <p:grpSp>
        <p:nvGrpSpPr>
          <p:cNvPr id="183" name="Group 182"/>
          <p:cNvGrpSpPr/>
          <p:nvPr/>
        </p:nvGrpSpPr>
        <p:grpSpPr>
          <a:xfrm>
            <a:off x="1113243" y="4476546"/>
            <a:ext cx="4029427" cy="679906"/>
            <a:chOff x="657794" y="3682868"/>
            <a:chExt cx="4029427" cy="679906"/>
          </a:xfrm>
          <a:effectLst/>
        </p:grpSpPr>
        <p:sp>
          <p:nvSpPr>
            <p:cNvPr id="174" name="Rounded Rectangle 173"/>
            <p:cNvSpPr/>
            <p:nvPr/>
          </p:nvSpPr>
          <p:spPr>
            <a:xfrm>
              <a:off x="657794" y="3682868"/>
              <a:ext cx="679906" cy="679906"/>
            </a:xfrm>
            <a:prstGeom prst="roundRect">
              <a:avLst>
                <a:gd name="adj" fmla="val 50000"/>
              </a:avLst>
            </a:prstGeom>
            <a:solidFill>
              <a:schemeClr val="bg1"/>
            </a:solidFill>
            <a:ln w="127000">
              <a:solidFill>
                <a:srgbClr val="051D37"/>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3200" b="1" dirty="0" smtClean="0">
                  <a:solidFill>
                    <a:srgbClr val="051E37"/>
                  </a:solidFill>
                </a:rPr>
                <a:t>1</a:t>
              </a:r>
              <a:endParaRPr lang="en-US" sz="3200" b="1" dirty="0">
                <a:solidFill>
                  <a:srgbClr val="051E37"/>
                </a:solidFill>
              </a:endParaRPr>
            </a:p>
          </p:txBody>
        </p:sp>
        <p:sp>
          <p:nvSpPr>
            <p:cNvPr id="4" name="Rounded Rectangle 3"/>
            <p:cNvSpPr/>
            <p:nvPr/>
          </p:nvSpPr>
          <p:spPr>
            <a:xfrm>
              <a:off x="1517968" y="3699802"/>
              <a:ext cx="3169253" cy="624197"/>
            </a:xfrm>
            <a:prstGeom prst="roundRect">
              <a:avLst>
                <a:gd name="adj" fmla="val 0"/>
              </a:avLst>
            </a:prstGeom>
            <a:noFill/>
            <a:ln>
              <a:noFill/>
            </a:ln>
          </p:spPr>
          <p:style>
            <a:lnRef idx="2">
              <a:schemeClr val="accent2"/>
            </a:lnRef>
            <a:fillRef idx="1">
              <a:schemeClr val="lt1"/>
            </a:fillRef>
            <a:effectRef idx="0">
              <a:schemeClr val="accent2"/>
            </a:effectRef>
            <a:fontRef idx="minor">
              <a:schemeClr val="dk1"/>
            </a:fontRef>
          </p:style>
          <p:txBody>
            <a:bodyPr lIns="91430" tIns="45717" rIns="91430" bIns="45717" rtlCol="0" anchor="b"/>
            <a:lstStyle/>
            <a:p>
              <a:r>
                <a:rPr lang="en-US" sz="4200" b="1" dirty="0" smtClean="0">
                  <a:ln w="12700">
                    <a:noFill/>
                  </a:ln>
                  <a:solidFill>
                    <a:srgbClr val="3B6084"/>
                  </a:solidFill>
                  <a:effectLst/>
                </a:rPr>
                <a:t>Introduction</a:t>
              </a:r>
            </a:p>
          </p:txBody>
        </p:sp>
      </p:grpSp>
      <p:sp>
        <p:nvSpPr>
          <p:cNvPr id="166" name="Rounded Rectangle 165"/>
          <p:cNvSpPr/>
          <p:nvPr/>
        </p:nvSpPr>
        <p:spPr>
          <a:xfrm>
            <a:off x="504884" y="5268121"/>
            <a:ext cx="5312510" cy="7886495"/>
          </a:xfrm>
          <a:prstGeom prst="roundRect">
            <a:avLst>
              <a:gd name="adj" fmla="val 0"/>
            </a:avLst>
          </a:prstGeom>
          <a:noFill/>
          <a:ln>
            <a:noFill/>
          </a:ln>
          <a:effectLst/>
        </p:spPr>
        <p:style>
          <a:lnRef idx="2">
            <a:schemeClr val="accent2"/>
          </a:lnRef>
          <a:fillRef idx="1">
            <a:schemeClr val="lt1"/>
          </a:fillRef>
          <a:effectRef idx="0">
            <a:schemeClr val="accent2"/>
          </a:effectRef>
          <a:fontRef idx="minor">
            <a:schemeClr val="dk1"/>
          </a:fontRef>
        </p:style>
        <p:txBody>
          <a:bodyPr lIns="91430" tIns="45717" rIns="91430" bIns="45717" rtlCol="0" anchor="t"/>
          <a:lstStyle/>
          <a:p>
            <a:pPr algn="just"/>
            <a:r>
              <a:rPr lang="en-GB" sz="2800" dirty="0" smtClean="0">
                <a:solidFill>
                  <a:schemeClr val="tx1"/>
                </a:solidFill>
              </a:rPr>
              <a:t>Humans can learn rules (or theories) that allow old knowledge to be generalised to new stimuli or contexts.</a:t>
            </a:r>
          </a:p>
          <a:p>
            <a:pPr algn="just"/>
            <a:endParaRPr lang="en-GB" sz="2800" dirty="0" smtClean="0">
              <a:solidFill>
                <a:schemeClr val="tx1"/>
              </a:solidFill>
            </a:endParaRPr>
          </a:p>
          <a:p>
            <a:pPr algn="just"/>
            <a:r>
              <a:rPr lang="en-GB" sz="2800" dirty="0" smtClean="0">
                <a:solidFill>
                  <a:schemeClr val="tx1"/>
                </a:solidFill>
              </a:rPr>
              <a:t>Theories can be formed by trial-and-error learning, as in scientific discovery</a:t>
            </a:r>
          </a:p>
          <a:p>
            <a:pPr algn="just"/>
            <a:endParaRPr lang="en-GB" sz="2800" dirty="0" smtClean="0">
              <a:solidFill>
                <a:schemeClr val="tx1"/>
              </a:solidFill>
            </a:endParaRPr>
          </a:p>
          <a:p>
            <a:pPr algn="just"/>
            <a:r>
              <a:rPr lang="en-GB" sz="2800" dirty="0" smtClean="0">
                <a:solidFill>
                  <a:schemeClr val="tx1"/>
                </a:solidFill>
              </a:rPr>
              <a:t>However, evidence that </a:t>
            </a:r>
            <a:r>
              <a:rPr lang="en-GB" sz="2800" b="1" dirty="0" smtClean="0">
                <a:solidFill>
                  <a:schemeClr val="tx1"/>
                </a:solidFill>
              </a:rPr>
              <a:t>verifies </a:t>
            </a:r>
            <a:r>
              <a:rPr lang="en-GB" sz="2800" dirty="0" smtClean="0">
                <a:solidFill>
                  <a:schemeClr val="tx1"/>
                </a:solidFill>
              </a:rPr>
              <a:t>a theory provides incremental evidence in its favour, where evidence that </a:t>
            </a:r>
            <a:r>
              <a:rPr lang="en-GB" sz="2800" b="1" dirty="0" smtClean="0">
                <a:solidFill>
                  <a:schemeClr val="tx1"/>
                </a:solidFill>
              </a:rPr>
              <a:t>falsifies </a:t>
            </a:r>
            <a:r>
              <a:rPr lang="en-GB" sz="2800" dirty="0" smtClean="0">
                <a:solidFill>
                  <a:schemeClr val="tx1"/>
                </a:solidFill>
              </a:rPr>
              <a:t>a theory allows it to be definitively ruled out.</a:t>
            </a:r>
          </a:p>
          <a:p>
            <a:pPr algn="just"/>
            <a:endParaRPr lang="en-GB" sz="2800" dirty="0" smtClean="0">
              <a:solidFill>
                <a:schemeClr val="tx1"/>
              </a:solidFill>
            </a:endParaRPr>
          </a:p>
          <a:p>
            <a:pPr algn="just"/>
            <a:r>
              <a:rPr lang="en-GB" sz="2800" b="1" dirty="0" smtClean="0">
                <a:solidFill>
                  <a:schemeClr val="accent1"/>
                </a:solidFill>
              </a:rPr>
              <a:t>Do humans learn faster from  verification or falsification?</a:t>
            </a:r>
          </a:p>
          <a:p>
            <a:pPr algn="just"/>
            <a:endParaRPr lang="en-GB" sz="2800" dirty="0" smtClean="0">
              <a:solidFill>
                <a:schemeClr val="tx1"/>
              </a:solidFill>
            </a:endParaRPr>
          </a:p>
          <a:p>
            <a:pPr algn="just"/>
            <a:endParaRPr lang="en-US" sz="2800" dirty="0" smtClean="0">
              <a:solidFill>
                <a:schemeClr val="tx1"/>
              </a:solidFill>
            </a:endParaRPr>
          </a:p>
          <a:p>
            <a:pPr algn="just"/>
            <a:endParaRPr lang="en-US" sz="2800" dirty="0" smtClean="0">
              <a:solidFill>
                <a:schemeClr val="tx1"/>
              </a:solidFill>
            </a:endParaRPr>
          </a:p>
        </p:txBody>
      </p:sp>
      <p:pic>
        <p:nvPicPr>
          <p:cNvPr id="171" name="Picture 170" descr="ox_brand_black_pos.eps"/>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8408824" y="712780"/>
            <a:ext cx="2750150" cy="2761854"/>
          </a:xfrm>
          <a:prstGeom prst="rect">
            <a:avLst/>
          </a:prstGeom>
        </p:spPr>
      </p:pic>
      <p:sp>
        <p:nvSpPr>
          <p:cNvPr id="67" name="Rounded Rectangle 66"/>
          <p:cNvSpPr/>
          <p:nvPr/>
        </p:nvSpPr>
        <p:spPr>
          <a:xfrm>
            <a:off x="6488580" y="4267863"/>
            <a:ext cx="7634613" cy="9040943"/>
          </a:xfrm>
          <a:prstGeom prst="roundRect">
            <a:avLst>
              <a:gd name="adj" fmla="val 801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GB" sz="2000" dirty="0" smtClean="0">
              <a:solidFill>
                <a:schemeClr val="tx1"/>
              </a:solidFill>
            </a:endParaRPr>
          </a:p>
        </p:txBody>
      </p:sp>
      <p:grpSp>
        <p:nvGrpSpPr>
          <p:cNvPr id="66" name="Group 65"/>
          <p:cNvGrpSpPr/>
          <p:nvPr/>
        </p:nvGrpSpPr>
        <p:grpSpPr>
          <a:xfrm>
            <a:off x="7340821" y="4482062"/>
            <a:ext cx="5988188" cy="679906"/>
            <a:chOff x="8160402" y="4736052"/>
            <a:chExt cx="5988188" cy="679906"/>
          </a:xfrm>
        </p:grpSpPr>
        <p:sp>
          <p:nvSpPr>
            <p:cNvPr id="333" name="Rounded Rectangle 332"/>
            <p:cNvSpPr/>
            <p:nvPr/>
          </p:nvSpPr>
          <p:spPr>
            <a:xfrm>
              <a:off x="8160402" y="4736052"/>
              <a:ext cx="679906" cy="679906"/>
            </a:xfrm>
            <a:prstGeom prst="roundRect">
              <a:avLst>
                <a:gd name="adj" fmla="val 50000"/>
              </a:avLst>
            </a:prstGeom>
            <a:solidFill>
              <a:schemeClr val="bg1"/>
            </a:solidFill>
            <a:ln w="127000">
              <a:solidFill>
                <a:srgbClr val="051D37"/>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3200" b="1" dirty="0" smtClean="0">
                  <a:solidFill>
                    <a:srgbClr val="051D37"/>
                  </a:solidFill>
                </a:rPr>
                <a:t>2</a:t>
              </a:r>
              <a:endParaRPr lang="en-US" sz="3200" b="1" dirty="0">
                <a:solidFill>
                  <a:srgbClr val="051D37"/>
                </a:solidFill>
              </a:endParaRPr>
            </a:p>
          </p:txBody>
        </p:sp>
        <p:sp>
          <p:nvSpPr>
            <p:cNvPr id="334" name="Rounded Rectangle 333"/>
            <p:cNvSpPr/>
            <p:nvPr/>
          </p:nvSpPr>
          <p:spPr>
            <a:xfrm>
              <a:off x="9037509" y="4752986"/>
              <a:ext cx="5111081" cy="624197"/>
            </a:xfrm>
            <a:prstGeom prst="roundRect">
              <a:avLst>
                <a:gd name="adj" fmla="val 0"/>
              </a:avLst>
            </a:prstGeom>
            <a:noFill/>
            <a:ln>
              <a:noFill/>
            </a:ln>
          </p:spPr>
          <p:style>
            <a:lnRef idx="2">
              <a:schemeClr val="accent2"/>
            </a:lnRef>
            <a:fillRef idx="1">
              <a:schemeClr val="lt1"/>
            </a:fillRef>
            <a:effectRef idx="0">
              <a:schemeClr val="accent2"/>
            </a:effectRef>
            <a:fontRef idx="minor">
              <a:schemeClr val="dk1"/>
            </a:fontRef>
          </p:style>
          <p:txBody>
            <a:bodyPr lIns="91430" tIns="45717" rIns="91430" bIns="45717" rtlCol="0" anchor="b"/>
            <a:lstStyle/>
            <a:p>
              <a:r>
                <a:rPr lang="en-US" sz="4200" b="1" dirty="0" smtClean="0">
                  <a:ln w="12700">
                    <a:noFill/>
                  </a:ln>
                  <a:solidFill>
                    <a:srgbClr val="3B6084"/>
                  </a:solidFill>
                  <a:effectLst/>
                </a:rPr>
                <a:t>Task and methods</a:t>
              </a:r>
            </a:p>
          </p:txBody>
        </p:sp>
      </p:grpSp>
      <p:pic>
        <p:nvPicPr>
          <p:cNvPr id="173" name="Picture 172" descr="Screen shot 2013-09-20 at 16.54.12.png"/>
          <p:cNvPicPr>
            <a:picLocks noChangeAspect="1"/>
          </p:cNvPicPr>
          <p:nvPr/>
        </p:nvPicPr>
        <p:blipFill>
          <a:blip r:embed="rId5">
            <a:clrChange>
              <a:clrFrom>
                <a:srgbClr val="FFFFFF"/>
              </a:clrFrom>
              <a:clrTo>
                <a:srgbClr val="FFFFFF">
                  <a:alpha val="0"/>
                </a:srgbClr>
              </a:clrTo>
            </a:clrChange>
          </a:blip>
          <a:srcRect l="2641"/>
          <a:stretch>
            <a:fillRect/>
          </a:stretch>
        </p:blipFill>
        <p:spPr>
          <a:xfrm>
            <a:off x="7316442" y="5214574"/>
            <a:ext cx="6033054" cy="4305887"/>
          </a:xfrm>
          <a:prstGeom prst="rect">
            <a:avLst/>
          </a:prstGeom>
          <a:ln>
            <a:noFill/>
          </a:ln>
        </p:spPr>
      </p:pic>
      <p:grpSp>
        <p:nvGrpSpPr>
          <p:cNvPr id="70" name="Group 69"/>
          <p:cNvGrpSpPr/>
          <p:nvPr/>
        </p:nvGrpSpPr>
        <p:grpSpPr>
          <a:xfrm>
            <a:off x="6828040" y="9554035"/>
            <a:ext cx="6967315" cy="3607200"/>
            <a:chOff x="6828040" y="10086809"/>
            <a:chExt cx="6967315" cy="3607200"/>
          </a:xfrm>
        </p:grpSpPr>
        <p:sp>
          <p:nvSpPr>
            <p:cNvPr id="177" name="Rectangle 176"/>
            <p:cNvSpPr/>
            <p:nvPr/>
          </p:nvSpPr>
          <p:spPr>
            <a:xfrm>
              <a:off x="6828040" y="10086809"/>
              <a:ext cx="6967315" cy="2308341"/>
            </a:xfrm>
            <a:prstGeom prst="rect">
              <a:avLst/>
            </a:prstGeom>
          </p:spPr>
          <p:txBody>
            <a:bodyPr wrap="square">
              <a:spAutoFit/>
            </a:bodyPr>
            <a:lstStyle/>
            <a:p>
              <a:pPr algn="just"/>
              <a:r>
                <a:rPr lang="en-GB" sz="2400" dirty="0" smtClean="0"/>
                <a:t>Participants performed a rule learning task in which pairs of coloured shapes were designated “targets” or “nontargets” on the basis of a </a:t>
              </a:r>
              <a:r>
                <a:rPr lang="en-GB" sz="2400" b="1" dirty="0" smtClean="0"/>
                <a:t>disjunctive </a:t>
              </a:r>
              <a:r>
                <a:rPr lang="en-GB" sz="2400" dirty="0" smtClean="0"/>
                <a:t>combination of their features.   For example, a rule might be:  “</a:t>
              </a:r>
              <a:r>
                <a:rPr lang="en-GB" sz="2400" i="1" dirty="0" smtClean="0"/>
                <a:t>if the left hand shape is red, or the right hand shape is blue, the stimulus is a target</a:t>
              </a:r>
              <a:r>
                <a:rPr lang="en-GB" sz="2400" dirty="0" smtClean="0"/>
                <a:t>”.</a:t>
              </a:r>
            </a:p>
          </p:txBody>
        </p:sp>
        <p:sp>
          <p:nvSpPr>
            <p:cNvPr id="178" name="Rectangle 177"/>
            <p:cNvSpPr/>
            <p:nvPr/>
          </p:nvSpPr>
          <p:spPr>
            <a:xfrm>
              <a:off x="6873010" y="12493681"/>
              <a:ext cx="6922345" cy="1200328"/>
            </a:xfrm>
            <a:prstGeom prst="rect">
              <a:avLst/>
            </a:prstGeom>
          </p:spPr>
          <p:txBody>
            <a:bodyPr wrap="square">
              <a:spAutoFit/>
            </a:bodyPr>
            <a:lstStyle/>
            <a:p>
              <a:pPr algn="just"/>
              <a:r>
                <a:rPr lang="en-GB" sz="2400" dirty="0" smtClean="0"/>
                <a:t>In this disjunctive design, feedback to nontargets allows rules (theories) to be ruled out, whereas feedback to targets allows incremental verification.</a:t>
              </a:r>
            </a:p>
          </p:txBody>
        </p:sp>
      </p:grpSp>
      <p:sp>
        <p:nvSpPr>
          <p:cNvPr id="336" name="Rounded Rectangle 335"/>
          <p:cNvSpPr/>
          <p:nvPr/>
        </p:nvSpPr>
        <p:spPr>
          <a:xfrm>
            <a:off x="15845869" y="4719118"/>
            <a:ext cx="679906" cy="679906"/>
          </a:xfrm>
          <a:prstGeom prst="roundRect">
            <a:avLst>
              <a:gd name="adj" fmla="val 50000"/>
            </a:avLst>
          </a:prstGeom>
          <a:solidFill>
            <a:schemeClr val="bg1"/>
          </a:solidFill>
          <a:ln w="127000">
            <a:solidFill>
              <a:srgbClr val="051D37"/>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3200" b="1" dirty="0" smtClean="0">
                <a:solidFill>
                  <a:srgbClr val="051D37"/>
                </a:solidFill>
              </a:rPr>
              <a:t>3</a:t>
            </a:r>
            <a:endParaRPr lang="en-US" sz="3200" b="1" dirty="0">
              <a:solidFill>
                <a:srgbClr val="051D37"/>
              </a:solidFill>
            </a:endParaRPr>
          </a:p>
        </p:txBody>
      </p:sp>
      <p:sp>
        <p:nvSpPr>
          <p:cNvPr id="68" name="Rounded Rectangle 67"/>
          <p:cNvSpPr/>
          <p:nvPr/>
        </p:nvSpPr>
        <p:spPr>
          <a:xfrm>
            <a:off x="14504164" y="4267863"/>
            <a:ext cx="6575075" cy="9040943"/>
          </a:xfrm>
          <a:prstGeom prst="roundRect">
            <a:avLst>
              <a:gd name="adj" fmla="val 1087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GB" sz="2000" dirty="0" smtClean="0">
              <a:solidFill>
                <a:schemeClr val="tx1"/>
              </a:solidFill>
            </a:endParaRPr>
          </a:p>
        </p:txBody>
      </p:sp>
      <p:sp>
        <p:nvSpPr>
          <p:cNvPr id="337" name="Rounded Rectangle 336"/>
          <p:cNvSpPr/>
          <p:nvPr/>
        </p:nvSpPr>
        <p:spPr>
          <a:xfrm>
            <a:off x="14504164" y="4476546"/>
            <a:ext cx="6575073" cy="624197"/>
          </a:xfrm>
          <a:prstGeom prst="roundRect">
            <a:avLst>
              <a:gd name="adj" fmla="val 0"/>
            </a:avLst>
          </a:prstGeom>
          <a:noFill/>
          <a:ln>
            <a:noFill/>
          </a:ln>
        </p:spPr>
        <p:style>
          <a:lnRef idx="2">
            <a:schemeClr val="accent2"/>
          </a:lnRef>
          <a:fillRef idx="1">
            <a:schemeClr val="lt1"/>
          </a:fillRef>
          <a:effectRef idx="0">
            <a:schemeClr val="accent2"/>
          </a:effectRef>
          <a:fontRef idx="minor">
            <a:schemeClr val="dk1"/>
          </a:fontRef>
        </p:style>
        <p:txBody>
          <a:bodyPr lIns="91430" tIns="45717" rIns="91430" bIns="45717" rtlCol="0" anchor="b"/>
          <a:lstStyle/>
          <a:p>
            <a:pPr algn="ctr"/>
            <a:r>
              <a:rPr lang="en-US" sz="4200" b="1" dirty="0" smtClean="0">
                <a:ln w="12700">
                  <a:noFill/>
                </a:ln>
                <a:solidFill>
                  <a:srgbClr val="3B6084"/>
                </a:solidFill>
                <a:effectLst/>
              </a:rPr>
              <a:t>Behaviour</a:t>
            </a:r>
          </a:p>
        </p:txBody>
      </p:sp>
      <p:pic>
        <p:nvPicPr>
          <p:cNvPr id="188" name="Picture 187" descr="Screen shot 2014-06-03 at 22.04.21.png"/>
          <p:cNvPicPr>
            <a:picLocks noChangeAspect="1"/>
          </p:cNvPicPr>
          <p:nvPr/>
        </p:nvPicPr>
        <p:blipFill>
          <a:blip r:embed="rId6">
            <a:clrChange>
              <a:clrFrom>
                <a:srgbClr val="FFFFFF"/>
              </a:clrFrom>
              <a:clrTo>
                <a:srgbClr val="FFFFFF">
                  <a:alpha val="0"/>
                </a:srgbClr>
              </a:clrTo>
            </a:clrChange>
          </a:blip>
          <a:stretch>
            <a:fillRect/>
          </a:stretch>
        </p:blipFill>
        <p:spPr>
          <a:xfrm>
            <a:off x="14913065" y="5108097"/>
            <a:ext cx="5786409" cy="4975935"/>
          </a:xfrm>
          <a:prstGeom prst="rect">
            <a:avLst/>
          </a:prstGeom>
          <a:effectLst/>
        </p:spPr>
      </p:pic>
      <p:sp>
        <p:nvSpPr>
          <p:cNvPr id="189" name="Rectangle 188"/>
          <p:cNvSpPr/>
          <p:nvPr/>
        </p:nvSpPr>
        <p:spPr>
          <a:xfrm>
            <a:off x="14707348" y="10116296"/>
            <a:ext cx="6195310" cy="3046988"/>
          </a:xfrm>
          <a:prstGeom prst="rect">
            <a:avLst/>
          </a:prstGeom>
          <a:effectLst/>
        </p:spPr>
        <p:txBody>
          <a:bodyPr wrap="square" anchor="ctr">
            <a:spAutoFit/>
          </a:bodyPr>
          <a:lstStyle/>
          <a:p>
            <a:pPr algn="just"/>
            <a:r>
              <a:rPr lang="en-GB" sz="2400" dirty="0" smtClean="0"/>
              <a:t>Participants learned the rules across blocks of 16 trials, and faster when cues were familiar.  A bias towards “target” diminished over the block.  This occurred irrespective of the presence of advance cues that provided information about the relevant dimension for the rule. Dots show average human performance; model fits are shown with lines (see below)</a:t>
            </a:r>
          </a:p>
        </p:txBody>
      </p:sp>
      <p:sp>
        <p:nvSpPr>
          <p:cNvPr id="93" name="Rounded Rectangle 92"/>
          <p:cNvSpPr/>
          <p:nvPr/>
        </p:nvSpPr>
        <p:spPr>
          <a:xfrm>
            <a:off x="279914" y="18291383"/>
            <a:ext cx="20748481" cy="9547017"/>
          </a:xfrm>
          <a:prstGeom prst="roundRect">
            <a:avLst>
              <a:gd name="adj" fmla="val 616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GB" sz="2000" dirty="0" smtClean="0">
              <a:solidFill>
                <a:schemeClr val="tx1"/>
              </a:solidFill>
            </a:endParaRPr>
          </a:p>
        </p:txBody>
      </p:sp>
      <p:grpSp>
        <p:nvGrpSpPr>
          <p:cNvPr id="97" name="Group 96"/>
          <p:cNvGrpSpPr/>
          <p:nvPr/>
        </p:nvGrpSpPr>
        <p:grpSpPr>
          <a:xfrm>
            <a:off x="1412154" y="18561776"/>
            <a:ext cx="5480075" cy="679906"/>
            <a:chOff x="1412154" y="19345449"/>
            <a:chExt cx="5480075" cy="679906"/>
          </a:xfrm>
        </p:grpSpPr>
        <p:sp>
          <p:nvSpPr>
            <p:cNvPr id="210" name="Rounded Rectangle 209"/>
            <p:cNvSpPr/>
            <p:nvPr/>
          </p:nvSpPr>
          <p:spPr>
            <a:xfrm>
              <a:off x="1412154" y="19345449"/>
              <a:ext cx="679906" cy="679906"/>
            </a:xfrm>
            <a:prstGeom prst="roundRect">
              <a:avLst>
                <a:gd name="adj" fmla="val 50000"/>
              </a:avLst>
            </a:prstGeom>
            <a:solidFill>
              <a:schemeClr val="bg1"/>
            </a:solidFill>
            <a:ln w="127000">
              <a:solidFill>
                <a:srgbClr val="051D37"/>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3200" b="1" dirty="0" smtClean="0">
                  <a:solidFill>
                    <a:srgbClr val="051D37"/>
                  </a:solidFill>
                </a:rPr>
                <a:t>5</a:t>
              </a:r>
              <a:endParaRPr lang="en-US" sz="3200" b="1" dirty="0">
                <a:solidFill>
                  <a:srgbClr val="051D37"/>
                </a:solidFill>
              </a:endParaRPr>
            </a:p>
          </p:txBody>
        </p:sp>
        <p:sp>
          <p:nvSpPr>
            <p:cNvPr id="211" name="Rounded Rectangle 210"/>
            <p:cNvSpPr/>
            <p:nvPr/>
          </p:nvSpPr>
          <p:spPr>
            <a:xfrm>
              <a:off x="2272328" y="19362383"/>
              <a:ext cx="4619901" cy="624197"/>
            </a:xfrm>
            <a:prstGeom prst="roundRect">
              <a:avLst>
                <a:gd name="adj" fmla="val 0"/>
              </a:avLst>
            </a:prstGeom>
            <a:noFill/>
            <a:ln>
              <a:noFill/>
            </a:ln>
          </p:spPr>
          <p:style>
            <a:lnRef idx="2">
              <a:schemeClr val="accent2"/>
            </a:lnRef>
            <a:fillRef idx="1">
              <a:schemeClr val="lt1"/>
            </a:fillRef>
            <a:effectRef idx="0">
              <a:schemeClr val="accent2"/>
            </a:effectRef>
            <a:fontRef idx="minor">
              <a:schemeClr val="dk1"/>
            </a:fontRef>
          </p:style>
          <p:txBody>
            <a:bodyPr lIns="91430" tIns="45717" rIns="91430" bIns="45717" rtlCol="0" anchor="b"/>
            <a:lstStyle/>
            <a:p>
              <a:r>
                <a:rPr lang="en-US" sz="4200" b="1" dirty="0" smtClean="0">
                  <a:ln w="12700">
                    <a:noFill/>
                  </a:ln>
                  <a:solidFill>
                    <a:srgbClr val="3B6084"/>
                  </a:solidFill>
                  <a:effectLst/>
                </a:rPr>
                <a:t>Imaging data</a:t>
              </a:r>
              <a:endParaRPr lang="en-US" sz="4200" dirty="0" smtClean="0">
                <a:ln w="12700">
                  <a:noFill/>
                </a:ln>
                <a:solidFill>
                  <a:srgbClr val="3B6084"/>
                </a:solidFill>
                <a:effectLst/>
              </a:endParaRPr>
            </a:p>
          </p:txBody>
        </p:sp>
      </p:grpSp>
      <p:grpSp>
        <p:nvGrpSpPr>
          <p:cNvPr id="120" name="Group 119"/>
          <p:cNvGrpSpPr/>
          <p:nvPr/>
        </p:nvGrpSpPr>
        <p:grpSpPr>
          <a:xfrm>
            <a:off x="10727162" y="19520119"/>
            <a:ext cx="9972312" cy="8098779"/>
            <a:chOff x="9103517" y="19520119"/>
            <a:chExt cx="9972312" cy="8098779"/>
          </a:xfrm>
        </p:grpSpPr>
        <p:pic>
          <p:nvPicPr>
            <p:cNvPr id="53" name="Picture 52" descr="Screen shot 2014-06-04 at 08.57.02.png"/>
            <p:cNvPicPr>
              <a:picLocks noChangeAspect="1"/>
            </p:cNvPicPr>
            <p:nvPr/>
          </p:nvPicPr>
          <p:blipFill>
            <a:blip r:embed="rId7"/>
            <a:srcRect l="1191" t="1417" r="1191" b="1417"/>
            <a:stretch>
              <a:fillRect/>
            </a:stretch>
          </p:blipFill>
          <p:spPr>
            <a:xfrm>
              <a:off x="9530604" y="19520119"/>
              <a:ext cx="7950878" cy="2660138"/>
            </a:xfrm>
            <a:prstGeom prst="rect">
              <a:avLst/>
            </a:prstGeom>
          </p:spPr>
        </p:pic>
        <p:pic>
          <p:nvPicPr>
            <p:cNvPr id="59" name="Picture 58" descr="Screen shot 2014-06-04 at 08.57.45.png"/>
            <p:cNvPicPr>
              <a:picLocks noChangeAspect="1"/>
            </p:cNvPicPr>
            <p:nvPr/>
          </p:nvPicPr>
          <p:blipFill>
            <a:blip r:embed="rId8"/>
            <a:stretch>
              <a:fillRect/>
            </a:stretch>
          </p:blipFill>
          <p:spPr>
            <a:xfrm>
              <a:off x="9103517" y="22268431"/>
              <a:ext cx="9504284" cy="4390789"/>
            </a:xfrm>
            <a:prstGeom prst="rect">
              <a:avLst/>
            </a:prstGeom>
          </p:spPr>
        </p:pic>
        <p:sp>
          <p:nvSpPr>
            <p:cNvPr id="62" name="Rectangle 61"/>
            <p:cNvSpPr/>
            <p:nvPr/>
          </p:nvSpPr>
          <p:spPr>
            <a:xfrm>
              <a:off x="9395834" y="26787901"/>
              <a:ext cx="9679995" cy="830997"/>
            </a:xfrm>
            <a:prstGeom prst="rect">
              <a:avLst/>
            </a:prstGeom>
          </p:spPr>
          <p:txBody>
            <a:bodyPr wrap="square">
              <a:spAutoFit/>
            </a:bodyPr>
            <a:lstStyle/>
            <a:p>
              <a:pPr algn="just"/>
              <a:r>
                <a:rPr lang="en-GB" sz="2400" b="1" dirty="0" smtClean="0">
                  <a:solidFill>
                    <a:srgbClr val="4F81BD"/>
                  </a:solidFill>
                </a:rPr>
                <a:t>IPL, DLPFC and RLPFC </a:t>
              </a:r>
              <a:r>
                <a:rPr lang="en-US" sz="2400"/>
                <a:t>responded to error-correct for both (familiar and novel) targets (verification), but to nontargets only in the familiar condition. </a:t>
              </a:r>
              <a:endParaRPr lang="en-GB" sz="2400" b="1" dirty="0" smtClean="0">
                <a:solidFill>
                  <a:srgbClr val="4F81BD"/>
                </a:solidFill>
              </a:endParaRPr>
            </a:p>
          </p:txBody>
        </p:sp>
      </p:grpSp>
      <p:grpSp>
        <p:nvGrpSpPr>
          <p:cNvPr id="96" name="Group 95"/>
          <p:cNvGrpSpPr/>
          <p:nvPr/>
        </p:nvGrpSpPr>
        <p:grpSpPr>
          <a:xfrm>
            <a:off x="330757" y="13476410"/>
            <a:ext cx="20748481" cy="4630060"/>
            <a:chOff x="330757" y="14218162"/>
            <a:chExt cx="20748481" cy="4630060"/>
          </a:xfrm>
        </p:grpSpPr>
        <p:sp>
          <p:nvSpPr>
            <p:cNvPr id="79" name="Rounded Rectangle 78"/>
            <p:cNvSpPr/>
            <p:nvPr/>
          </p:nvSpPr>
          <p:spPr>
            <a:xfrm>
              <a:off x="330757" y="14218162"/>
              <a:ext cx="20748481" cy="4630060"/>
            </a:xfrm>
            <a:prstGeom prst="roundRect">
              <a:avLst>
                <a:gd name="adj" fmla="val 12279"/>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GB" sz="2000" dirty="0" smtClean="0">
                <a:solidFill>
                  <a:schemeClr val="tx1"/>
                </a:solidFill>
              </a:endParaRPr>
            </a:p>
          </p:txBody>
        </p:sp>
        <p:sp>
          <p:nvSpPr>
            <p:cNvPr id="190" name="Rectangle 189"/>
            <p:cNvSpPr/>
            <p:nvPr/>
          </p:nvSpPr>
          <p:spPr>
            <a:xfrm>
              <a:off x="13725813" y="15296136"/>
              <a:ext cx="6957706" cy="3416320"/>
            </a:xfrm>
            <a:prstGeom prst="rect">
              <a:avLst/>
            </a:prstGeom>
          </p:spPr>
          <p:txBody>
            <a:bodyPr wrap="square">
              <a:spAutoFit/>
            </a:bodyPr>
            <a:lstStyle/>
            <a:p>
              <a:pPr algn="just"/>
              <a:r>
                <a:rPr lang="en-GB" sz="2400" dirty="0" smtClean="0"/>
                <a:t>We modelled learning with a reinforcement learning model with 2 parameters, the absolute (</a:t>
              </a:r>
              <a:r>
                <a:rPr lang="en-US" sz="2400" dirty="0" err="1" smtClean="0"/>
                <a:t>α</a:t>
              </a:r>
              <a:r>
                <a:rPr lang="en-GB" sz="2400" baseline="-25000" dirty="0" smtClean="0"/>
                <a:t>M</a:t>
              </a:r>
              <a:r>
                <a:rPr lang="en-GB" sz="2400" dirty="0" smtClean="0"/>
                <a:t>) and relative (</a:t>
              </a:r>
              <a:r>
                <a:rPr lang="en-US" sz="2400" dirty="0" err="1" smtClean="0"/>
                <a:t>α</a:t>
              </a:r>
              <a:r>
                <a:rPr lang="en-GB" sz="2400" baseline="-25000" dirty="0" smtClean="0"/>
                <a:t>R</a:t>
              </a:r>
              <a:r>
                <a:rPr lang="en-GB" sz="2400" dirty="0" smtClean="0"/>
                <a:t>) learning rates for verification (learning from targets) and falsification (learning from nontargets).  The disjunctive rule ensured the that </a:t>
              </a:r>
              <a:r>
                <a:rPr lang="en-GB" sz="2400" b="1" dirty="0" smtClean="0">
                  <a:solidFill>
                    <a:srgbClr val="4F81BD"/>
                  </a:solidFill>
                </a:rPr>
                <a:t>best performance was achieved with steeper learning from falsification</a:t>
              </a:r>
              <a:r>
                <a:rPr lang="en-GB" sz="2400" dirty="0" smtClean="0"/>
                <a:t> (dark shading). Modelling suggested that relative to optimal, </a:t>
              </a:r>
              <a:r>
                <a:rPr lang="en-GB" sz="2400" b="1" dirty="0" smtClean="0">
                  <a:solidFill>
                    <a:srgbClr val="4F81BD"/>
                  </a:solidFill>
                </a:rPr>
                <a:t>humans tended to learn faster from verification</a:t>
              </a:r>
              <a:r>
                <a:rPr lang="en-GB" sz="2400" b="1" dirty="0" smtClean="0"/>
                <a:t>.</a:t>
              </a:r>
              <a:endParaRPr lang="en-GB" sz="2400" dirty="0" smtClean="0"/>
            </a:p>
          </p:txBody>
        </p:sp>
        <p:grpSp>
          <p:nvGrpSpPr>
            <p:cNvPr id="92" name="Group 91"/>
            <p:cNvGrpSpPr/>
            <p:nvPr/>
          </p:nvGrpSpPr>
          <p:grpSpPr>
            <a:xfrm>
              <a:off x="534625" y="15101440"/>
              <a:ext cx="6775972" cy="3746781"/>
              <a:chOff x="534625" y="15533223"/>
              <a:chExt cx="6775972" cy="3746781"/>
            </a:xfrm>
          </p:grpSpPr>
          <p:pic>
            <p:nvPicPr>
              <p:cNvPr id="192" name="Picture 191" descr="Screen shot 2014-06-03 at 21.52.11.png"/>
              <p:cNvPicPr>
                <a:picLocks noChangeAspect="1"/>
              </p:cNvPicPr>
              <p:nvPr/>
            </p:nvPicPr>
            <p:blipFill>
              <a:blip r:embed="rId9"/>
              <a:srcRect l="1294"/>
              <a:stretch>
                <a:fillRect/>
              </a:stretch>
            </p:blipFill>
            <p:spPr>
              <a:xfrm>
                <a:off x="534625" y="15782361"/>
                <a:ext cx="6775972" cy="3497643"/>
              </a:xfrm>
              <a:prstGeom prst="roundRect">
                <a:avLst>
                  <a:gd name="adj" fmla="val 18050"/>
                </a:avLst>
              </a:prstGeom>
            </p:spPr>
          </p:pic>
          <p:grpSp>
            <p:nvGrpSpPr>
              <p:cNvPr id="83" name="Group 82"/>
              <p:cNvGrpSpPr/>
              <p:nvPr/>
            </p:nvGrpSpPr>
            <p:grpSpPr>
              <a:xfrm>
                <a:off x="1757236" y="15533223"/>
                <a:ext cx="4634795" cy="410437"/>
                <a:chOff x="2007395" y="15533223"/>
                <a:chExt cx="4634795" cy="410437"/>
              </a:xfrm>
            </p:grpSpPr>
            <p:sp>
              <p:nvSpPr>
                <p:cNvPr id="200" name="TextBox 199"/>
                <p:cNvSpPr txBox="1"/>
                <p:nvPr/>
              </p:nvSpPr>
              <p:spPr>
                <a:xfrm>
                  <a:off x="4588820" y="15533223"/>
                  <a:ext cx="2053370" cy="400110"/>
                </a:xfrm>
                <a:prstGeom prst="rect">
                  <a:avLst/>
                </a:prstGeom>
                <a:noFill/>
              </p:spPr>
              <p:txBody>
                <a:bodyPr wrap="square" rtlCol="0">
                  <a:spAutoFit/>
                </a:bodyPr>
                <a:lstStyle/>
                <a:p>
                  <a:pPr algn="ctr"/>
                  <a:r>
                    <a:rPr lang="en-US" sz="2000" dirty="0" smtClean="0">
                      <a:solidFill>
                        <a:srgbClr val="00FF00"/>
                      </a:solidFill>
                    </a:rPr>
                    <a:t>Novel</a:t>
                  </a:r>
                  <a:endParaRPr lang="en-US" sz="2000" dirty="0">
                    <a:solidFill>
                      <a:srgbClr val="00FF00"/>
                    </a:solidFill>
                  </a:endParaRPr>
                </a:p>
              </p:txBody>
            </p:sp>
            <p:sp>
              <p:nvSpPr>
                <p:cNvPr id="201" name="TextBox 200"/>
                <p:cNvSpPr txBox="1"/>
                <p:nvPr/>
              </p:nvSpPr>
              <p:spPr>
                <a:xfrm>
                  <a:off x="2007395" y="15543550"/>
                  <a:ext cx="2031105" cy="400110"/>
                </a:xfrm>
                <a:prstGeom prst="rect">
                  <a:avLst/>
                </a:prstGeom>
                <a:noFill/>
              </p:spPr>
              <p:txBody>
                <a:bodyPr wrap="square" rtlCol="0">
                  <a:spAutoFit/>
                </a:bodyPr>
                <a:lstStyle/>
                <a:p>
                  <a:pPr algn="ctr"/>
                  <a:r>
                    <a:rPr lang="en-US" sz="2000" dirty="0" smtClean="0">
                      <a:solidFill>
                        <a:srgbClr val="FF0000"/>
                      </a:solidFill>
                    </a:rPr>
                    <a:t>Familiar</a:t>
                  </a:r>
                  <a:endParaRPr lang="en-US" sz="2000" dirty="0">
                    <a:solidFill>
                      <a:srgbClr val="FF0000"/>
                    </a:solidFill>
                  </a:endParaRPr>
                </a:p>
              </p:txBody>
            </p:sp>
          </p:grpSp>
        </p:grpSp>
        <p:grpSp>
          <p:nvGrpSpPr>
            <p:cNvPr id="91" name="Group 90"/>
            <p:cNvGrpSpPr/>
            <p:nvPr/>
          </p:nvGrpSpPr>
          <p:grpSpPr>
            <a:xfrm>
              <a:off x="6761904" y="15091113"/>
              <a:ext cx="7041659" cy="3592970"/>
              <a:chOff x="6761904" y="15522896"/>
              <a:chExt cx="7041659" cy="3592970"/>
            </a:xfrm>
          </p:grpSpPr>
          <p:pic>
            <p:nvPicPr>
              <p:cNvPr id="196" name="Picture 195" descr="Screen shot 2014-06-03 at 21.52.20.png"/>
              <p:cNvPicPr>
                <a:picLocks noChangeAspect="1"/>
              </p:cNvPicPr>
              <p:nvPr/>
            </p:nvPicPr>
            <p:blipFill>
              <a:blip r:embed="rId10"/>
              <a:stretch>
                <a:fillRect/>
              </a:stretch>
            </p:blipFill>
            <p:spPr>
              <a:xfrm>
                <a:off x="6761904" y="15833159"/>
                <a:ext cx="7041659" cy="3282707"/>
              </a:xfrm>
              <a:prstGeom prst="roundRect">
                <a:avLst/>
              </a:prstGeom>
            </p:spPr>
          </p:pic>
          <p:grpSp>
            <p:nvGrpSpPr>
              <p:cNvPr id="90" name="Group 89"/>
              <p:cNvGrpSpPr/>
              <p:nvPr/>
            </p:nvGrpSpPr>
            <p:grpSpPr>
              <a:xfrm>
                <a:off x="8217928" y="15522896"/>
                <a:ext cx="4995758" cy="410437"/>
                <a:chOff x="8217928" y="15522896"/>
                <a:chExt cx="4995758" cy="410437"/>
              </a:xfrm>
            </p:grpSpPr>
            <p:sp>
              <p:nvSpPr>
                <p:cNvPr id="85" name="TextBox 84"/>
                <p:cNvSpPr txBox="1"/>
                <p:nvPr/>
              </p:nvSpPr>
              <p:spPr>
                <a:xfrm>
                  <a:off x="11019479" y="15522896"/>
                  <a:ext cx="2194207" cy="400110"/>
                </a:xfrm>
                <a:prstGeom prst="rect">
                  <a:avLst/>
                </a:prstGeom>
                <a:noFill/>
              </p:spPr>
              <p:txBody>
                <a:bodyPr wrap="square" rtlCol="0">
                  <a:spAutoFit/>
                </a:bodyPr>
                <a:lstStyle/>
                <a:p>
                  <a:pPr algn="ctr"/>
                  <a:r>
                    <a:rPr lang="en-US" sz="2000" dirty="0" smtClean="0">
                      <a:solidFill>
                        <a:srgbClr val="00FF00"/>
                      </a:solidFill>
                    </a:rPr>
                    <a:t>Novel</a:t>
                  </a:r>
                  <a:endParaRPr lang="en-US" sz="2000" dirty="0">
                    <a:solidFill>
                      <a:srgbClr val="00FF00"/>
                    </a:solidFill>
                  </a:endParaRPr>
                </a:p>
              </p:txBody>
            </p:sp>
            <p:sp>
              <p:nvSpPr>
                <p:cNvPr id="86" name="TextBox 85"/>
                <p:cNvSpPr txBox="1"/>
                <p:nvPr/>
              </p:nvSpPr>
              <p:spPr>
                <a:xfrm>
                  <a:off x="8217928" y="15533223"/>
                  <a:ext cx="2170415" cy="400110"/>
                </a:xfrm>
                <a:prstGeom prst="rect">
                  <a:avLst/>
                </a:prstGeom>
                <a:noFill/>
              </p:spPr>
              <p:txBody>
                <a:bodyPr wrap="square" rtlCol="0">
                  <a:spAutoFit/>
                </a:bodyPr>
                <a:lstStyle/>
                <a:p>
                  <a:pPr algn="ctr"/>
                  <a:r>
                    <a:rPr lang="en-US" sz="2000" dirty="0" smtClean="0">
                      <a:solidFill>
                        <a:srgbClr val="FF0000"/>
                      </a:solidFill>
                    </a:rPr>
                    <a:t>Familiar</a:t>
                  </a:r>
                  <a:endParaRPr lang="en-US" sz="2000" dirty="0">
                    <a:solidFill>
                      <a:srgbClr val="FF0000"/>
                    </a:solidFill>
                  </a:endParaRPr>
                </a:p>
              </p:txBody>
            </p:sp>
          </p:grpSp>
        </p:grpSp>
        <p:grpSp>
          <p:nvGrpSpPr>
            <p:cNvPr id="81" name="Group 80"/>
            <p:cNvGrpSpPr/>
            <p:nvPr/>
          </p:nvGrpSpPr>
          <p:grpSpPr>
            <a:xfrm>
              <a:off x="1368938" y="14470294"/>
              <a:ext cx="6291970" cy="679906"/>
              <a:chOff x="1368938" y="14697343"/>
              <a:chExt cx="6291970" cy="679906"/>
            </a:xfrm>
          </p:grpSpPr>
          <p:sp>
            <p:nvSpPr>
              <p:cNvPr id="339" name="Rounded Rectangle 338"/>
              <p:cNvSpPr/>
              <p:nvPr/>
            </p:nvSpPr>
            <p:spPr>
              <a:xfrm>
                <a:off x="1368938" y="14697343"/>
                <a:ext cx="679906" cy="679906"/>
              </a:xfrm>
              <a:prstGeom prst="roundRect">
                <a:avLst>
                  <a:gd name="adj" fmla="val 50000"/>
                </a:avLst>
              </a:prstGeom>
              <a:solidFill>
                <a:schemeClr val="bg1"/>
              </a:solidFill>
              <a:ln w="127000">
                <a:solidFill>
                  <a:srgbClr val="051D37"/>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3200" b="1" dirty="0" smtClean="0">
                    <a:solidFill>
                      <a:srgbClr val="051D37"/>
                    </a:solidFill>
                  </a:rPr>
                  <a:t>4</a:t>
                </a:r>
                <a:endParaRPr lang="en-US" sz="3200" b="1" dirty="0">
                  <a:solidFill>
                    <a:srgbClr val="051D37"/>
                  </a:solidFill>
                </a:endParaRPr>
              </a:p>
            </p:txBody>
          </p:sp>
          <p:sp>
            <p:nvSpPr>
              <p:cNvPr id="340" name="Rounded Rectangle 339"/>
              <p:cNvSpPr/>
              <p:nvPr/>
            </p:nvSpPr>
            <p:spPr>
              <a:xfrm>
                <a:off x="2229112" y="14714277"/>
                <a:ext cx="5431796" cy="624197"/>
              </a:xfrm>
              <a:prstGeom prst="roundRect">
                <a:avLst>
                  <a:gd name="adj" fmla="val 0"/>
                </a:avLst>
              </a:prstGeom>
              <a:noFill/>
              <a:ln>
                <a:noFill/>
              </a:ln>
            </p:spPr>
            <p:style>
              <a:lnRef idx="2">
                <a:schemeClr val="accent2"/>
              </a:lnRef>
              <a:fillRef idx="1">
                <a:schemeClr val="lt1"/>
              </a:fillRef>
              <a:effectRef idx="0">
                <a:schemeClr val="accent2"/>
              </a:effectRef>
              <a:fontRef idx="minor">
                <a:schemeClr val="dk1"/>
              </a:fontRef>
            </p:style>
            <p:txBody>
              <a:bodyPr lIns="91430" tIns="45717" rIns="91430" bIns="45717" rtlCol="0" anchor="b"/>
              <a:lstStyle/>
              <a:p>
                <a:r>
                  <a:rPr lang="en-US" sz="4200" b="1" dirty="0" smtClean="0">
                    <a:ln w="12700">
                      <a:noFill/>
                    </a:ln>
                    <a:solidFill>
                      <a:srgbClr val="3B6084"/>
                    </a:solidFill>
                    <a:effectLst/>
                  </a:rPr>
                  <a:t>Normative simulations</a:t>
                </a:r>
                <a:endParaRPr lang="en-US" sz="4200" dirty="0" smtClean="0">
                  <a:ln w="12700">
                    <a:noFill/>
                  </a:ln>
                  <a:solidFill>
                    <a:srgbClr val="3B6084"/>
                  </a:solidFill>
                  <a:effectLst/>
                </a:endParaRPr>
              </a:p>
            </p:txBody>
          </p:sp>
        </p:grpSp>
      </p:grpSp>
      <p:sp>
        <p:nvSpPr>
          <p:cNvPr id="103" name="Rounded Rectangle 102"/>
          <p:cNvSpPr/>
          <p:nvPr/>
        </p:nvSpPr>
        <p:spPr>
          <a:xfrm>
            <a:off x="279914" y="28093627"/>
            <a:ext cx="20748481" cy="1846577"/>
          </a:xfrm>
          <a:prstGeom prst="roundRect">
            <a:avLst>
              <a:gd name="adj" fmla="val 33121"/>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GB" sz="2000" dirty="0" smtClean="0">
              <a:solidFill>
                <a:schemeClr val="tx1"/>
              </a:solidFill>
            </a:endParaRPr>
          </a:p>
        </p:txBody>
      </p:sp>
      <p:sp>
        <p:nvSpPr>
          <p:cNvPr id="63" name="Rectangle 62"/>
          <p:cNvSpPr/>
          <p:nvPr/>
        </p:nvSpPr>
        <p:spPr>
          <a:xfrm>
            <a:off x="279914" y="28539862"/>
            <a:ext cx="20748481" cy="954107"/>
          </a:xfrm>
          <a:prstGeom prst="rect">
            <a:avLst/>
          </a:prstGeom>
        </p:spPr>
        <p:txBody>
          <a:bodyPr wrap="square" anchor="ctr">
            <a:spAutoFit/>
          </a:bodyPr>
          <a:lstStyle/>
          <a:p>
            <a:pPr algn="ctr"/>
            <a:r>
              <a:rPr lang="en-GB" sz="2800" b="1" dirty="0" smtClean="0">
                <a:solidFill>
                  <a:schemeClr val="accent1"/>
                </a:solidFill>
              </a:rPr>
              <a:t>We learn from faster from evidence that verifies, rather than falsifies, a rule, even where this strategy leads to poorer performance.</a:t>
            </a:r>
          </a:p>
          <a:p>
            <a:pPr algn="ctr"/>
            <a:r>
              <a:rPr lang="en-GB" sz="2800" b="1" dirty="0" smtClean="0">
                <a:solidFill>
                  <a:schemeClr val="accent1"/>
                </a:solidFill>
              </a:rPr>
              <a:t>This is reflected in brain activity in the reward system, and is more pronounced when the number of possible rules is large</a:t>
            </a:r>
          </a:p>
        </p:txBody>
      </p:sp>
      <p:grpSp>
        <p:nvGrpSpPr>
          <p:cNvPr id="98" name="Group 97"/>
          <p:cNvGrpSpPr/>
          <p:nvPr/>
        </p:nvGrpSpPr>
        <p:grpSpPr>
          <a:xfrm>
            <a:off x="1559728" y="23493705"/>
            <a:ext cx="7458802" cy="3169786"/>
            <a:chOff x="647298" y="23493705"/>
            <a:chExt cx="7458802" cy="3169786"/>
          </a:xfrm>
        </p:grpSpPr>
        <p:sp>
          <p:nvSpPr>
            <p:cNvPr id="237" name="TextBox 236"/>
            <p:cNvSpPr txBox="1"/>
            <p:nvPr/>
          </p:nvSpPr>
          <p:spPr>
            <a:xfrm rot="16200000">
              <a:off x="-575958" y="24716961"/>
              <a:ext cx="2969732" cy="523220"/>
            </a:xfrm>
            <a:prstGeom prst="rect">
              <a:avLst/>
            </a:prstGeom>
            <a:noFill/>
          </p:spPr>
          <p:txBody>
            <a:bodyPr wrap="square" rtlCol="0">
              <a:spAutoFit/>
            </a:bodyPr>
            <a:lstStyle/>
            <a:p>
              <a:pPr algn="ctr"/>
              <a:r>
                <a:rPr lang="en-US" sz="2800" b="1" dirty="0"/>
                <a:t>VMPFC BOLD</a:t>
              </a:r>
            </a:p>
          </p:txBody>
        </p:sp>
        <p:grpSp>
          <p:nvGrpSpPr>
            <p:cNvPr id="58" name="Group 57"/>
            <p:cNvGrpSpPr/>
            <p:nvPr/>
          </p:nvGrpSpPr>
          <p:grpSpPr>
            <a:xfrm>
              <a:off x="1181276" y="23570824"/>
              <a:ext cx="6924824" cy="3092667"/>
              <a:chOff x="8971922" y="18642691"/>
              <a:chExt cx="6924824" cy="3092667"/>
            </a:xfrm>
          </p:grpSpPr>
          <p:grpSp>
            <p:nvGrpSpPr>
              <p:cNvPr id="236" name="Group 235"/>
              <p:cNvGrpSpPr/>
              <p:nvPr/>
            </p:nvGrpSpPr>
            <p:grpSpPr>
              <a:xfrm>
                <a:off x="8971922" y="18642691"/>
                <a:ext cx="3263904" cy="2892612"/>
                <a:chOff x="1114958" y="26068970"/>
                <a:chExt cx="3263904" cy="2892612"/>
              </a:xfrm>
            </p:grpSpPr>
            <p:pic>
              <p:nvPicPr>
                <p:cNvPr id="232" name="Picture 231" descr="Screen shot 2014-06-03 at 22.27.46.png"/>
                <p:cNvPicPr>
                  <a:picLocks noChangeAspect="1"/>
                </p:cNvPicPr>
                <p:nvPr/>
              </p:nvPicPr>
              <p:blipFill>
                <a:blip r:embed="rId11"/>
                <a:srcRect l="6271" r="49124" b="52892"/>
                <a:stretch>
                  <a:fillRect/>
                </a:stretch>
              </p:blipFill>
              <p:spPr>
                <a:xfrm>
                  <a:off x="1114958" y="26068970"/>
                  <a:ext cx="3263904" cy="2892612"/>
                </a:xfrm>
                <a:prstGeom prst="rect">
                  <a:avLst/>
                </a:prstGeom>
              </p:spPr>
            </p:pic>
            <p:sp>
              <p:nvSpPr>
                <p:cNvPr id="235" name="Rectangle 234"/>
                <p:cNvSpPr/>
                <p:nvPr/>
              </p:nvSpPr>
              <p:spPr>
                <a:xfrm>
                  <a:off x="2616200" y="26202493"/>
                  <a:ext cx="1104900" cy="33965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31" name="Picture 230" descr="Screen shot 2014-06-03 at 22.27.46.png"/>
              <p:cNvPicPr>
                <a:picLocks noChangeAspect="1"/>
              </p:cNvPicPr>
              <p:nvPr/>
            </p:nvPicPr>
            <p:blipFill>
              <a:blip r:embed="rId11"/>
              <a:srcRect l="71657" t="29971" b="59984"/>
              <a:stretch>
                <a:fillRect/>
              </a:stretch>
            </p:blipFill>
            <p:spPr>
              <a:xfrm>
                <a:off x="10597542" y="18642691"/>
                <a:ext cx="1961044" cy="583200"/>
              </a:xfrm>
              <a:prstGeom prst="rect">
                <a:avLst/>
              </a:prstGeom>
            </p:spPr>
          </p:pic>
          <p:pic>
            <p:nvPicPr>
              <p:cNvPr id="230" name="Picture 229" descr="Screen shot 2014-06-03 at 22.27.46.png"/>
              <p:cNvPicPr>
                <a:picLocks noChangeAspect="1"/>
              </p:cNvPicPr>
              <p:nvPr/>
            </p:nvPicPr>
            <p:blipFill>
              <a:blip r:embed="rId11"/>
              <a:srcRect l="6271" t="48204" r="49124" b="6863"/>
              <a:stretch>
                <a:fillRect/>
              </a:stretch>
            </p:blipFill>
            <p:spPr>
              <a:xfrm>
                <a:off x="12389461" y="18776214"/>
                <a:ext cx="3263904" cy="2759089"/>
              </a:xfrm>
              <a:prstGeom prst="rect">
                <a:avLst/>
              </a:prstGeom>
            </p:spPr>
          </p:pic>
          <p:pic>
            <p:nvPicPr>
              <p:cNvPr id="234" name="Picture 233" descr="Screen shot 2014-06-03 at 22.27.46.png"/>
              <p:cNvPicPr>
                <a:picLocks noChangeAspect="1"/>
              </p:cNvPicPr>
              <p:nvPr/>
            </p:nvPicPr>
            <p:blipFill>
              <a:blip r:embed="rId11"/>
              <a:srcRect l="68762" t="74218" b="16433"/>
              <a:stretch>
                <a:fillRect/>
              </a:stretch>
            </p:blipFill>
            <p:spPr>
              <a:xfrm>
                <a:off x="13735373" y="18662431"/>
                <a:ext cx="2161373" cy="542858"/>
              </a:xfrm>
              <a:prstGeom prst="rect">
                <a:avLst/>
              </a:prstGeom>
            </p:spPr>
          </p:pic>
          <p:sp>
            <p:nvSpPr>
              <p:cNvPr id="238" name="TextBox 237"/>
              <p:cNvSpPr txBox="1"/>
              <p:nvPr/>
            </p:nvSpPr>
            <p:spPr>
              <a:xfrm>
                <a:off x="13200557" y="21335248"/>
                <a:ext cx="2354748" cy="400110"/>
              </a:xfrm>
              <a:prstGeom prst="rect">
                <a:avLst/>
              </a:prstGeom>
              <a:noFill/>
            </p:spPr>
            <p:txBody>
              <a:bodyPr wrap="square" rtlCol="0">
                <a:spAutoFit/>
              </a:bodyPr>
              <a:lstStyle/>
              <a:p>
                <a:pPr algn="ctr"/>
                <a:r>
                  <a:rPr lang="en-US" sz="2000" b="1" dirty="0"/>
                  <a:t>time (</a:t>
                </a:r>
                <a:r>
                  <a:rPr lang="en-US" sz="2000" b="1" dirty="0" err="1"/>
                  <a:t>s</a:t>
                </a:r>
                <a:r>
                  <a:rPr lang="en-US" sz="2000" b="1" dirty="0"/>
                  <a:t>)</a:t>
                </a:r>
              </a:p>
            </p:txBody>
          </p:sp>
          <p:sp>
            <p:nvSpPr>
              <p:cNvPr id="239" name="TextBox 238"/>
              <p:cNvSpPr txBox="1"/>
              <p:nvPr/>
            </p:nvSpPr>
            <p:spPr>
              <a:xfrm>
                <a:off x="9774559" y="21325693"/>
                <a:ext cx="2354748" cy="400110"/>
              </a:xfrm>
              <a:prstGeom prst="rect">
                <a:avLst/>
              </a:prstGeom>
              <a:noFill/>
            </p:spPr>
            <p:txBody>
              <a:bodyPr wrap="square" rtlCol="0">
                <a:spAutoFit/>
              </a:bodyPr>
              <a:lstStyle/>
              <a:p>
                <a:pPr algn="ctr"/>
                <a:r>
                  <a:rPr lang="en-US" sz="2000" b="1" dirty="0"/>
                  <a:t>time (</a:t>
                </a:r>
                <a:r>
                  <a:rPr lang="en-US" sz="2000" b="1" dirty="0" err="1"/>
                  <a:t>s</a:t>
                </a:r>
                <a:r>
                  <a:rPr lang="en-US" sz="2000" b="1" dirty="0"/>
                  <a:t>)</a:t>
                </a:r>
              </a:p>
            </p:txBody>
          </p:sp>
        </p:grpSp>
      </p:grpSp>
      <p:sp>
        <p:nvSpPr>
          <p:cNvPr id="60" name="Rectangle 59"/>
          <p:cNvSpPr/>
          <p:nvPr/>
        </p:nvSpPr>
        <p:spPr>
          <a:xfrm>
            <a:off x="1465457" y="22268431"/>
            <a:ext cx="8922886" cy="1200328"/>
          </a:xfrm>
          <a:prstGeom prst="rect">
            <a:avLst/>
          </a:prstGeom>
        </p:spPr>
        <p:txBody>
          <a:bodyPr wrap="square">
            <a:spAutoFit/>
          </a:bodyPr>
          <a:lstStyle/>
          <a:p>
            <a:pPr algn="just"/>
            <a:r>
              <a:rPr lang="en-GB" sz="2400" dirty="0" smtClean="0"/>
              <a:t>Model-based analyses provided </a:t>
            </a:r>
            <a:r>
              <a:rPr lang="en-GB" sz="2400" b="1" dirty="0" smtClean="0">
                <a:solidFill>
                  <a:srgbClr val="4F81BD"/>
                </a:solidFill>
              </a:rPr>
              <a:t>support for the verification falsification model</a:t>
            </a:r>
            <a:r>
              <a:rPr lang="en-GB" sz="2400" dirty="0" smtClean="0"/>
              <a:t> over competing models with differential learning from correct/incorrect trials.</a:t>
            </a:r>
          </a:p>
        </p:txBody>
      </p:sp>
      <p:sp>
        <p:nvSpPr>
          <p:cNvPr id="61" name="Rectangle 60"/>
          <p:cNvSpPr/>
          <p:nvPr/>
        </p:nvSpPr>
        <p:spPr>
          <a:xfrm>
            <a:off x="1617846" y="26787901"/>
            <a:ext cx="7873095" cy="830997"/>
          </a:xfrm>
          <a:prstGeom prst="rect">
            <a:avLst/>
          </a:prstGeom>
        </p:spPr>
        <p:txBody>
          <a:bodyPr wrap="square">
            <a:spAutoFit/>
          </a:bodyPr>
          <a:lstStyle/>
          <a:p>
            <a:pPr algn="just"/>
            <a:r>
              <a:rPr lang="en-GB" sz="2400" b="1" dirty="0" smtClean="0">
                <a:solidFill>
                  <a:srgbClr val="4F81BD"/>
                </a:solidFill>
              </a:rPr>
              <a:t>VMPFC </a:t>
            </a:r>
            <a:r>
              <a:rPr lang="en-GB" sz="2400" dirty="0" smtClean="0"/>
              <a:t>reponse to error-correct was stronger for learning from verification than from falsification.</a:t>
            </a:r>
          </a:p>
        </p:txBody>
      </p:sp>
      <p:pic>
        <p:nvPicPr>
          <p:cNvPr id="71" name="Picture 70" descr="Screen shot 2014-06-04 at 22.50.49.png"/>
          <p:cNvPicPr>
            <a:picLocks noChangeAspect="1"/>
          </p:cNvPicPr>
          <p:nvPr/>
        </p:nvPicPr>
        <p:blipFill>
          <a:blip r:embed="rId12"/>
          <a:stretch>
            <a:fillRect/>
          </a:stretch>
        </p:blipFill>
        <p:spPr>
          <a:xfrm>
            <a:off x="120173" y="2875663"/>
            <a:ext cx="3274126" cy="1061268"/>
          </a:xfrm>
          <a:prstGeom prst="rect">
            <a:avLst/>
          </a:prstGeom>
        </p:spPr>
      </p:pic>
      <p:sp>
        <p:nvSpPr>
          <p:cNvPr id="72" name="TextBox 71"/>
          <p:cNvSpPr txBox="1"/>
          <p:nvPr/>
        </p:nvSpPr>
        <p:spPr>
          <a:xfrm>
            <a:off x="4249352" y="23539162"/>
            <a:ext cx="2134917" cy="400110"/>
          </a:xfrm>
          <a:prstGeom prst="rect">
            <a:avLst/>
          </a:prstGeom>
          <a:solidFill>
            <a:schemeClr val="bg1"/>
          </a:solidFill>
        </p:spPr>
        <p:txBody>
          <a:bodyPr wrap="square" rtlCol="0">
            <a:spAutoFit/>
          </a:bodyPr>
          <a:lstStyle/>
          <a:p>
            <a:r>
              <a:rPr lang="en-US" sz="2000"/>
              <a:t>err-corr T-FAM</a:t>
            </a:r>
          </a:p>
        </p:txBody>
      </p:sp>
      <p:sp>
        <p:nvSpPr>
          <p:cNvPr id="73" name="TextBox 72"/>
          <p:cNvSpPr txBox="1"/>
          <p:nvPr/>
        </p:nvSpPr>
        <p:spPr>
          <a:xfrm>
            <a:off x="4223966" y="23843956"/>
            <a:ext cx="2160303" cy="400110"/>
          </a:xfrm>
          <a:prstGeom prst="rect">
            <a:avLst/>
          </a:prstGeom>
          <a:solidFill>
            <a:schemeClr val="bg1"/>
          </a:solidFill>
        </p:spPr>
        <p:txBody>
          <a:bodyPr wrap="square" rtlCol="0">
            <a:spAutoFit/>
          </a:bodyPr>
          <a:lstStyle/>
          <a:p>
            <a:r>
              <a:rPr lang="en-US" sz="2000"/>
              <a:t>err-corr T-NOV</a:t>
            </a:r>
          </a:p>
        </p:txBody>
      </p:sp>
      <p:sp>
        <p:nvSpPr>
          <p:cNvPr id="74" name="TextBox 73"/>
          <p:cNvSpPr txBox="1"/>
          <p:nvPr/>
        </p:nvSpPr>
        <p:spPr>
          <a:xfrm>
            <a:off x="7491486" y="23488370"/>
            <a:ext cx="2388897" cy="400110"/>
          </a:xfrm>
          <a:prstGeom prst="rect">
            <a:avLst/>
          </a:prstGeom>
          <a:solidFill>
            <a:schemeClr val="bg1"/>
          </a:solidFill>
        </p:spPr>
        <p:txBody>
          <a:bodyPr wrap="square" rtlCol="0">
            <a:spAutoFit/>
          </a:bodyPr>
          <a:lstStyle/>
          <a:p>
            <a:r>
              <a:rPr lang="en-US" sz="2000"/>
              <a:t>err-corr NT-FAM</a:t>
            </a:r>
          </a:p>
        </p:txBody>
      </p:sp>
      <p:sp>
        <p:nvSpPr>
          <p:cNvPr id="75" name="TextBox 74"/>
          <p:cNvSpPr txBox="1"/>
          <p:nvPr/>
        </p:nvSpPr>
        <p:spPr>
          <a:xfrm>
            <a:off x="7466100" y="23793164"/>
            <a:ext cx="2414283" cy="400110"/>
          </a:xfrm>
          <a:prstGeom prst="rect">
            <a:avLst/>
          </a:prstGeom>
          <a:solidFill>
            <a:schemeClr val="bg1"/>
          </a:solidFill>
        </p:spPr>
        <p:txBody>
          <a:bodyPr wrap="square" rtlCol="0">
            <a:spAutoFit/>
          </a:bodyPr>
          <a:lstStyle/>
          <a:p>
            <a:r>
              <a:rPr lang="en-US" sz="2000"/>
              <a:t>err-corr NT-NOV</a:t>
            </a:r>
          </a:p>
        </p:txBody>
      </p:sp>
      <p:sp>
        <p:nvSpPr>
          <p:cNvPr id="76" name="TextBox 75"/>
          <p:cNvSpPr txBox="1"/>
          <p:nvPr/>
        </p:nvSpPr>
        <p:spPr>
          <a:xfrm>
            <a:off x="19047119" y="22560663"/>
            <a:ext cx="1855539" cy="400110"/>
          </a:xfrm>
          <a:prstGeom prst="rect">
            <a:avLst/>
          </a:prstGeom>
          <a:solidFill>
            <a:schemeClr val="bg1"/>
          </a:solidFill>
        </p:spPr>
        <p:txBody>
          <a:bodyPr wrap="square" rtlCol="0">
            <a:spAutoFit/>
          </a:bodyPr>
          <a:lstStyle/>
          <a:p>
            <a:r>
              <a:rPr lang="en-US" sz="2000"/>
              <a:t>err-corr T-FAM</a:t>
            </a:r>
          </a:p>
        </p:txBody>
      </p:sp>
      <p:sp>
        <p:nvSpPr>
          <p:cNvPr id="77" name="TextBox 76"/>
          <p:cNvSpPr txBox="1"/>
          <p:nvPr/>
        </p:nvSpPr>
        <p:spPr>
          <a:xfrm>
            <a:off x="19021733" y="22890856"/>
            <a:ext cx="1880925" cy="400110"/>
          </a:xfrm>
          <a:prstGeom prst="rect">
            <a:avLst/>
          </a:prstGeom>
          <a:solidFill>
            <a:schemeClr val="bg1"/>
          </a:solidFill>
        </p:spPr>
        <p:txBody>
          <a:bodyPr wrap="square" rtlCol="0">
            <a:spAutoFit/>
          </a:bodyPr>
          <a:lstStyle/>
          <a:p>
            <a:r>
              <a:rPr lang="en-US" sz="2000"/>
              <a:t>err-corr T-NOV</a:t>
            </a:r>
          </a:p>
        </p:txBody>
      </p:sp>
      <p:sp>
        <p:nvSpPr>
          <p:cNvPr id="78" name="TextBox 77"/>
          <p:cNvSpPr txBox="1"/>
          <p:nvPr/>
        </p:nvSpPr>
        <p:spPr>
          <a:xfrm>
            <a:off x="19123325" y="24331921"/>
            <a:ext cx="1855539" cy="400110"/>
          </a:xfrm>
          <a:prstGeom prst="rect">
            <a:avLst/>
          </a:prstGeom>
          <a:solidFill>
            <a:schemeClr val="bg1"/>
          </a:solidFill>
        </p:spPr>
        <p:txBody>
          <a:bodyPr wrap="square" rtlCol="0">
            <a:spAutoFit/>
          </a:bodyPr>
          <a:lstStyle/>
          <a:p>
            <a:r>
              <a:rPr lang="en-US" sz="2000"/>
              <a:t>err-corr NT-FAM</a:t>
            </a:r>
          </a:p>
        </p:txBody>
      </p:sp>
      <p:sp>
        <p:nvSpPr>
          <p:cNvPr id="80" name="TextBox 79"/>
          <p:cNvSpPr txBox="1"/>
          <p:nvPr/>
        </p:nvSpPr>
        <p:spPr>
          <a:xfrm>
            <a:off x="19123337" y="24636715"/>
            <a:ext cx="1880925" cy="400110"/>
          </a:xfrm>
          <a:prstGeom prst="rect">
            <a:avLst/>
          </a:prstGeom>
          <a:solidFill>
            <a:schemeClr val="bg1"/>
          </a:solidFill>
        </p:spPr>
        <p:txBody>
          <a:bodyPr wrap="square" rtlCol="0">
            <a:spAutoFit/>
          </a:bodyPr>
          <a:lstStyle/>
          <a:p>
            <a:r>
              <a:rPr lang="en-US" sz="2000"/>
              <a:t>err-corr NT-NOV</a:t>
            </a:r>
          </a:p>
        </p:txBody>
      </p:sp>
      <p:pic>
        <p:nvPicPr>
          <p:cNvPr id="82" name="Picture 81" descr="Screen shot 2014-06-04 at 23.18.52.png"/>
          <p:cNvPicPr>
            <a:picLocks noChangeAspect="1"/>
          </p:cNvPicPr>
          <p:nvPr/>
        </p:nvPicPr>
        <p:blipFill>
          <a:blip r:embed="rId13"/>
          <a:stretch>
            <a:fillRect/>
          </a:stretch>
        </p:blipFill>
        <p:spPr>
          <a:xfrm>
            <a:off x="1421609" y="19520119"/>
            <a:ext cx="8914105" cy="266013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2007</TotalTime>
  <Words>538</Words>
  <Application>Microsoft Macintosh PowerPoint</Application>
  <PresentationFormat>Custom</PresentationFormat>
  <Paragraphs>46</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Neural mechanisms underlying verification  and falsification in human reasoning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 Balaguer</dc:creator>
  <cp:lastModifiedBy>Christopher Summerfield</cp:lastModifiedBy>
  <cp:revision>80</cp:revision>
  <dcterms:created xsi:type="dcterms:W3CDTF">2014-06-04T21:37:17Z</dcterms:created>
  <dcterms:modified xsi:type="dcterms:W3CDTF">2014-06-04T22:20:40Z</dcterms:modified>
</cp:coreProperties>
</file>