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388388" cy="30275213"/>
  <p:notesSz cx="6858000" cy="9144000"/>
  <p:defaultTextStyle>
    <a:defPPr>
      <a:defRPr lang="en-US"/>
    </a:defPPr>
    <a:lvl1pPr marL="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5912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182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774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3657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79569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5548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139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0731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CB95D"/>
    <a:srgbClr val="4F80B7"/>
    <a:srgbClr val="BD514F"/>
    <a:srgbClr val="578FD3"/>
    <a:srgbClr val="F5BF64"/>
    <a:srgbClr val="0C5D8B"/>
    <a:srgbClr val="B2D070"/>
    <a:srgbClr val="395E88"/>
    <a:srgbClr val="739FCB"/>
    <a:srgbClr val="719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82277" autoAdjust="0"/>
  </p:normalViewPr>
  <p:slideViewPr>
    <p:cSldViewPr snapToGrid="0" snapToObjects="1">
      <p:cViewPr>
        <p:scale>
          <a:sx n="50" d="100"/>
          <a:sy n="50" d="100"/>
        </p:scale>
        <p:origin x="-3248" y="232"/>
      </p:cViewPr>
      <p:guideLst>
        <p:guide orient="horz" pos="953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748B-6CA6-6448-8961-F4D9EE951B41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B81D-D848-F24E-972C-661AE85B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B81D-D848-F24E-972C-661AE85BE8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2" y="9404942"/>
            <a:ext cx="18180129" cy="64895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9" y="17155953"/>
            <a:ext cx="14971874" cy="773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3" y="1212416"/>
            <a:ext cx="4812387" cy="258320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8" y="1212416"/>
            <a:ext cx="14080691" cy="258320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3"/>
            <a:ext cx="18180129" cy="6012994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29" cy="66227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75912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5182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774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90365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37956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85548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8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18" y="6776888"/>
            <a:ext cx="945025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18" y="9601168"/>
            <a:ext cx="945025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9" y="6776888"/>
            <a:ext cx="945396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9" y="9601168"/>
            <a:ext cx="945396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3" y="1205403"/>
            <a:ext cx="7036631" cy="512996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7" y="1205405"/>
            <a:ext cx="11956703" cy="25839057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9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3" y="6335373"/>
            <a:ext cx="7036631" cy="2070908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4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5912" indent="0">
              <a:buNone/>
              <a:defRPr sz="9100"/>
            </a:lvl2pPr>
            <a:lvl3pPr marL="2951828" indent="0">
              <a:buNone/>
              <a:defRPr sz="7900"/>
            </a:lvl3pPr>
            <a:lvl4pPr marL="4427741" indent="0">
              <a:buNone/>
              <a:defRPr sz="6300"/>
            </a:lvl4pPr>
            <a:lvl5pPr marL="5903657" indent="0">
              <a:buNone/>
              <a:defRPr sz="6300"/>
            </a:lvl5pPr>
            <a:lvl6pPr marL="7379569" indent="0">
              <a:buNone/>
              <a:defRPr sz="6300"/>
            </a:lvl6pPr>
            <a:lvl7pPr marL="8855481" indent="0">
              <a:buNone/>
              <a:defRPr sz="6300"/>
            </a:lvl7pPr>
            <a:lvl8pPr marL="10331398" indent="0">
              <a:buNone/>
              <a:defRPr sz="6300"/>
            </a:lvl8pPr>
            <a:lvl9pPr marL="1180731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2"/>
            <a:ext cx="12833033" cy="355312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5"/>
            <a:ext cx="19249547" cy="5045868"/>
          </a:xfrm>
          <a:prstGeom prst="rect">
            <a:avLst/>
          </a:prstGeom>
        </p:spPr>
        <p:txBody>
          <a:bodyPr vert="horz" lIns="295182" tIns="147591" rIns="295182" bIns="147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3"/>
            <a:ext cx="19249547" cy="19980239"/>
          </a:xfrm>
          <a:prstGeom prst="rect">
            <a:avLst/>
          </a:prstGeom>
        </p:spPr>
        <p:txBody>
          <a:bodyPr vert="horz" lIns="295182" tIns="147591" rIns="295182" bIns="147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1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7899-8260-524D-8E66-5AFEADFB059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2" y="28060640"/>
            <a:ext cx="6772988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6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912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37" indent="-1106937" algn="l" defTabSz="1475912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362" indent="-922446" algn="l" defTabSz="1475912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787" indent="-737958" algn="l" defTabSz="1475912" rtl="0" eaLnBrk="1" latinLnBrk="0" hangingPunct="1">
        <a:spcBef>
          <a:spcPct val="20000"/>
        </a:spcBef>
        <a:buFont typeface="Arial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699" indent="-737958" algn="l" defTabSz="1475912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611" indent="-737958" algn="l" defTabSz="1475912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527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440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356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268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12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2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74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657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569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48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39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31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1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604130" y="4622754"/>
            <a:ext cx="18180133" cy="8981344"/>
          </a:xfrm>
          <a:prstGeom prst="roundRect">
            <a:avLst/>
          </a:prstGeom>
          <a:ln w="1270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718251" y="4876801"/>
            <a:ext cx="8818668" cy="8534401"/>
          </a:xfrm>
          <a:prstGeom prst="roundRect">
            <a:avLst>
              <a:gd name="adj" fmla="val 16667"/>
            </a:avLst>
          </a:prstGeom>
          <a:solidFill>
            <a:srgbClr val="CE6E6F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ctr"/>
            <a:r>
              <a:rPr lang="en-US" sz="4300" b="1" dirty="0" smtClean="0">
                <a:solidFill>
                  <a:srgbClr val="FFFFFF"/>
                </a:solidFill>
              </a:rPr>
              <a:t>Design</a:t>
            </a:r>
          </a:p>
          <a:p>
            <a:pPr algn="ctr"/>
            <a:endParaRPr lang="en-US" sz="2000" b="1" dirty="0" smtClean="0">
              <a:solidFill>
                <a:srgbClr val="FFFFFF"/>
              </a:solidFill>
            </a:endParaRPr>
          </a:p>
          <a:p>
            <a:pPr algn="ctr"/>
            <a:endParaRPr lang="en-US" sz="2000" b="1" dirty="0" smtClean="0">
              <a:solidFill>
                <a:srgbClr val="FFFFFF"/>
              </a:solidFill>
            </a:endParaRPr>
          </a:p>
          <a:p>
            <a:pPr algn="ctr"/>
            <a:endParaRPr lang="en-US" sz="2000" b="1" dirty="0" smtClean="0">
              <a:solidFill>
                <a:srgbClr val="FFFFFF"/>
              </a:solidFill>
            </a:endParaRPr>
          </a:p>
          <a:p>
            <a:pPr algn="ctr"/>
            <a:endParaRPr lang="en-US" sz="2000" b="1" dirty="0" smtClean="0">
              <a:solidFill>
                <a:srgbClr val="FFFFFF"/>
              </a:solidFill>
            </a:endParaRPr>
          </a:p>
          <a:p>
            <a:pPr algn="ctr"/>
            <a:endParaRPr lang="en-US" sz="2000" b="1" dirty="0" smtClean="0">
              <a:solidFill>
                <a:srgbClr val="FFFFFF"/>
              </a:solidFill>
            </a:endParaRPr>
          </a:p>
          <a:p>
            <a:pPr algn="ctr"/>
            <a:endParaRPr lang="en-US" sz="2000" b="1" dirty="0" smtClean="0">
              <a:solidFill>
                <a:srgbClr val="FFFFFF"/>
              </a:solidFill>
            </a:endParaRPr>
          </a:p>
          <a:p>
            <a:pPr algn="ctr"/>
            <a:endParaRPr lang="en-US" sz="2000" b="1" dirty="0" smtClean="0">
              <a:solidFill>
                <a:srgbClr val="FFFFFF"/>
              </a:solidFill>
            </a:endParaRPr>
          </a:p>
          <a:p>
            <a:pPr algn="ctr"/>
            <a:endParaRPr lang="en-US" sz="2000" b="1" dirty="0" smtClean="0">
              <a:solidFill>
                <a:srgbClr val="FFFFFF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Participants navigated in a </a:t>
            </a:r>
            <a:r>
              <a:rPr lang="en-US" sz="2000" b="1" dirty="0" smtClean="0">
                <a:solidFill>
                  <a:srgbClr val="FFFFFF"/>
                </a:solidFill>
              </a:rPr>
              <a:t>virtual subway network</a:t>
            </a:r>
            <a:r>
              <a:rPr lang="en-US" sz="2000" dirty="0" smtClean="0">
                <a:solidFill>
                  <a:srgbClr val="FFFFFF"/>
                </a:solidFill>
              </a:rPr>
              <a:t> (stations and lines)</a:t>
            </a:r>
            <a:r>
              <a:rPr lang="en-US" sz="2000" dirty="0" smtClean="0">
                <a:solidFill>
                  <a:schemeClr val="tx1"/>
                </a:solidFill>
              </a:rPr>
              <a:t> with which they were familiar. The instruction was to </a:t>
            </a:r>
            <a:r>
              <a:rPr lang="en-US" sz="2000" dirty="0" err="1" smtClean="0">
                <a:solidFill>
                  <a:schemeClr val="tx1"/>
                </a:solidFill>
              </a:rPr>
              <a:t>minimise</a:t>
            </a:r>
            <a:r>
              <a:rPr lang="en-US" sz="2000" dirty="0" smtClean="0">
                <a:solidFill>
                  <a:schemeClr val="tx1"/>
                </a:solidFill>
              </a:rPr>
              <a:t> the length of their journey. The </a:t>
            </a:r>
            <a:r>
              <a:rPr lang="en-US" sz="2000" b="1" dirty="0" smtClean="0">
                <a:solidFill>
                  <a:schemeClr val="tx1"/>
                </a:solidFill>
              </a:rPr>
              <a:t>map was not shown</a:t>
            </a:r>
            <a:r>
              <a:rPr lang="en-US" sz="2000" dirty="0" smtClean="0">
                <a:solidFill>
                  <a:schemeClr val="tx1"/>
                </a:solidFill>
              </a:rPr>
              <a:t> during </a:t>
            </a:r>
            <a:r>
              <a:rPr lang="en-US" sz="2000" dirty="0" smtClean="0">
                <a:solidFill>
                  <a:schemeClr val="tx1"/>
                </a:solidFill>
              </a:rPr>
              <a:t>navigation.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Possible</a:t>
            </a:r>
            <a:r>
              <a:rPr lang="en-US" sz="2000" dirty="0" smtClean="0">
                <a:solidFill>
                  <a:schemeClr val="tx1"/>
                </a:solidFill>
              </a:rPr>
              <a:t> directions (actions) </a:t>
            </a:r>
            <a:r>
              <a:rPr lang="en-US" sz="2000" dirty="0" smtClean="0">
                <a:solidFill>
                  <a:schemeClr val="tx1"/>
                </a:solidFill>
              </a:rPr>
              <a:t>were North/South/East/West.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Regular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exchange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elbow</a:t>
            </a:r>
            <a:r>
              <a:rPr lang="en-US" sz="2000" dirty="0" smtClean="0">
                <a:solidFill>
                  <a:schemeClr val="tx1"/>
                </a:solidFill>
              </a:rPr>
              <a:t> stations allowed us to disentangle between effects due to number of directions, direction switch and line switch.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26404" y="496866"/>
            <a:ext cx="15775078" cy="1453178"/>
          </a:xfrm>
        </p:spPr>
        <p:txBody>
          <a:bodyPr>
            <a:noAutofit/>
          </a:bodyPr>
          <a:lstStyle/>
          <a:p>
            <a:r>
              <a:rPr lang="en-US" sz="4200" b="1" dirty="0" smtClean="0"/>
              <a:t>Neural Mechanisms of Hierarchical Planning during Navigation</a:t>
            </a:r>
            <a:endParaRPr lang="en-US" sz="4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861277" y="4876801"/>
            <a:ext cx="8374167" cy="8534401"/>
          </a:xfrm>
          <a:prstGeom prst="roundRect">
            <a:avLst>
              <a:gd name="adj" fmla="val 16667"/>
            </a:avLst>
          </a:prstGeom>
          <a:solidFill>
            <a:srgbClr val="CE6E6F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ctr"/>
            <a:r>
              <a:rPr lang="en-US" sz="4300" b="1" dirty="0" smtClean="0">
                <a:solidFill>
                  <a:srgbClr val="FFFFFF"/>
                </a:solidFill>
              </a:rPr>
              <a:t>Introduction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Reinforcement Learning (RL) is a general framework of Machine Learning that also describes mammalian </a:t>
            </a:r>
            <a:r>
              <a:rPr lang="en-US" sz="2000" dirty="0" err="1" smtClean="0">
                <a:solidFill>
                  <a:schemeClr val="tx1"/>
                </a:solidFill>
              </a:rPr>
              <a:t>behaviour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aseline="30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Hierarchical Reinforcement Learning (HRL)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aseline="30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an extension of RL for temporal abstraction </a:t>
            </a:r>
            <a:r>
              <a:rPr lang="en-US" sz="2000" baseline="30000" dirty="0" smtClean="0">
                <a:solidFill>
                  <a:srgbClr val="000000"/>
                </a:solidFill>
              </a:rPr>
              <a:t>3,4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To achieve this, HRL exploits the concept of </a:t>
            </a:r>
            <a:r>
              <a:rPr lang="en-US" sz="2000" b="1" dirty="0" smtClean="0">
                <a:solidFill>
                  <a:srgbClr val="000000"/>
                </a:solidFill>
              </a:rPr>
              <a:t>options</a:t>
            </a:r>
            <a:r>
              <a:rPr lang="en-US" sz="2000" dirty="0" smtClean="0">
                <a:solidFill>
                  <a:srgbClr val="000000"/>
                </a:solidFill>
              </a:rPr>
              <a:t> (or contexts), each defined by its </a:t>
            </a:r>
            <a:r>
              <a:rPr lang="en-US" sz="2000" b="1" dirty="0" err="1" smtClean="0">
                <a:solidFill>
                  <a:srgbClr val="000000"/>
                </a:solidFill>
              </a:rPr>
              <a:t>subgoal</a:t>
            </a:r>
            <a:r>
              <a:rPr lang="en-US" sz="2000" b="1" dirty="0" smtClean="0">
                <a:solidFill>
                  <a:srgbClr val="000000"/>
                </a:solidFill>
              </a:rPr>
              <a:t> state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Prediction </a:t>
            </a:r>
            <a:r>
              <a:rPr lang="en-US" sz="2000" dirty="0">
                <a:solidFill>
                  <a:srgbClr val="000000"/>
                </a:solidFill>
              </a:rPr>
              <a:t>error signals for interim goals have been observed in the </a:t>
            </a:r>
            <a:r>
              <a:rPr lang="en-US" sz="2000" dirty="0" smtClean="0">
                <a:solidFill>
                  <a:srgbClr val="000000"/>
                </a:solidFill>
              </a:rPr>
              <a:t>striatum </a:t>
            </a:r>
            <a:r>
              <a:rPr lang="en-US" sz="2000" baseline="30000" dirty="0" smtClean="0">
                <a:solidFill>
                  <a:srgbClr val="000000"/>
                </a:solidFill>
              </a:rPr>
              <a:t>5</a:t>
            </a:r>
            <a:r>
              <a:rPr lang="en-GB" sz="2000" dirty="0" smtClean="0">
                <a:solidFill>
                  <a:srgbClr val="000000"/>
                </a:solidFill>
              </a:rPr>
              <a:t>, but </a:t>
            </a:r>
            <a:r>
              <a:rPr lang="en-US" sz="2000" dirty="0" smtClean="0">
                <a:solidFill>
                  <a:srgbClr val="000000"/>
                </a:solidFill>
              </a:rPr>
              <a:t>it </a:t>
            </a:r>
            <a:r>
              <a:rPr lang="en-US" sz="2000" dirty="0">
                <a:solidFill>
                  <a:srgbClr val="000000"/>
                </a:solidFill>
              </a:rPr>
              <a:t>remains unknown </a:t>
            </a:r>
            <a:r>
              <a:rPr lang="en-US" sz="2000" dirty="0">
                <a:solidFill>
                  <a:schemeClr val="bg1"/>
                </a:solidFill>
              </a:rPr>
              <a:t>whether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representations </a:t>
            </a:r>
            <a:r>
              <a:rPr lang="en-US" sz="2000" b="1" dirty="0">
                <a:solidFill>
                  <a:schemeClr val="bg1"/>
                </a:solidFill>
              </a:rPr>
              <a:t>of</a:t>
            </a:r>
            <a:r>
              <a:rPr lang="en-US" sz="2000" b="1" dirty="0" smtClean="0">
                <a:solidFill>
                  <a:schemeClr val="bg1"/>
                </a:solidFill>
              </a:rPr>
              <a:t> context switching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exist in the human </a:t>
            </a:r>
            <a:r>
              <a:rPr lang="en-US" sz="2000" dirty="0" smtClean="0">
                <a:solidFill>
                  <a:schemeClr val="bg1"/>
                </a:solidFill>
              </a:rPr>
              <a:t>brain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We predicted that </a:t>
            </a:r>
            <a:r>
              <a:rPr lang="en-US" sz="2000" dirty="0" err="1" smtClean="0">
                <a:solidFill>
                  <a:schemeClr val="tx1"/>
                </a:solidFill>
              </a:rPr>
              <a:t>subgoal</a:t>
            </a:r>
            <a:r>
              <a:rPr lang="en-US" sz="2000" dirty="0" smtClean="0">
                <a:solidFill>
                  <a:schemeClr val="tx1"/>
                </a:solidFill>
              </a:rPr>
              <a:t> states would be associated with activation in the </a:t>
            </a:r>
            <a:r>
              <a:rPr lang="en-US" sz="2000" b="1" dirty="0" smtClean="0">
                <a:solidFill>
                  <a:srgbClr val="FFFFFF"/>
                </a:solidFill>
              </a:rPr>
              <a:t>dorsal Anterior </a:t>
            </a:r>
            <a:r>
              <a:rPr lang="en-US" sz="2000" b="1" dirty="0" err="1" smtClean="0">
                <a:solidFill>
                  <a:srgbClr val="FFFFFF"/>
                </a:solidFill>
              </a:rPr>
              <a:t>Cingulate</a:t>
            </a:r>
            <a:r>
              <a:rPr lang="en-US" sz="2000" b="1" dirty="0" smtClean="0">
                <a:solidFill>
                  <a:srgbClr val="FFFFFF"/>
                </a:solidFill>
              </a:rPr>
              <a:t> Cortex (</a:t>
            </a:r>
            <a:r>
              <a:rPr lang="en-US" sz="2000" b="1" dirty="0" err="1" smtClean="0">
                <a:solidFill>
                  <a:srgbClr val="FFFFFF"/>
                </a:solidFill>
              </a:rPr>
              <a:t>dACC</a:t>
            </a:r>
            <a:r>
              <a:rPr lang="en-US" sz="2000" b="1" dirty="0" smtClean="0">
                <a:solidFill>
                  <a:srgbClr val="FFFFFF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, a region previously associated with task-switching </a:t>
            </a:r>
            <a:r>
              <a:rPr lang="en-US" sz="2000" baseline="30000" dirty="0" smtClean="0">
                <a:solidFill>
                  <a:schemeClr val="tx1"/>
                </a:solidFill>
              </a:rPr>
              <a:t>6</a:t>
            </a:r>
            <a:r>
              <a:rPr lang="en-US" sz="2000" dirty="0" smtClean="0">
                <a:solidFill>
                  <a:schemeClr val="tx1"/>
                </a:solidFill>
              </a:rPr>
              <a:t> and tracking the reward value of alternative contexts </a:t>
            </a:r>
            <a:r>
              <a:rPr lang="en-US" sz="2000" baseline="30000" dirty="0" smtClean="0">
                <a:solidFill>
                  <a:schemeClr val="tx1"/>
                </a:solidFill>
              </a:rPr>
              <a:t>7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4300" b="1" dirty="0" smtClean="0">
                <a:solidFill>
                  <a:schemeClr val="bg1"/>
                </a:solidFill>
              </a:rPr>
              <a:t>Methods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N = 19</a:t>
            </a:r>
            <a:r>
              <a:rPr lang="en-US" sz="2000" dirty="0" smtClean="0">
                <a:solidFill>
                  <a:srgbClr val="000000"/>
                </a:solidFill>
              </a:rPr>
              <a:t> participants (age 00±00, 00 males) performed a navigation task while undergoing </a:t>
            </a:r>
            <a:r>
              <a:rPr lang="en-US" sz="2000" b="1" dirty="0" err="1" smtClean="0">
                <a:solidFill>
                  <a:srgbClr val="000000"/>
                </a:solidFill>
              </a:rPr>
              <a:t>fMRI</a:t>
            </a:r>
            <a:r>
              <a:rPr lang="en-US" sz="2000" dirty="0" smtClean="0">
                <a:solidFill>
                  <a:srgbClr val="000000"/>
                </a:solidFill>
              </a:rPr>
              <a:t>. There was a preliminary </a:t>
            </a:r>
            <a:r>
              <a:rPr lang="en-US" sz="2000" b="1" dirty="0" smtClean="0">
                <a:solidFill>
                  <a:srgbClr val="000000"/>
                </a:solidFill>
              </a:rPr>
              <a:t>training session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04130" y="13942991"/>
            <a:ext cx="18180133" cy="7773650"/>
          </a:xfrm>
          <a:prstGeom prst="roundRect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ctr"/>
            <a:r>
              <a:rPr lang="en-US" sz="4300" b="1" dirty="0" smtClean="0">
                <a:solidFill>
                  <a:srgbClr val="FFFFFF"/>
                </a:solidFill>
              </a:rPr>
              <a:t>Results</a:t>
            </a:r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/>
          </a:p>
        </p:txBody>
      </p:sp>
      <p:sp>
        <p:nvSpPr>
          <p:cNvPr id="7" name="Rounded Rectangle 6"/>
          <p:cNvSpPr/>
          <p:nvPr/>
        </p:nvSpPr>
        <p:spPr>
          <a:xfrm>
            <a:off x="1604132" y="22059912"/>
            <a:ext cx="18180129" cy="7314818"/>
          </a:xfrm>
          <a:prstGeom prst="roundRect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pPr lvl="0"/>
            <a:endParaRPr lang="en-GB" sz="20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026404" y="1699477"/>
            <a:ext cx="15775078" cy="10665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Balaguer J</a:t>
            </a:r>
            <a:r>
              <a:rPr lang="en-US" sz="3200" b="1" baseline="30000" dirty="0" smtClean="0"/>
              <a:t>1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Hassabis</a:t>
            </a:r>
            <a:r>
              <a:rPr lang="en-US" sz="3200" b="1" dirty="0" smtClean="0"/>
              <a:t> D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Spiers</a:t>
            </a:r>
            <a:r>
              <a:rPr lang="en-US" sz="3200" b="1" dirty="0" smtClean="0"/>
              <a:t> H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, Summerfield C</a:t>
            </a:r>
            <a:r>
              <a:rPr lang="en-US" sz="3200" b="1" baseline="30000" dirty="0" smtClean="0"/>
              <a:t>1</a:t>
            </a:r>
            <a:endParaRPr lang="en-US" sz="3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073397" y="15238879"/>
            <a:ext cx="8162044" cy="6172977"/>
          </a:xfrm>
          <a:prstGeom prst="roundRect">
            <a:avLst/>
          </a:prstGeom>
          <a:solidFill>
            <a:srgbClr val="719DC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ctr"/>
            <a:r>
              <a:rPr lang="en-US" sz="4300" b="1" dirty="0" err="1" smtClean="0">
                <a:solidFill>
                  <a:srgbClr val="FFFFFF"/>
                </a:solidFill>
              </a:rPr>
              <a:t>Behavioural</a:t>
            </a:r>
            <a:endParaRPr lang="en-US" sz="4300" b="1" dirty="0" smtClean="0">
              <a:solidFill>
                <a:srgbClr val="FFFFFF"/>
              </a:solidFill>
            </a:endParaRPr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/>
          </a:p>
        </p:txBody>
      </p:sp>
      <p:sp>
        <p:nvSpPr>
          <p:cNvPr id="19" name="Rounded Rectangle 18"/>
          <p:cNvSpPr/>
          <p:nvPr/>
        </p:nvSpPr>
        <p:spPr>
          <a:xfrm>
            <a:off x="11152947" y="15238879"/>
            <a:ext cx="8162044" cy="6172977"/>
          </a:xfrm>
          <a:prstGeom prst="roundRect">
            <a:avLst/>
          </a:prstGeom>
          <a:solidFill>
            <a:srgbClr val="739FC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ctr"/>
            <a:r>
              <a:rPr lang="en-US" sz="4300" b="1" dirty="0" smtClean="0">
                <a:solidFill>
                  <a:srgbClr val="FFFFFF"/>
                </a:solidFill>
              </a:rPr>
              <a:t>Neural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General Linear Model of BOLD signal</a:t>
            </a:r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 smtClean="0"/>
          </a:p>
          <a:p>
            <a:pPr algn="ctr"/>
            <a:endParaRPr lang="en-US" sz="4300" dirty="0"/>
          </a:p>
        </p:txBody>
      </p:sp>
      <p:pic>
        <p:nvPicPr>
          <p:cNvPr id="39" name="Picture 38" descr="block c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661" y="6910194"/>
            <a:ext cx="1459826" cy="1459828"/>
          </a:xfrm>
          <a:prstGeom prst="roundRect">
            <a:avLst/>
          </a:prstGeom>
        </p:spPr>
      </p:pic>
      <p:pic>
        <p:nvPicPr>
          <p:cNvPr id="40" name="Picture 39" descr="achiev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2861" y="6910194"/>
            <a:ext cx="1459826" cy="1459828"/>
          </a:xfrm>
          <a:prstGeom prst="roundRect">
            <a:avLst/>
          </a:prstGeom>
        </p:spPr>
      </p:pic>
      <p:pic>
        <p:nvPicPr>
          <p:cNvPr id="41" name="Picture 40" descr="bailou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2857" y="9045858"/>
            <a:ext cx="1455914" cy="1455918"/>
          </a:xfrm>
          <a:prstGeom prst="roundRect">
            <a:avLst/>
          </a:prstGeom>
        </p:spPr>
      </p:pic>
      <p:pic>
        <p:nvPicPr>
          <p:cNvPr id="42" name="Picture 41" descr="big 1 regula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1492" y="6910194"/>
            <a:ext cx="1459826" cy="1459828"/>
          </a:xfrm>
          <a:prstGeom prst="roundRect">
            <a:avLst/>
          </a:prstGeom>
        </p:spPr>
      </p:pic>
      <p:pic>
        <p:nvPicPr>
          <p:cNvPr id="43" name="Picture 42" descr="big 2 exchan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1315" y="6914395"/>
            <a:ext cx="1455625" cy="1455627"/>
          </a:xfrm>
          <a:prstGeom prst="roundRect">
            <a:avLst/>
          </a:prstGeom>
        </p:spPr>
      </p:pic>
      <p:pic>
        <p:nvPicPr>
          <p:cNvPr id="44" name="Picture 43" descr="big 3 elbo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26942" y="6914398"/>
            <a:ext cx="1455914" cy="1455918"/>
          </a:xfrm>
          <a:prstGeom prst="round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11651661" y="6548167"/>
            <a:ext cx="7287110" cy="14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361986" y="6518804"/>
            <a:ext cx="1749501" cy="400103"/>
          </a:xfrm>
          <a:prstGeom prst="rect">
            <a:avLst/>
          </a:prstGeom>
          <a:noFill/>
        </p:spPr>
        <p:txBody>
          <a:bodyPr wrap="square" lIns="91430" tIns="45717" rIns="91430" bIns="45717" rtlCol="0" anchor="b">
            <a:spAutoFit/>
          </a:bodyPr>
          <a:lstStyle/>
          <a:p>
            <a:pPr algn="r"/>
            <a:r>
              <a:rPr lang="en-US" sz="2000" dirty="0" smtClean="0"/>
              <a:t>time (</a:t>
            </a:r>
            <a:r>
              <a:rPr lang="en-US" sz="2000" dirty="0" err="1" smtClean="0"/>
              <a:t>secs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7" name="Pentagon 46"/>
          <p:cNvSpPr/>
          <p:nvPr/>
        </p:nvSpPr>
        <p:spPr>
          <a:xfrm>
            <a:off x="13658623" y="8527512"/>
            <a:ext cx="359511" cy="178074"/>
          </a:xfrm>
          <a:prstGeom prst="homePlate">
            <a:avLst/>
          </a:prstGeom>
          <a:solidFill>
            <a:srgbClr val="F7BF5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ctr"/>
          <a:lstStyle/>
          <a:p>
            <a:pPr algn="ctr"/>
            <a:endParaRPr lang="en-US"/>
          </a:p>
        </p:txBody>
      </p:sp>
      <p:sp>
        <p:nvSpPr>
          <p:cNvPr id="48" name="Pentagon 47"/>
          <p:cNvSpPr/>
          <p:nvPr/>
        </p:nvSpPr>
        <p:spPr>
          <a:xfrm rot="16200000">
            <a:off x="15126309" y="8527511"/>
            <a:ext cx="359512" cy="17807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ctr"/>
          <a:lstStyle/>
          <a:p>
            <a:pPr algn="ctr"/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16572884" y="8527512"/>
            <a:ext cx="359511" cy="178074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ctr"/>
          <a:lstStyle/>
          <a:p>
            <a:pPr algn="ctr"/>
            <a:endParaRPr lang="en-US"/>
          </a:p>
        </p:txBody>
      </p:sp>
      <p:sp>
        <p:nvSpPr>
          <p:cNvPr id="50" name="Bent-Up Arrow 49"/>
          <p:cNvSpPr/>
          <p:nvPr/>
        </p:nvSpPr>
        <p:spPr>
          <a:xfrm rot="5400000">
            <a:off x="15946092" y="8277690"/>
            <a:ext cx="879410" cy="2194124"/>
          </a:xfrm>
          <a:prstGeom prst="bentUpArrow">
            <a:avLst>
              <a:gd name="adj1" fmla="val 2404"/>
              <a:gd name="adj2" fmla="val 4786"/>
              <a:gd name="adj3" fmla="val 1101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5521376" y="9816396"/>
            <a:ext cx="1621099" cy="707880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r>
              <a:rPr lang="en-US" sz="2000" dirty="0" smtClean="0"/>
              <a:t>50% journeys</a:t>
            </a:r>
          </a:p>
          <a:p>
            <a:r>
              <a:rPr lang="en-US" sz="2000" dirty="0" smtClean="0"/>
              <a:t>are cancelled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1970095" y="6189558"/>
            <a:ext cx="941258" cy="40010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2000" dirty="0" smtClean="0"/>
              <a:t>3 ± 3.5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3475534" y="6189558"/>
            <a:ext cx="877814" cy="40010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2000" dirty="0" smtClean="0"/>
              <a:t>3 ± 2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4851583" y="6188150"/>
            <a:ext cx="877814" cy="40010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2000" dirty="0" smtClean="0"/>
              <a:t>3 ± 2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16289617" y="6188150"/>
            <a:ext cx="877814" cy="40010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2000" dirty="0" smtClean="0"/>
              <a:t>3 ± 2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7791822" y="6188150"/>
            <a:ext cx="1118962" cy="40010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2000" dirty="0" smtClean="0"/>
              <a:t>2 ± 3.5</a:t>
            </a:r>
            <a:endParaRPr lang="en-US" sz="20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3111485" y="8933638"/>
            <a:ext cx="4372652" cy="14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099822" y="16565207"/>
            <a:ext cx="6034617" cy="4329041"/>
            <a:chOff x="3099823" y="17442218"/>
            <a:chExt cx="6034617" cy="4329042"/>
          </a:xfrm>
        </p:grpSpPr>
        <p:pic>
          <p:nvPicPr>
            <p:cNvPr id="68" name="Content Placeholder 39" descr="6_rt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99823" y="17442218"/>
              <a:ext cx="6034617" cy="4329042"/>
            </a:xfrm>
            <a:prstGeom prst="roundRect">
              <a:avLst/>
            </a:prstGeom>
            <a:ln w="25400" cap="rnd">
              <a:solidFill>
                <a:srgbClr val="395E88"/>
              </a:solidFill>
              <a:round/>
            </a:ln>
          </p:spPr>
        </p:pic>
        <p:grpSp>
          <p:nvGrpSpPr>
            <p:cNvPr id="69" name="Group 68"/>
            <p:cNvGrpSpPr/>
            <p:nvPr/>
          </p:nvGrpSpPr>
          <p:grpSpPr>
            <a:xfrm>
              <a:off x="6724245" y="21070907"/>
              <a:ext cx="563914" cy="563910"/>
              <a:chOff x="5067315" y="7231103"/>
              <a:chExt cx="461665" cy="46166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5067315" y="7231103"/>
                <a:ext cx="461665" cy="461664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>
                <a:off x="5148345" y="7410866"/>
                <a:ext cx="148612" cy="11269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Arrow 71"/>
              <p:cNvSpPr/>
              <p:nvPr/>
            </p:nvSpPr>
            <p:spPr>
              <a:xfrm rot="16200000">
                <a:off x="5222651" y="7283280"/>
                <a:ext cx="148612" cy="11269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541087" y="21070907"/>
              <a:ext cx="563914" cy="563910"/>
              <a:chOff x="3326145" y="7265336"/>
              <a:chExt cx="461665" cy="461665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326145" y="7265336"/>
                <a:ext cx="461665" cy="46166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ight Arrow 74"/>
              <p:cNvSpPr/>
              <p:nvPr/>
            </p:nvSpPr>
            <p:spPr>
              <a:xfrm>
                <a:off x="3407175" y="7445102"/>
                <a:ext cx="148612" cy="11269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ight Arrow 75"/>
              <p:cNvSpPr/>
              <p:nvPr/>
            </p:nvSpPr>
            <p:spPr>
              <a:xfrm>
                <a:off x="3574853" y="7445100"/>
                <a:ext cx="148612" cy="11269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161586" y="21070907"/>
              <a:ext cx="555660" cy="555656"/>
              <a:chOff x="3806837" y="7257920"/>
              <a:chExt cx="454909" cy="454909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806837" y="7257920"/>
                <a:ext cx="454909" cy="45490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ight Arrow 78"/>
              <p:cNvSpPr/>
              <p:nvPr/>
            </p:nvSpPr>
            <p:spPr>
              <a:xfrm>
                <a:off x="3886682" y="7435054"/>
                <a:ext cx="146437" cy="111043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ight Arrow 79"/>
              <p:cNvSpPr/>
              <p:nvPr/>
            </p:nvSpPr>
            <p:spPr>
              <a:xfrm>
                <a:off x="4051906" y="7435054"/>
                <a:ext cx="146437" cy="111043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959900" y="7340498"/>
                <a:ext cx="146437" cy="558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3959900" y="7584504"/>
                <a:ext cx="146437" cy="558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357618" y="21070785"/>
              <a:ext cx="555778" cy="555778"/>
              <a:chOff x="5361882" y="12402175"/>
              <a:chExt cx="1617056" cy="161705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5361882" y="12402175"/>
                <a:ext cx="1617056" cy="16170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ight Arrow 84"/>
              <p:cNvSpPr/>
              <p:nvPr/>
            </p:nvSpPr>
            <p:spPr>
              <a:xfrm>
                <a:off x="5645704" y="13057827"/>
                <a:ext cx="520536" cy="39472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Arrow 85"/>
              <p:cNvSpPr/>
              <p:nvPr/>
            </p:nvSpPr>
            <p:spPr>
              <a:xfrm rot="16200000">
                <a:off x="5918942" y="12624347"/>
                <a:ext cx="520536" cy="39472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18206" y="13151104"/>
                <a:ext cx="403558" cy="19845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905971" y="13589076"/>
                <a:ext cx="520536" cy="19845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1" name="Picture 90" descr="ox_brand_black_pos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573545" y="851985"/>
            <a:ext cx="2452862" cy="2452862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105004" y="17615041"/>
            <a:ext cx="2252615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89528" y="17222046"/>
            <a:ext cx="389051" cy="584769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3200" dirty="0" smtClean="0"/>
              <a:t>*</a:t>
            </a:r>
            <a:endParaRPr lang="en-US" sz="3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105002" y="17283222"/>
            <a:ext cx="2210491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546727" y="16888637"/>
            <a:ext cx="1317401" cy="584769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3200" dirty="0" smtClean="0"/>
              <a:t>***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6595999" y="17006222"/>
            <a:ext cx="2116202" cy="27699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r>
              <a:rPr lang="en-US" sz="1200" dirty="0" smtClean="0"/>
              <a:t>interaction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82003" y="17339628"/>
            <a:ext cx="2130198" cy="27699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r>
              <a:rPr lang="en-US" sz="1200" dirty="0" smtClean="0"/>
              <a:t>main effect of action switch</a:t>
            </a:r>
            <a:endParaRPr lang="en-US" sz="1200" dirty="0"/>
          </a:p>
        </p:txBody>
      </p:sp>
      <p:sp>
        <p:nvSpPr>
          <p:cNvPr id="95" name="Rounded Rectangle 94"/>
          <p:cNvSpPr/>
          <p:nvPr/>
        </p:nvSpPr>
        <p:spPr>
          <a:xfrm>
            <a:off x="2419203" y="25919254"/>
            <a:ext cx="16491581" cy="3348146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pPr algn="ctr"/>
            <a:r>
              <a:rPr lang="en-US" sz="4300" b="1" dirty="0" smtClean="0">
                <a:solidFill>
                  <a:schemeClr val="bg1"/>
                </a:solidFill>
              </a:rPr>
              <a:t>References</a:t>
            </a:r>
          </a:p>
          <a:p>
            <a:pPr lvl="0"/>
            <a:endParaRPr lang="en-GB" sz="2000" dirty="0" smtClean="0"/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        1. Sutton</a:t>
            </a:r>
            <a:r>
              <a:rPr lang="en-GB" sz="1600" b="1" dirty="0">
                <a:solidFill>
                  <a:schemeClr val="tx1"/>
                </a:solidFill>
              </a:rPr>
              <a:t>, </a:t>
            </a:r>
            <a:r>
              <a:rPr lang="en-GB" sz="1600" b="1" dirty="0" err="1">
                <a:solidFill>
                  <a:schemeClr val="tx1"/>
                </a:solidFill>
              </a:rPr>
              <a:t>Barto</a:t>
            </a:r>
            <a:r>
              <a:rPr lang="en-GB" sz="1600" b="1" dirty="0">
                <a:solidFill>
                  <a:schemeClr val="tx1"/>
                </a:solidFill>
              </a:rPr>
              <a:t> (1998)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i="1" dirty="0">
                <a:solidFill>
                  <a:schemeClr val="tx1"/>
                </a:solidFill>
              </a:rPr>
              <a:t>Reinforcement Learning: An Introduction</a:t>
            </a:r>
            <a:r>
              <a:rPr lang="en-GB" sz="1600" dirty="0">
                <a:solidFill>
                  <a:schemeClr val="tx1"/>
                </a:solidFill>
              </a:rPr>
              <a:t>, The MIT Press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        2. Sutton</a:t>
            </a:r>
            <a:r>
              <a:rPr lang="en-GB" sz="1600" b="1" dirty="0">
                <a:solidFill>
                  <a:schemeClr val="tx1"/>
                </a:solidFill>
              </a:rPr>
              <a:t>, </a:t>
            </a:r>
            <a:r>
              <a:rPr lang="en-GB" sz="1600" b="1" dirty="0" err="1">
                <a:solidFill>
                  <a:schemeClr val="tx1"/>
                </a:solidFill>
              </a:rPr>
              <a:t>Precup</a:t>
            </a:r>
            <a:r>
              <a:rPr lang="en-GB" sz="1600" b="1" dirty="0">
                <a:solidFill>
                  <a:schemeClr val="tx1"/>
                </a:solidFill>
              </a:rPr>
              <a:t>, Singh (1999)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i="1" dirty="0">
                <a:solidFill>
                  <a:schemeClr val="tx1"/>
                </a:solidFill>
              </a:rPr>
              <a:t>Between </a:t>
            </a:r>
            <a:r>
              <a:rPr lang="en-GB" sz="1600" i="1" dirty="0" err="1">
                <a:solidFill>
                  <a:schemeClr val="tx1"/>
                </a:solidFill>
              </a:rPr>
              <a:t>MDPs</a:t>
            </a:r>
            <a:r>
              <a:rPr lang="en-GB" sz="1600" i="1" dirty="0">
                <a:solidFill>
                  <a:schemeClr val="tx1"/>
                </a:solidFill>
              </a:rPr>
              <a:t> and semi-</a:t>
            </a:r>
            <a:r>
              <a:rPr lang="en-GB" sz="1600" i="1" dirty="0" err="1">
                <a:solidFill>
                  <a:schemeClr val="tx1"/>
                </a:solidFill>
              </a:rPr>
              <a:t>MDPs</a:t>
            </a:r>
            <a:r>
              <a:rPr lang="en-GB" sz="1600" i="1" dirty="0">
                <a:solidFill>
                  <a:schemeClr val="tx1"/>
                </a:solidFill>
              </a:rPr>
              <a:t>: A framework for temporal abstraction in reinforcement learning</a:t>
            </a:r>
            <a:r>
              <a:rPr lang="en-GB" sz="1600" dirty="0">
                <a:solidFill>
                  <a:schemeClr val="tx1"/>
                </a:solidFill>
              </a:rPr>
              <a:t>, Artificial </a:t>
            </a:r>
            <a:r>
              <a:rPr lang="en-GB" sz="1600" dirty="0" smtClean="0">
                <a:solidFill>
                  <a:schemeClr val="tx1"/>
                </a:solidFill>
              </a:rPr>
              <a:t>Intelligence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        3. Schapiro </a:t>
            </a:r>
            <a:r>
              <a:rPr lang="en-GB" sz="1600" b="1" dirty="0">
                <a:solidFill>
                  <a:schemeClr val="tx1"/>
                </a:solidFill>
              </a:rPr>
              <a:t>et al. (2013)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i="1" dirty="0">
                <a:solidFill>
                  <a:schemeClr val="tx1"/>
                </a:solidFill>
              </a:rPr>
              <a:t>Neural representations of events arise from temporal community structure</a:t>
            </a:r>
            <a:r>
              <a:rPr lang="en-GB" sz="1600" dirty="0">
                <a:solidFill>
                  <a:schemeClr val="tx1"/>
                </a:solidFill>
              </a:rPr>
              <a:t>, Nature </a:t>
            </a:r>
            <a:r>
              <a:rPr lang="en-GB" sz="1600" dirty="0" smtClean="0">
                <a:solidFill>
                  <a:schemeClr val="tx1"/>
                </a:solidFill>
              </a:rPr>
              <a:t>Neuroscience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        4. </a:t>
            </a:r>
            <a:r>
              <a:rPr lang="en-GB" sz="1600" b="1" dirty="0" err="1" smtClean="0">
                <a:solidFill>
                  <a:schemeClr val="tx1"/>
                </a:solidFill>
              </a:rPr>
              <a:t>Botvinick</a:t>
            </a:r>
            <a:r>
              <a:rPr lang="en-GB" sz="1600" b="1" dirty="0">
                <a:solidFill>
                  <a:schemeClr val="tx1"/>
                </a:solidFill>
              </a:rPr>
              <a:t>, </a:t>
            </a:r>
            <a:r>
              <a:rPr lang="en-GB" sz="1600" b="1" dirty="0" err="1">
                <a:solidFill>
                  <a:schemeClr val="tx1"/>
                </a:solidFill>
              </a:rPr>
              <a:t>Niv</a:t>
            </a:r>
            <a:r>
              <a:rPr lang="en-GB" sz="1600" b="1" dirty="0">
                <a:solidFill>
                  <a:schemeClr val="tx1"/>
                </a:solidFill>
              </a:rPr>
              <a:t>, </a:t>
            </a:r>
            <a:r>
              <a:rPr lang="en-GB" sz="1600" b="1" dirty="0" err="1">
                <a:solidFill>
                  <a:schemeClr val="tx1"/>
                </a:solidFill>
              </a:rPr>
              <a:t>Barto</a:t>
            </a:r>
            <a:r>
              <a:rPr lang="en-GB" sz="1600" b="1" dirty="0">
                <a:solidFill>
                  <a:schemeClr val="tx1"/>
                </a:solidFill>
              </a:rPr>
              <a:t> (2009)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i="1" dirty="0">
                <a:solidFill>
                  <a:schemeClr val="tx1"/>
                </a:solidFill>
              </a:rPr>
              <a:t>Hierarchically organized </a:t>
            </a:r>
            <a:r>
              <a:rPr lang="en-GB" sz="1600" i="1" dirty="0" err="1">
                <a:solidFill>
                  <a:schemeClr val="tx1"/>
                </a:solidFill>
              </a:rPr>
              <a:t>behavior</a:t>
            </a:r>
            <a:r>
              <a:rPr lang="en-GB" sz="1600" i="1" dirty="0">
                <a:solidFill>
                  <a:schemeClr val="tx1"/>
                </a:solidFill>
              </a:rPr>
              <a:t> and its neural foundations: A reinforcement learning </a:t>
            </a:r>
            <a:r>
              <a:rPr lang="en-GB" sz="1600" i="1" dirty="0" smtClean="0">
                <a:solidFill>
                  <a:schemeClr val="tx1"/>
                </a:solidFill>
              </a:rPr>
              <a:t>perspective, </a:t>
            </a:r>
            <a:r>
              <a:rPr lang="en-GB" sz="1600" dirty="0" smtClean="0">
                <a:solidFill>
                  <a:schemeClr val="tx1"/>
                </a:solidFill>
              </a:rPr>
              <a:t>Cognition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        5. </a:t>
            </a:r>
            <a:r>
              <a:rPr lang="en-GB" sz="1600" b="1" dirty="0" err="1" smtClean="0">
                <a:solidFill>
                  <a:schemeClr val="tx1"/>
                </a:solidFill>
              </a:rPr>
              <a:t>Ribas-Fernandes</a:t>
            </a:r>
            <a:r>
              <a:rPr lang="en-GB" sz="1600" b="1" dirty="0" smtClean="0">
                <a:solidFill>
                  <a:schemeClr val="tx1"/>
                </a:solidFill>
              </a:rPr>
              <a:t> et al. (2011)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i="1" dirty="0" smtClean="0">
                <a:solidFill>
                  <a:schemeClr val="tx1"/>
                </a:solidFill>
              </a:rPr>
              <a:t>A Neural Signature of Hierarchical Reinforcement Learning</a:t>
            </a:r>
            <a:r>
              <a:rPr lang="en-GB" sz="1600" dirty="0" smtClean="0">
                <a:solidFill>
                  <a:schemeClr val="tx1"/>
                </a:solidFill>
              </a:rPr>
              <a:t>, Neuron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        6. </a:t>
            </a:r>
            <a:r>
              <a:rPr lang="en-GB" sz="1600" b="1" dirty="0" err="1" smtClean="0">
                <a:solidFill>
                  <a:schemeClr val="tx1"/>
                </a:solidFill>
              </a:rPr>
              <a:t>Hyafil</a:t>
            </a:r>
            <a:r>
              <a:rPr lang="en-GB" sz="1600" b="1" dirty="0" smtClean="0">
                <a:solidFill>
                  <a:schemeClr val="tx1"/>
                </a:solidFill>
              </a:rPr>
              <a:t>, Summerfield, </a:t>
            </a:r>
            <a:r>
              <a:rPr lang="en-GB" sz="1600" b="1" dirty="0" err="1" smtClean="0">
                <a:solidFill>
                  <a:schemeClr val="tx1"/>
                </a:solidFill>
              </a:rPr>
              <a:t>Koechlin</a:t>
            </a:r>
            <a:r>
              <a:rPr lang="en-GB" sz="1600" b="1" dirty="0" smtClean="0">
                <a:solidFill>
                  <a:schemeClr val="tx1"/>
                </a:solidFill>
              </a:rPr>
              <a:t> (2009)</a:t>
            </a:r>
            <a:r>
              <a:rPr lang="en-GB" sz="1600" dirty="0" smtClean="0">
                <a:solidFill>
                  <a:schemeClr val="tx1"/>
                </a:solidFill>
              </a:rPr>
              <a:t>, </a:t>
            </a:r>
            <a:r>
              <a:rPr lang="en-GB" sz="1600" i="1" dirty="0" smtClean="0">
                <a:solidFill>
                  <a:schemeClr val="tx1"/>
                </a:solidFill>
              </a:rPr>
              <a:t>Two mechanisms for task switching in the prefrontal cortex</a:t>
            </a:r>
            <a:r>
              <a:rPr lang="en-GB" sz="1600" dirty="0" smtClean="0">
                <a:solidFill>
                  <a:schemeClr val="tx1"/>
                </a:solidFill>
              </a:rPr>
              <a:t>, Journal of Neuroscience</a:t>
            </a:r>
          </a:p>
          <a:p>
            <a:pPr lvl="0" algn="just"/>
            <a:r>
              <a:rPr lang="en-GB" sz="1600" dirty="0" smtClean="0">
                <a:solidFill>
                  <a:schemeClr val="tx1"/>
                </a:solidFill>
              </a:rPr>
              <a:t>        </a:t>
            </a:r>
            <a:r>
              <a:rPr lang="en-GB" sz="1600" b="1" dirty="0" smtClean="0">
                <a:solidFill>
                  <a:schemeClr val="tx1"/>
                </a:solidFill>
              </a:rPr>
              <a:t>7. </a:t>
            </a:r>
            <a:r>
              <a:rPr lang="en-GB" sz="1600" b="1" dirty="0" err="1" smtClean="0">
                <a:solidFill>
                  <a:schemeClr val="tx1"/>
                </a:solidFill>
              </a:rPr>
              <a:t>Kolling</a:t>
            </a:r>
            <a:r>
              <a:rPr lang="en-GB" sz="1600" b="1" dirty="0" smtClean="0">
                <a:solidFill>
                  <a:schemeClr val="tx1"/>
                </a:solidFill>
              </a:rPr>
              <a:t> et al. (2012)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i="1" dirty="0" smtClean="0">
                <a:solidFill>
                  <a:schemeClr val="tx1"/>
                </a:solidFill>
              </a:rPr>
              <a:t>Neural mechanisms of foraging</a:t>
            </a:r>
            <a:r>
              <a:rPr lang="en-GB" sz="1600" dirty="0" smtClean="0">
                <a:solidFill>
                  <a:schemeClr val="tx1"/>
                </a:solidFill>
              </a:rPr>
              <a:t>, 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        8. </a:t>
            </a:r>
            <a:r>
              <a:rPr lang="en-GB" sz="1600" b="1" dirty="0" err="1" smtClean="0">
                <a:solidFill>
                  <a:schemeClr val="tx1"/>
                </a:solidFill>
              </a:rPr>
              <a:t>Aron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chemeClr val="tx1"/>
                </a:solidFill>
              </a:rPr>
              <a:t>et al. (2007)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i="1" dirty="0">
                <a:solidFill>
                  <a:schemeClr val="tx1"/>
                </a:solidFill>
              </a:rPr>
              <a:t>Triangulating a Cognitive Control Network Using Diffusion-Weighted Magnetic Resonance Imaging (MRI) and Functional </a:t>
            </a:r>
            <a:r>
              <a:rPr lang="en-GB" sz="1600" i="1" dirty="0" smtClean="0">
                <a:solidFill>
                  <a:schemeClr val="tx1"/>
                </a:solidFill>
              </a:rPr>
              <a:t>MRI</a:t>
            </a:r>
          </a:p>
          <a:p>
            <a:pPr lvl="0" algn="just"/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419203" y="22361376"/>
            <a:ext cx="16491581" cy="3269248"/>
          </a:xfrm>
          <a:prstGeom prst="roundRect">
            <a:avLst>
              <a:gd name="adj" fmla="val 29157"/>
            </a:avLst>
          </a:prstGeom>
          <a:solidFill>
            <a:srgbClr val="B2D070"/>
          </a:solidFill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pPr algn="ctr"/>
            <a:r>
              <a:rPr lang="en-US" sz="4300" b="1" dirty="0" smtClean="0">
                <a:solidFill>
                  <a:schemeClr val="bg1"/>
                </a:solidFill>
              </a:rPr>
              <a:t>Conclusions</a:t>
            </a:r>
          </a:p>
          <a:p>
            <a:pPr lvl="0" algn="ctr"/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This results provide evidence that a unique </a:t>
            </a:r>
            <a:r>
              <a:rPr lang="en-GB" sz="2000" b="1" dirty="0" smtClean="0">
                <a:solidFill>
                  <a:schemeClr val="tx1"/>
                </a:solidFill>
              </a:rPr>
              <a:t>network is activated when participants reach an interim goal</a:t>
            </a:r>
            <a:r>
              <a:rPr lang="en-GB" sz="2000" dirty="0" smtClean="0">
                <a:solidFill>
                  <a:schemeClr val="tx1"/>
                </a:solidFill>
              </a:rPr>
              <a:t> during navigation. This network bears a striking resemblance to that previously implicated in response inhibition during speeded decisions</a:t>
            </a:r>
            <a:r>
              <a:rPr lang="en-GB" sz="2000" baseline="30000" dirty="0" smtClean="0">
                <a:solidFill>
                  <a:schemeClr val="tx1"/>
                </a:solidFill>
              </a:rPr>
              <a:t>8</a:t>
            </a:r>
            <a:r>
              <a:rPr lang="en-GB" sz="2000" dirty="0" smtClean="0">
                <a:solidFill>
                  <a:schemeClr val="tx1"/>
                </a:solidFill>
              </a:rPr>
              <a:t>. </a:t>
            </a:r>
            <a:r>
              <a:rPr lang="en-GB" sz="2000" b="1" dirty="0" smtClean="0">
                <a:solidFill>
                  <a:schemeClr val="tx1"/>
                </a:solidFill>
              </a:rPr>
              <a:t>The </a:t>
            </a:r>
            <a:r>
              <a:rPr lang="en-GB" sz="2000" b="1" dirty="0" err="1" smtClean="0">
                <a:solidFill>
                  <a:schemeClr val="tx1"/>
                </a:solidFill>
              </a:rPr>
              <a:t>dACC</a:t>
            </a:r>
            <a:r>
              <a:rPr lang="en-GB" sz="2000" dirty="0" smtClean="0">
                <a:solidFill>
                  <a:schemeClr val="tx1"/>
                </a:solidFill>
              </a:rPr>
              <a:t>, which forms a prominent part of this network, may be key for </a:t>
            </a:r>
            <a:r>
              <a:rPr lang="en-GB" sz="2000" b="1" dirty="0" smtClean="0">
                <a:solidFill>
                  <a:schemeClr val="tx1"/>
                </a:solidFill>
              </a:rPr>
              <a:t>switching to a new context</a:t>
            </a:r>
            <a:r>
              <a:rPr lang="en-GB" sz="2000" dirty="0" smtClean="0">
                <a:solidFill>
                  <a:schemeClr val="tx1"/>
                </a:solidFill>
              </a:rPr>
              <a:t> in pursuit of reward</a:t>
            </a:r>
            <a:r>
              <a:rPr lang="en-GB" sz="2000" baseline="30000" dirty="0" smtClean="0">
                <a:solidFill>
                  <a:schemeClr val="tx1"/>
                </a:solidFill>
              </a:rPr>
              <a:t>7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Our findings suggest that </a:t>
            </a:r>
            <a:r>
              <a:rPr lang="en-GB" sz="2000" dirty="0" smtClean="0">
                <a:solidFill>
                  <a:schemeClr val="bg1"/>
                </a:solidFill>
              </a:rPr>
              <a:t>human </a:t>
            </a:r>
            <a:r>
              <a:rPr lang="en-GB" sz="2000" dirty="0" err="1" smtClean="0">
                <a:solidFill>
                  <a:schemeClr val="bg1"/>
                </a:solidFill>
              </a:rPr>
              <a:t>dACC</a:t>
            </a:r>
            <a:r>
              <a:rPr lang="en-GB" sz="2000" dirty="0" smtClean="0">
                <a:solidFill>
                  <a:schemeClr val="bg1"/>
                </a:solidFill>
              </a:rPr>
              <a:t> and/or interconnected structures signal when a </a:t>
            </a:r>
            <a:r>
              <a:rPr lang="en-GB" sz="2000" dirty="0" err="1" smtClean="0">
                <a:solidFill>
                  <a:schemeClr val="bg1"/>
                </a:solidFill>
              </a:rPr>
              <a:t>subgoal</a:t>
            </a:r>
            <a:r>
              <a:rPr lang="en-GB" sz="2000" dirty="0" smtClean="0">
                <a:solidFill>
                  <a:schemeClr val="bg1"/>
                </a:solidFill>
              </a:rPr>
              <a:t> has been reached</a:t>
            </a:r>
            <a:r>
              <a:rPr lang="en-GB" sz="2000" dirty="0" smtClean="0">
                <a:solidFill>
                  <a:schemeClr val="tx1"/>
                </a:solidFill>
              </a:rPr>
              <a:t>. 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970099" y="20725271"/>
            <a:ext cx="1739249" cy="338548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1600" dirty="0" err="1" smtClean="0"/>
              <a:t>x</a:t>
            </a:r>
            <a:r>
              <a:rPr lang="en-US" sz="1600" dirty="0" smtClean="0"/>
              <a:t> = 14, </a:t>
            </a:r>
            <a:r>
              <a:rPr lang="en-US" sz="1600" dirty="0" err="1" smtClean="0"/>
              <a:t>p</a:t>
            </a:r>
            <a:r>
              <a:rPr lang="en-US" sz="1600" dirty="0" smtClean="0"/>
              <a:t> &lt; 10</a:t>
            </a:r>
            <a:r>
              <a:rPr lang="en-US" sz="1600" baseline="30000" dirty="0" smtClean="0"/>
              <a:t>-3</a:t>
            </a:r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11837726" y="18928663"/>
            <a:ext cx="4351425" cy="17964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1965397" y="19024762"/>
            <a:ext cx="1743951" cy="1375268"/>
            <a:chOff x="12305793" y="18512935"/>
            <a:chExt cx="1743950" cy="1375266"/>
          </a:xfrm>
        </p:grpSpPr>
        <p:pic>
          <p:nvPicPr>
            <p:cNvPr id="65" name="Picture 64" descr="interaction x=14 S=5.68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305793" y="18512935"/>
              <a:ext cx="1712340" cy="1375266"/>
            </a:xfrm>
            <a:prstGeom prst="roundRect">
              <a:avLst/>
            </a:prstGeom>
          </p:spPr>
        </p:pic>
        <p:sp>
          <p:nvSpPr>
            <p:cNvPr id="92" name="Donut 91"/>
            <p:cNvSpPr/>
            <p:nvPr/>
          </p:nvSpPr>
          <p:spPr>
            <a:xfrm>
              <a:off x="13364045" y="18911810"/>
              <a:ext cx="451884" cy="451884"/>
            </a:xfrm>
            <a:prstGeom prst="donut">
              <a:avLst>
                <a:gd name="adj" fmla="val 16973"/>
              </a:avLst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3174985" y="19325586"/>
              <a:ext cx="874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MAX</a:t>
              </a:r>
              <a:r>
                <a:rPr lang="en-US" sz="1200" dirty="0" smtClean="0">
                  <a:solidFill>
                    <a:schemeClr val="bg1"/>
                  </a:solidFill>
                </a:rPr>
                <a:t> = 5.68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11837726" y="17006221"/>
            <a:ext cx="4351425" cy="179690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1970099" y="17119187"/>
            <a:ext cx="1712339" cy="1375268"/>
            <a:chOff x="12305793" y="17054267"/>
            <a:chExt cx="1712340" cy="1375266"/>
          </a:xfrm>
        </p:grpSpPr>
        <p:pic>
          <p:nvPicPr>
            <p:cNvPr id="64" name="Picture 63" descr="exch x=14 S=4.64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305793" y="17054267"/>
              <a:ext cx="1712340" cy="1375266"/>
            </a:xfrm>
            <a:prstGeom prst="roundRect">
              <a:avLst/>
            </a:prstGeom>
          </p:spPr>
        </p:pic>
        <p:sp>
          <p:nvSpPr>
            <p:cNvPr id="66" name="Donut 65"/>
            <p:cNvSpPr/>
            <p:nvPr/>
          </p:nvSpPr>
          <p:spPr>
            <a:xfrm>
              <a:off x="13249742" y="17409138"/>
              <a:ext cx="451884" cy="451884"/>
            </a:xfrm>
            <a:prstGeom prst="donut">
              <a:avLst>
                <a:gd name="adj" fmla="val 24520"/>
              </a:avLst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043448" y="17822915"/>
              <a:ext cx="874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MAX</a:t>
              </a:r>
              <a:r>
                <a:rPr lang="en-US" sz="1200" dirty="0" smtClean="0">
                  <a:solidFill>
                    <a:schemeClr val="bg1"/>
                  </a:solidFill>
                </a:rPr>
                <a:t> = 4.64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3682439" y="17414989"/>
            <a:ext cx="2506711" cy="40010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2000" dirty="0" smtClean="0"/>
              <a:t>main effect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3677736" y="19327956"/>
            <a:ext cx="2506711" cy="400103"/>
          </a:xfrm>
          <a:prstGeom prst="rect">
            <a:avLst/>
          </a:prstGeom>
          <a:noFill/>
        </p:spPr>
        <p:txBody>
          <a:bodyPr wrap="square" lIns="91430" tIns="45717" rIns="91430" bIns="45717" rtlCol="0" anchor="ctr">
            <a:spAutoFit/>
          </a:bodyPr>
          <a:lstStyle/>
          <a:p>
            <a:pPr algn="ctr"/>
            <a:r>
              <a:rPr lang="en-US" sz="2000" dirty="0" smtClean="0"/>
              <a:t>interaction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321520" y="17288659"/>
            <a:ext cx="2589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dACC</a:t>
            </a:r>
            <a:r>
              <a:rPr lang="en-US" sz="2000" dirty="0" smtClean="0"/>
              <a:t> was significantly more activated in </a:t>
            </a:r>
            <a:r>
              <a:rPr lang="en-US" sz="2000" b="1" dirty="0" smtClean="0">
                <a:solidFill>
                  <a:srgbClr val="FFFFFF"/>
                </a:solidFill>
              </a:rPr>
              <a:t>exchange stations</a:t>
            </a:r>
            <a:r>
              <a:rPr lang="en-US" sz="2000" dirty="0" smtClean="0"/>
              <a:t> than in regular stations.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970100" y="18494455"/>
            <a:ext cx="1707637" cy="27699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1200" dirty="0" smtClean="0"/>
              <a:t>left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965396" y="20400030"/>
            <a:ext cx="1717044" cy="27699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1200" dirty="0" smtClean="0"/>
              <a:t>bilateral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4098814" y="17878203"/>
            <a:ext cx="319404" cy="319404"/>
            <a:chOff x="13829473" y="17809972"/>
            <a:chExt cx="555778" cy="555778"/>
          </a:xfrm>
        </p:grpSpPr>
        <p:sp>
          <p:nvSpPr>
            <p:cNvPr id="109" name="Rounded Rectangle 108"/>
            <p:cNvSpPr/>
            <p:nvPr/>
          </p:nvSpPr>
          <p:spPr>
            <a:xfrm>
              <a:off x="13829473" y="17809972"/>
              <a:ext cx="555778" cy="5557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Arrow 109"/>
            <p:cNvSpPr/>
            <p:nvPr/>
          </p:nvSpPr>
          <p:spPr>
            <a:xfrm>
              <a:off x="13927022" y="18035318"/>
              <a:ext cx="178907" cy="13566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Arrow 110"/>
            <p:cNvSpPr/>
            <p:nvPr/>
          </p:nvSpPr>
          <p:spPr>
            <a:xfrm rot="16200000">
              <a:off x="14020933" y="17886332"/>
              <a:ext cx="178907" cy="13566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4158159" y="18067377"/>
              <a:ext cx="138702" cy="682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14016475" y="18217907"/>
              <a:ext cx="178907" cy="6821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460106" y="17878203"/>
            <a:ext cx="319336" cy="319334"/>
            <a:chOff x="5313985" y="20269321"/>
            <a:chExt cx="555660" cy="555656"/>
          </a:xfrm>
        </p:grpSpPr>
        <p:sp>
          <p:nvSpPr>
            <p:cNvPr id="115" name="Rounded Rectangle 114"/>
            <p:cNvSpPr/>
            <p:nvPr/>
          </p:nvSpPr>
          <p:spPr>
            <a:xfrm>
              <a:off x="5313985" y="20269321"/>
              <a:ext cx="555660" cy="55565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/>
            <p:cNvSpPr/>
            <p:nvPr/>
          </p:nvSpPr>
          <p:spPr>
            <a:xfrm>
              <a:off x="5411514" y="20485684"/>
              <a:ext cx="178869" cy="13563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Arrow 116"/>
            <p:cNvSpPr/>
            <p:nvPr/>
          </p:nvSpPr>
          <p:spPr>
            <a:xfrm>
              <a:off x="5613331" y="20485684"/>
              <a:ext cx="178869" cy="13563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5500948" y="20370187"/>
              <a:ext cx="178868" cy="6819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5500948" y="20668232"/>
              <a:ext cx="178868" cy="6819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5009669" y="17873459"/>
            <a:ext cx="324080" cy="324078"/>
            <a:chOff x="6876644" y="20269321"/>
            <a:chExt cx="563914" cy="563910"/>
          </a:xfrm>
        </p:grpSpPr>
        <p:sp>
          <p:nvSpPr>
            <p:cNvPr id="121" name="Rounded Rectangle 120"/>
            <p:cNvSpPr/>
            <p:nvPr/>
          </p:nvSpPr>
          <p:spPr>
            <a:xfrm>
              <a:off x="6876644" y="20269321"/>
              <a:ext cx="563914" cy="56391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ight Arrow 121"/>
            <p:cNvSpPr/>
            <p:nvPr/>
          </p:nvSpPr>
          <p:spPr>
            <a:xfrm>
              <a:off x="6975620" y="20488897"/>
              <a:ext cx="181526" cy="13765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ight Arrow 122"/>
            <p:cNvSpPr/>
            <p:nvPr/>
          </p:nvSpPr>
          <p:spPr>
            <a:xfrm rot="16200000">
              <a:off x="7066384" y="20333053"/>
              <a:ext cx="181526" cy="13765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5376054" y="17873459"/>
            <a:ext cx="324080" cy="324078"/>
            <a:chOff x="4693486" y="20269321"/>
            <a:chExt cx="563914" cy="563910"/>
          </a:xfrm>
        </p:grpSpPr>
        <p:sp>
          <p:nvSpPr>
            <p:cNvPr id="125" name="Rounded Rectangle 124"/>
            <p:cNvSpPr/>
            <p:nvPr/>
          </p:nvSpPr>
          <p:spPr>
            <a:xfrm>
              <a:off x="4693486" y="20269321"/>
              <a:ext cx="563914" cy="56391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ight Arrow 125"/>
            <p:cNvSpPr/>
            <p:nvPr/>
          </p:nvSpPr>
          <p:spPr>
            <a:xfrm>
              <a:off x="4792462" y="20488900"/>
              <a:ext cx="181526" cy="13765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4997278" y="20488897"/>
              <a:ext cx="181526" cy="13765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Half Frame 129"/>
          <p:cNvSpPr/>
          <p:nvPr/>
        </p:nvSpPr>
        <p:spPr>
          <a:xfrm rot="8100000">
            <a:off x="14767191" y="17959962"/>
            <a:ext cx="155745" cy="15574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4088338" y="19795009"/>
            <a:ext cx="319404" cy="319404"/>
            <a:chOff x="13829473" y="17809972"/>
            <a:chExt cx="555778" cy="555778"/>
          </a:xfrm>
        </p:grpSpPr>
        <p:sp>
          <p:nvSpPr>
            <p:cNvPr id="132" name="Rounded Rectangle 131"/>
            <p:cNvSpPr/>
            <p:nvPr/>
          </p:nvSpPr>
          <p:spPr>
            <a:xfrm>
              <a:off x="13829473" y="17809972"/>
              <a:ext cx="555778" cy="5557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ight Arrow 132"/>
            <p:cNvSpPr/>
            <p:nvPr/>
          </p:nvSpPr>
          <p:spPr>
            <a:xfrm>
              <a:off x="13927022" y="18035318"/>
              <a:ext cx="178907" cy="13566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ight Arrow 133"/>
            <p:cNvSpPr/>
            <p:nvPr/>
          </p:nvSpPr>
          <p:spPr>
            <a:xfrm rot="16200000">
              <a:off x="14020933" y="17886332"/>
              <a:ext cx="178907" cy="13566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158159" y="18067377"/>
              <a:ext cx="138702" cy="682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5400000">
              <a:off x="14016475" y="18217907"/>
              <a:ext cx="178907" cy="6821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5362531" y="19795079"/>
            <a:ext cx="319336" cy="319334"/>
            <a:chOff x="5313985" y="20269321"/>
            <a:chExt cx="555660" cy="555656"/>
          </a:xfrm>
        </p:grpSpPr>
        <p:sp>
          <p:nvSpPr>
            <p:cNvPr id="138" name="Rounded Rectangle 137"/>
            <p:cNvSpPr/>
            <p:nvPr/>
          </p:nvSpPr>
          <p:spPr>
            <a:xfrm>
              <a:off x="5313985" y="20269321"/>
              <a:ext cx="555660" cy="55565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ight Arrow 138"/>
            <p:cNvSpPr/>
            <p:nvPr/>
          </p:nvSpPr>
          <p:spPr>
            <a:xfrm>
              <a:off x="5411514" y="20485684"/>
              <a:ext cx="178869" cy="13563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ight Arrow 139"/>
            <p:cNvSpPr/>
            <p:nvPr/>
          </p:nvSpPr>
          <p:spPr>
            <a:xfrm>
              <a:off x="5613331" y="20485684"/>
              <a:ext cx="178869" cy="13563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5500948" y="20370187"/>
              <a:ext cx="178868" cy="6819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5400000">
              <a:off x="5500948" y="20668232"/>
              <a:ext cx="178868" cy="6819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4999193" y="19790265"/>
            <a:ext cx="324080" cy="324078"/>
            <a:chOff x="6876644" y="20269321"/>
            <a:chExt cx="563914" cy="563910"/>
          </a:xfrm>
        </p:grpSpPr>
        <p:sp>
          <p:nvSpPr>
            <p:cNvPr id="144" name="Rounded Rectangle 143"/>
            <p:cNvSpPr/>
            <p:nvPr/>
          </p:nvSpPr>
          <p:spPr>
            <a:xfrm>
              <a:off x="6876644" y="20269321"/>
              <a:ext cx="563914" cy="56391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ight Arrow 144"/>
            <p:cNvSpPr/>
            <p:nvPr/>
          </p:nvSpPr>
          <p:spPr>
            <a:xfrm>
              <a:off x="6975620" y="20488897"/>
              <a:ext cx="181526" cy="13765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ight Arrow 145"/>
            <p:cNvSpPr/>
            <p:nvPr/>
          </p:nvSpPr>
          <p:spPr>
            <a:xfrm rot="16200000">
              <a:off x="7066384" y="20333053"/>
              <a:ext cx="181526" cy="13765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4449012" y="19790335"/>
            <a:ext cx="324080" cy="324078"/>
            <a:chOff x="4693486" y="20269321"/>
            <a:chExt cx="563914" cy="563910"/>
          </a:xfrm>
        </p:grpSpPr>
        <p:sp>
          <p:nvSpPr>
            <p:cNvPr id="148" name="Rounded Rectangle 147"/>
            <p:cNvSpPr/>
            <p:nvPr/>
          </p:nvSpPr>
          <p:spPr>
            <a:xfrm>
              <a:off x="4693486" y="20269321"/>
              <a:ext cx="563914" cy="56391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ight Arrow 148"/>
            <p:cNvSpPr/>
            <p:nvPr/>
          </p:nvSpPr>
          <p:spPr>
            <a:xfrm>
              <a:off x="4792462" y="20488900"/>
              <a:ext cx="181526" cy="13765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ight Arrow 149"/>
            <p:cNvSpPr/>
            <p:nvPr/>
          </p:nvSpPr>
          <p:spPr>
            <a:xfrm>
              <a:off x="4997278" y="20488897"/>
              <a:ext cx="181526" cy="13765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Half Frame 150"/>
          <p:cNvSpPr/>
          <p:nvPr/>
        </p:nvSpPr>
        <p:spPr>
          <a:xfrm rot="8100000">
            <a:off x="14756715" y="19876768"/>
            <a:ext cx="155745" cy="155745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321520" y="19339401"/>
            <a:ext cx="2589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Critically, this activation was strongest when </a:t>
            </a:r>
            <a:r>
              <a:rPr lang="en-US" sz="2000" b="1" dirty="0" smtClean="0">
                <a:solidFill>
                  <a:srgbClr val="FFFFFF"/>
                </a:solidFill>
              </a:rPr>
              <a:t>switching line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53" name="Subtitle 2"/>
          <p:cNvSpPr txBox="1">
            <a:spLocks/>
          </p:cNvSpPr>
          <p:nvPr/>
        </p:nvSpPr>
        <p:spPr>
          <a:xfrm>
            <a:off x="5037705" y="2530416"/>
            <a:ext cx="15775078" cy="1066540"/>
          </a:xfrm>
          <a:prstGeom prst="rect">
            <a:avLst/>
          </a:prstGeom>
        </p:spPr>
        <p:txBody>
          <a:bodyPr vert="horz" lIns="295182" tIns="147591" rIns="295182" bIns="147591" rtlCol="0">
            <a:normAutofit fontScale="92500" lnSpcReduction="10000"/>
          </a:bodyPr>
          <a:lstStyle/>
          <a:p>
            <a:pPr marL="0" marR="0" lvl="0" indent="0" algn="ctr" defTabSz="14759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Dept. Experimental Psychology, University of Oxford,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Oxfor</a:t>
            </a:r>
            <a:r>
              <a:rPr lang="en-US" sz="2600" dirty="0" err="1" smtClean="0">
                <a:solidFill>
                  <a:schemeClr val="tx1">
                    <a:tint val="75000"/>
                  </a:schemeClr>
                </a:solidFill>
              </a:rPr>
              <a:t>d</a:t>
            </a:r>
            <a:r>
              <a:rPr lang="en-US" sz="2600" dirty="0" smtClean="0">
                <a:solidFill>
                  <a:schemeClr val="tx1">
                    <a:tint val="75000"/>
                  </a:schemeClr>
                </a:solidFill>
              </a:rPr>
              <a:t>, UK.</a:t>
            </a:r>
          </a:p>
          <a:p>
            <a:pPr marL="0" marR="0" lvl="0" indent="0" algn="ctr" defTabSz="14759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Dept. Psychology, University College London, London, UK.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1525765" y="8436793"/>
            <a:ext cx="1749501" cy="400103"/>
          </a:xfrm>
          <a:prstGeom prst="rect">
            <a:avLst/>
          </a:prstGeom>
          <a:noFill/>
        </p:spPr>
        <p:txBody>
          <a:bodyPr wrap="square" lIns="91430" tIns="45717" rIns="91430" bIns="45717" rtlCol="0" anchor="b">
            <a:spAutoFit/>
          </a:bodyPr>
          <a:lstStyle/>
          <a:p>
            <a:pPr algn="ctr"/>
            <a:r>
              <a:rPr lang="en-US" sz="2000" dirty="0" smtClean="0">
                <a:solidFill>
                  <a:srgbClr val="F5BF64"/>
                </a:solidFill>
              </a:rPr>
              <a:t>yellow line</a:t>
            </a:r>
            <a:endParaRPr lang="en-US" sz="2000" dirty="0">
              <a:solidFill>
                <a:srgbClr val="F5BF64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7355867" y="8436793"/>
            <a:ext cx="1749501" cy="400103"/>
          </a:xfrm>
          <a:prstGeom prst="rect">
            <a:avLst/>
          </a:prstGeom>
          <a:noFill/>
        </p:spPr>
        <p:txBody>
          <a:bodyPr wrap="square" lIns="91430" tIns="45717" rIns="91430" bIns="45717" rtlCol="0" anchor="b">
            <a:spAutoFit/>
          </a:bodyPr>
          <a:lstStyle/>
          <a:p>
            <a:pPr algn="ctr"/>
            <a:r>
              <a:rPr lang="en-US" sz="2000" dirty="0" smtClean="0">
                <a:solidFill>
                  <a:srgbClr val="578FD3"/>
                </a:solidFill>
              </a:rPr>
              <a:t>blue line</a:t>
            </a:r>
            <a:endParaRPr lang="en-US" sz="2000" dirty="0">
              <a:solidFill>
                <a:srgbClr val="578FD3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945929" y="5307832"/>
            <a:ext cx="498942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BD514F"/>
                </a:solidFill>
              </a:rPr>
              <a:t>1</a:t>
            </a:r>
            <a:endParaRPr lang="en-US" sz="3200" dirty="0">
              <a:solidFill>
                <a:srgbClr val="BD514F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3684838" y="5327074"/>
            <a:ext cx="498942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BD514F"/>
                </a:solidFill>
              </a:rPr>
              <a:t>2</a:t>
            </a:r>
            <a:endParaRPr lang="en-US" sz="3200" dirty="0">
              <a:solidFill>
                <a:srgbClr val="BD514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192168" y="14354695"/>
            <a:ext cx="498942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4F80B7"/>
                </a:solidFill>
              </a:rPr>
              <a:t>3</a:t>
            </a:r>
            <a:endParaRPr lang="en-US" sz="3200" dirty="0">
              <a:solidFill>
                <a:srgbClr val="4F80B7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635153" y="22684012"/>
            <a:ext cx="498942" cy="5847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9CB95D"/>
                </a:solidFill>
              </a:rPr>
              <a:t>4</a:t>
            </a:r>
            <a:endParaRPr lang="en-US" sz="3200" dirty="0">
              <a:solidFill>
                <a:srgbClr val="9CB95D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27945" y="17006221"/>
            <a:ext cx="1034811" cy="27699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r"/>
            <a:r>
              <a:rPr lang="en-US" sz="1200" dirty="0" err="1" smtClean="0"/>
              <a:t>p</a:t>
            </a:r>
            <a:r>
              <a:rPr lang="en-US" sz="1200" dirty="0" smtClean="0"/>
              <a:t> &lt; 0.001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821588" y="17339636"/>
            <a:ext cx="1034811" cy="276993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r"/>
            <a:r>
              <a:rPr lang="en-US" sz="1200" dirty="0" err="1" smtClean="0"/>
              <a:t>p</a:t>
            </a:r>
            <a:r>
              <a:rPr lang="en-US" sz="1200" dirty="0" smtClean="0"/>
              <a:t> &lt; 0.05</a:t>
            </a:r>
            <a:endParaRPr lang="en-US" sz="1200" dirty="0"/>
          </a:p>
        </p:txBody>
      </p:sp>
      <p:sp>
        <p:nvSpPr>
          <p:cNvPr id="161" name="Rectangle 160"/>
          <p:cNvSpPr/>
          <p:nvPr/>
        </p:nvSpPr>
        <p:spPr>
          <a:xfrm>
            <a:off x="13709348" y="3768104"/>
            <a:ext cx="693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Correspondence :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jdobalaguer@gmail.com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654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Neural Mechanisms of Hierarchical Planning during Navigation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26</cp:revision>
  <dcterms:created xsi:type="dcterms:W3CDTF">2014-05-30T13:46:13Z</dcterms:created>
  <dcterms:modified xsi:type="dcterms:W3CDTF">2014-05-30T13:47:17Z</dcterms:modified>
</cp:coreProperties>
</file>