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1522"/>
    <a:srgbClr val="6A29F5"/>
    <a:srgbClr val="3BFEFD"/>
    <a:srgbClr val="7AF934"/>
    <a:srgbClr val="3090D5"/>
    <a:srgbClr val="F8C726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34" d="100"/>
          <a:sy n="34" d="100"/>
        </p:scale>
        <p:origin x="-3272" y="-120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E86A-58CF-6043-B0B3-E8263891B9D0}" type="datetimeFigureOut">
              <a:rPr lang="en-US" smtClean="0"/>
              <a:t>01/05/2015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73812" y="3188149"/>
            <a:ext cx="128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FoundrySterling-Book"/>
                <a:cs typeface="FoundrySterling-Book"/>
              </a:rPr>
              <a:t>juan.delojobalaguer@psy.ox.ac.uk</a:t>
            </a:r>
            <a:endParaRPr lang="en-US" sz="2800" dirty="0">
              <a:latin typeface="FoundrySterling-Book"/>
              <a:cs typeface="FoundrySterling-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3812" y="2379300"/>
            <a:ext cx="128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Jan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Balaguer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Demis</a:t>
            </a:r>
            <a:r>
              <a:rPr lang="en-US" sz="3600" b="1" dirty="0" smtClean="0">
                <a:latin typeface="FoundrySterling-Book"/>
                <a:cs typeface="FoundrySterling-Book"/>
              </a:rPr>
              <a:t>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Hassabis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smtClean="0">
                <a:latin typeface="FoundrySterling-Book"/>
                <a:cs typeface="FoundrySterling-Book"/>
              </a:rPr>
              <a:t>Hugo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Spiers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Chris Summerfield</a:t>
            </a:r>
            <a:endParaRPr lang="en-US" sz="3600" b="1" dirty="0">
              <a:latin typeface="FoundrySterling-Book"/>
              <a:cs typeface="FoundrySterling-Book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173812" y="1203434"/>
            <a:ext cx="128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147"/>
                </a:solidFill>
                <a:latin typeface="Aller Display"/>
                <a:cs typeface="Aller Display"/>
              </a:rPr>
              <a:t>hierarchical planning during navigation</a:t>
            </a:r>
            <a:endParaRPr lang="en-US" sz="54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14554069" y="900992"/>
            <a:ext cx="6242055" cy="3109254"/>
            <a:chOff x="14447894" y="900992"/>
            <a:chExt cx="6242055" cy="3109254"/>
          </a:xfrm>
        </p:grpSpPr>
        <p:grpSp>
          <p:nvGrpSpPr>
            <p:cNvPr id="346" name="Group 345"/>
            <p:cNvGrpSpPr/>
            <p:nvPr/>
          </p:nvGrpSpPr>
          <p:grpSpPr>
            <a:xfrm>
              <a:off x="15609605" y="900992"/>
              <a:ext cx="5080344" cy="1693448"/>
              <a:chOff x="15609605" y="900992"/>
              <a:chExt cx="5080344" cy="1693448"/>
            </a:xfrm>
          </p:grpSpPr>
          <p:pic>
            <p:nvPicPr>
              <p:cNvPr id="9" name="Picture 8" descr="oxford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9605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19" name="Picture 18" descr="uc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3053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6501" y="900992"/>
                <a:ext cx="1693448" cy="1693448"/>
              </a:xfrm>
              <a:prstGeom prst="rect">
                <a:avLst/>
              </a:prstGeom>
            </p:spPr>
          </p:pic>
        </p:grpSp>
        <p:sp>
          <p:nvSpPr>
            <p:cNvPr id="335" name="TextBox 334"/>
            <p:cNvSpPr txBox="1"/>
            <p:nvPr/>
          </p:nvSpPr>
          <p:spPr>
            <a:xfrm>
              <a:off x="14447894" y="2933028"/>
              <a:ext cx="62366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baseline="30000" dirty="0">
                  <a:latin typeface="FoundrySterling-Book"/>
                  <a:cs typeface="FoundrySterling-Book"/>
                </a:rPr>
                <a:t>1 </a:t>
              </a:r>
              <a:r>
                <a:rPr lang="en-US" sz="3200" b="1" dirty="0">
                  <a:latin typeface="FoundrySterling-Book"/>
                  <a:cs typeface="FoundrySterling-Book"/>
                </a:rPr>
                <a:t>University of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Oxford</a:t>
              </a:r>
            </a:p>
            <a:p>
              <a:pPr algn="r"/>
              <a:r>
                <a:rPr lang="en-US" sz="3200" b="1" baseline="30000" dirty="0" smtClean="0">
                  <a:latin typeface="FoundrySterling-Book"/>
                  <a:cs typeface="FoundrySterling-Book"/>
                </a:rPr>
                <a:t>2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University College London</a:t>
              </a:r>
              <a:endParaRPr lang="en-US" sz="3200" b="1" dirty="0">
                <a:latin typeface="FoundrySterling-Book"/>
                <a:cs typeface="FoundrySterling-Book"/>
              </a:endParaRPr>
            </a:p>
          </p:txBody>
        </p:sp>
      </p:grpSp>
      <p:sp>
        <p:nvSpPr>
          <p:cNvPr id="366" name="TextBox 365"/>
          <p:cNvSpPr txBox="1"/>
          <p:nvPr/>
        </p:nvSpPr>
        <p:spPr>
          <a:xfrm>
            <a:off x="11454550" y="19252370"/>
            <a:ext cx="935488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oundrySterling-Book"/>
                <a:cs typeface="FoundrySterling-Book"/>
              </a:rPr>
              <a:t>Signatures of hierarchical representations :</a:t>
            </a:r>
          </a:p>
          <a:p>
            <a:pPr marL="742950" indent="-742950">
              <a:buAutoNum type="arabicParenR"/>
            </a:pPr>
            <a:r>
              <a:rPr lang="en-US" sz="3600" dirty="0" err="1" smtClean="0">
                <a:latin typeface="FoundrySterling-Book"/>
                <a:cs typeface="FoundrySterling-Book"/>
              </a:rPr>
              <a:t>Behavioural</a:t>
            </a:r>
            <a:r>
              <a:rPr lang="en-US" sz="3600" dirty="0" smtClean="0">
                <a:latin typeface="FoundrySterling-Book"/>
                <a:cs typeface="FoundrySterling-Book"/>
              </a:rPr>
              <a:t> </a:t>
            </a:r>
            <a:r>
              <a:rPr lang="en-US" sz="36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cost in RTs</a:t>
            </a:r>
            <a:r>
              <a:rPr lang="en-US" sz="3600" dirty="0" smtClean="0">
                <a:latin typeface="FoundrySterling-Book"/>
                <a:cs typeface="FoundrySterling-Book"/>
              </a:rPr>
              <a:t> around a line change</a:t>
            </a:r>
          </a:p>
          <a:p>
            <a:pPr marL="742950" indent="-742950">
              <a:buAutoNum type="arabicParenR"/>
            </a:pPr>
            <a:r>
              <a:rPr lang="en-US" sz="3600" dirty="0" smtClean="0">
                <a:latin typeface="FoundrySterling-Book"/>
                <a:cs typeface="FoundrySterling-Book"/>
              </a:rPr>
              <a:t>BOLD signal in different regions reflect exchange stations, response switch and line change</a:t>
            </a:r>
            <a:r>
              <a:rPr lang="en-US" sz="3600" dirty="0" smtClean="0">
                <a:solidFill>
                  <a:srgbClr val="000000"/>
                </a:solidFill>
                <a:latin typeface="FoundrySterling-Book"/>
                <a:cs typeface="FoundrySterling-Book"/>
              </a:rPr>
              <a:t>.</a:t>
            </a:r>
          </a:p>
          <a:p>
            <a:pPr marL="742950" indent="-742950">
              <a:buFontTx/>
              <a:buAutoNum type="arabicParenR"/>
            </a:pPr>
            <a:r>
              <a:rPr lang="en-US" sz="3600" dirty="0">
                <a:solidFill>
                  <a:srgbClr val="3090D5"/>
                </a:solidFill>
                <a:latin typeface="FoundrySterling-Book"/>
                <a:cs typeface="FoundrySterling-Book"/>
              </a:rPr>
              <a:t>Medial regions</a:t>
            </a:r>
            <a:r>
              <a:rPr lang="en-US" sz="3600" dirty="0">
                <a:latin typeface="FoundrySterling-Book"/>
                <a:cs typeface="FoundrySterling-Book"/>
              </a:rPr>
              <a:t> monitor performance (distance to goal, etc..) in a hierarchical </a:t>
            </a:r>
            <a:r>
              <a:rPr lang="en-US" sz="3600" dirty="0" smtClean="0">
                <a:latin typeface="FoundrySterling-Book"/>
                <a:cs typeface="FoundrySterling-Book"/>
              </a:rPr>
              <a:t>fashion.</a:t>
            </a:r>
            <a:endParaRPr lang="en-US" sz="3600" dirty="0" smtClean="0">
              <a:solidFill>
                <a:srgbClr val="3090D5"/>
              </a:solidFill>
              <a:latin typeface="FoundrySterling-Book"/>
              <a:cs typeface="FoundrySterling-Book"/>
            </a:endParaRPr>
          </a:p>
          <a:p>
            <a:pPr marL="742950" indent="-742950">
              <a:buFontTx/>
              <a:buAutoNum type="arabicParenR"/>
            </a:pPr>
            <a:r>
              <a:rPr lang="en-US" sz="36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Medial </a:t>
            </a:r>
            <a:r>
              <a:rPr lang="en-US" sz="3600" dirty="0">
                <a:solidFill>
                  <a:srgbClr val="3090D5"/>
                </a:solidFill>
                <a:latin typeface="FoundrySterling-Book"/>
                <a:cs typeface="FoundrySterling-Book"/>
              </a:rPr>
              <a:t>regions</a:t>
            </a:r>
            <a:r>
              <a:rPr lang="en-US" sz="3600" dirty="0">
                <a:latin typeface="FoundrySterling-Book"/>
                <a:cs typeface="FoundrySterling-Book"/>
              </a:rPr>
              <a:t> monitor performance (distance to goal, etc..) in a hierarchical fashion</a:t>
            </a:r>
            <a:r>
              <a:rPr lang="en-US" sz="3600" dirty="0" smtClean="0">
                <a:latin typeface="FoundrySterling-Book"/>
                <a:cs typeface="FoundrySterling-Book"/>
              </a:rPr>
              <a:t>.</a:t>
            </a:r>
            <a:endParaRPr lang="en-US" sz="3600" dirty="0">
              <a:latin typeface="FoundrySterling-Book"/>
              <a:cs typeface="FoundrySterling-Book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033095" y="12234946"/>
            <a:ext cx="1018521" cy="4536458"/>
            <a:chOff x="12033095" y="12234946"/>
            <a:chExt cx="1018521" cy="4536458"/>
          </a:xfrm>
        </p:grpSpPr>
        <p:grpSp>
          <p:nvGrpSpPr>
            <p:cNvPr id="11" name="Group 10"/>
            <p:cNvGrpSpPr/>
            <p:nvPr/>
          </p:nvGrpSpPr>
          <p:grpSpPr>
            <a:xfrm>
              <a:off x="12039043" y="13404783"/>
              <a:ext cx="1012573" cy="1012564"/>
              <a:chOff x="12367119" y="13404783"/>
              <a:chExt cx="1012573" cy="1012564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12367119" y="13404783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3BFEF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ight Arrow 138"/>
              <p:cNvSpPr/>
              <p:nvPr/>
            </p:nvSpPr>
            <p:spPr>
              <a:xfrm>
                <a:off x="12557596" y="13799056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6200000">
                <a:off x="12707819" y="13528892"/>
                <a:ext cx="325948" cy="22782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2033307" y="15758840"/>
              <a:ext cx="1012573" cy="1012564"/>
              <a:chOff x="12361383" y="15758840"/>
              <a:chExt cx="1012573" cy="1012564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12361383" y="15758840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F51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ight Arrow 135"/>
              <p:cNvSpPr/>
              <p:nvPr/>
            </p:nvSpPr>
            <p:spPr>
              <a:xfrm>
                <a:off x="12551859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>
                <a:off x="12919630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033307" y="14589222"/>
              <a:ext cx="997751" cy="997744"/>
              <a:chOff x="12361383" y="14589222"/>
              <a:chExt cx="997751" cy="997744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12361383" y="14589222"/>
                <a:ext cx="997751" cy="997744"/>
              </a:xfrm>
              <a:prstGeom prst="roundRect">
                <a:avLst/>
              </a:prstGeom>
              <a:ln w="76200" cmpd="sng">
                <a:solidFill>
                  <a:srgbClr val="6A29F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>
                <a:off x="12549074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12911460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5400000">
                <a:off x="12697096" y="14775131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5400000">
                <a:off x="12697096" y="15310304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033095" y="12234946"/>
              <a:ext cx="997963" cy="997962"/>
              <a:chOff x="12361171" y="12234946"/>
              <a:chExt cx="997963" cy="997962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2361171" y="12234946"/>
                <a:ext cx="997963" cy="997962"/>
              </a:xfrm>
              <a:prstGeom prst="roundRect">
                <a:avLst/>
              </a:prstGeom>
              <a:ln w="76200" cmpd="sng">
                <a:solidFill>
                  <a:srgbClr val="7AF93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2961110" y="12681102"/>
                <a:ext cx="229566" cy="122479"/>
              </a:xfrm>
              <a:prstGeom prst="rect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rot="5400000">
                <a:off x="12696955" y="12956189"/>
                <a:ext cx="321248" cy="112894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ight Arrow 366"/>
              <p:cNvSpPr/>
              <p:nvPr/>
            </p:nvSpPr>
            <p:spPr>
              <a:xfrm>
                <a:off x="12548901" y="12623536"/>
                <a:ext cx="296108" cy="243602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ight Arrow 367"/>
              <p:cNvSpPr/>
              <p:nvPr/>
            </p:nvSpPr>
            <p:spPr>
              <a:xfrm rot="16200000">
                <a:off x="12704959" y="12365547"/>
                <a:ext cx="321248" cy="224538"/>
              </a:xfrm>
              <a:prstGeom prst="rightArrow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0" name="Group 369"/>
          <p:cNvGrpSpPr/>
          <p:nvPr/>
        </p:nvGrpSpPr>
        <p:grpSpPr>
          <a:xfrm>
            <a:off x="12459401" y="5800289"/>
            <a:ext cx="8229599" cy="5095557"/>
            <a:chOff x="12040248" y="6309949"/>
            <a:chExt cx="8229599" cy="5095557"/>
          </a:xfrm>
        </p:grpSpPr>
        <p:pic>
          <p:nvPicPr>
            <p:cNvPr id="315" name="Picture 314" descr="block cu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0248" y="7123353"/>
              <a:ext cx="1647750" cy="1647751"/>
            </a:xfrm>
            <a:prstGeom prst="rect">
              <a:avLst/>
            </a:prstGeom>
          </p:spPr>
        </p:pic>
        <p:pic>
          <p:nvPicPr>
            <p:cNvPr id="316" name="Picture 315" descr="achiev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22097" y="7123354"/>
              <a:ext cx="1647750" cy="1647751"/>
            </a:xfrm>
            <a:prstGeom prst="rect">
              <a:avLst/>
            </a:prstGeom>
          </p:spPr>
        </p:pic>
        <p:pic>
          <p:nvPicPr>
            <p:cNvPr id="317" name="Picture 316" descr="bailout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22095" y="9762169"/>
              <a:ext cx="1643337" cy="1643337"/>
            </a:xfrm>
            <a:prstGeom prst="rect">
              <a:avLst/>
            </a:prstGeom>
          </p:spPr>
        </p:pic>
        <p:pic>
          <p:nvPicPr>
            <p:cNvPr id="318" name="Picture 317" descr="big 1 regular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87999" y="7123354"/>
              <a:ext cx="1647750" cy="1647751"/>
            </a:xfrm>
            <a:prstGeom prst="rect">
              <a:avLst/>
            </a:prstGeom>
          </p:spPr>
        </p:pic>
        <p:pic>
          <p:nvPicPr>
            <p:cNvPr id="319" name="Picture 318" descr="big 2 exchang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35750" y="7128095"/>
              <a:ext cx="1643009" cy="1643009"/>
            </a:xfrm>
            <a:prstGeom prst="rect">
              <a:avLst/>
            </a:prstGeom>
          </p:spPr>
        </p:pic>
        <p:pic>
          <p:nvPicPr>
            <p:cNvPr id="320" name="Picture 319" descr="big 3 elbow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78758" y="7128095"/>
              <a:ext cx="1643337" cy="1643337"/>
            </a:xfrm>
            <a:prstGeom prst="rect">
              <a:avLst/>
            </a:prstGeom>
          </p:spPr>
        </p:pic>
        <p:cxnSp>
          <p:nvCxnSpPr>
            <p:cNvPr id="321" name="Straight Arrow Connector 320"/>
            <p:cNvCxnSpPr/>
            <p:nvPr/>
          </p:nvCxnSpPr>
          <p:spPr>
            <a:xfrm>
              <a:off x="12040248" y="6714723"/>
              <a:ext cx="82251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2210042" y="6679281"/>
              <a:ext cx="1249930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800" dirty="0" smtClean="0">
                  <a:latin typeface="FoundrySterling-Book"/>
                  <a:cs typeface="FoundrySterling-Book"/>
                </a:rPr>
                <a:t>time (</a:t>
              </a:r>
              <a:r>
                <a:rPr lang="en-US" sz="1800" dirty="0" err="1" smtClean="0">
                  <a:latin typeface="FoundrySterling-Book"/>
                  <a:cs typeface="FoundrySterling-Book"/>
                </a:rPr>
                <a:t>secs</a:t>
              </a:r>
              <a:r>
                <a:rPr lang="en-US" sz="1800" dirty="0" smtClean="0">
                  <a:latin typeface="FoundrySterling-Book"/>
                  <a:cs typeface="FoundrySterling-Book"/>
                </a:rPr>
                <a:t>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6" name="Bent-Up Arrow 325"/>
            <p:cNvSpPr/>
            <p:nvPr/>
          </p:nvSpPr>
          <p:spPr>
            <a:xfrm rot="5400000">
              <a:off x="16764124" y="8790264"/>
              <a:ext cx="1239372" cy="247657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prstDash val="solid"/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5969731" y="10759175"/>
              <a:ext cx="2652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50% probability</a:t>
              </a:r>
            </a:p>
            <a:p>
              <a:r>
                <a:rPr lang="en-US" sz="1800" dirty="0" smtClean="0">
                  <a:latin typeface="FoundrySterling-Book"/>
                  <a:cs typeface="FoundrySterling-Book"/>
                </a:rPr>
                <a:t>of journey being cancelled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2399671" y="6309949"/>
              <a:ext cx="89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4134916" y="6343803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688108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7311256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9006840" y="6342215"/>
              <a:ext cx="8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2 ± 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13687999" y="9407274"/>
              <a:ext cx="493554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ight Arrow 125"/>
            <p:cNvSpPr/>
            <p:nvPr/>
          </p:nvSpPr>
          <p:spPr>
            <a:xfrm>
              <a:off x="17620069" y="8925884"/>
              <a:ext cx="386723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 rot="16200000">
              <a:off x="15958137" y="8925716"/>
              <a:ext cx="386722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ight Arrow 368"/>
            <p:cNvSpPr/>
            <p:nvPr/>
          </p:nvSpPr>
          <p:spPr>
            <a:xfrm>
              <a:off x="14293522" y="8925884"/>
              <a:ext cx="386723" cy="293251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1" name="Picture 350" descr="tube_line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855"/>
          <a:stretch/>
        </p:blipFill>
        <p:spPr>
          <a:xfrm>
            <a:off x="10525043" y="5026489"/>
            <a:ext cx="352424" cy="4737600"/>
          </a:xfrm>
          <a:prstGeom prst="rect">
            <a:avLst/>
          </a:prstGeom>
        </p:spPr>
      </p:pic>
      <p:pic>
        <p:nvPicPr>
          <p:cNvPr id="355" name="Picture 354" descr="tube_lin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43" y="15159325"/>
            <a:ext cx="352424" cy="6754285"/>
          </a:xfrm>
          <a:prstGeom prst="rect">
            <a:avLst/>
          </a:prstGeom>
        </p:spPr>
      </p:pic>
      <p:pic>
        <p:nvPicPr>
          <p:cNvPr id="357" name="Picture 356" descr="tube_lin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43" y="9219135"/>
            <a:ext cx="352424" cy="6754285"/>
          </a:xfrm>
          <a:prstGeom prst="rect">
            <a:avLst/>
          </a:prstGeom>
        </p:spPr>
      </p:pic>
      <p:pic>
        <p:nvPicPr>
          <p:cNvPr id="354" name="Picture 353" descr="tube_lin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43" y="20762516"/>
            <a:ext cx="352424" cy="6754285"/>
          </a:xfrm>
          <a:prstGeom prst="rect">
            <a:avLst/>
          </a:prstGeom>
        </p:spPr>
      </p:pic>
      <p:grpSp>
        <p:nvGrpSpPr>
          <p:cNvPr id="378" name="Group 377"/>
          <p:cNvGrpSpPr/>
          <p:nvPr/>
        </p:nvGrpSpPr>
        <p:grpSpPr>
          <a:xfrm>
            <a:off x="1827222" y="19237518"/>
            <a:ext cx="9036698" cy="983260"/>
            <a:chOff x="1827222" y="19237518"/>
            <a:chExt cx="9036698" cy="983260"/>
          </a:xfrm>
        </p:grpSpPr>
        <p:sp>
          <p:nvSpPr>
            <p:cNvPr id="6" name="TextBox 5"/>
            <p:cNvSpPr txBox="1"/>
            <p:nvPr/>
          </p:nvSpPr>
          <p:spPr>
            <a:xfrm>
              <a:off x="1827222" y="19237518"/>
              <a:ext cx="7037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Connectivity (PPI)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59" name="Picture 358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380" y="19457508"/>
              <a:ext cx="1526540" cy="763270"/>
            </a:xfrm>
            <a:prstGeom prst="rect">
              <a:avLst/>
            </a:prstGeom>
          </p:spPr>
        </p:pic>
      </p:grpSp>
      <p:grpSp>
        <p:nvGrpSpPr>
          <p:cNvPr id="379" name="Group 378"/>
          <p:cNvGrpSpPr/>
          <p:nvPr/>
        </p:nvGrpSpPr>
        <p:grpSpPr>
          <a:xfrm>
            <a:off x="10550441" y="18254258"/>
            <a:ext cx="9009981" cy="983260"/>
            <a:chOff x="10550441" y="20191371"/>
            <a:chExt cx="9009981" cy="983260"/>
          </a:xfrm>
        </p:grpSpPr>
        <p:sp>
          <p:nvSpPr>
            <p:cNvPr id="313" name="TextBox 312"/>
            <p:cNvSpPr txBox="1"/>
            <p:nvPr/>
          </p:nvSpPr>
          <p:spPr>
            <a:xfrm>
              <a:off x="12519652" y="20191371"/>
              <a:ext cx="7040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Conclusions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56" name="Picture 355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50441" y="20411361"/>
              <a:ext cx="1526540" cy="763270"/>
            </a:xfrm>
            <a:prstGeom prst="rect">
              <a:avLst/>
            </a:prstGeom>
          </p:spPr>
        </p:pic>
      </p:grpSp>
      <p:grpSp>
        <p:nvGrpSpPr>
          <p:cNvPr id="373" name="Group 372"/>
          <p:cNvGrpSpPr/>
          <p:nvPr/>
        </p:nvGrpSpPr>
        <p:grpSpPr>
          <a:xfrm>
            <a:off x="1827222" y="12425762"/>
            <a:ext cx="9036698" cy="923132"/>
            <a:chOff x="1827222" y="9523013"/>
            <a:chExt cx="9036698" cy="923132"/>
          </a:xfrm>
        </p:grpSpPr>
        <p:sp>
          <p:nvSpPr>
            <p:cNvPr id="342" name="TextBox 341"/>
            <p:cNvSpPr txBox="1"/>
            <p:nvPr/>
          </p:nvSpPr>
          <p:spPr>
            <a:xfrm>
              <a:off x="1827222" y="9523013"/>
              <a:ext cx="7037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Neural Correlates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60" name="Picture 359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380" y="9682875"/>
              <a:ext cx="1526540" cy="763270"/>
            </a:xfrm>
            <a:prstGeom prst="rect">
              <a:avLst/>
            </a:prstGeom>
          </p:spPr>
        </p:pic>
      </p:grpSp>
      <p:grpSp>
        <p:nvGrpSpPr>
          <p:cNvPr id="372" name="Group 371"/>
          <p:cNvGrpSpPr/>
          <p:nvPr/>
        </p:nvGrpSpPr>
        <p:grpSpPr>
          <a:xfrm>
            <a:off x="1834540" y="4845264"/>
            <a:ext cx="9029380" cy="944495"/>
            <a:chOff x="1834540" y="4845264"/>
            <a:chExt cx="9029380" cy="944495"/>
          </a:xfrm>
        </p:grpSpPr>
        <p:sp>
          <p:nvSpPr>
            <p:cNvPr id="266" name="TextBox 265"/>
            <p:cNvSpPr txBox="1"/>
            <p:nvPr/>
          </p:nvSpPr>
          <p:spPr>
            <a:xfrm>
              <a:off x="1834540" y="4845264"/>
              <a:ext cx="7037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 Introduction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61" name="Picture 360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380" y="5026489"/>
              <a:ext cx="1526540" cy="763270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10550441" y="4845264"/>
            <a:ext cx="9009981" cy="944495"/>
            <a:chOff x="10550441" y="4845264"/>
            <a:chExt cx="9009981" cy="944495"/>
          </a:xfrm>
        </p:grpSpPr>
        <p:sp>
          <p:nvSpPr>
            <p:cNvPr id="341" name="TextBox 340"/>
            <p:cNvSpPr txBox="1"/>
            <p:nvPr/>
          </p:nvSpPr>
          <p:spPr>
            <a:xfrm>
              <a:off x="12519652" y="4845264"/>
              <a:ext cx="7040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Task design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62" name="Picture 361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50441" y="5026489"/>
              <a:ext cx="1526540" cy="763270"/>
            </a:xfrm>
            <a:prstGeom prst="rect">
              <a:avLst/>
            </a:prstGeom>
          </p:spPr>
        </p:pic>
      </p:grpSp>
      <p:grpSp>
        <p:nvGrpSpPr>
          <p:cNvPr id="374" name="Group 373"/>
          <p:cNvGrpSpPr/>
          <p:nvPr/>
        </p:nvGrpSpPr>
        <p:grpSpPr>
          <a:xfrm>
            <a:off x="10550441" y="10797721"/>
            <a:ext cx="9009981" cy="924665"/>
            <a:chOff x="10550441" y="12414356"/>
            <a:chExt cx="9009981" cy="924665"/>
          </a:xfrm>
        </p:grpSpPr>
        <p:sp>
          <p:nvSpPr>
            <p:cNvPr id="343" name="TextBox 342"/>
            <p:cNvSpPr txBox="1"/>
            <p:nvPr/>
          </p:nvSpPr>
          <p:spPr>
            <a:xfrm>
              <a:off x="12519652" y="12414356"/>
              <a:ext cx="7040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Reaction time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63" name="Picture 362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50441" y="12575751"/>
              <a:ext cx="1526540" cy="763270"/>
            </a:xfrm>
            <a:prstGeom prst="rect">
              <a:avLst/>
            </a:prstGeom>
          </p:spPr>
        </p:pic>
      </p:grpSp>
      <p:pic>
        <p:nvPicPr>
          <p:cNvPr id="350" name="Picture 349" descr="tube_crop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-687" b="7955"/>
          <a:stretch/>
        </p:blipFill>
        <p:spPr>
          <a:xfrm>
            <a:off x="0" y="25758587"/>
            <a:ext cx="19947600" cy="4593600"/>
          </a:xfrm>
          <a:prstGeom prst="rect">
            <a:avLst/>
          </a:prstGeom>
        </p:spPr>
      </p:pic>
      <p:grpSp>
        <p:nvGrpSpPr>
          <p:cNvPr id="380" name="Group 379"/>
          <p:cNvGrpSpPr/>
          <p:nvPr/>
        </p:nvGrpSpPr>
        <p:grpSpPr>
          <a:xfrm>
            <a:off x="1827222" y="9523013"/>
            <a:ext cx="9036698" cy="923132"/>
            <a:chOff x="1827222" y="9523013"/>
            <a:chExt cx="9036698" cy="923132"/>
          </a:xfrm>
        </p:grpSpPr>
        <p:sp>
          <p:nvSpPr>
            <p:cNvPr id="381" name="TextBox 380"/>
            <p:cNvSpPr txBox="1"/>
            <p:nvPr/>
          </p:nvSpPr>
          <p:spPr>
            <a:xfrm>
              <a:off x="1827222" y="9523013"/>
              <a:ext cx="7037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Regions of </a:t>
              </a:r>
              <a:r>
                <a:rPr lang="en-US" sz="4000" dirty="0">
                  <a:solidFill>
                    <a:srgbClr val="002147"/>
                  </a:solidFill>
                  <a:latin typeface="Aller Display"/>
                  <a:cs typeface="Aller Display"/>
                </a:rPr>
                <a:t>i</a:t>
              </a:r>
              <a:r>
                <a:rPr lang="en-US" sz="4000" dirty="0" smtClean="0">
                  <a:solidFill>
                    <a:srgbClr val="002147"/>
                  </a:solidFill>
                  <a:latin typeface="Aller Display"/>
                  <a:cs typeface="Aller Display"/>
                </a:rPr>
                <a:t>nterest</a:t>
              </a:r>
              <a:endParaRPr lang="en-US" sz="4000" dirty="0">
                <a:solidFill>
                  <a:srgbClr val="002147"/>
                </a:solidFill>
                <a:latin typeface="Aller Display"/>
                <a:cs typeface="Aller Display"/>
              </a:endParaRPr>
            </a:p>
          </p:txBody>
        </p:sp>
        <p:pic>
          <p:nvPicPr>
            <p:cNvPr id="382" name="Picture 381" descr="tube_exchange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380" y="9682875"/>
              <a:ext cx="1526540" cy="763270"/>
            </a:xfrm>
            <a:prstGeom prst="rect">
              <a:avLst/>
            </a:prstGeom>
          </p:spPr>
        </p:pic>
      </p:grpSp>
      <p:grpSp>
        <p:nvGrpSpPr>
          <p:cNvPr id="402" name="Group 401"/>
          <p:cNvGrpSpPr/>
          <p:nvPr/>
        </p:nvGrpSpPr>
        <p:grpSpPr>
          <a:xfrm>
            <a:off x="2365021" y="10588397"/>
            <a:ext cx="1264490" cy="1516116"/>
            <a:chOff x="2520120" y="10588397"/>
            <a:chExt cx="1264490" cy="1516116"/>
          </a:xfrm>
        </p:grpSpPr>
        <p:sp>
          <p:nvSpPr>
            <p:cNvPr id="365" name="TextBox 364"/>
            <p:cNvSpPr txBox="1"/>
            <p:nvPr/>
          </p:nvSpPr>
          <p:spPr>
            <a:xfrm>
              <a:off x="2520120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FoundrySterling-Book"/>
                  <a:cs typeface="FoundrySterling-Book"/>
                </a:rPr>
                <a:t>IPL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120" y="10588397"/>
              <a:ext cx="1264490" cy="1054215"/>
            </a:xfrm>
            <a:prstGeom prst="rect">
              <a:avLst/>
            </a:prstGeom>
          </p:spPr>
        </p:pic>
      </p:grpSp>
      <p:sp>
        <p:nvSpPr>
          <p:cNvPr id="391" name="TextBox 390"/>
          <p:cNvSpPr txBox="1"/>
          <p:nvPr/>
        </p:nvSpPr>
        <p:spPr>
          <a:xfrm>
            <a:off x="717060" y="5838776"/>
            <a:ext cx="9354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FoundrySterling-Book"/>
                <a:cs typeface="FoundrySterling-Book"/>
              </a:rPr>
              <a:t>Hierarchical representations alleviate the complexity of planning. Using fMRI, we looked for the neural correlates of line changes within a navigation task virtual environment </a:t>
            </a:r>
          </a:p>
          <a:p>
            <a:pPr algn="just"/>
            <a:r>
              <a:rPr lang="en-US" sz="2400" dirty="0">
                <a:latin typeface="FoundrySterling-Book"/>
                <a:cs typeface="FoundrySterling-Book"/>
              </a:rPr>
              <a:t>Hierarchical representations alleviate the complexity of planning. Using fMRI, we looked for the neural correlates of line changes within a navigation task virtual environment </a:t>
            </a:r>
          </a:p>
          <a:p>
            <a:pPr algn="just"/>
            <a:r>
              <a:rPr lang="en-US" sz="2400" dirty="0">
                <a:latin typeface="FoundrySterling-Book"/>
                <a:cs typeface="FoundrySterling-Book"/>
              </a:rPr>
              <a:t>Hierarchical representations alleviate the complexity of planning. Using fMRI, we looked for the neural correlates of line changes within a navigation task virtual environment </a:t>
            </a:r>
          </a:p>
          <a:p>
            <a:pPr algn="just"/>
            <a:endParaRPr lang="en-US" sz="2400" dirty="0">
              <a:latin typeface="FoundrySterling-Book"/>
              <a:cs typeface="FoundrySterling-Book"/>
            </a:endParaRPr>
          </a:p>
        </p:txBody>
      </p:sp>
      <p:grpSp>
        <p:nvGrpSpPr>
          <p:cNvPr id="401" name="Group 400"/>
          <p:cNvGrpSpPr/>
          <p:nvPr/>
        </p:nvGrpSpPr>
        <p:grpSpPr>
          <a:xfrm>
            <a:off x="3936855" y="10594080"/>
            <a:ext cx="1264490" cy="1510433"/>
            <a:chOff x="4091954" y="10594080"/>
            <a:chExt cx="1264490" cy="1510433"/>
          </a:xfrm>
        </p:grpSpPr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954" y="10594080"/>
              <a:ext cx="1264490" cy="1042849"/>
            </a:xfrm>
            <a:prstGeom prst="rect">
              <a:avLst/>
            </a:prstGeom>
          </p:spPr>
        </p:pic>
        <p:sp>
          <p:nvSpPr>
            <p:cNvPr id="393" name="TextBox 392"/>
            <p:cNvSpPr txBox="1"/>
            <p:nvPr/>
          </p:nvSpPr>
          <p:spPr>
            <a:xfrm>
              <a:off x="4091954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FoundrySterling-Book"/>
                  <a:cs typeface="FoundrySterling-Book"/>
                </a:rPr>
                <a:t>vmPFC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5508689" y="10588162"/>
            <a:ext cx="1264490" cy="1516351"/>
            <a:chOff x="5663788" y="10588162"/>
            <a:chExt cx="1264490" cy="1516351"/>
          </a:xfrm>
        </p:grpSpPr>
        <p:pic>
          <p:nvPicPr>
            <p:cNvPr id="389" name="Picture 388" descr="dlPFC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788" y="10588162"/>
              <a:ext cx="1264490" cy="1054686"/>
            </a:xfrm>
            <a:prstGeom prst="rect">
              <a:avLst/>
            </a:prstGeom>
          </p:spPr>
        </p:pic>
        <p:sp>
          <p:nvSpPr>
            <p:cNvPr id="394" name="TextBox 393"/>
            <p:cNvSpPr txBox="1"/>
            <p:nvPr/>
          </p:nvSpPr>
          <p:spPr>
            <a:xfrm>
              <a:off x="5663788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080523" y="10588162"/>
            <a:ext cx="1264490" cy="1516351"/>
            <a:chOff x="7235622" y="10588162"/>
            <a:chExt cx="1264490" cy="1516351"/>
          </a:xfrm>
        </p:grpSpPr>
        <p:pic>
          <p:nvPicPr>
            <p:cNvPr id="386" name="Picture 385" descr="dlPFC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622" y="10588162"/>
              <a:ext cx="1264490" cy="1054686"/>
            </a:xfrm>
            <a:prstGeom prst="rect">
              <a:avLst/>
            </a:prstGeom>
          </p:spPr>
        </p:pic>
        <p:sp>
          <p:nvSpPr>
            <p:cNvPr id="395" name="TextBox 394"/>
            <p:cNvSpPr txBox="1"/>
            <p:nvPr/>
          </p:nvSpPr>
          <p:spPr>
            <a:xfrm>
              <a:off x="7235622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8652357" y="10588162"/>
            <a:ext cx="1264490" cy="1516351"/>
            <a:chOff x="8807456" y="10588162"/>
            <a:chExt cx="1264490" cy="1516351"/>
          </a:xfrm>
        </p:grpSpPr>
        <p:pic>
          <p:nvPicPr>
            <p:cNvPr id="385" name="Picture 384" descr="dlPFC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456" y="10588162"/>
              <a:ext cx="1264490" cy="1054686"/>
            </a:xfrm>
            <a:prstGeom prst="rect">
              <a:avLst/>
            </a:prstGeom>
          </p:spPr>
        </p:pic>
        <p:sp>
          <p:nvSpPr>
            <p:cNvPr id="396" name="TextBox 395"/>
            <p:cNvSpPr txBox="1"/>
            <p:nvPr/>
          </p:nvSpPr>
          <p:spPr>
            <a:xfrm>
              <a:off x="8807456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793187" y="10588162"/>
            <a:ext cx="1264490" cy="1516351"/>
            <a:chOff x="948286" y="10588162"/>
            <a:chExt cx="1264490" cy="1516351"/>
          </a:xfrm>
        </p:grpSpPr>
        <p:pic>
          <p:nvPicPr>
            <p:cNvPr id="388" name="Picture 387" descr="dlPFC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86" y="10588162"/>
              <a:ext cx="1264490" cy="1054686"/>
            </a:xfrm>
            <a:prstGeom prst="rect">
              <a:avLst/>
            </a:prstGeom>
          </p:spPr>
        </p:pic>
        <p:sp>
          <p:nvSpPr>
            <p:cNvPr id="397" name="TextBox 396"/>
            <p:cNvSpPr txBox="1"/>
            <p:nvPr/>
          </p:nvSpPr>
          <p:spPr>
            <a:xfrm>
              <a:off x="948286" y="11642848"/>
              <a:ext cx="1264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400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3483082" y="11820350"/>
            <a:ext cx="7719225" cy="6214455"/>
            <a:chOff x="13926592" y="11511257"/>
            <a:chExt cx="7719225" cy="6214455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5144" y="11511257"/>
              <a:ext cx="7500673" cy="5638175"/>
            </a:xfrm>
            <a:prstGeom prst="rect">
              <a:avLst/>
            </a:prstGeom>
          </p:spPr>
        </p:pic>
        <p:grpSp>
          <p:nvGrpSpPr>
            <p:cNvPr id="142" name="Group 141"/>
            <p:cNvGrpSpPr/>
            <p:nvPr/>
          </p:nvGrpSpPr>
          <p:grpSpPr>
            <a:xfrm>
              <a:off x="14351226" y="11737061"/>
              <a:ext cx="677930" cy="4921953"/>
              <a:chOff x="1623543" y="1585078"/>
              <a:chExt cx="558523" cy="405502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1623543" y="1585078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1200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628961" y="2333121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1100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628960" y="3093409"/>
                <a:ext cx="553105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 smtClean="0">
                    <a:latin typeface="FoundrySterling-Book"/>
                    <a:cs typeface="FoundrySterling-Book"/>
                  </a:rPr>
                  <a:t>1000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717069" y="5361183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7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717069" y="4605319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8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17069" y="3851011"/>
                <a:ext cx="452863" cy="27892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 dirty="0">
                    <a:latin typeface="FoundrySterling-Book"/>
                    <a:cs typeface="FoundrySterling-Book"/>
                  </a:rPr>
                  <a:t>9</a:t>
                </a:r>
                <a:r>
                  <a:rPr lang="en-US" sz="1600" dirty="0" smtClean="0">
                    <a:latin typeface="FoundrySterling-Book"/>
                    <a:cs typeface="FoundrySterling-Book"/>
                  </a:rPr>
                  <a:t>00</a:t>
                </a:r>
                <a:endParaRPr lang="en-US" sz="1600" dirty="0">
                  <a:latin typeface="FoundrySterling-Book"/>
                  <a:cs typeface="FoundrySterling-Book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 rot="16200000">
              <a:off x="11822111" y="14008574"/>
              <a:ext cx="4578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latin typeface="FoundrySterling-Book"/>
                  <a:cs typeface="FoundrySterling-Book"/>
                </a:rPr>
                <a:t>Reaction times </a:t>
              </a:r>
              <a:r>
                <a:rPr lang="en-US" sz="1800" b="1" dirty="0">
                  <a:latin typeface="FoundrySterling-Book"/>
                  <a:cs typeface="FoundrySterling-Book"/>
                </a:rPr>
                <a:t>(</a:t>
              </a:r>
              <a:r>
                <a:rPr lang="en-US" sz="1800" b="1" dirty="0" err="1">
                  <a:latin typeface="FoundrySterling-Book"/>
                  <a:cs typeface="FoundrySterling-Book"/>
                </a:rPr>
                <a:t>ms</a:t>
              </a:r>
              <a:r>
                <a:rPr lang="en-US" sz="1800" b="1" dirty="0" smtClean="0">
                  <a:latin typeface="FoundrySterling-Book"/>
                  <a:cs typeface="FoundrySterling-Book"/>
                </a:rPr>
                <a:t>)</a:t>
              </a:r>
              <a:endParaRPr lang="en-US" sz="1800" b="1" dirty="0">
                <a:latin typeface="FoundrySterling-Book"/>
                <a:cs typeface="FoundrySterling-Book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863486" y="17325602"/>
              <a:ext cx="4354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FoundrySterling-Book"/>
                  <a:cs typeface="FoundrySterling-Book"/>
                </a:rPr>
                <a:t>Steps around each condition</a:t>
              </a:r>
              <a:endParaRPr lang="en-US" sz="2000" b="1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15626870" y="16695204"/>
              <a:ext cx="4812339" cy="439216"/>
              <a:chOff x="15626870" y="16695204"/>
              <a:chExt cx="4812339" cy="439216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19999991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Arrow 112"/>
              <p:cNvSpPr/>
              <p:nvPr/>
            </p:nvSpPr>
            <p:spPr>
              <a:xfrm>
                <a:off x="20077081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Arrow 113"/>
              <p:cNvSpPr/>
              <p:nvPr/>
            </p:nvSpPr>
            <p:spPr>
              <a:xfrm>
                <a:off x="20236607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8542284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>
                <a:off x="18619374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Arrow 110"/>
              <p:cNvSpPr/>
              <p:nvPr/>
            </p:nvSpPr>
            <p:spPr>
              <a:xfrm>
                <a:off x="18778900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9271138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>
                <a:off x="19348228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Arrow 107"/>
              <p:cNvSpPr/>
              <p:nvPr/>
            </p:nvSpPr>
            <p:spPr>
              <a:xfrm>
                <a:off x="19507754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813431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Chalkduster"/>
                    <a:cs typeface="Chalkduster"/>
                  </a:rPr>
                  <a:t>?</a:t>
                </a:r>
                <a:endParaRPr lang="en-US" sz="1800" dirty="0">
                  <a:latin typeface="Chalkduster"/>
                  <a:cs typeface="Chalkduster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5626870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>
                <a:off x="15703961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15863486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16355724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>
                <a:off x="16432815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Arrow 101"/>
              <p:cNvSpPr/>
              <p:nvPr/>
            </p:nvSpPr>
            <p:spPr>
              <a:xfrm>
                <a:off x="16592340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7084577" y="16695204"/>
                <a:ext cx="439218" cy="43921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ight Arrow 97"/>
              <p:cNvSpPr/>
              <p:nvPr/>
            </p:nvSpPr>
            <p:spPr>
              <a:xfrm>
                <a:off x="17161667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ight Arrow 98"/>
              <p:cNvSpPr/>
              <p:nvPr/>
            </p:nvSpPr>
            <p:spPr>
              <a:xfrm>
                <a:off x="17321193" y="16866227"/>
                <a:ext cx="141386" cy="107213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>
              <a:off x="18437596" y="12538415"/>
              <a:ext cx="646331" cy="3511568"/>
              <a:chOff x="18437596" y="12538415"/>
              <a:chExt cx="646331" cy="3511568"/>
            </a:xfrm>
          </p:grpSpPr>
          <p:sp>
            <p:nvSpPr>
              <p:cNvPr id="405" name="Rounded Rectangle 404"/>
              <p:cNvSpPr/>
              <p:nvPr/>
            </p:nvSpPr>
            <p:spPr>
              <a:xfrm>
                <a:off x="18541151" y="14356698"/>
                <a:ext cx="439218" cy="1693285"/>
              </a:xfrm>
              <a:prstGeom prst="roundRect">
                <a:avLst>
                  <a:gd name="adj" fmla="val 37871"/>
                </a:avLst>
              </a:prstGeom>
              <a:solidFill>
                <a:srgbClr val="3090D5">
                  <a:alpha val="20000"/>
                </a:srgbClr>
              </a:solidFill>
              <a:ln w="38100" cmpd="sng">
                <a:solidFill>
                  <a:srgbClr val="3090D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 rot="16200000">
                <a:off x="17950283" y="13025728"/>
                <a:ext cx="1620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3090D5"/>
                    </a:solidFill>
                    <a:latin typeface="FoundrySterling-Book"/>
                    <a:cs typeface="FoundrySterling-Book"/>
                  </a:rPr>
                  <a:t>speed-up after</a:t>
                </a:r>
              </a:p>
              <a:p>
                <a:pPr algn="ctr"/>
                <a:r>
                  <a:rPr lang="en-US" sz="1800" dirty="0" smtClean="0">
                    <a:solidFill>
                      <a:srgbClr val="3090D5"/>
                    </a:solidFill>
                    <a:latin typeface="FoundrySterling-Book"/>
                    <a:cs typeface="FoundrySterling-Book"/>
                  </a:rPr>
                  <a:t>line change</a:t>
                </a:r>
                <a:endParaRPr lang="en-US" sz="1800" dirty="0">
                  <a:solidFill>
                    <a:srgbClr val="3090D5"/>
                  </a:solidFill>
                  <a:latin typeface="FoundrySterling-Book"/>
                  <a:cs typeface="FoundrySterling-Book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>
              <a:off x="16979888" y="11565687"/>
              <a:ext cx="646331" cy="4122772"/>
              <a:chOff x="16979888" y="11565687"/>
              <a:chExt cx="646331" cy="4122772"/>
            </a:xfrm>
          </p:grpSpPr>
          <p:sp>
            <p:nvSpPr>
              <p:cNvPr id="406" name="Rounded Rectangle 405"/>
              <p:cNvSpPr/>
              <p:nvPr/>
            </p:nvSpPr>
            <p:spPr>
              <a:xfrm>
                <a:off x="17084577" y="13542301"/>
                <a:ext cx="439218" cy="2146158"/>
              </a:xfrm>
              <a:prstGeom prst="roundRect">
                <a:avLst>
                  <a:gd name="adj" fmla="val 37871"/>
                </a:avLst>
              </a:prstGeom>
              <a:solidFill>
                <a:srgbClr val="3090D5">
                  <a:alpha val="20000"/>
                </a:srgbClr>
              </a:solidFill>
              <a:ln w="38100" cmpd="sng">
                <a:solidFill>
                  <a:srgbClr val="3090D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16338649" y="12206926"/>
                <a:ext cx="1928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3090D5"/>
                    </a:solidFill>
                    <a:latin typeface="FoundrySterling-Book"/>
                    <a:cs typeface="FoundrySterling-Book"/>
                  </a:rPr>
                  <a:t>slow-down before</a:t>
                </a:r>
              </a:p>
              <a:p>
                <a:pPr algn="ctr"/>
                <a:r>
                  <a:rPr lang="en-US" sz="1800" dirty="0" smtClean="0">
                    <a:solidFill>
                      <a:srgbClr val="3090D5"/>
                    </a:solidFill>
                    <a:latin typeface="FoundrySterling-Book"/>
                    <a:cs typeface="FoundrySterling-Book"/>
                  </a:rPr>
                  <a:t>line change</a:t>
                </a:r>
                <a:endParaRPr lang="en-US" sz="1800" dirty="0">
                  <a:solidFill>
                    <a:srgbClr val="3090D5"/>
                  </a:solidFill>
                  <a:latin typeface="FoundrySterling-Book"/>
                  <a:cs typeface="FoundrySterling-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5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247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60</cp:revision>
  <dcterms:created xsi:type="dcterms:W3CDTF">2015-05-01T12:21:01Z</dcterms:created>
  <dcterms:modified xsi:type="dcterms:W3CDTF">2015-05-01T18:29:00Z</dcterms:modified>
</cp:coreProperties>
</file>