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388388" cy="30275213"/>
  <p:notesSz cx="6858000" cy="9144000"/>
  <p:defaultTextStyle>
    <a:defPPr>
      <a:defRPr lang="en-US"/>
    </a:defPPr>
    <a:lvl1pPr marL="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12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82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74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657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569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48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39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31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51D37"/>
    <a:srgbClr val="CC6E70"/>
    <a:srgbClr val="8D9ABE"/>
    <a:srgbClr val="5A70A7"/>
    <a:srgbClr val="658AD6"/>
    <a:srgbClr val="1460DE"/>
    <a:srgbClr val="041D38"/>
    <a:srgbClr val="9CB95D"/>
    <a:srgbClr val="4F80B7"/>
    <a:srgbClr val="BD514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82277" autoAdjust="0"/>
  </p:normalViewPr>
  <p:slideViewPr>
    <p:cSldViewPr snapToGrid="0" snapToObjects="1">
      <p:cViewPr>
        <p:scale>
          <a:sx n="50" d="100"/>
          <a:sy n="50" d="100"/>
        </p:scale>
        <p:origin x="-1368" y="1448"/>
      </p:cViewPr>
      <p:guideLst>
        <p:guide orient="horz" pos="953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748B-6CA6-6448-8961-F4D9EE951B41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B81D-D848-F24E-972C-661AE85B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B81D-D848-F24E-972C-661AE85BE8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2" y="9404942"/>
            <a:ext cx="18180129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9" y="17155953"/>
            <a:ext cx="14971874" cy="773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3" y="1212416"/>
            <a:ext cx="4812387" cy="258320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8" y="1212416"/>
            <a:ext cx="14080691" cy="258320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3"/>
            <a:ext cx="18180129" cy="6012994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29" cy="66227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75912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5182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74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90365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37956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85548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8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18" y="6776888"/>
            <a:ext cx="945025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18" y="9601168"/>
            <a:ext cx="945025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9" y="6776888"/>
            <a:ext cx="945396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9" y="9601168"/>
            <a:ext cx="945396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3" y="1205403"/>
            <a:ext cx="7036631" cy="512996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7" y="1205405"/>
            <a:ext cx="11956703" cy="25839057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9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3" y="6335373"/>
            <a:ext cx="7036631" cy="2070908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4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12" indent="0">
              <a:buNone/>
              <a:defRPr sz="9100"/>
            </a:lvl2pPr>
            <a:lvl3pPr marL="2951828" indent="0">
              <a:buNone/>
              <a:defRPr sz="7900"/>
            </a:lvl3pPr>
            <a:lvl4pPr marL="4427741" indent="0">
              <a:buNone/>
              <a:defRPr sz="6300"/>
            </a:lvl4pPr>
            <a:lvl5pPr marL="5903657" indent="0">
              <a:buNone/>
              <a:defRPr sz="6300"/>
            </a:lvl5pPr>
            <a:lvl6pPr marL="7379569" indent="0">
              <a:buNone/>
              <a:defRPr sz="6300"/>
            </a:lvl6pPr>
            <a:lvl7pPr marL="8855481" indent="0">
              <a:buNone/>
              <a:defRPr sz="6300"/>
            </a:lvl7pPr>
            <a:lvl8pPr marL="10331398" indent="0">
              <a:buNone/>
              <a:defRPr sz="6300"/>
            </a:lvl8pPr>
            <a:lvl9pPr marL="1180731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2"/>
            <a:ext cx="12833033" cy="355312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5"/>
            <a:ext cx="19249547" cy="5045868"/>
          </a:xfrm>
          <a:prstGeom prst="rect">
            <a:avLst/>
          </a:prstGeom>
        </p:spPr>
        <p:txBody>
          <a:bodyPr vert="horz" lIns="295182" tIns="147591" rIns="295182" bIns="147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3"/>
            <a:ext cx="19249547" cy="19980239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1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7899-8260-524D-8E66-5AFEADFB059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2" y="28060640"/>
            <a:ext cx="6772988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6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91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37" indent="-1106937" algn="l" defTabSz="1475912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362" indent="-922446" algn="l" defTabSz="1475912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787" indent="-737958" algn="l" defTabSz="1475912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699" indent="-737958" algn="l" defTabSz="1475912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611" indent="-737958" algn="l" defTabSz="1475912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527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440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356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268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12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2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74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657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569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48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39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31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-1" y="3098637"/>
            <a:ext cx="21412445" cy="26474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1" y="-1"/>
            <a:ext cx="21412445" cy="4546647"/>
          </a:xfrm>
          <a:prstGeom prst="rect">
            <a:avLst/>
          </a:prstGeom>
          <a:solidFill>
            <a:srgbClr val="041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ox_brand_black_po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19159" y="691119"/>
            <a:ext cx="3098638" cy="309863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0278" y="216832"/>
            <a:ext cx="19868110" cy="2350986"/>
          </a:xfrm>
        </p:spPr>
        <p:txBody>
          <a:bodyPr>
            <a:noAutofit/>
          </a:bodyPr>
          <a:lstStyle/>
          <a:p>
            <a:r>
              <a:rPr lang="en-US" sz="6400" b="1" cap="small" dirty="0" smtClean="0">
                <a:solidFill>
                  <a:schemeClr val="bg1"/>
                </a:solidFill>
              </a:rPr>
              <a:t>Neural Mechanisms </a:t>
            </a:r>
            <a:r>
              <a:rPr lang="en-US" sz="6400" b="1" cap="small" dirty="0" smtClean="0">
                <a:solidFill>
                  <a:schemeClr val="bg1"/>
                </a:solidFill>
              </a:rPr>
              <a:t>of</a:t>
            </a:r>
            <a:br>
              <a:rPr lang="en-US" sz="6400" b="1" cap="small" dirty="0" smtClean="0">
                <a:solidFill>
                  <a:schemeClr val="bg1"/>
                </a:solidFill>
              </a:rPr>
            </a:br>
            <a:r>
              <a:rPr lang="en-US" sz="6400" b="1" cap="small" dirty="0" smtClean="0">
                <a:solidFill>
                  <a:schemeClr val="bg1"/>
                </a:solidFill>
              </a:rPr>
              <a:t>Hierarchical Planning </a:t>
            </a:r>
            <a:r>
              <a:rPr lang="en-US" sz="6400" b="1" cap="small" dirty="0" smtClean="0">
                <a:solidFill>
                  <a:schemeClr val="bg1"/>
                </a:solidFill>
              </a:rPr>
              <a:t>during Navigation</a:t>
            </a:r>
            <a:endParaRPr lang="en-US" sz="6400" b="1" cap="small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0278" y="2536842"/>
            <a:ext cx="19868110" cy="1066540"/>
          </a:xfrm>
        </p:spPr>
        <p:txBody>
          <a:bodyPr>
            <a:normAutofit/>
          </a:bodyPr>
          <a:lstStyle/>
          <a:p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Balaguer 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Jan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Hassabis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Demis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Spiers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Hugo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Summerfield 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Chris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200" b="1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08110" y="15262448"/>
            <a:ext cx="6022782" cy="6167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7" rIns="91430" bIns="45717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General </a:t>
            </a:r>
            <a:r>
              <a:rPr lang="en-US" sz="2000" b="1" dirty="0" smtClean="0">
                <a:solidFill>
                  <a:srgbClr val="FFFFFF"/>
                </a:solidFill>
              </a:rPr>
              <a:t>Linear Model of BOLD </a:t>
            </a:r>
            <a:r>
              <a:rPr lang="en-US" sz="2000" b="1" dirty="0" smtClean="0">
                <a:solidFill>
                  <a:srgbClr val="FFFFFF"/>
                </a:solidFill>
              </a:rPr>
              <a:t>signal</a:t>
            </a:r>
            <a:endParaRPr lang="en-US" sz="4300" dirty="0" smtClean="0"/>
          </a:p>
        </p:txBody>
      </p:sp>
      <p:grpSp>
        <p:nvGrpSpPr>
          <p:cNvPr id="200" name="Group 199"/>
          <p:cNvGrpSpPr/>
          <p:nvPr/>
        </p:nvGrpSpPr>
        <p:grpSpPr>
          <a:xfrm>
            <a:off x="8408110" y="15879149"/>
            <a:ext cx="4351425" cy="2135156"/>
            <a:chOff x="11837726" y="18928663"/>
            <a:chExt cx="4351425" cy="2135156"/>
          </a:xfrm>
        </p:grpSpPr>
        <p:sp>
          <p:nvSpPr>
            <p:cNvPr id="97" name="TextBox 96"/>
            <p:cNvSpPr txBox="1"/>
            <p:nvPr/>
          </p:nvSpPr>
          <p:spPr>
            <a:xfrm>
              <a:off x="11970099" y="20725271"/>
              <a:ext cx="1739249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err="1" smtClean="0"/>
                <a:t>x</a:t>
              </a:r>
              <a:r>
                <a:rPr lang="en-US" sz="1600" dirty="0" smtClean="0"/>
                <a:t> = 14, </a:t>
              </a:r>
              <a:r>
                <a:rPr lang="en-US" sz="1600" dirty="0" err="1" smtClean="0"/>
                <a:t>p</a:t>
              </a:r>
              <a:r>
                <a:rPr lang="en-US" sz="1600" dirty="0" smtClean="0"/>
                <a:t> &lt; 10</a:t>
              </a:r>
              <a:r>
                <a:rPr lang="en-US" sz="1600" baseline="30000" dirty="0" smtClean="0"/>
                <a:t>-3</a:t>
              </a:r>
              <a:endParaRPr lang="en-US" sz="16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1837726" y="18928663"/>
              <a:ext cx="4351425" cy="1796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1965397" y="19024762"/>
              <a:ext cx="1743951" cy="1375268"/>
              <a:chOff x="12305793" y="18512935"/>
              <a:chExt cx="1743950" cy="1375266"/>
            </a:xfrm>
          </p:grpSpPr>
          <p:pic>
            <p:nvPicPr>
              <p:cNvPr id="65" name="Picture 64" descr="interaction x=14 S=5.68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05793" y="18512935"/>
                <a:ext cx="1712340" cy="1375266"/>
              </a:xfrm>
              <a:prstGeom prst="roundRect">
                <a:avLst/>
              </a:prstGeom>
            </p:spPr>
          </p:pic>
          <p:sp>
            <p:nvSpPr>
              <p:cNvPr id="92" name="Donut 91"/>
              <p:cNvSpPr/>
              <p:nvPr/>
            </p:nvSpPr>
            <p:spPr>
              <a:xfrm>
                <a:off x="13364045" y="18911810"/>
                <a:ext cx="451884" cy="451884"/>
              </a:xfrm>
              <a:prstGeom prst="donut">
                <a:avLst>
                  <a:gd name="adj" fmla="val 16973"/>
                </a:avLst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3174985" y="19325586"/>
                <a:ext cx="874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MAX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= 5.68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3677736" y="19327956"/>
              <a:ext cx="2506711" cy="400103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ctr">
              <a:spAutoFit/>
            </a:bodyPr>
            <a:lstStyle/>
            <a:p>
              <a:pPr algn="ctr"/>
              <a:r>
                <a:rPr lang="en-US" sz="2000" dirty="0" smtClean="0"/>
                <a:t>interaction</a:t>
              </a: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4088338" y="19795009"/>
              <a:ext cx="319404" cy="319404"/>
              <a:chOff x="13829473" y="17809972"/>
              <a:chExt cx="555778" cy="555778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3829473" y="17809972"/>
                <a:ext cx="555778" cy="55577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ight Arrow 132"/>
              <p:cNvSpPr/>
              <p:nvPr/>
            </p:nvSpPr>
            <p:spPr>
              <a:xfrm>
                <a:off x="13927022" y="18035318"/>
                <a:ext cx="178907" cy="135665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6200000">
                <a:off x="14020933" y="17886332"/>
                <a:ext cx="178907" cy="13566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4158159" y="18067377"/>
                <a:ext cx="138702" cy="6821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5400000">
                <a:off x="14016475" y="18217907"/>
                <a:ext cx="178907" cy="6821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5362531" y="19795079"/>
              <a:ext cx="319336" cy="319334"/>
              <a:chOff x="5313985" y="20269321"/>
              <a:chExt cx="555660" cy="555656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5313985" y="20269321"/>
                <a:ext cx="555660" cy="5556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ight Arrow 138"/>
              <p:cNvSpPr/>
              <p:nvPr/>
            </p:nvSpPr>
            <p:spPr>
              <a:xfrm>
                <a:off x="5411514" y="20485684"/>
                <a:ext cx="178869" cy="135635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>
                <a:off x="5613331" y="20485684"/>
                <a:ext cx="178869" cy="135635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 rot="5400000">
                <a:off x="5500948" y="20370187"/>
                <a:ext cx="178868" cy="681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500948" y="20668232"/>
                <a:ext cx="178868" cy="681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4999193" y="19790265"/>
              <a:ext cx="324080" cy="324078"/>
              <a:chOff x="6876644" y="20269321"/>
              <a:chExt cx="563914" cy="563910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6876644" y="20269321"/>
                <a:ext cx="563914" cy="56391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ight Arrow 144"/>
              <p:cNvSpPr/>
              <p:nvPr/>
            </p:nvSpPr>
            <p:spPr>
              <a:xfrm>
                <a:off x="6975620" y="20488897"/>
                <a:ext cx="181526" cy="137650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ight Arrow 145"/>
              <p:cNvSpPr/>
              <p:nvPr/>
            </p:nvSpPr>
            <p:spPr>
              <a:xfrm rot="16200000">
                <a:off x="7066384" y="20333053"/>
                <a:ext cx="181526" cy="137651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449012" y="19790335"/>
              <a:ext cx="324080" cy="324078"/>
              <a:chOff x="4693486" y="20269321"/>
              <a:chExt cx="563914" cy="563910"/>
            </a:xfrm>
          </p:grpSpPr>
          <p:sp>
            <p:nvSpPr>
              <p:cNvPr id="148" name="Rounded Rectangle 147"/>
              <p:cNvSpPr/>
              <p:nvPr/>
            </p:nvSpPr>
            <p:spPr>
              <a:xfrm>
                <a:off x="4693486" y="20269321"/>
                <a:ext cx="563914" cy="56391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>
                <a:off x="4792462" y="20488900"/>
                <a:ext cx="181526" cy="137650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Arrow 149"/>
              <p:cNvSpPr/>
              <p:nvPr/>
            </p:nvSpPr>
            <p:spPr>
              <a:xfrm>
                <a:off x="4997278" y="20488897"/>
                <a:ext cx="181526" cy="137650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Half Frame 150"/>
            <p:cNvSpPr/>
            <p:nvPr/>
          </p:nvSpPr>
          <p:spPr>
            <a:xfrm rot="8100000">
              <a:off x="14756715" y="19876768"/>
              <a:ext cx="155745" cy="155745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3556951" y="15008297"/>
            <a:ext cx="2589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dACC</a:t>
            </a:r>
            <a:r>
              <a:rPr lang="en-US" sz="2000" dirty="0" smtClean="0"/>
              <a:t> was significantly more activated in </a:t>
            </a:r>
            <a:r>
              <a:rPr lang="en-US" sz="2000" b="1" dirty="0" smtClean="0">
                <a:solidFill>
                  <a:srgbClr val="FFFFFF"/>
                </a:solidFill>
              </a:rPr>
              <a:t>exchange stations</a:t>
            </a:r>
            <a:r>
              <a:rPr lang="en-US" sz="2000" dirty="0" smtClean="0"/>
              <a:t> than in regular stations.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Critically</a:t>
            </a:r>
            <a:r>
              <a:rPr lang="en-US" sz="2000" dirty="0" smtClean="0"/>
              <a:t>, this activation was strongest when </a:t>
            </a:r>
            <a:r>
              <a:rPr lang="en-US" sz="2000" b="1" dirty="0" smtClean="0">
                <a:solidFill>
                  <a:srgbClr val="FFFFFF"/>
                </a:solidFill>
              </a:rPr>
              <a:t>switching line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53" name="Subtitle 2"/>
          <p:cNvSpPr txBox="1">
            <a:spLocks/>
          </p:cNvSpPr>
          <p:nvPr/>
        </p:nvSpPr>
        <p:spPr>
          <a:xfrm>
            <a:off x="1520278" y="3304280"/>
            <a:ext cx="19868110" cy="999684"/>
          </a:xfrm>
          <a:prstGeom prst="rect">
            <a:avLst/>
          </a:prstGeom>
        </p:spPr>
        <p:txBody>
          <a:bodyPr vert="horz" lIns="295182" tIns="147591" rIns="295182" bIns="147591" rtlCol="0">
            <a:normAutofit fontScale="92500" lnSpcReduction="20000"/>
          </a:bodyPr>
          <a:lstStyle/>
          <a:p>
            <a:pPr marL="0" marR="0" lvl="0" indent="0" algn="ctr" defTabSz="14759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Dept. Experimental Psychology, University of Oxford,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Oxfor</a:t>
            </a:r>
            <a:r>
              <a:rPr lang="en-US" sz="2600" dirty="0" err="1" smtClean="0">
                <a:solidFill>
                  <a:schemeClr val="tx1">
                    <a:tint val="75000"/>
                  </a:schemeClr>
                </a:solidFill>
              </a:rPr>
              <a:t>d</a:t>
            </a:r>
            <a:r>
              <a:rPr lang="en-US" sz="2600" dirty="0" smtClean="0">
                <a:solidFill>
                  <a:schemeClr val="tx1">
                    <a:tint val="75000"/>
                  </a:schemeClr>
                </a:solidFill>
              </a:rPr>
              <a:t>, UK.</a:t>
            </a:r>
          </a:p>
          <a:p>
            <a:pPr marL="0" marR="0" lvl="0" indent="0" algn="ctr" defTabSz="14759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Dept. Psychology, University College London, London, UK.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0" y="29573551"/>
            <a:ext cx="21412445" cy="701662"/>
          </a:xfrm>
          <a:prstGeom prst="rect">
            <a:avLst/>
          </a:prstGeom>
          <a:solidFill>
            <a:srgbClr val="041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223904" y="29679528"/>
            <a:ext cx="693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Correspondence : </a:t>
            </a:r>
            <a:r>
              <a:rPr lang="en-US" sz="24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jdobalaguer@gmail.com</a:t>
            </a:r>
            <a:endParaRPr lang="en-US" sz="2400" dirty="0" smtClean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9357694" y="11776232"/>
            <a:ext cx="11540002" cy="171955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Participants </a:t>
            </a:r>
            <a:r>
              <a:rPr lang="en-US" sz="2000" dirty="0" smtClean="0">
                <a:solidFill>
                  <a:schemeClr val="tx1"/>
                </a:solidFill>
              </a:rPr>
              <a:t>navigated in a </a:t>
            </a:r>
            <a:r>
              <a:rPr lang="en-US" sz="2000" b="1" dirty="0" smtClean="0">
                <a:solidFill>
                  <a:srgbClr val="FFFFFF"/>
                </a:solidFill>
              </a:rPr>
              <a:t>virtual subway network</a:t>
            </a:r>
            <a:r>
              <a:rPr lang="en-US" sz="2000" dirty="0" smtClean="0">
                <a:solidFill>
                  <a:srgbClr val="FFFFFF"/>
                </a:solidFill>
              </a:rPr>
              <a:t> (stations and lines)</a:t>
            </a:r>
            <a:r>
              <a:rPr lang="en-US" sz="2000" dirty="0" smtClean="0">
                <a:solidFill>
                  <a:schemeClr val="tx1"/>
                </a:solidFill>
              </a:rPr>
              <a:t> with which they were familiar. The instruction was to </a:t>
            </a:r>
            <a:r>
              <a:rPr lang="en-US" sz="2000" dirty="0" err="1" smtClean="0">
                <a:solidFill>
                  <a:schemeClr val="tx1"/>
                </a:solidFill>
              </a:rPr>
              <a:t>minimise</a:t>
            </a:r>
            <a:r>
              <a:rPr lang="en-US" sz="2000" dirty="0" smtClean="0">
                <a:solidFill>
                  <a:schemeClr val="tx1"/>
                </a:solidFill>
              </a:rPr>
              <a:t> the length of their journey. The </a:t>
            </a:r>
            <a:r>
              <a:rPr lang="en-US" sz="2000" b="1" dirty="0" smtClean="0">
                <a:solidFill>
                  <a:schemeClr val="tx1"/>
                </a:solidFill>
              </a:rPr>
              <a:t>map was not shown</a:t>
            </a:r>
            <a:r>
              <a:rPr lang="en-US" sz="2000" dirty="0" smtClean="0">
                <a:solidFill>
                  <a:schemeClr val="tx1"/>
                </a:solidFill>
              </a:rPr>
              <a:t> during navigation.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Possible directions (actions) were North/South/East/West.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Regular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exchange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elbow</a:t>
            </a:r>
            <a:r>
              <a:rPr lang="en-US" sz="2000" dirty="0" smtClean="0">
                <a:solidFill>
                  <a:schemeClr val="tx1"/>
                </a:solidFill>
              </a:rPr>
              <a:t> stations allowed us to disentangle between effects due to number of directions, direction switch and line switch.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657793" y="4887382"/>
            <a:ext cx="6627452" cy="1650464"/>
            <a:chOff x="657793" y="3555414"/>
            <a:chExt cx="6627452" cy="1650464"/>
          </a:xfrm>
        </p:grpSpPr>
        <p:sp>
          <p:nvSpPr>
            <p:cNvPr id="4" name="Rounded Rectangle 3"/>
            <p:cNvSpPr/>
            <p:nvPr/>
          </p:nvSpPr>
          <p:spPr>
            <a:xfrm>
              <a:off x="1812526" y="3555414"/>
              <a:ext cx="5472719" cy="1650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ctr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Introduction</a:t>
              </a:r>
              <a:endParaRPr lang="en-US" sz="4200" b="1" dirty="0" smtClean="0">
                <a:ln w="12700">
                  <a:noFill/>
                </a:ln>
                <a:solidFill>
                  <a:srgbClr val="051D37"/>
                </a:solidFill>
                <a:effectLst/>
              </a:endParaRPr>
            </a:p>
            <a:p>
              <a:endParaRPr lang="en-US" sz="4200" dirty="0" smtClean="0">
                <a:solidFill>
                  <a:srgbClr val="051D37"/>
                </a:solidFill>
                <a:effectLst>
                  <a:glow rad="127000">
                    <a:srgbClr val="051D37"/>
                  </a:glow>
                </a:effectLst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657793" y="3682867"/>
              <a:ext cx="862485" cy="8624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1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9357694" y="4887382"/>
            <a:ext cx="6627452" cy="1650464"/>
            <a:chOff x="657793" y="3555414"/>
            <a:chExt cx="6627452" cy="1650464"/>
          </a:xfrm>
        </p:grpSpPr>
        <p:sp>
          <p:nvSpPr>
            <p:cNvPr id="177" name="Rounded Rectangle 176"/>
            <p:cNvSpPr/>
            <p:nvPr/>
          </p:nvSpPr>
          <p:spPr>
            <a:xfrm>
              <a:off x="1812526" y="3555414"/>
              <a:ext cx="5472719" cy="1650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ctr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Design</a:t>
              </a:r>
            </a:p>
            <a:p>
              <a:endParaRPr lang="en-US" sz="4200" dirty="0" smtClean="0">
                <a:solidFill>
                  <a:srgbClr val="051D37"/>
                </a:solidFill>
                <a:effectLst>
                  <a:glow rad="127000">
                    <a:srgbClr val="051D37"/>
                  </a:glow>
                </a:effectLst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57793" y="3682867"/>
              <a:ext cx="862485" cy="8624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2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</p:grpSp>
      <p:sp>
        <p:nvSpPr>
          <p:cNvPr id="182" name="Rounded Rectangle 181"/>
          <p:cNvSpPr/>
          <p:nvPr/>
        </p:nvSpPr>
        <p:spPr>
          <a:xfrm>
            <a:off x="1824571" y="11260898"/>
            <a:ext cx="5472719" cy="165046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ctr"/>
          <a:lstStyle/>
          <a:p>
            <a:r>
              <a:rPr lang="en-US" sz="4200" b="1" dirty="0" smtClean="0">
                <a:ln w="12700">
                  <a:noFill/>
                </a:ln>
                <a:solidFill>
                  <a:srgbClr val="051D37"/>
                </a:solidFill>
                <a:effectLst/>
              </a:rPr>
              <a:t>Methods</a:t>
            </a:r>
          </a:p>
          <a:p>
            <a:endParaRPr lang="en-US" sz="4200" dirty="0" smtClean="0">
              <a:solidFill>
                <a:srgbClr val="051D37"/>
              </a:solidFill>
              <a:effectLst>
                <a:glow rad="127000">
                  <a:srgbClr val="051D37"/>
                </a:glow>
              </a:effectLst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660706" y="12326934"/>
            <a:ext cx="8374167" cy="116885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</a:rPr>
              <a:t>N </a:t>
            </a:r>
            <a:r>
              <a:rPr lang="en-US" sz="2000" b="1" dirty="0" smtClean="0">
                <a:solidFill>
                  <a:srgbClr val="000000"/>
                </a:solidFill>
              </a:rPr>
              <a:t>= 19</a:t>
            </a:r>
            <a:r>
              <a:rPr lang="en-US" sz="2000" dirty="0" smtClean="0">
                <a:solidFill>
                  <a:srgbClr val="000000"/>
                </a:solidFill>
              </a:rPr>
              <a:t> participants (age 00±00, 00 males) performed a navigation task while undergoing </a:t>
            </a:r>
            <a:r>
              <a:rPr lang="en-US" sz="2000" b="1" dirty="0" err="1" smtClean="0">
                <a:solidFill>
                  <a:srgbClr val="000000"/>
                </a:solidFill>
              </a:rPr>
              <a:t>fMRI</a:t>
            </a:r>
            <a:r>
              <a:rPr lang="en-US" sz="2000" dirty="0" smtClean="0">
                <a:solidFill>
                  <a:srgbClr val="000000"/>
                </a:solidFill>
              </a:rPr>
              <a:t>. There was a preliminary </a:t>
            </a:r>
            <a:r>
              <a:rPr lang="en-US" sz="2000" b="1" dirty="0" smtClean="0">
                <a:solidFill>
                  <a:srgbClr val="000000"/>
                </a:solidFill>
              </a:rPr>
              <a:t>training session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657794" y="6271308"/>
            <a:ext cx="7882689" cy="436850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Reinforcement </a:t>
            </a:r>
            <a:r>
              <a:rPr lang="en-US" sz="2000" dirty="0" smtClean="0">
                <a:solidFill>
                  <a:schemeClr val="tx1"/>
                </a:solidFill>
              </a:rPr>
              <a:t>Learning (RL) is a general framework of Machine Learning that also describes mammalian </a:t>
            </a:r>
            <a:r>
              <a:rPr lang="en-US" sz="2000" dirty="0" err="1" smtClean="0">
                <a:solidFill>
                  <a:schemeClr val="tx1"/>
                </a:solidFill>
              </a:rPr>
              <a:t>behaviour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aseline="30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Hierarchical Reinforcement Learning (HRL)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aseline="30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an extension of RL for temporal abstraction </a:t>
            </a:r>
            <a:r>
              <a:rPr lang="en-US" sz="2000" baseline="30000" dirty="0" smtClean="0">
                <a:solidFill>
                  <a:srgbClr val="000000"/>
                </a:solidFill>
              </a:rPr>
              <a:t>3,4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To achieve this, HRL exploits the concept of </a:t>
            </a:r>
            <a:r>
              <a:rPr lang="en-US" sz="2000" b="1" dirty="0" smtClean="0">
                <a:solidFill>
                  <a:srgbClr val="000000"/>
                </a:solidFill>
              </a:rPr>
              <a:t>options</a:t>
            </a:r>
            <a:r>
              <a:rPr lang="en-US" sz="2000" dirty="0" smtClean="0">
                <a:solidFill>
                  <a:srgbClr val="000000"/>
                </a:solidFill>
              </a:rPr>
              <a:t> (or contexts), each defined by its </a:t>
            </a:r>
            <a:r>
              <a:rPr lang="en-US" sz="2000" b="1" dirty="0" err="1" smtClean="0">
                <a:solidFill>
                  <a:srgbClr val="000000"/>
                </a:solidFill>
              </a:rPr>
              <a:t>subgoal</a:t>
            </a:r>
            <a:r>
              <a:rPr lang="en-US" sz="2000" b="1" dirty="0" smtClean="0">
                <a:solidFill>
                  <a:srgbClr val="000000"/>
                </a:solidFill>
              </a:rPr>
              <a:t> state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Prediction </a:t>
            </a:r>
            <a:r>
              <a:rPr lang="en-US" sz="2000" dirty="0">
                <a:solidFill>
                  <a:srgbClr val="000000"/>
                </a:solidFill>
              </a:rPr>
              <a:t>error signals for interim goals have been observed in the </a:t>
            </a:r>
            <a:r>
              <a:rPr lang="en-US" sz="2000" dirty="0" smtClean="0">
                <a:solidFill>
                  <a:srgbClr val="000000"/>
                </a:solidFill>
              </a:rPr>
              <a:t>striatum </a:t>
            </a:r>
            <a:r>
              <a:rPr lang="en-US" sz="2000" baseline="30000" dirty="0" smtClean="0">
                <a:solidFill>
                  <a:srgbClr val="000000"/>
                </a:solidFill>
              </a:rPr>
              <a:t>5</a:t>
            </a:r>
            <a:r>
              <a:rPr lang="en-GB" sz="2000" dirty="0" smtClean="0">
                <a:solidFill>
                  <a:srgbClr val="000000"/>
                </a:solidFill>
              </a:rPr>
              <a:t>, but </a:t>
            </a:r>
            <a:r>
              <a:rPr lang="en-US" sz="2000" dirty="0" smtClean="0">
                <a:solidFill>
                  <a:srgbClr val="000000"/>
                </a:solidFill>
              </a:rPr>
              <a:t>it </a:t>
            </a:r>
            <a:r>
              <a:rPr lang="en-US" sz="2000" dirty="0">
                <a:solidFill>
                  <a:srgbClr val="000000"/>
                </a:solidFill>
              </a:rPr>
              <a:t>remains unknown </a:t>
            </a:r>
            <a:r>
              <a:rPr lang="en-US" sz="2000" dirty="0">
                <a:solidFill>
                  <a:schemeClr val="bg1"/>
                </a:solidFill>
              </a:rPr>
              <a:t>whether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representations </a:t>
            </a:r>
            <a:r>
              <a:rPr lang="en-US" sz="2000" b="1" dirty="0">
                <a:solidFill>
                  <a:schemeClr val="bg1"/>
                </a:solidFill>
              </a:rPr>
              <a:t>of</a:t>
            </a:r>
            <a:r>
              <a:rPr lang="en-US" sz="2000" b="1" dirty="0" smtClean="0">
                <a:solidFill>
                  <a:schemeClr val="bg1"/>
                </a:solidFill>
              </a:rPr>
              <a:t> context switching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exist in the human </a:t>
            </a:r>
            <a:r>
              <a:rPr lang="en-US" sz="2000" dirty="0" smtClean="0">
                <a:solidFill>
                  <a:schemeClr val="bg1"/>
                </a:solidFill>
              </a:rPr>
              <a:t>brain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We predicted that </a:t>
            </a:r>
            <a:r>
              <a:rPr lang="en-US" sz="2000" dirty="0" err="1" smtClean="0">
                <a:solidFill>
                  <a:schemeClr val="tx1"/>
                </a:solidFill>
              </a:rPr>
              <a:t>subgoal</a:t>
            </a:r>
            <a:r>
              <a:rPr lang="en-US" sz="2000" dirty="0" smtClean="0">
                <a:solidFill>
                  <a:schemeClr val="tx1"/>
                </a:solidFill>
              </a:rPr>
              <a:t> states would be associated with activation in the </a:t>
            </a:r>
            <a:r>
              <a:rPr lang="en-US" sz="2000" b="1" dirty="0" smtClean="0">
                <a:solidFill>
                  <a:srgbClr val="FFFFFF"/>
                </a:solidFill>
              </a:rPr>
              <a:t>dorsal Anterior </a:t>
            </a:r>
            <a:r>
              <a:rPr lang="en-US" sz="2000" b="1" dirty="0" err="1" smtClean="0">
                <a:solidFill>
                  <a:srgbClr val="FFFFFF"/>
                </a:solidFill>
              </a:rPr>
              <a:t>Cingulate</a:t>
            </a:r>
            <a:r>
              <a:rPr lang="en-US" sz="2000" b="1" dirty="0" smtClean="0">
                <a:solidFill>
                  <a:srgbClr val="FFFFFF"/>
                </a:solidFill>
              </a:rPr>
              <a:t> Cortex (</a:t>
            </a:r>
            <a:r>
              <a:rPr lang="en-US" sz="2000" b="1" dirty="0" err="1" smtClean="0">
                <a:solidFill>
                  <a:srgbClr val="FFFFFF"/>
                </a:solidFill>
              </a:rPr>
              <a:t>dACC</a:t>
            </a:r>
            <a:r>
              <a:rPr lang="en-US" sz="2000" b="1" dirty="0" smtClean="0">
                <a:solidFill>
                  <a:srgbClr val="FFFFFF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, a region previously associated with task-switching </a:t>
            </a:r>
            <a:r>
              <a:rPr lang="en-US" sz="2000" baseline="30000" dirty="0" smtClean="0">
                <a:solidFill>
                  <a:schemeClr val="tx1"/>
                </a:solidFill>
              </a:rPr>
              <a:t>6</a:t>
            </a:r>
            <a:r>
              <a:rPr lang="en-US" sz="2000" dirty="0" smtClean="0">
                <a:solidFill>
                  <a:schemeClr val="tx1"/>
                </a:solidFill>
              </a:rPr>
              <a:t> and tracking the reward value of alternative contexts </a:t>
            </a:r>
            <a:r>
              <a:rPr lang="en-US" sz="2000" baseline="30000" dirty="0" smtClean="0">
                <a:solidFill>
                  <a:schemeClr val="tx1"/>
                </a:solidFill>
              </a:rPr>
              <a:t>7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657793" y="24056742"/>
            <a:ext cx="6627452" cy="1650464"/>
            <a:chOff x="657793" y="22401794"/>
            <a:chExt cx="6627452" cy="1650464"/>
          </a:xfrm>
        </p:grpSpPr>
        <p:sp>
          <p:nvSpPr>
            <p:cNvPr id="185" name="Rounded Rectangle 184"/>
            <p:cNvSpPr/>
            <p:nvPr/>
          </p:nvSpPr>
          <p:spPr>
            <a:xfrm>
              <a:off x="1812526" y="22401794"/>
              <a:ext cx="5472719" cy="1650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ctr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Discussion</a:t>
              </a:r>
            </a:p>
            <a:p>
              <a:endParaRPr lang="en-US" sz="4200" dirty="0" smtClean="0">
                <a:solidFill>
                  <a:srgbClr val="051D37"/>
                </a:solidFill>
                <a:effectLst>
                  <a:glow rad="127000">
                    <a:srgbClr val="051D37"/>
                  </a:glow>
                </a:effectLst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657793" y="22529247"/>
              <a:ext cx="862485" cy="8624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5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</p:grpSp>
      <p:sp>
        <p:nvSpPr>
          <p:cNvPr id="187" name="Rounded Rectangle 186"/>
          <p:cNvSpPr/>
          <p:nvPr/>
        </p:nvSpPr>
        <p:spPr>
          <a:xfrm>
            <a:off x="1780286" y="26670466"/>
            <a:ext cx="5472719" cy="165046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ctr"/>
          <a:lstStyle/>
          <a:p>
            <a:r>
              <a:rPr lang="en-US" sz="4200" b="1" dirty="0" smtClean="0">
                <a:ln w="12700">
                  <a:noFill/>
                </a:ln>
                <a:solidFill>
                  <a:srgbClr val="051D37"/>
                </a:solidFill>
                <a:effectLst/>
              </a:rPr>
              <a:t>References</a:t>
            </a:r>
          </a:p>
          <a:p>
            <a:endParaRPr lang="en-US" sz="4200" dirty="0" smtClean="0">
              <a:solidFill>
                <a:srgbClr val="051D37"/>
              </a:solidFill>
              <a:effectLst>
                <a:glow rad="127000">
                  <a:srgbClr val="051D37"/>
                </a:glo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394763" y="27708436"/>
            <a:ext cx="16491581" cy="1646762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1</a:t>
            </a:r>
            <a:r>
              <a:rPr lang="en-GB" sz="1600" b="1" dirty="0" smtClean="0">
                <a:solidFill>
                  <a:schemeClr val="tx1"/>
                </a:solidFill>
              </a:rPr>
              <a:t>. Schapiro et al. (2013)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i="1" dirty="0" smtClean="0">
                <a:solidFill>
                  <a:schemeClr val="tx1"/>
                </a:solidFill>
              </a:rPr>
              <a:t>Neural representations of events arise from temporal community structure</a:t>
            </a:r>
            <a:r>
              <a:rPr lang="en-GB" sz="1600" dirty="0" smtClean="0">
                <a:solidFill>
                  <a:schemeClr val="tx1"/>
                </a:solidFill>
              </a:rPr>
              <a:t>, Nature 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2</a:t>
            </a:r>
            <a:r>
              <a:rPr lang="en-GB" sz="1600" b="1" dirty="0" smtClean="0">
                <a:solidFill>
                  <a:schemeClr val="tx1"/>
                </a:solidFill>
              </a:rPr>
              <a:t>. </a:t>
            </a:r>
            <a:r>
              <a:rPr lang="en-GB" sz="1600" b="1" dirty="0" err="1" smtClean="0">
                <a:solidFill>
                  <a:schemeClr val="tx1"/>
                </a:solidFill>
              </a:rPr>
              <a:t>Botvinick</a:t>
            </a:r>
            <a:r>
              <a:rPr lang="en-GB" sz="1600" b="1" dirty="0">
                <a:solidFill>
                  <a:schemeClr val="tx1"/>
                </a:solidFill>
              </a:rPr>
              <a:t>, </a:t>
            </a:r>
            <a:r>
              <a:rPr lang="en-GB" sz="1600" b="1" dirty="0" err="1">
                <a:solidFill>
                  <a:schemeClr val="tx1"/>
                </a:solidFill>
              </a:rPr>
              <a:t>Niv</a:t>
            </a:r>
            <a:r>
              <a:rPr lang="en-GB" sz="1600" b="1" dirty="0">
                <a:solidFill>
                  <a:schemeClr val="tx1"/>
                </a:solidFill>
              </a:rPr>
              <a:t>, </a:t>
            </a:r>
            <a:r>
              <a:rPr lang="en-GB" sz="1600" b="1" dirty="0" err="1">
                <a:solidFill>
                  <a:schemeClr val="tx1"/>
                </a:solidFill>
              </a:rPr>
              <a:t>Barto</a:t>
            </a:r>
            <a:r>
              <a:rPr lang="en-GB" sz="1600" b="1" dirty="0">
                <a:solidFill>
                  <a:schemeClr val="tx1"/>
                </a:solidFill>
              </a:rPr>
              <a:t> (2009)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i="1" dirty="0">
                <a:solidFill>
                  <a:schemeClr val="tx1"/>
                </a:solidFill>
              </a:rPr>
              <a:t>Hierarchically organized </a:t>
            </a:r>
            <a:r>
              <a:rPr lang="en-GB" sz="1600" i="1" dirty="0" err="1">
                <a:solidFill>
                  <a:schemeClr val="tx1"/>
                </a:solidFill>
              </a:rPr>
              <a:t>behavior</a:t>
            </a:r>
            <a:r>
              <a:rPr lang="en-GB" sz="1600" i="1" dirty="0">
                <a:solidFill>
                  <a:schemeClr val="tx1"/>
                </a:solidFill>
              </a:rPr>
              <a:t> and its neural foundations: A reinforcement learning </a:t>
            </a:r>
            <a:r>
              <a:rPr lang="en-GB" sz="1600" i="1" dirty="0" smtClean="0">
                <a:solidFill>
                  <a:schemeClr val="tx1"/>
                </a:solidFill>
              </a:rPr>
              <a:t>perspective, </a:t>
            </a:r>
            <a:r>
              <a:rPr lang="en-GB" sz="1600" dirty="0" smtClean="0">
                <a:solidFill>
                  <a:schemeClr val="tx1"/>
                </a:solidFill>
              </a:rPr>
              <a:t>Cognition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3</a:t>
            </a:r>
            <a:r>
              <a:rPr lang="en-GB" sz="1600" b="1" dirty="0" smtClean="0">
                <a:solidFill>
                  <a:schemeClr val="tx1"/>
                </a:solidFill>
              </a:rPr>
              <a:t>. </a:t>
            </a:r>
            <a:r>
              <a:rPr lang="en-GB" sz="1600" b="1" dirty="0" err="1" smtClean="0">
                <a:solidFill>
                  <a:schemeClr val="tx1"/>
                </a:solidFill>
              </a:rPr>
              <a:t>Ribas-Fernandes</a:t>
            </a:r>
            <a:r>
              <a:rPr lang="en-GB" sz="1600" b="1" dirty="0" smtClean="0">
                <a:solidFill>
                  <a:schemeClr val="tx1"/>
                </a:solidFill>
              </a:rPr>
              <a:t> et al. (2011)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i="1" dirty="0" smtClean="0">
                <a:solidFill>
                  <a:schemeClr val="tx1"/>
                </a:solidFill>
              </a:rPr>
              <a:t>A Neural Signature of Hierarchical Reinforcement Learning</a:t>
            </a:r>
            <a:r>
              <a:rPr lang="en-GB" sz="1600" dirty="0" smtClean="0">
                <a:solidFill>
                  <a:schemeClr val="tx1"/>
                </a:solidFill>
              </a:rPr>
              <a:t>, Neuron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4</a:t>
            </a:r>
            <a:r>
              <a:rPr lang="en-GB" sz="1600" b="1" dirty="0" smtClean="0">
                <a:solidFill>
                  <a:schemeClr val="tx1"/>
                </a:solidFill>
              </a:rPr>
              <a:t>. </a:t>
            </a:r>
            <a:r>
              <a:rPr lang="en-GB" sz="1600" b="1" dirty="0" err="1" smtClean="0">
                <a:solidFill>
                  <a:schemeClr val="tx1"/>
                </a:solidFill>
              </a:rPr>
              <a:t>Hyafil</a:t>
            </a:r>
            <a:r>
              <a:rPr lang="en-GB" sz="1600" b="1" dirty="0" smtClean="0">
                <a:solidFill>
                  <a:schemeClr val="tx1"/>
                </a:solidFill>
              </a:rPr>
              <a:t>, Summerfield,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 (2009)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en-GB" sz="1600" i="1" dirty="0" smtClean="0">
                <a:solidFill>
                  <a:schemeClr val="tx1"/>
                </a:solidFill>
              </a:rPr>
              <a:t>Two mechanisms for task switching in the prefrontal cortex</a:t>
            </a:r>
            <a:r>
              <a:rPr lang="en-GB" sz="1600" dirty="0" smtClean="0">
                <a:solidFill>
                  <a:schemeClr val="tx1"/>
                </a:solidFill>
              </a:rPr>
              <a:t>, Journal of Neuroscience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5</a:t>
            </a:r>
            <a:r>
              <a:rPr lang="en-GB" sz="1600" b="1" dirty="0" smtClean="0">
                <a:solidFill>
                  <a:schemeClr val="tx1"/>
                </a:solidFill>
              </a:rPr>
              <a:t>. </a:t>
            </a:r>
            <a:r>
              <a:rPr lang="en-GB" sz="1600" b="1" dirty="0" err="1" smtClean="0">
                <a:solidFill>
                  <a:schemeClr val="tx1"/>
                </a:solidFill>
              </a:rPr>
              <a:t>Kolling</a:t>
            </a:r>
            <a:r>
              <a:rPr lang="en-GB" sz="1600" b="1" dirty="0" smtClean="0">
                <a:solidFill>
                  <a:schemeClr val="tx1"/>
                </a:solidFill>
              </a:rPr>
              <a:t> et al. (2012)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i="1" dirty="0" smtClean="0">
                <a:solidFill>
                  <a:schemeClr val="tx1"/>
                </a:solidFill>
              </a:rPr>
              <a:t>Neural mechanisms of foraging</a:t>
            </a:r>
            <a:r>
              <a:rPr lang="en-GB" sz="1600" dirty="0" smtClean="0">
                <a:solidFill>
                  <a:schemeClr val="tx1"/>
                </a:solidFill>
              </a:rPr>
              <a:t>, Science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6</a:t>
            </a:r>
            <a:r>
              <a:rPr lang="en-GB" sz="1600" b="1" dirty="0" smtClean="0">
                <a:solidFill>
                  <a:schemeClr val="tx1"/>
                </a:solidFill>
              </a:rPr>
              <a:t>. </a:t>
            </a:r>
            <a:r>
              <a:rPr lang="en-GB" sz="1600" b="1" dirty="0" err="1" smtClean="0">
                <a:solidFill>
                  <a:schemeClr val="tx1"/>
                </a:solidFill>
              </a:rPr>
              <a:t>Aron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et al. (2007)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i="1" dirty="0">
                <a:solidFill>
                  <a:schemeClr val="tx1"/>
                </a:solidFill>
              </a:rPr>
              <a:t>Triangulating a Cognitive Control Network Using Diffusion-Weighted Magnetic Resonance Imaging (MRI) and Functional </a:t>
            </a:r>
            <a:r>
              <a:rPr lang="en-GB" sz="1600" i="1" dirty="0" smtClean="0">
                <a:solidFill>
                  <a:schemeClr val="tx1"/>
                </a:solidFill>
              </a:rPr>
              <a:t>MRI</a:t>
            </a:r>
            <a:endParaRPr lang="en-GB" sz="1600" i="1" dirty="0" smtClean="0">
              <a:solidFill>
                <a:schemeClr val="tx1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660706" y="13837157"/>
            <a:ext cx="11309394" cy="1650464"/>
            <a:chOff x="657793" y="3555414"/>
            <a:chExt cx="11309394" cy="1650464"/>
          </a:xfrm>
        </p:grpSpPr>
        <p:sp>
          <p:nvSpPr>
            <p:cNvPr id="191" name="Rounded Rectangle 190"/>
            <p:cNvSpPr/>
            <p:nvPr/>
          </p:nvSpPr>
          <p:spPr>
            <a:xfrm>
              <a:off x="1812526" y="3555414"/>
              <a:ext cx="10154661" cy="1650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ctr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First Result –</a:t>
              </a:r>
              <a:r>
                <a:rPr lang="en-US" sz="4200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 </a:t>
              </a:r>
              <a:r>
                <a:rPr lang="en-US" sz="4200" dirty="0" err="1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dACC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 signals </a:t>
              </a:r>
              <a:r>
                <a:rPr lang="en-US" sz="4200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context switching</a:t>
              </a:r>
              <a:r>
                <a:rPr lang="en-US" sz="4200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 </a:t>
              </a:r>
            </a:p>
            <a:p>
              <a:endParaRPr lang="en-US" sz="4200" dirty="0" smtClean="0">
                <a:solidFill>
                  <a:srgbClr val="051D37"/>
                </a:solidFill>
                <a:effectLst>
                  <a:glow rad="127000">
                    <a:srgbClr val="051D37"/>
                  </a:glow>
                </a:effectLst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57793" y="3682867"/>
              <a:ext cx="862485" cy="8624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3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9181822" y="6326184"/>
            <a:ext cx="8694751" cy="4843604"/>
            <a:chOff x="9181823" y="6326185"/>
            <a:chExt cx="7743382" cy="4313625"/>
          </a:xfrm>
        </p:grpSpPr>
        <p:pic>
          <p:nvPicPr>
            <p:cNvPr id="39" name="Picture 38" descr="block c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14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0" name="Picture 39" descr="achiev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026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1" name="Picture 40" descr="bailou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02694" y="9183892"/>
              <a:ext cx="1455914" cy="1455918"/>
            </a:xfrm>
            <a:prstGeom prst="roundRect">
              <a:avLst/>
            </a:prstGeom>
          </p:spPr>
        </p:pic>
        <p:pic>
          <p:nvPicPr>
            <p:cNvPr id="42" name="Picture 41" descr="big 1 regular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31329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3" name="Picture 42" descr="big 2 exchange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91152" y="7052429"/>
              <a:ext cx="1455625" cy="1455627"/>
            </a:xfrm>
            <a:prstGeom prst="roundRect">
              <a:avLst/>
            </a:prstGeom>
          </p:spPr>
        </p:pic>
        <p:pic>
          <p:nvPicPr>
            <p:cNvPr id="44" name="Picture 43" descr="big 3 elbow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846779" y="7052432"/>
              <a:ext cx="1455914" cy="1455918"/>
            </a:xfrm>
            <a:prstGeom prst="round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9471498" y="6686201"/>
              <a:ext cx="7287110" cy="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81823" y="6700617"/>
              <a:ext cx="1749501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r"/>
              <a:r>
                <a:rPr lang="en-US" sz="2000" dirty="0" smtClean="0"/>
                <a:t>time (</a:t>
              </a:r>
              <a:r>
                <a:rPr lang="en-US" sz="2000" dirty="0" err="1" smtClean="0"/>
                <a:t>secs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47" name="Pentagon 46"/>
            <p:cNvSpPr/>
            <p:nvPr/>
          </p:nvSpPr>
          <p:spPr>
            <a:xfrm>
              <a:off x="11478460" y="8665546"/>
              <a:ext cx="359511" cy="178074"/>
            </a:xfrm>
            <a:prstGeom prst="homePlate">
              <a:avLst/>
            </a:prstGeom>
            <a:solidFill>
              <a:srgbClr val="F7BF5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8" name="Pentagon 47"/>
            <p:cNvSpPr/>
            <p:nvPr/>
          </p:nvSpPr>
          <p:spPr>
            <a:xfrm rot="16200000">
              <a:off x="12946146" y="8665545"/>
              <a:ext cx="359512" cy="178077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9" name="Pentagon 48"/>
            <p:cNvSpPr/>
            <p:nvPr/>
          </p:nvSpPr>
          <p:spPr>
            <a:xfrm>
              <a:off x="14392721" y="8665546"/>
              <a:ext cx="359511" cy="178074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0" name="Bent-Up Arrow 49"/>
            <p:cNvSpPr/>
            <p:nvPr/>
          </p:nvSpPr>
          <p:spPr>
            <a:xfrm rot="5400000">
              <a:off x="13765929" y="8415724"/>
              <a:ext cx="879410" cy="219412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41213" y="9954432"/>
              <a:ext cx="1621099" cy="630425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r>
                <a:rPr lang="en-US" sz="2000" dirty="0" smtClean="0"/>
                <a:t>50% journeys</a:t>
              </a:r>
            </a:p>
            <a:p>
              <a:r>
                <a:rPr lang="en-US" sz="2000" dirty="0" smtClean="0"/>
                <a:t>are cancelled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89932" y="6327594"/>
              <a:ext cx="941258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3.5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295371" y="6327594"/>
              <a:ext cx="877814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71420" y="6326186"/>
              <a:ext cx="877814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 2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109454" y="6326186"/>
              <a:ext cx="877814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611659" y="6326185"/>
              <a:ext cx="1118962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2 ± 3.5</a:t>
              </a:r>
              <a:endParaRPr lang="en-US" sz="20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0931322" y="9071672"/>
              <a:ext cx="4372652" cy="14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9345602" y="8618606"/>
              <a:ext cx="1749501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5BF64"/>
                  </a:solidFill>
                </a:rPr>
                <a:t>yellow line</a:t>
              </a:r>
              <a:endParaRPr lang="en-US" sz="2000" dirty="0">
                <a:solidFill>
                  <a:srgbClr val="F5BF64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75704" y="8618606"/>
              <a:ext cx="1749501" cy="356324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578FD3"/>
                  </a:solidFill>
                </a:rPr>
                <a:t>blue line</a:t>
              </a:r>
              <a:endParaRPr lang="en-US" sz="2000" dirty="0">
                <a:solidFill>
                  <a:srgbClr val="578FD3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60706" y="19181349"/>
            <a:ext cx="12031884" cy="1650464"/>
            <a:chOff x="657793" y="3555414"/>
            <a:chExt cx="11309394" cy="1650464"/>
          </a:xfrm>
        </p:grpSpPr>
        <p:sp>
          <p:nvSpPr>
            <p:cNvPr id="196" name="Rounded Rectangle 195"/>
            <p:cNvSpPr/>
            <p:nvPr/>
          </p:nvSpPr>
          <p:spPr>
            <a:xfrm>
              <a:off x="1812526" y="3555414"/>
              <a:ext cx="10154661" cy="1650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ctr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Second Result –</a:t>
              </a:r>
              <a:r>
                <a:rPr lang="en-US" sz="4200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 </a:t>
              </a:r>
              <a:r>
                <a:rPr lang="en-US" sz="4200" dirty="0" err="1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vmPFC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051D37"/>
                  </a:solidFill>
                  <a:effectLst/>
                </a:rPr>
                <a:t> tracks distance to goal</a:t>
              </a:r>
            </a:p>
            <a:p>
              <a:endParaRPr lang="en-US" sz="4200" dirty="0" smtClean="0">
                <a:solidFill>
                  <a:srgbClr val="051D37"/>
                </a:solidFill>
                <a:effectLst>
                  <a:glow rad="127000">
                    <a:srgbClr val="051D37"/>
                  </a:glow>
                </a:effectLst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657793" y="3682867"/>
              <a:ext cx="862485" cy="8624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4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2419203" y="24975936"/>
            <a:ext cx="17111947" cy="1694530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r>
              <a:rPr lang="en-GB" sz="2000" dirty="0" smtClean="0">
                <a:solidFill>
                  <a:schemeClr val="tx1"/>
                </a:solidFill>
              </a:rPr>
              <a:t>This </a:t>
            </a:r>
            <a:r>
              <a:rPr lang="en-GB" sz="2000" dirty="0" smtClean="0">
                <a:solidFill>
                  <a:schemeClr val="tx1"/>
                </a:solidFill>
              </a:rPr>
              <a:t>results provide evidence that a unique </a:t>
            </a:r>
            <a:r>
              <a:rPr lang="en-GB" sz="2000" b="1" dirty="0" smtClean="0">
                <a:solidFill>
                  <a:schemeClr val="tx1"/>
                </a:solidFill>
              </a:rPr>
              <a:t>network is activated when participants reach an interim goal</a:t>
            </a:r>
            <a:r>
              <a:rPr lang="en-GB" sz="2000" dirty="0" smtClean="0">
                <a:solidFill>
                  <a:schemeClr val="tx1"/>
                </a:solidFill>
              </a:rPr>
              <a:t> during navigation. This network bears a striking resemblance to that previously implicated in response inhibition during speeded decisions</a:t>
            </a:r>
            <a:r>
              <a:rPr lang="en-GB" sz="2000" baseline="30000" dirty="0" smtClean="0">
                <a:solidFill>
                  <a:schemeClr val="tx1"/>
                </a:solidFill>
              </a:rPr>
              <a:t>8</a:t>
            </a:r>
            <a:r>
              <a:rPr lang="en-GB" sz="2000" dirty="0" smtClean="0">
                <a:solidFill>
                  <a:schemeClr val="tx1"/>
                </a:solidFill>
              </a:rPr>
              <a:t>. </a:t>
            </a:r>
            <a:r>
              <a:rPr lang="en-GB" sz="2000" b="1" dirty="0" smtClean="0">
                <a:solidFill>
                  <a:schemeClr val="tx1"/>
                </a:solidFill>
              </a:rPr>
              <a:t>The </a:t>
            </a:r>
            <a:r>
              <a:rPr lang="en-GB" sz="2000" b="1" dirty="0" err="1" smtClean="0">
                <a:solidFill>
                  <a:schemeClr val="tx1"/>
                </a:solidFill>
              </a:rPr>
              <a:t>dACC</a:t>
            </a:r>
            <a:r>
              <a:rPr lang="en-GB" sz="2000" dirty="0" smtClean="0">
                <a:solidFill>
                  <a:schemeClr val="tx1"/>
                </a:solidFill>
              </a:rPr>
              <a:t>, which forms a prominent part of this network, may be key for </a:t>
            </a:r>
            <a:r>
              <a:rPr lang="en-GB" sz="2000" b="1" dirty="0" smtClean="0">
                <a:solidFill>
                  <a:schemeClr val="tx1"/>
                </a:solidFill>
              </a:rPr>
              <a:t>switching to a new context</a:t>
            </a:r>
            <a:r>
              <a:rPr lang="en-GB" sz="2000" dirty="0" smtClean="0">
                <a:solidFill>
                  <a:schemeClr val="tx1"/>
                </a:solidFill>
              </a:rPr>
              <a:t> in pursuit of reward</a:t>
            </a:r>
            <a:r>
              <a:rPr lang="en-GB" sz="2000" baseline="30000" dirty="0" smtClean="0">
                <a:solidFill>
                  <a:schemeClr val="tx1"/>
                </a:solidFill>
              </a:rPr>
              <a:t>7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Our findings suggest that </a:t>
            </a:r>
            <a:r>
              <a:rPr lang="en-GB" sz="2000" dirty="0" smtClean="0">
                <a:solidFill>
                  <a:schemeClr val="bg1"/>
                </a:solidFill>
              </a:rPr>
              <a:t>human </a:t>
            </a:r>
            <a:r>
              <a:rPr lang="en-GB" sz="2000" dirty="0" err="1" smtClean="0">
                <a:solidFill>
                  <a:schemeClr val="bg1"/>
                </a:solidFill>
              </a:rPr>
              <a:t>dACC</a:t>
            </a:r>
            <a:r>
              <a:rPr lang="en-GB" sz="2000" dirty="0" smtClean="0">
                <a:solidFill>
                  <a:schemeClr val="bg1"/>
                </a:solidFill>
              </a:rPr>
              <a:t> and/or interconnected structures signal when a </a:t>
            </a:r>
            <a:r>
              <a:rPr lang="en-GB" sz="2000" dirty="0" err="1" smtClean="0">
                <a:solidFill>
                  <a:schemeClr val="bg1"/>
                </a:solidFill>
              </a:rPr>
              <a:t>subgoal</a:t>
            </a:r>
            <a:r>
              <a:rPr lang="en-GB" sz="2000" dirty="0" smtClean="0">
                <a:solidFill>
                  <a:schemeClr val="bg1"/>
                </a:solidFill>
              </a:rPr>
              <a:t> has been reached</a:t>
            </a:r>
            <a:r>
              <a:rPr lang="en-GB" sz="2000" dirty="0" smtClean="0">
                <a:solidFill>
                  <a:schemeClr val="tx1"/>
                </a:solidFill>
              </a:rPr>
              <a:t>. </a:t>
            </a:r>
            <a:endParaRPr lang="en-GB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2299453" y="15004915"/>
            <a:ext cx="5058166" cy="3628566"/>
            <a:chOff x="2299453" y="14750925"/>
            <a:chExt cx="5058166" cy="3628566"/>
          </a:xfrm>
        </p:grpSpPr>
        <p:pic>
          <p:nvPicPr>
            <p:cNvPr id="68" name="Content Placeholder 39" descr="6_rt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99453" y="14750925"/>
              <a:ext cx="5058166" cy="3628566"/>
            </a:xfrm>
            <a:prstGeom prst="roundRect">
              <a:avLst/>
            </a:prstGeom>
            <a:ln w="25400" cap="rnd">
              <a:solidFill>
                <a:srgbClr val="395E88"/>
              </a:solidFill>
              <a:round/>
            </a:ln>
          </p:spPr>
        </p:pic>
        <p:grpSp>
          <p:nvGrpSpPr>
            <p:cNvPr id="69" name="Group 68"/>
            <p:cNvGrpSpPr/>
            <p:nvPr/>
          </p:nvGrpSpPr>
          <p:grpSpPr>
            <a:xfrm>
              <a:off x="5337414" y="17792461"/>
              <a:ext cx="472668" cy="472665"/>
              <a:chOff x="5067315" y="7231103"/>
              <a:chExt cx="461665" cy="46166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5067315" y="7231103"/>
                <a:ext cx="461665" cy="461664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>
                <a:off x="5148345" y="7410866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Arrow 71"/>
              <p:cNvSpPr/>
              <p:nvPr/>
            </p:nvSpPr>
            <p:spPr>
              <a:xfrm rot="16200000">
                <a:off x="5222651" y="7283280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507509" y="17792461"/>
              <a:ext cx="472668" cy="472665"/>
              <a:chOff x="3326145" y="7265336"/>
              <a:chExt cx="461665" cy="461665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326145" y="7265336"/>
                <a:ext cx="461665" cy="46166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ight Arrow 74"/>
              <p:cNvSpPr/>
              <p:nvPr/>
            </p:nvSpPr>
            <p:spPr>
              <a:xfrm>
                <a:off x="3407175" y="7445102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ight Arrow 75"/>
              <p:cNvSpPr/>
              <p:nvPr/>
            </p:nvSpPr>
            <p:spPr>
              <a:xfrm>
                <a:off x="3574853" y="7445100"/>
                <a:ext cx="148612" cy="11269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027606" y="17792461"/>
              <a:ext cx="465750" cy="465746"/>
              <a:chOff x="3806837" y="7257920"/>
              <a:chExt cx="454909" cy="454909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806837" y="7257920"/>
                <a:ext cx="454909" cy="45490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ight Arrow 78"/>
              <p:cNvSpPr/>
              <p:nvPr/>
            </p:nvSpPr>
            <p:spPr>
              <a:xfrm>
                <a:off x="3886682" y="7435054"/>
                <a:ext cx="146437" cy="111043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ight Arrow 79"/>
              <p:cNvSpPr/>
              <p:nvPr/>
            </p:nvSpPr>
            <p:spPr>
              <a:xfrm>
                <a:off x="4051906" y="7435054"/>
                <a:ext cx="146437" cy="111043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959900" y="7340498"/>
                <a:ext cx="146437" cy="558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3959900" y="7584504"/>
                <a:ext cx="146437" cy="558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868302" y="17792359"/>
              <a:ext cx="465849" cy="465848"/>
              <a:chOff x="5361882" y="12402175"/>
              <a:chExt cx="1617056" cy="161705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5361882" y="12402175"/>
                <a:ext cx="1617056" cy="16170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ight Arrow 84"/>
              <p:cNvSpPr/>
              <p:nvPr/>
            </p:nvSpPr>
            <p:spPr>
              <a:xfrm>
                <a:off x="5645704" y="13057827"/>
                <a:ext cx="520536" cy="39472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Arrow 85"/>
              <p:cNvSpPr/>
              <p:nvPr/>
            </p:nvSpPr>
            <p:spPr>
              <a:xfrm rot="16200000">
                <a:off x="5918942" y="12624347"/>
                <a:ext cx="520536" cy="39472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18206" y="13151104"/>
                <a:ext cx="403558" cy="19845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905971" y="13589076"/>
                <a:ext cx="520536" cy="19845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3493824" y="15262448"/>
            <a:ext cx="3845538" cy="914315"/>
            <a:chOff x="4821588" y="16888637"/>
            <a:chExt cx="3890613" cy="925032"/>
          </a:xfrm>
        </p:grpSpPr>
        <p:grpSp>
          <p:nvGrpSpPr>
            <p:cNvPr id="201" name="Group 200"/>
            <p:cNvGrpSpPr/>
            <p:nvPr/>
          </p:nvGrpSpPr>
          <p:grpSpPr>
            <a:xfrm>
              <a:off x="4827945" y="16888637"/>
              <a:ext cx="3884256" cy="591623"/>
              <a:chOff x="4827945" y="16888637"/>
              <a:chExt cx="3884256" cy="591623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105002" y="17283222"/>
                <a:ext cx="221049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546727" y="16888637"/>
                <a:ext cx="1317401" cy="591623"/>
              </a:xfrm>
              <a:prstGeom prst="rect">
                <a:avLst/>
              </a:prstGeom>
              <a:noFill/>
            </p:spPr>
            <p:txBody>
              <a:bodyPr wrap="square" lIns="91430" tIns="45717" rIns="91430" bIns="45717" rtlCol="0">
                <a:spAutoFit/>
              </a:bodyPr>
              <a:lstStyle/>
              <a:p>
                <a:pPr algn="ctr"/>
                <a:r>
                  <a:rPr lang="en-US" sz="3200" dirty="0" smtClean="0"/>
                  <a:t>***</a:t>
                </a:r>
                <a:endParaRPr lang="en-US" sz="3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595999" y="17006222"/>
                <a:ext cx="2116202" cy="280240"/>
              </a:xfrm>
              <a:prstGeom prst="rect">
                <a:avLst/>
              </a:prstGeom>
              <a:noFill/>
            </p:spPr>
            <p:txBody>
              <a:bodyPr wrap="square" lIns="91430" tIns="45717" rIns="91430" bIns="45717" rtlCol="0">
                <a:spAutoFit/>
              </a:bodyPr>
              <a:lstStyle/>
              <a:p>
                <a:r>
                  <a:rPr lang="en-US" sz="1200" dirty="0" smtClean="0"/>
                  <a:t>interaction</a:t>
                </a:r>
                <a:endParaRPr lang="en-US" sz="12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827945" y="17006221"/>
                <a:ext cx="1034811" cy="280240"/>
              </a:xfrm>
              <a:prstGeom prst="rect">
                <a:avLst/>
              </a:prstGeom>
              <a:noFill/>
            </p:spPr>
            <p:txBody>
              <a:bodyPr wrap="square" lIns="91430" tIns="45717" rIns="91430" bIns="45717" rtlCol="0">
                <a:spAutoFit/>
              </a:bodyPr>
              <a:lstStyle/>
              <a:p>
                <a:pPr algn="r"/>
                <a:r>
                  <a:rPr lang="en-US" sz="1200" dirty="0" err="1" smtClean="0"/>
                  <a:t>p</a:t>
                </a:r>
                <a:r>
                  <a:rPr lang="en-US" sz="1200" dirty="0" smtClean="0"/>
                  <a:t> &lt; 0.001</a:t>
                </a:r>
                <a:endParaRPr lang="en-US" sz="12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821588" y="17222046"/>
              <a:ext cx="3890613" cy="591623"/>
              <a:chOff x="4821588" y="17222046"/>
              <a:chExt cx="3890613" cy="591623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105004" y="17615041"/>
                <a:ext cx="2252615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989528" y="17222046"/>
                <a:ext cx="389051" cy="591623"/>
              </a:xfrm>
              <a:prstGeom prst="rect">
                <a:avLst/>
              </a:prstGeom>
              <a:noFill/>
            </p:spPr>
            <p:txBody>
              <a:bodyPr wrap="square" lIns="91430" tIns="45717" rIns="91430" bIns="45717" rtlCol="0">
                <a:spAutoFit/>
              </a:bodyPr>
              <a:lstStyle/>
              <a:p>
                <a:pPr algn="ctr"/>
                <a:r>
                  <a:rPr lang="en-US" sz="3200" dirty="0" smtClean="0"/>
                  <a:t>*</a:t>
                </a:r>
                <a:endParaRPr lang="en-US" sz="3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582003" y="17339621"/>
                <a:ext cx="2130198" cy="280240"/>
              </a:xfrm>
              <a:prstGeom prst="rect">
                <a:avLst/>
              </a:prstGeom>
              <a:noFill/>
            </p:spPr>
            <p:txBody>
              <a:bodyPr wrap="square" lIns="91430" tIns="45717" rIns="91430" bIns="45717" rtlCol="0">
                <a:spAutoFit/>
              </a:bodyPr>
              <a:lstStyle/>
              <a:p>
                <a:r>
                  <a:rPr lang="en-US" sz="1200" dirty="0" smtClean="0"/>
                  <a:t>main effect of action switch</a:t>
                </a:r>
                <a:endParaRPr lang="en-US" sz="12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821588" y="17339629"/>
                <a:ext cx="1034811" cy="280240"/>
              </a:xfrm>
              <a:prstGeom prst="rect">
                <a:avLst/>
              </a:prstGeom>
              <a:noFill/>
            </p:spPr>
            <p:txBody>
              <a:bodyPr wrap="square" lIns="91430" tIns="45717" rIns="91430" bIns="45717" rtlCol="0">
                <a:spAutoFit/>
              </a:bodyPr>
              <a:lstStyle/>
              <a:p>
                <a:pPr algn="r"/>
                <a:r>
                  <a:rPr lang="en-US" sz="1200" dirty="0" err="1" smtClean="0"/>
                  <a:t>p</a:t>
                </a:r>
                <a:r>
                  <a:rPr lang="en-US" sz="1200" dirty="0" smtClean="0"/>
                  <a:t> &lt; 0.05</a:t>
                </a:r>
                <a:endParaRPr lang="en-US" sz="12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606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Neural Mechanisms of Hierarchical Planning during Navigation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30</cp:revision>
  <dcterms:created xsi:type="dcterms:W3CDTF">2014-05-31T12:30:15Z</dcterms:created>
  <dcterms:modified xsi:type="dcterms:W3CDTF">2014-05-31T13:51:12Z</dcterms:modified>
</cp:coreProperties>
</file>