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napVertSplitter="1" vertBarState="minimized"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4456" y="-256"/>
      </p:cViewPr>
      <p:guideLst>
        <p:guide orient="horz" pos="312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3077282"/>
            <a:ext cx="5829300" cy="2123369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8C718-CF4C-264F-BE59-06CBB827A53F}" type="datetimeFigureOut">
              <a:rPr lang="en-US" smtClean="0"/>
              <a:t>3/12/14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1B8BB-C98E-DA4E-8CE2-68743AC7A8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8C718-CF4C-264F-BE59-06CBB827A53F}" type="datetimeFigureOut">
              <a:rPr lang="en-US" smtClean="0"/>
              <a:t>3/12/14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1B8BB-C98E-DA4E-8CE2-68743AC7A8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573264"/>
            <a:ext cx="1157288" cy="12208228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573264"/>
            <a:ext cx="3357563" cy="12208228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8C718-CF4C-264F-BE59-06CBB827A53F}" type="datetimeFigureOut">
              <a:rPr lang="en-US" smtClean="0"/>
              <a:t>3/12/14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1B8BB-C98E-DA4E-8CE2-68743AC7A8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8C718-CF4C-264F-BE59-06CBB827A53F}" type="datetimeFigureOut">
              <a:rPr lang="en-US" smtClean="0"/>
              <a:t>3/12/14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1B8BB-C98E-DA4E-8CE2-68743AC7A8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6365523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4198586"/>
            <a:ext cx="5829300" cy="21669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8C718-CF4C-264F-BE59-06CBB827A53F}" type="datetimeFigureOut">
              <a:rPr lang="en-US" smtClean="0"/>
              <a:t>3/12/14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1B8BB-C98E-DA4E-8CE2-68743AC7A8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3338690"/>
            <a:ext cx="2257425" cy="94428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3338690"/>
            <a:ext cx="2257425" cy="94428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8C718-CF4C-264F-BE59-06CBB827A53F}" type="datetimeFigureOut">
              <a:rPr lang="en-US" smtClean="0"/>
              <a:t>3/12/14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1B8BB-C98E-DA4E-8CE2-68743AC7A8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217385"/>
            <a:ext cx="303133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3141486"/>
            <a:ext cx="303133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8C718-CF4C-264F-BE59-06CBB827A53F}" type="datetimeFigureOut">
              <a:rPr lang="en-US" smtClean="0"/>
              <a:t>3/12/14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1B8BB-C98E-DA4E-8CE2-68743AC7A8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8C718-CF4C-264F-BE59-06CBB827A53F}" type="datetimeFigureOut">
              <a:rPr lang="en-US" smtClean="0"/>
              <a:t>3/12/14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1B8BB-C98E-DA4E-8CE2-68743AC7A8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8C718-CF4C-264F-BE59-06CBB827A53F}" type="datetimeFigureOut">
              <a:rPr lang="en-US" smtClean="0"/>
              <a:t>3/12/14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1B8BB-C98E-DA4E-8CE2-68743AC7A8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94405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94406"/>
            <a:ext cx="3833813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072923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8C718-CF4C-264F-BE59-06CBB827A53F}" type="datetimeFigureOut">
              <a:rPr lang="en-US" smtClean="0"/>
              <a:t>3/12/14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1B8BB-C98E-DA4E-8CE2-68743AC7A8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8C718-CF4C-264F-BE59-06CBB827A53F}" type="datetimeFigureOut">
              <a:rPr lang="en-US" smtClean="0"/>
              <a:t>3/12/14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1B8BB-C98E-DA4E-8CE2-68743AC7A8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311401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18C718-CF4C-264F-BE59-06CBB827A53F}" type="datetimeFigureOut">
              <a:rPr lang="en-US" smtClean="0"/>
              <a:t>3/12/14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9181395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01B8BB-C98E-DA4E-8CE2-68743AC7A88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8061" y="516467"/>
            <a:ext cx="5829300" cy="522227"/>
          </a:xfrm>
        </p:spPr>
        <p:txBody>
          <a:bodyPr>
            <a:normAutofit/>
          </a:bodyPr>
          <a:lstStyle/>
          <a:p>
            <a:r>
              <a:rPr lang="en-US" sz="2400" b="1" cap="small" dirty="0" smtClean="0">
                <a:solidFill>
                  <a:schemeClr val="accent1"/>
                </a:solidFill>
                <a:latin typeface="Helvetica"/>
                <a:cs typeface="Helvetica"/>
              </a:rPr>
              <a:t>Subway</a:t>
            </a:r>
            <a:endParaRPr lang="en-US" sz="2400" b="1" cap="small" dirty="0">
              <a:solidFill>
                <a:schemeClr val="accent1"/>
              </a:solidFill>
              <a:latin typeface="Helvetica"/>
              <a:cs typeface="Helvetica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86449" y="3695700"/>
            <a:ext cx="2657201" cy="1566333"/>
          </a:xfrm>
        </p:spPr>
        <p:txBody>
          <a:bodyPr>
            <a:normAutofit/>
          </a:bodyPr>
          <a:lstStyle/>
          <a:p>
            <a:pPr lvl="0" algn="just"/>
            <a:r>
              <a:rPr lang="en-US" sz="1200" b="1" dirty="0">
                <a:solidFill>
                  <a:schemeClr val="accent1"/>
                </a:solidFill>
                <a:latin typeface="Helvetica"/>
                <a:cs typeface="Helvetica"/>
              </a:rPr>
              <a:t>Figure</a:t>
            </a:r>
            <a:r>
              <a:rPr lang="en-US" sz="1200" b="1" dirty="0" smtClean="0">
                <a:solidFill>
                  <a:schemeClr val="accent1"/>
                </a:solidFill>
                <a:latin typeface="Helvetica"/>
                <a:cs typeface="Helvetica"/>
              </a:rPr>
              <a:t> 2.</a:t>
            </a:r>
            <a:r>
              <a:rPr lang="en-US" sz="1200" dirty="0" smtClean="0">
                <a:solidFill>
                  <a:schemeClr val="accent1"/>
                </a:solidFill>
                <a:latin typeface="Helvetica"/>
                <a:cs typeface="Helvetica"/>
              </a:rPr>
              <a:t> Behavioural results</a:t>
            </a:r>
          </a:p>
          <a:p>
            <a:pPr algn="just"/>
            <a:r>
              <a:rPr lang="en-US" sz="1200" dirty="0" smtClean="0">
                <a:solidFill>
                  <a:schemeClr val="tx1"/>
                </a:solidFill>
                <a:latin typeface="Helvetica"/>
                <a:cs typeface="Helvetica"/>
              </a:rPr>
              <a:t>There is a </a:t>
            </a:r>
            <a:r>
              <a:rPr lang="en-US" sz="1200" dirty="0" err="1" smtClean="0">
                <a:solidFill>
                  <a:schemeClr val="tx1"/>
                </a:solidFill>
                <a:latin typeface="Helvetica"/>
                <a:cs typeface="Helvetica"/>
              </a:rPr>
              <a:t>behavioural</a:t>
            </a:r>
            <a:r>
              <a:rPr lang="en-US" sz="1200" dirty="0" smtClean="0">
                <a:solidFill>
                  <a:schemeClr val="tx1"/>
                </a:solidFill>
                <a:latin typeface="Helvetica"/>
                <a:cs typeface="Helvetica"/>
              </a:rPr>
              <a:t> cost (i.e. slowing down) of decision-making in exchange stations (when there are more options) and when we change of action. These two costs don't interact.</a:t>
            </a:r>
            <a:endParaRPr lang="en-US" sz="12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pic>
        <p:nvPicPr>
          <p:cNvPr id="4" name="Picture 3" descr="Screen Shot 2014-03-12 at 10.46.0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6449" y="1338927"/>
            <a:ext cx="2657201" cy="18612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350" y="5545675"/>
            <a:ext cx="2918361" cy="8246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2711" y="5541587"/>
            <a:ext cx="2910939" cy="82875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350" y="6427842"/>
            <a:ext cx="2918361" cy="90212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32711" y="6421139"/>
            <a:ext cx="2910939" cy="908824"/>
          </a:xfrm>
          <a:prstGeom prst="rect">
            <a:avLst/>
          </a:prstGeom>
        </p:spPr>
      </p:pic>
      <p:sp>
        <p:nvSpPr>
          <p:cNvPr id="10" name="Subtitle 2"/>
          <p:cNvSpPr txBox="1">
            <a:spLocks/>
          </p:cNvSpPr>
          <p:nvPr/>
        </p:nvSpPr>
        <p:spPr>
          <a:xfrm>
            <a:off x="549443" y="7632700"/>
            <a:ext cx="5794207" cy="19507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Helvetica"/>
                <a:ea typeface="+mn-ea"/>
                <a:cs typeface="Helvetica"/>
              </a:rPr>
              <a:t>Figure 3.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Helvetica"/>
                <a:ea typeface="+mn-ea"/>
                <a:cs typeface="Helvetica"/>
              </a:rPr>
              <a:t> Neural </a:t>
            </a:r>
            <a:r>
              <a:rPr lang="en-US" sz="1200" dirty="0" smtClean="0">
                <a:solidFill>
                  <a:schemeClr val="accent1"/>
                </a:solidFill>
                <a:latin typeface="Helvetica"/>
                <a:cs typeface="Helvetica"/>
              </a:rPr>
              <a:t>results (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Helvetica"/>
                <a:ea typeface="+mn-ea"/>
                <a:cs typeface="Helvetica"/>
              </a:rPr>
              <a:t>GLM analysis)</a:t>
            </a:r>
          </a:p>
          <a:p>
            <a:pPr lvl="0" algn="just">
              <a:spcBef>
                <a:spcPct val="20000"/>
              </a:spcBef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/>
                <a:ea typeface="+mn-ea"/>
                <a:cs typeface="Helvetica"/>
              </a:rPr>
              <a:t>We modeled the BOLD signal using </a:t>
            </a:r>
            <a:r>
              <a:rPr lang="en-US" sz="1200" dirty="0" smtClean="0">
                <a:latin typeface="Helvetica"/>
                <a:cs typeface="Helvetica"/>
              </a:rPr>
              <a:t>standard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/>
                <a:ea typeface="+mn-ea"/>
                <a:cs typeface="Helvetica"/>
              </a:rPr>
              <a:t>HRF functions over</a:t>
            </a:r>
            <a:r>
              <a:rPr kumimoji="0" lang="en-US" sz="1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/>
                <a:ea typeface="+mn-ea"/>
                <a:cs typeface="Helvetica"/>
              </a:rPr>
              <a:t> the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/>
                <a:ea typeface="+mn-ea"/>
                <a:cs typeface="Helvetica"/>
              </a:rPr>
              <a:t> relevant events in our experiment. A GLM analysis over the whole</a:t>
            </a:r>
            <a:r>
              <a:rPr kumimoji="0" lang="en-US" sz="1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/>
                <a:ea typeface="+mn-ea"/>
                <a:cs typeface="Helvetica"/>
              </a:rPr>
              <a:t> brain </a:t>
            </a:r>
            <a:r>
              <a:rPr lang="en-US" sz="1200" dirty="0" smtClean="0">
                <a:latin typeface="Helvetica"/>
                <a:cs typeface="Helvetica"/>
              </a:rPr>
              <a:t>showed a main effect of </a:t>
            </a:r>
            <a:r>
              <a:rPr lang="en-US" sz="1200" i="1" dirty="0" smtClean="0">
                <a:latin typeface="Helvetica"/>
                <a:cs typeface="Helvetica"/>
              </a:rPr>
              <a:t>currently being in an exchange station</a:t>
            </a:r>
            <a:r>
              <a:rPr lang="en-US" sz="1200" dirty="0" smtClean="0">
                <a:latin typeface="Helvetica"/>
                <a:cs typeface="Helvetica"/>
              </a:rPr>
              <a:t> in the </a:t>
            </a:r>
            <a:r>
              <a:rPr lang="en-US" sz="1200" i="1" dirty="0" smtClean="0">
                <a:latin typeface="Helvetica"/>
                <a:cs typeface="Helvetica"/>
              </a:rPr>
              <a:t>Anterior Cingulate Cortex</a:t>
            </a:r>
            <a:r>
              <a:rPr lang="en-US" sz="1200" dirty="0" smtClean="0">
                <a:latin typeface="Helvetica"/>
                <a:cs typeface="Helvetica"/>
              </a:rPr>
              <a:t> (ACC). This activation interacted with </a:t>
            </a:r>
            <a:r>
              <a:rPr lang="en-US" sz="1200" i="1" dirty="0" smtClean="0">
                <a:latin typeface="Helvetica"/>
                <a:cs typeface="Helvetica"/>
              </a:rPr>
              <a:t>line change</a:t>
            </a:r>
            <a:r>
              <a:rPr lang="en-US" sz="1200" dirty="0" smtClean="0">
                <a:latin typeface="Helvetica"/>
                <a:cs typeface="Helvetica"/>
              </a:rPr>
              <a:t> </a:t>
            </a:r>
            <a:r>
              <a:rPr lang="en-US" sz="1200" dirty="0" smtClean="0">
                <a:latin typeface="Helvetica"/>
                <a:cs typeface="Helvetica"/>
              </a:rPr>
              <a:t>(higher when changing)</a:t>
            </a:r>
            <a:r>
              <a:rPr lang="en-US" sz="1200" dirty="0" smtClean="0">
                <a:latin typeface="Helvetica"/>
                <a:cs typeface="Helvetica"/>
              </a:rPr>
              <a:t>. Additionally, we also found BOLD signal correlating with </a:t>
            </a:r>
            <a:r>
              <a:rPr lang="en-US" sz="1200" i="1" dirty="0" smtClean="0">
                <a:latin typeface="Helvetica"/>
                <a:cs typeface="Helvetica"/>
              </a:rPr>
              <a:t>inverse distance to goal</a:t>
            </a:r>
            <a:r>
              <a:rPr lang="en-US" sz="1200" dirty="0" smtClean="0">
                <a:latin typeface="Helvetica"/>
                <a:cs typeface="Helvetica"/>
              </a:rPr>
              <a:t> </a:t>
            </a:r>
            <a:r>
              <a:rPr lang="en-US" sz="1200" dirty="0" smtClean="0">
                <a:latin typeface="Helvetica"/>
                <a:cs typeface="Helvetica"/>
              </a:rPr>
              <a:t>in </a:t>
            </a:r>
            <a:r>
              <a:rPr lang="en-US" sz="1200" dirty="0" smtClean="0">
                <a:latin typeface="Helvetica"/>
                <a:cs typeface="Helvetica"/>
              </a:rPr>
              <a:t>both</a:t>
            </a:r>
            <a:r>
              <a:rPr lang="en-US" sz="1200" dirty="0" smtClean="0">
                <a:latin typeface="Helvetica"/>
                <a:cs typeface="Helvetica"/>
              </a:rPr>
              <a:t> the </a:t>
            </a:r>
            <a:r>
              <a:rPr lang="en-US" sz="1200" i="1" dirty="0" err="1" smtClean="0">
                <a:latin typeface="Helvetica"/>
                <a:cs typeface="Helvetica"/>
              </a:rPr>
              <a:t>ventromedial</a:t>
            </a:r>
            <a:r>
              <a:rPr lang="en-US" sz="1200" i="1" dirty="0" smtClean="0">
                <a:latin typeface="Helvetica"/>
                <a:cs typeface="Helvetica"/>
              </a:rPr>
              <a:t> PFC</a:t>
            </a:r>
            <a:r>
              <a:rPr lang="en-US" sz="1200" dirty="0" smtClean="0">
                <a:latin typeface="Helvetica"/>
                <a:cs typeface="Helvetica"/>
              </a:rPr>
              <a:t> and the </a:t>
            </a:r>
            <a:r>
              <a:rPr lang="en-US" sz="1200" i="1" dirty="0" err="1" smtClean="0">
                <a:latin typeface="Helvetica"/>
                <a:cs typeface="Helvetica"/>
              </a:rPr>
              <a:t>dorsomedial</a:t>
            </a:r>
            <a:r>
              <a:rPr lang="en-US" sz="1200" i="1" dirty="0" smtClean="0">
                <a:latin typeface="Helvetica"/>
                <a:cs typeface="Helvetica"/>
              </a:rPr>
              <a:t> PFC</a:t>
            </a:r>
            <a:r>
              <a:rPr lang="en-US" sz="1200" dirty="0" smtClean="0">
                <a:latin typeface="Helvetica"/>
                <a:cs typeface="Helvetica"/>
              </a:rPr>
              <a:t>, </a:t>
            </a:r>
            <a:r>
              <a:rPr lang="en-US" sz="1200" dirty="0" smtClean="0">
                <a:latin typeface="Helvetica"/>
                <a:cs typeface="Helvetica"/>
              </a:rPr>
              <a:t>and with </a:t>
            </a:r>
            <a:r>
              <a:rPr lang="en-US" sz="1200" i="1" dirty="0" smtClean="0">
                <a:latin typeface="Helvetica"/>
                <a:cs typeface="Helvetica"/>
              </a:rPr>
              <a:t>inversed distance line change</a:t>
            </a:r>
            <a:r>
              <a:rPr lang="en-US" sz="1200" dirty="0" smtClean="0">
                <a:latin typeface="Helvetica"/>
                <a:cs typeface="Helvetica"/>
              </a:rPr>
              <a:t> only in the </a:t>
            </a:r>
            <a:r>
              <a:rPr lang="en-US" sz="1200" i="1" dirty="0" smtClean="0">
                <a:latin typeface="Helvetica"/>
                <a:cs typeface="Helvetica"/>
              </a:rPr>
              <a:t>dmPFC</a:t>
            </a:r>
            <a:r>
              <a:rPr lang="en-US" sz="1200" dirty="0" smtClean="0">
                <a:latin typeface="Helvetica"/>
                <a:cs typeface="Helvetica"/>
              </a:rPr>
              <a:t>.</a:t>
            </a: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/>
              <a:ea typeface="+mn-ea"/>
              <a:cs typeface="Helvetica"/>
            </a:endParaRPr>
          </a:p>
        </p:txBody>
      </p:sp>
      <p:pic>
        <p:nvPicPr>
          <p:cNvPr id="11" name="Picture 10" descr="Screen Shot 2014-03-12 at 10.45.17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2802" y="2102943"/>
            <a:ext cx="2613093" cy="1364615"/>
          </a:xfrm>
          <a:prstGeom prst="rect">
            <a:avLst/>
          </a:prstGeom>
        </p:spPr>
      </p:pic>
      <p:sp>
        <p:nvSpPr>
          <p:cNvPr id="12" name="Subtitle 2"/>
          <p:cNvSpPr txBox="1">
            <a:spLocks/>
          </p:cNvSpPr>
          <p:nvPr/>
        </p:nvSpPr>
        <p:spPr>
          <a:xfrm>
            <a:off x="762802" y="3695700"/>
            <a:ext cx="2669909" cy="15663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Helvetica"/>
                <a:ea typeface="+mn-ea"/>
                <a:cs typeface="Helvetica"/>
              </a:rPr>
              <a:t>Figure 1.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Helvetica"/>
                <a:ea typeface="+mn-ea"/>
                <a:cs typeface="Helvetica"/>
              </a:rPr>
              <a:t> Task design</a:t>
            </a: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/>
                <a:ea typeface="+mn-ea"/>
                <a:cs typeface="Helvetica"/>
              </a:rPr>
              <a:t>Participants performed two sessions : one outside the</a:t>
            </a:r>
            <a:r>
              <a:rPr kumimoji="0" lang="en-US" sz="1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/>
                <a:ea typeface="+mn-ea"/>
                <a:cs typeface="Helvetica"/>
              </a:rPr>
              <a:t> scanner (learning the map of a subway network) and one inside the scanner.</a:t>
            </a: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/>
              <a:ea typeface="+mn-ea"/>
              <a:cs typeface="Helvetica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2804" y="1338927"/>
            <a:ext cx="2613092" cy="62120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 rot="16200000">
            <a:off x="363026" y="1593366"/>
            <a:ext cx="5180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/>
              <a:t>training</a:t>
            </a:r>
            <a:endParaRPr lang="en-US" sz="800" b="1" dirty="0"/>
          </a:p>
        </p:txBody>
      </p:sp>
      <p:sp>
        <p:nvSpPr>
          <p:cNvPr id="15" name="TextBox 14"/>
          <p:cNvSpPr txBox="1"/>
          <p:nvPr/>
        </p:nvSpPr>
        <p:spPr>
          <a:xfrm rot="16200000">
            <a:off x="343293" y="2254266"/>
            <a:ext cx="5575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/>
              <a:t>scanning</a:t>
            </a:r>
            <a:endParaRPr lang="en-US" sz="8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174</Words>
  <Application>Microsoft Macintosh PowerPoint</Application>
  <PresentationFormat>A4 Paper (210x297 mm)</PresentationFormat>
  <Paragraphs>9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Subway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Subway fMRI</dc:title>
  <dc:creator>Jan Balaguer</dc:creator>
  <cp:lastModifiedBy>Jan Balaguer</cp:lastModifiedBy>
  <cp:revision>4</cp:revision>
  <cp:lastPrinted>2014-03-12T13:38:20Z</cp:lastPrinted>
  <dcterms:created xsi:type="dcterms:W3CDTF">2014-03-12T11:14:49Z</dcterms:created>
  <dcterms:modified xsi:type="dcterms:W3CDTF">2014-03-12T13:52:27Z</dcterms:modified>
</cp:coreProperties>
</file>