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7DBFE"/>
    <a:srgbClr val="147149"/>
    <a:srgbClr val="F88BFD"/>
    <a:srgbClr val="F51522"/>
    <a:srgbClr val="6A29F5"/>
    <a:srgbClr val="3BFEFD"/>
    <a:srgbClr val="7AF934"/>
    <a:srgbClr val="3090D5"/>
    <a:srgbClr val="F8C726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048" autoAdjust="0"/>
  </p:normalViewPr>
  <p:slideViewPr>
    <p:cSldViewPr snapToGrid="0" snapToObjects="1">
      <p:cViewPr>
        <p:scale>
          <a:sx n="25" d="100"/>
          <a:sy n="25" d="100"/>
        </p:scale>
        <p:origin x="-1576" y="-976"/>
      </p:cViewPr>
      <p:guideLst>
        <p:guide orient="horz" pos="9536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1"/>
            <a:ext cx="18180130" cy="648954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271142" y="5354227"/>
            <a:ext cx="11254898" cy="114036636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2739" y="5354227"/>
            <a:ext cx="33411930" cy="114036636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0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0"/>
            <a:ext cx="18180130" cy="6012994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29"/>
            <a:ext cx="18180130" cy="662270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2740" y="31186275"/>
            <a:ext cx="22331556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0769" y="31186275"/>
            <a:ext cx="22335271" cy="8820459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3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5" y="6776884"/>
            <a:ext cx="9453965" cy="2824283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5" y="9601167"/>
            <a:ext cx="9453965" cy="17443290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6" y="1205404"/>
            <a:ext cx="11956703" cy="25839056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1"/>
            <a:ext cx="7036632" cy="20709089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4" y="21192649"/>
            <a:ext cx="12833033" cy="2501912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4" y="2705146"/>
            <a:ext cx="12833033" cy="18165128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4" y="23694561"/>
            <a:ext cx="12833033" cy="3553130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0" y="1212412"/>
            <a:ext cx="19249549" cy="5045869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7064219"/>
            <a:ext cx="19249549" cy="19980241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E86A-58CF-6043-B0B3-E8263891B9D0}" type="datetimeFigureOut">
              <a:rPr lang="en-US" smtClean="0"/>
              <a:t>06/05/2015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39"/>
            <a:ext cx="6772990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39"/>
            <a:ext cx="4990624" cy="1611875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26803-27F9-CF46-8E39-1A5B65868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2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30" Type="http://schemas.openxmlformats.org/officeDocument/2006/relationships/image" Target="../media/image29.emf"/><Relationship Id="rId31" Type="http://schemas.openxmlformats.org/officeDocument/2006/relationships/image" Target="../media/image30.emf"/><Relationship Id="rId32" Type="http://schemas.openxmlformats.org/officeDocument/2006/relationships/image" Target="../media/image31.emf"/><Relationship Id="rId9" Type="http://schemas.openxmlformats.org/officeDocument/2006/relationships/image" Target="../media/image8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emf"/><Relationship Id="rId18" Type="http://schemas.openxmlformats.org/officeDocument/2006/relationships/image" Target="../media/image17.png"/><Relationship Id="rId1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Picture 4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909" y="19665855"/>
            <a:ext cx="7497063" cy="3938490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909" y="23221104"/>
            <a:ext cx="7497063" cy="3938490"/>
          </a:xfrm>
          <a:prstGeom prst="rect">
            <a:avLst/>
          </a:prstGeom>
        </p:spPr>
      </p:pic>
      <p:pic>
        <p:nvPicPr>
          <p:cNvPr id="461" name="Picture 460" descr="blue_spik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08" y="15678768"/>
            <a:ext cx="352752" cy="7090318"/>
          </a:xfrm>
          <a:prstGeom prst="rect">
            <a:avLst/>
          </a:prstGeom>
        </p:spPr>
      </p:pic>
      <p:pic>
        <p:nvPicPr>
          <p:cNvPr id="94" name="Picture 93" descr="green_45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49174" y="15483462"/>
            <a:ext cx="1526540" cy="763270"/>
          </a:xfrm>
          <a:prstGeom prst="rect">
            <a:avLst/>
          </a:prstGeom>
        </p:spPr>
      </p:pic>
      <p:pic>
        <p:nvPicPr>
          <p:cNvPr id="88" name="Picture 87" descr="yellow_spiky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207" y="21898582"/>
            <a:ext cx="352752" cy="7090318"/>
          </a:xfrm>
          <a:prstGeom prst="rect">
            <a:avLst/>
          </a:prstGeom>
        </p:spPr>
      </p:pic>
      <p:pic>
        <p:nvPicPr>
          <p:cNvPr id="85" name="Picture 84" descr="blue_spik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84" y="21898582"/>
            <a:ext cx="352752" cy="7090318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348" y="10680480"/>
            <a:ext cx="7500673" cy="39384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3812" y="3188149"/>
            <a:ext cx="12818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FoundrySterling-Book"/>
                <a:cs typeface="FoundrySterling-Book"/>
              </a:rPr>
              <a:t>juan.delojobalaguer@psy.ox.ac.uk</a:t>
            </a:r>
            <a:endParaRPr lang="en-US" sz="2800" dirty="0">
              <a:latin typeface="FoundrySterling-Book"/>
              <a:cs typeface="FoundrySterling-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3812" y="2379300"/>
            <a:ext cx="1282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baseline="30000" dirty="0" smtClean="0">
                <a:latin typeface="FoundrySterling-Book"/>
                <a:cs typeface="FoundrySterling-Book"/>
              </a:rPr>
              <a:t>1 </a:t>
            </a:r>
            <a:r>
              <a:rPr lang="en-US" sz="3600" b="1" dirty="0" smtClean="0">
                <a:latin typeface="FoundrySterling-Book"/>
                <a:cs typeface="FoundrySterling-Book"/>
              </a:rPr>
              <a:t>Jan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Balaguer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2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Demis</a:t>
            </a:r>
            <a:r>
              <a:rPr lang="en-US" sz="3600" b="1" dirty="0" smtClean="0">
                <a:latin typeface="FoundrySterling-Book"/>
                <a:cs typeface="FoundrySterling-Book"/>
              </a:rPr>
              <a:t>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Hassabis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2 </a:t>
            </a:r>
            <a:r>
              <a:rPr lang="en-US" sz="3600" b="1" dirty="0" smtClean="0">
                <a:latin typeface="FoundrySterling-Book"/>
                <a:cs typeface="FoundrySterling-Book"/>
              </a:rPr>
              <a:t>Hugo </a:t>
            </a:r>
            <a:r>
              <a:rPr lang="en-US" sz="3600" b="1" dirty="0" err="1" smtClean="0">
                <a:latin typeface="FoundrySterling-Book"/>
                <a:cs typeface="FoundrySterling-Book"/>
              </a:rPr>
              <a:t>Spiers</a:t>
            </a:r>
            <a:r>
              <a:rPr lang="en-US" sz="3600" b="1" dirty="0" smtClean="0">
                <a:latin typeface="FoundrySterling-Book"/>
                <a:cs typeface="FoundrySterling-Book"/>
              </a:rPr>
              <a:t>, </a:t>
            </a:r>
            <a:r>
              <a:rPr lang="en-US" sz="3600" b="1" baseline="30000" dirty="0" smtClean="0">
                <a:latin typeface="FoundrySterling-Book"/>
                <a:cs typeface="FoundrySterling-Book"/>
              </a:rPr>
              <a:t>1 </a:t>
            </a:r>
            <a:r>
              <a:rPr lang="en-US" sz="3600" b="1" dirty="0" smtClean="0">
                <a:latin typeface="FoundrySterling-Book"/>
                <a:cs typeface="FoundrySterling-Book"/>
              </a:rPr>
              <a:t>Chris Summerfield</a:t>
            </a:r>
            <a:endParaRPr lang="en-US" sz="3600" b="1" dirty="0">
              <a:latin typeface="FoundrySterling-Book"/>
              <a:cs typeface="FoundrySterling-Book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173812" y="1203434"/>
            <a:ext cx="12818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002147"/>
                </a:solidFill>
                <a:latin typeface="Aller Display"/>
                <a:cs typeface="Aller Display"/>
              </a:rPr>
              <a:t>hierarchical planning during navigation</a:t>
            </a:r>
            <a:endParaRPr lang="en-US" sz="54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grpSp>
        <p:nvGrpSpPr>
          <p:cNvPr id="347" name="Group 346"/>
          <p:cNvGrpSpPr/>
          <p:nvPr/>
        </p:nvGrpSpPr>
        <p:grpSpPr>
          <a:xfrm>
            <a:off x="14554069" y="900992"/>
            <a:ext cx="6242055" cy="3109254"/>
            <a:chOff x="14447894" y="900992"/>
            <a:chExt cx="6242055" cy="3109254"/>
          </a:xfrm>
        </p:grpSpPr>
        <p:grpSp>
          <p:nvGrpSpPr>
            <p:cNvPr id="346" name="Group 345"/>
            <p:cNvGrpSpPr/>
            <p:nvPr/>
          </p:nvGrpSpPr>
          <p:grpSpPr>
            <a:xfrm>
              <a:off x="15609605" y="900992"/>
              <a:ext cx="5080344" cy="1693448"/>
              <a:chOff x="15609605" y="900992"/>
              <a:chExt cx="5080344" cy="1693448"/>
            </a:xfrm>
          </p:grpSpPr>
          <p:pic>
            <p:nvPicPr>
              <p:cNvPr id="9" name="Picture 8" descr="oxford.pdf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09605" y="900992"/>
                <a:ext cx="1693448" cy="1693448"/>
              </a:xfrm>
              <a:prstGeom prst="rect">
                <a:avLst/>
              </a:prstGeom>
            </p:spPr>
          </p:pic>
          <p:pic>
            <p:nvPicPr>
              <p:cNvPr id="19" name="Picture 18" descr="ucl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3053" y="900992"/>
                <a:ext cx="1693448" cy="1693448"/>
              </a:xfrm>
              <a:prstGeom prst="rect">
                <a:avLst/>
              </a:prstGeom>
            </p:spPr>
          </p:pic>
          <p:pic>
            <p:nvPicPr>
              <p:cNvPr id="334" name="Picture 33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96501" y="900992"/>
                <a:ext cx="1693448" cy="1693448"/>
              </a:xfrm>
              <a:prstGeom prst="rect">
                <a:avLst/>
              </a:prstGeom>
            </p:spPr>
          </p:pic>
        </p:grpSp>
        <p:sp>
          <p:nvSpPr>
            <p:cNvPr id="335" name="TextBox 334"/>
            <p:cNvSpPr txBox="1"/>
            <p:nvPr/>
          </p:nvSpPr>
          <p:spPr>
            <a:xfrm>
              <a:off x="14447894" y="2933028"/>
              <a:ext cx="62366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baseline="30000" dirty="0">
                  <a:latin typeface="FoundrySterling-Book"/>
                  <a:cs typeface="FoundrySterling-Book"/>
                </a:rPr>
                <a:t>1 </a:t>
              </a:r>
              <a:r>
                <a:rPr lang="en-US" sz="3200" b="1" dirty="0">
                  <a:latin typeface="FoundrySterling-Book"/>
                  <a:cs typeface="FoundrySterling-Book"/>
                </a:rPr>
                <a:t>University of </a:t>
              </a:r>
              <a:r>
                <a:rPr lang="en-US" sz="3200" b="1" dirty="0" smtClean="0">
                  <a:latin typeface="FoundrySterling-Book"/>
                  <a:cs typeface="FoundrySterling-Book"/>
                </a:rPr>
                <a:t>Oxford</a:t>
              </a:r>
            </a:p>
            <a:p>
              <a:pPr algn="r"/>
              <a:r>
                <a:rPr lang="en-US" sz="3200" b="1" baseline="30000" dirty="0" smtClean="0">
                  <a:latin typeface="FoundrySterling-Book"/>
                  <a:cs typeface="FoundrySterling-Book"/>
                </a:rPr>
                <a:t>2 </a:t>
              </a:r>
              <a:r>
                <a:rPr lang="en-US" sz="3200" b="1" dirty="0" smtClean="0">
                  <a:latin typeface="FoundrySterling-Book"/>
                  <a:cs typeface="FoundrySterling-Book"/>
                </a:rPr>
                <a:t>University College London</a:t>
              </a:r>
              <a:endParaRPr lang="en-US" sz="3200" b="1" dirty="0">
                <a:latin typeface="FoundrySterling-Book"/>
                <a:cs typeface="FoundrySterling-Book"/>
              </a:endParaRPr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2459401" y="5153958"/>
            <a:ext cx="8229599" cy="4482065"/>
            <a:chOff x="12040248" y="6309949"/>
            <a:chExt cx="8229599" cy="4482065"/>
          </a:xfrm>
        </p:grpSpPr>
        <p:pic>
          <p:nvPicPr>
            <p:cNvPr id="315" name="Picture 314" descr="block cue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040248" y="7123353"/>
              <a:ext cx="1647750" cy="1647751"/>
            </a:xfrm>
            <a:prstGeom prst="rect">
              <a:avLst/>
            </a:prstGeom>
          </p:spPr>
        </p:pic>
        <p:pic>
          <p:nvPicPr>
            <p:cNvPr id="316" name="Picture 315" descr="achiev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622097" y="7123354"/>
              <a:ext cx="1647750" cy="1647751"/>
            </a:xfrm>
            <a:prstGeom prst="rect">
              <a:avLst/>
            </a:prstGeom>
          </p:spPr>
        </p:pic>
        <p:pic>
          <p:nvPicPr>
            <p:cNvPr id="317" name="Picture 316" descr="bailout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622095" y="9148677"/>
              <a:ext cx="1643337" cy="1643337"/>
            </a:xfrm>
            <a:prstGeom prst="rect">
              <a:avLst/>
            </a:prstGeom>
          </p:spPr>
        </p:pic>
        <p:pic>
          <p:nvPicPr>
            <p:cNvPr id="318" name="Picture 317" descr="big 1 regular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687999" y="7123354"/>
              <a:ext cx="1647750" cy="1647751"/>
            </a:xfrm>
            <a:prstGeom prst="rect">
              <a:avLst/>
            </a:prstGeom>
          </p:spPr>
        </p:pic>
        <p:pic>
          <p:nvPicPr>
            <p:cNvPr id="319" name="Picture 318" descr="big 2 exchange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335750" y="7128095"/>
              <a:ext cx="1643009" cy="1643009"/>
            </a:xfrm>
            <a:prstGeom prst="rect">
              <a:avLst/>
            </a:prstGeom>
          </p:spPr>
        </p:pic>
        <p:pic>
          <p:nvPicPr>
            <p:cNvPr id="320" name="Picture 319" descr="big 3 elbow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978758" y="7128095"/>
              <a:ext cx="1643337" cy="1643337"/>
            </a:xfrm>
            <a:prstGeom prst="rect">
              <a:avLst/>
            </a:prstGeom>
          </p:spPr>
        </p:pic>
        <p:cxnSp>
          <p:nvCxnSpPr>
            <p:cNvPr id="321" name="Straight Arrow Connector 320"/>
            <p:cNvCxnSpPr/>
            <p:nvPr/>
          </p:nvCxnSpPr>
          <p:spPr>
            <a:xfrm>
              <a:off x="12040248" y="6714723"/>
              <a:ext cx="8225184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2210042" y="6679281"/>
              <a:ext cx="1249930" cy="369332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sz="1800" dirty="0" smtClean="0">
                  <a:latin typeface="FoundrySterling-Book"/>
                  <a:cs typeface="FoundrySterling-Book"/>
                </a:rPr>
                <a:t>time (</a:t>
              </a:r>
              <a:r>
                <a:rPr lang="en-US" sz="1800" dirty="0" err="1" smtClean="0">
                  <a:latin typeface="FoundrySterling-Book"/>
                  <a:cs typeface="FoundrySterling-Book"/>
                </a:rPr>
                <a:t>secs</a:t>
              </a:r>
              <a:r>
                <a:rPr lang="en-US" sz="1800" dirty="0" smtClean="0">
                  <a:latin typeface="FoundrySterling-Book"/>
                  <a:cs typeface="FoundrySterling-Book"/>
                </a:rPr>
                <a:t>)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6" name="Bent-Up Arrow 325"/>
            <p:cNvSpPr/>
            <p:nvPr/>
          </p:nvSpPr>
          <p:spPr>
            <a:xfrm rot="5400000">
              <a:off x="17090370" y="8464018"/>
              <a:ext cx="586879" cy="2476574"/>
            </a:xfrm>
            <a:prstGeom prst="bentUpArrow">
              <a:avLst>
                <a:gd name="adj1" fmla="val 2404"/>
                <a:gd name="adj2" fmla="val 4786"/>
                <a:gd name="adj3" fmla="val 11014"/>
              </a:avLst>
            </a:prstGeom>
            <a:solidFill>
              <a:schemeClr val="tx1"/>
            </a:solidFill>
            <a:ln cap="rnd">
              <a:solidFill>
                <a:schemeClr val="tx1"/>
              </a:solidFill>
              <a:prstDash val="solid"/>
              <a:rou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5969731" y="10017410"/>
              <a:ext cx="2652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50% probability</a:t>
              </a:r>
            </a:p>
            <a:p>
              <a:r>
                <a:rPr lang="en-US" sz="1800" dirty="0" smtClean="0">
                  <a:latin typeface="FoundrySterling-Book"/>
                  <a:cs typeface="FoundrySterling-Book"/>
                </a:rPr>
                <a:t>of journey being cancelled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2399671" y="6309949"/>
              <a:ext cx="892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3.5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4134916" y="6343803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5688108" y="6342215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7311256" y="6342215"/>
              <a:ext cx="706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3 ± 2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9006840" y="6342215"/>
              <a:ext cx="891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FoundrySterling-Book"/>
                  <a:cs typeface="FoundrySterling-Book"/>
                </a:rPr>
                <a:t>2 ± 3.5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cxnSp>
          <p:nvCxnSpPr>
            <p:cNvPr id="333" name="Straight Connector 332"/>
            <p:cNvCxnSpPr/>
            <p:nvPr/>
          </p:nvCxnSpPr>
          <p:spPr>
            <a:xfrm>
              <a:off x="13687999" y="9407274"/>
              <a:ext cx="4935544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ight Arrow 125"/>
            <p:cNvSpPr/>
            <p:nvPr/>
          </p:nvSpPr>
          <p:spPr>
            <a:xfrm>
              <a:off x="17620069" y="8925884"/>
              <a:ext cx="386723" cy="293251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ight Arrow 126"/>
            <p:cNvSpPr/>
            <p:nvPr/>
          </p:nvSpPr>
          <p:spPr>
            <a:xfrm rot="16200000">
              <a:off x="15958137" y="8925716"/>
              <a:ext cx="386722" cy="293251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ight Arrow 368"/>
            <p:cNvSpPr/>
            <p:nvPr/>
          </p:nvSpPr>
          <p:spPr>
            <a:xfrm>
              <a:off x="14293522" y="8925884"/>
              <a:ext cx="386723" cy="293251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2" name="TextBox 341"/>
          <p:cNvSpPr txBox="1"/>
          <p:nvPr/>
        </p:nvSpPr>
        <p:spPr>
          <a:xfrm>
            <a:off x="1827222" y="21895905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Conclusions</a:t>
            </a:r>
          </a:p>
        </p:txBody>
      </p:sp>
      <p:pic>
        <p:nvPicPr>
          <p:cNvPr id="360" name="Picture 35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0" y="22124134"/>
            <a:ext cx="1434170" cy="717085"/>
          </a:xfrm>
          <a:prstGeom prst="rect">
            <a:avLst/>
          </a:prstGeom>
        </p:spPr>
      </p:pic>
      <p:sp>
        <p:nvSpPr>
          <p:cNvPr id="266" name="TextBox 265"/>
          <p:cNvSpPr txBox="1"/>
          <p:nvPr/>
        </p:nvSpPr>
        <p:spPr>
          <a:xfrm>
            <a:off x="1834540" y="4198933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 Introduction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2519652" y="4198933"/>
            <a:ext cx="704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Task design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1827222" y="8448969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Main effects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717060" y="22698220"/>
            <a:ext cx="9354886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latin typeface="FoundrySterling-Book"/>
                <a:cs typeface="FoundrySterling-Book"/>
              </a:rPr>
              <a:t>We have found unique signatures </a:t>
            </a:r>
            <a:r>
              <a:rPr lang="en-US" sz="3200" dirty="0" smtClean="0">
                <a:latin typeface="FoundrySterling-Book"/>
                <a:cs typeface="FoundrySterling-Book"/>
              </a:rPr>
              <a:t>of a hierarchical representations in the brain while performing </a:t>
            </a:r>
            <a:r>
              <a:rPr lang="en-US" sz="3200" dirty="0" smtClean="0">
                <a:latin typeface="FoundrySterling-Book"/>
                <a:cs typeface="FoundrySterling-Book"/>
              </a:rPr>
              <a:t>a navigation task. Specifically:</a:t>
            </a: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IPL </a:t>
            </a:r>
            <a:r>
              <a:rPr lang="en-US" sz="3200" dirty="0" smtClean="0">
                <a:latin typeface="FoundrySterling-Book"/>
                <a:cs typeface="FoundrySterling-Book"/>
              </a:rPr>
              <a:t>signals a switch of response. </a:t>
            </a:r>
          </a:p>
          <a:p>
            <a:pPr marL="457200" indent="-457200" algn="just">
              <a:buFontTx/>
              <a:buChar char="-"/>
            </a:pPr>
            <a:r>
              <a:rPr lang="en-US" sz="3200" dirty="0" err="1" smtClean="0">
                <a:solidFill>
                  <a:srgbClr val="3090D5"/>
                </a:solidFill>
                <a:latin typeface="FoundrySterling-Book"/>
                <a:cs typeface="FoundrySterling-Book"/>
              </a:rPr>
              <a:t>dlPFC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 </a:t>
            </a:r>
            <a:r>
              <a:rPr lang="en-US" sz="3200" dirty="0" smtClean="0">
                <a:latin typeface="FoundrySterling-Book"/>
                <a:cs typeface="FoundrySterling-Book"/>
              </a:rPr>
              <a:t>signals exchange stations, but </a:t>
            </a:r>
            <a:r>
              <a:rPr lang="en-US" sz="3200" dirty="0" smtClean="0">
                <a:latin typeface="FoundrySterling-Book"/>
                <a:cs typeface="FoundrySterling-Book"/>
              </a:rPr>
              <a:t>predicts </a:t>
            </a:r>
            <a:r>
              <a:rPr lang="en-US" sz="3200" dirty="0" smtClean="0">
                <a:latin typeface="FoundrySterling-Book"/>
                <a:cs typeface="FoundrySterling-Book"/>
              </a:rPr>
              <a:t>the line change in advance</a:t>
            </a: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caudate </a:t>
            </a:r>
            <a:r>
              <a:rPr lang="en-US" sz="3200" dirty="0" smtClean="0">
                <a:latin typeface="FoundrySterling-Book"/>
                <a:cs typeface="FoundrySterling-Book"/>
              </a:rPr>
              <a:t>combines </a:t>
            </a:r>
            <a:r>
              <a:rPr lang="en-US" sz="3200" dirty="0" smtClean="0">
                <a:latin typeface="FoundrySterling-Book"/>
                <a:cs typeface="FoundrySterling-Book"/>
              </a:rPr>
              <a:t>information from these two regions </a:t>
            </a:r>
            <a:r>
              <a:rPr lang="en-US" sz="3200" dirty="0" smtClean="0">
                <a:latin typeface="FoundrySterling-Book"/>
                <a:cs typeface="FoundrySterling-Book"/>
              </a:rPr>
              <a:t>in order to change lines</a:t>
            </a:r>
          </a:p>
          <a:p>
            <a:pPr marL="457200" indent="-457200" algn="just">
              <a:buFontTx/>
              <a:buChar char="-"/>
            </a:pPr>
            <a:r>
              <a:rPr lang="en-US" sz="3200" dirty="0" smtClean="0">
                <a:latin typeface="FoundrySterling-Book"/>
                <a:cs typeface="FoundrySterling-Book"/>
              </a:rPr>
              <a:t>these regions are 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functionally connected during a line change</a:t>
            </a:r>
            <a:r>
              <a:rPr lang="en-US" sz="3200" dirty="0" smtClean="0">
                <a:latin typeface="FoundrySterling-Book"/>
                <a:cs typeface="FoundrySterling-Book"/>
              </a:rPr>
              <a:t> (PPI analysis).</a:t>
            </a:r>
            <a:endParaRPr lang="en-US" sz="3200" dirty="0">
              <a:latin typeface="FoundrySterling-Book"/>
              <a:cs typeface="FoundrySterling-Book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5804446" y="27605415"/>
            <a:ext cx="435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FoundrySterling-Book"/>
                <a:cs typeface="FoundrySterling-Book"/>
              </a:rPr>
              <a:t>Steps around each condition</a:t>
            </a:r>
            <a:endParaRPr lang="en-US" sz="2000" b="1" dirty="0">
              <a:latin typeface="FoundrySterling-Book"/>
              <a:cs typeface="FoundrySterling-Book"/>
            </a:endParaRPr>
          </a:p>
        </p:txBody>
      </p:sp>
      <p:grpSp>
        <p:nvGrpSpPr>
          <p:cNvPr id="409" name="Group 408"/>
          <p:cNvGrpSpPr/>
          <p:nvPr/>
        </p:nvGrpSpPr>
        <p:grpSpPr>
          <a:xfrm>
            <a:off x="15567830" y="26975017"/>
            <a:ext cx="4812339" cy="439216"/>
            <a:chOff x="15626870" y="16695204"/>
            <a:chExt cx="4812339" cy="439216"/>
          </a:xfrm>
        </p:grpSpPr>
        <p:sp>
          <p:nvSpPr>
            <p:cNvPr id="112" name="Rounded Rectangle 111"/>
            <p:cNvSpPr/>
            <p:nvPr/>
          </p:nvSpPr>
          <p:spPr>
            <a:xfrm>
              <a:off x="19999991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20077081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ight Arrow 113"/>
            <p:cNvSpPr/>
            <p:nvPr/>
          </p:nvSpPr>
          <p:spPr>
            <a:xfrm>
              <a:off x="20236607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18542284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ight Arrow 109"/>
            <p:cNvSpPr/>
            <p:nvPr/>
          </p:nvSpPr>
          <p:spPr>
            <a:xfrm>
              <a:off x="18619374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18778900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9271138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ight Arrow 106"/>
            <p:cNvSpPr/>
            <p:nvPr/>
          </p:nvSpPr>
          <p:spPr>
            <a:xfrm>
              <a:off x="19348228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ight Arrow 107"/>
            <p:cNvSpPr/>
            <p:nvPr/>
          </p:nvSpPr>
          <p:spPr>
            <a:xfrm>
              <a:off x="19507754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7813431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Chalkduster"/>
                  <a:cs typeface="Chalkduster"/>
                </a:rPr>
                <a:t>?</a:t>
              </a:r>
              <a:endParaRPr lang="en-US" sz="1800" dirty="0">
                <a:latin typeface="Chalkduster"/>
                <a:cs typeface="Chalkduster"/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15626870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Arrow 103"/>
            <p:cNvSpPr/>
            <p:nvPr/>
          </p:nvSpPr>
          <p:spPr>
            <a:xfrm>
              <a:off x="15703961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Arrow 104"/>
            <p:cNvSpPr/>
            <p:nvPr/>
          </p:nvSpPr>
          <p:spPr>
            <a:xfrm>
              <a:off x="15863486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6355724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/>
            <p:cNvSpPr/>
            <p:nvPr/>
          </p:nvSpPr>
          <p:spPr>
            <a:xfrm>
              <a:off x="16432815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ight Arrow 101"/>
            <p:cNvSpPr/>
            <p:nvPr/>
          </p:nvSpPr>
          <p:spPr>
            <a:xfrm>
              <a:off x="16592340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7084577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Arrow 97"/>
            <p:cNvSpPr/>
            <p:nvPr/>
          </p:nvSpPr>
          <p:spPr>
            <a:xfrm>
              <a:off x="17161667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Arrow 98"/>
            <p:cNvSpPr/>
            <p:nvPr/>
          </p:nvSpPr>
          <p:spPr>
            <a:xfrm>
              <a:off x="17321193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/>
          <p:cNvSpPr txBox="1"/>
          <p:nvPr/>
        </p:nvSpPr>
        <p:spPr>
          <a:xfrm rot="16200000">
            <a:off x="14599508" y="24796343"/>
            <a:ext cx="131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dirty="0" smtClean="0">
                <a:latin typeface="FoundrySterling-Book"/>
                <a:cs typeface="FoundrySterling-Book"/>
              </a:rPr>
              <a:t>β</a:t>
            </a:r>
            <a:r>
              <a:rPr lang="en-GB" sz="1800" dirty="0" smtClean="0">
                <a:latin typeface="FoundrySterling-Book"/>
                <a:cs typeface="FoundrySterling-Book"/>
              </a:rPr>
              <a:t> (</a:t>
            </a:r>
            <a:r>
              <a:rPr lang="en-GB" sz="1800" dirty="0" err="1" smtClean="0">
                <a:latin typeface="FoundrySterling-Book"/>
                <a:cs typeface="FoundrySterling-Book"/>
              </a:rPr>
              <a:t>a.u</a:t>
            </a:r>
            <a:r>
              <a:rPr lang="en-GB" sz="1800" dirty="0" smtClean="0">
                <a:latin typeface="FoundrySterling-Book"/>
                <a:cs typeface="FoundrySterling-Book"/>
              </a:rPr>
              <a:t>.)</a:t>
            </a:r>
            <a:endParaRPr lang="en-US" sz="1800" dirty="0">
              <a:latin typeface="FoundrySterling-Book"/>
              <a:cs typeface="FoundrySterling-Book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38211" y="12437824"/>
            <a:ext cx="633536" cy="633529"/>
            <a:chOff x="12367119" y="13404783"/>
            <a:chExt cx="1012573" cy="1012564"/>
          </a:xfrm>
        </p:grpSpPr>
        <p:sp>
          <p:nvSpPr>
            <p:cNvPr id="138" name="Rounded Rectangle 137"/>
            <p:cNvSpPr/>
            <p:nvPr/>
          </p:nvSpPr>
          <p:spPr>
            <a:xfrm>
              <a:off x="12367119" y="13404783"/>
              <a:ext cx="1012573" cy="1012564"/>
            </a:xfrm>
            <a:prstGeom prst="roundRect">
              <a:avLst/>
            </a:prstGeom>
            <a:ln w="76200" cmpd="sng">
              <a:solidFill>
                <a:srgbClr val="3BFEF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ight Arrow 138"/>
            <p:cNvSpPr/>
            <p:nvPr/>
          </p:nvSpPr>
          <p:spPr>
            <a:xfrm>
              <a:off x="12557596" y="13799056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ight Arrow 139"/>
            <p:cNvSpPr/>
            <p:nvPr/>
          </p:nvSpPr>
          <p:spPr>
            <a:xfrm rot="16200000">
              <a:off x="12707819" y="13528892"/>
              <a:ext cx="325948" cy="22782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375973" y="12443287"/>
            <a:ext cx="633536" cy="633529"/>
            <a:chOff x="12361383" y="15758840"/>
            <a:chExt cx="1012573" cy="1012564"/>
          </a:xfrm>
        </p:grpSpPr>
        <p:sp>
          <p:nvSpPr>
            <p:cNvPr id="135" name="Rounded Rectangle 134"/>
            <p:cNvSpPr/>
            <p:nvPr/>
          </p:nvSpPr>
          <p:spPr>
            <a:xfrm>
              <a:off x="12361383" y="15758840"/>
              <a:ext cx="1012573" cy="1012564"/>
            </a:xfrm>
            <a:prstGeom prst="roundRect">
              <a:avLst/>
            </a:prstGeom>
            <a:ln w="76200" cmpd="sng">
              <a:solidFill>
                <a:srgbClr val="F51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ight Arrow 135"/>
            <p:cNvSpPr/>
            <p:nvPr/>
          </p:nvSpPr>
          <p:spPr>
            <a:xfrm>
              <a:off x="12551859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Arrow 136"/>
            <p:cNvSpPr/>
            <p:nvPr/>
          </p:nvSpPr>
          <p:spPr>
            <a:xfrm>
              <a:off x="12919630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67656" y="12437825"/>
            <a:ext cx="638997" cy="638992"/>
            <a:chOff x="12361383" y="14589222"/>
            <a:chExt cx="997751" cy="997744"/>
          </a:xfrm>
        </p:grpSpPr>
        <p:sp>
          <p:nvSpPr>
            <p:cNvPr id="130" name="Rounded Rectangle 129"/>
            <p:cNvSpPr/>
            <p:nvPr/>
          </p:nvSpPr>
          <p:spPr>
            <a:xfrm>
              <a:off x="12361383" y="14589222"/>
              <a:ext cx="997751" cy="997744"/>
            </a:xfrm>
            <a:prstGeom prst="roundRect">
              <a:avLst/>
            </a:prstGeom>
            <a:ln w="76200" cmpd="sng">
              <a:solidFill>
                <a:srgbClr val="6A2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ight Arrow 130"/>
            <p:cNvSpPr/>
            <p:nvPr/>
          </p:nvSpPr>
          <p:spPr>
            <a:xfrm>
              <a:off x="12549074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ight Arrow 131"/>
            <p:cNvSpPr/>
            <p:nvPr/>
          </p:nvSpPr>
          <p:spPr>
            <a:xfrm>
              <a:off x="12911460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5400000">
              <a:off x="12697096" y="14775131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 rot="5400000">
              <a:off x="12697096" y="15310304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28716" y="12440042"/>
            <a:ext cx="632497" cy="632496"/>
            <a:chOff x="12361171" y="12234946"/>
            <a:chExt cx="997963" cy="997962"/>
          </a:xfrm>
        </p:grpSpPr>
        <p:sp>
          <p:nvSpPr>
            <p:cNvPr id="125" name="Rounded Rectangle 124"/>
            <p:cNvSpPr/>
            <p:nvPr/>
          </p:nvSpPr>
          <p:spPr>
            <a:xfrm>
              <a:off x="12361171" y="12234946"/>
              <a:ext cx="997963" cy="997962"/>
            </a:xfrm>
            <a:prstGeom prst="roundRect">
              <a:avLst/>
            </a:prstGeom>
            <a:ln w="76200" cmpd="sng">
              <a:solidFill>
                <a:srgbClr val="7AF9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61110" y="12681102"/>
              <a:ext cx="229566" cy="122479"/>
            </a:xfrm>
            <a:prstGeom prst="rect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12696955" y="12956189"/>
              <a:ext cx="321248" cy="112894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ight Arrow 366"/>
            <p:cNvSpPr/>
            <p:nvPr/>
          </p:nvSpPr>
          <p:spPr>
            <a:xfrm>
              <a:off x="12548901" y="12623536"/>
              <a:ext cx="296108" cy="243602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ight Arrow 367"/>
            <p:cNvSpPr/>
            <p:nvPr/>
          </p:nvSpPr>
          <p:spPr>
            <a:xfrm rot="16200000">
              <a:off x="12704959" y="12365547"/>
              <a:ext cx="321248" cy="224538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1643283" y="12437823"/>
            <a:ext cx="3199560" cy="638993"/>
          </a:xfrm>
          <a:prstGeom prst="roundRect">
            <a:avLst/>
          </a:prstGeom>
          <a:solidFill>
            <a:srgbClr val="A7DBF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response switch :</a:t>
            </a:r>
            <a:endParaRPr lang="en-US" sz="2000" dirty="0">
              <a:latin typeface="Chalkduster"/>
              <a:cs typeface="Chalkduster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6764705" y="13201089"/>
            <a:ext cx="633536" cy="633529"/>
            <a:chOff x="12367119" y="13404783"/>
            <a:chExt cx="1012573" cy="1012564"/>
          </a:xfrm>
        </p:grpSpPr>
        <p:sp>
          <p:nvSpPr>
            <p:cNvPr id="189" name="Rounded Rectangle 188"/>
            <p:cNvSpPr/>
            <p:nvPr/>
          </p:nvSpPr>
          <p:spPr>
            <a:xfrm>
              <a:off x="12367119" y="13404783"/>
              <a:ext cx="1012573" cy="1012564"/>
            </a:xfrm>
            <a:prstGeom prst="roundRect">
              <a:avLst/>
            </a:prstGeom>
            <a:ln w="76200" cmpd="sng">
              <a:solidFill>
                <a:srgbClr val="3BFEF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ight Arrow 189"/>
            <p:cNvSpPr/>
            <p:nvPr/>
          </p:nvSpPr>
          <p:spPr>
            <a:xfrm>
              <a:off x="12557596" y="13799056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ight Arrow 190"/>
            <p:cNvSpPr/>
            <p:nvPr/>
          </p:nvSpPr>
          <p:spPr>
            <a:xfrm rot="16200000">
              <a:off x="12707819" y="13528892"/>
              <a:ext cx="325948" cy="22782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8375973" y="13206552"/>
            <a:ext cx="633536" cy="633529"/>
            <a:chOff x="12361383" y="15758840"/>
            <a:chExt cx="1012573" cy="1012564"/>
          </a:xfrm>
        </p:grpSpPr>
        <p:sp>
          <p:nvSpPr>
            <p:cNvPr id="186" name="Rounded Rectangle 185"/>
            <p:cNvSpPr/>
            <p:nvPr/>
          </p:nvSpPr>
          <p:spPr>
            <a:xfrm>
              <a:off x="12361383" y="15758840"/>
              <a:ext cx="1012573" cy="1012564"/>
            </a:xfrm>
            <a:prstGeom prst="roundRect">
              <a:avLst/>
            </a:prstGeom>
            <a:ln w="76200" cmpd="sng">
              <a:solidFill>
                <a:srgbClr val="F51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ight Arrow 186"/>
            <p:cNvSpPr/>
            <p:nvPr/>
          </p:nvSpPr>
          <p:spPr>
            <a:xfrm>
              <a:off x="12551859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ight Arrow 187"/>
            <p:cNvSpPr/>
            <p:nvPr/>
          </p:nvSpPr>
          <p:spPr>
            <a:xfrm>
              <a:off x="12919630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7567656" y="13201090"/>
            <a:ext cx="638997" cy="638992"/>
            <a:chOff x="12361383" y="14589222"/>
            <a:chExt cx="997751" cy="997744"/>
          </a:xfrm>
        </p:grpSpPr>
        <p:sp>
          <p:nvSpPr>
            <p:cNvPr id="181" name="Rounded Rectangle 180"/>
            <p:cNvSpPr/>
            <p:nvPr/>
          </p:nvSpPr>
          <p:spPr>
            <a:xfrm>
              <a:off x="12361383" y="14589222"/>
              <a:ext cx="997751" cy="997744"/>
            </a:xfrm>
            <a:prstGeom prst="roundRect">
              <a:avLst/>
            </a:prstGeom>
            <a:ln w="76200" cmpd="sng">
              <a:solidFill>
                <a:srgbClr val="6A2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ight Arrow 181"/>
            <p:cNvSpPr/>
            <p:nvPr/>
          </p:nvSpPr>
          <p:spPr>
            <a:xfrm>
              <a:off x="12549074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ight Arrow 182"/>
            <p:cNvSpPr/>
            <p:nvPr/>
          </p:nvSpPr>
          <p:spPr>
            <a:xfrm>
              <a:off x="12911460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 rot="5400000">
              <a:off x="12697096" y="14775131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5400000">
              <a:off x="12697096" y="15310304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528716" y="13203307"/>
            <a:ext cx="632497" cy="632496"/>
            <a:chOff x="12361171" y="12234946"/>
            <a:chExt cx="997963" cy="997962"/>
          </a:xfrm>
        </p:grpSpPr>
        <p:sp>
          <p:nvSpPr>
            <p:cNvPr id="176" name="Rounded Rectangle 175"/>
            <p:cNvSpPr/>
            <p:nvPr/>
          </p:nvSpPr>
          <p:spPr>
            <a:xfrm>
              <a:off x="12361171" y="12234946"/>
              <a:ext cx="997963" cy="997962"/>
            </a:xfrm>
            <a:prstGeom prst="roundRect">
              <a:avLst/>
            </a:prstGeom>
            <a:ln w="76200" cmpd="sng">
              <a:solidFill>
                <a:srgbClr val="7AF9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2961110" y="12681102"/>
              <a:ext cx="229566" cy="122479"/>
            </a:xfrm>
            <a:prstGeom prst="rect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 rot="5400000">
              <a:off x="12696955" y="12956189"/>
              <a:ext cx="321248" cy="112894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ight Arrow 178"/>
            <p:cNvSpPr/>
            <p:nvPr/>
          </p:nvSpPr>
          <p:spPr>
            <a:xfrm>
              <a:off x="12548901" y="12623536"/>
              <a:ext cx="296108" cy="243602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ight Arrow 179"/>
            <p:cNvSpPr/>
            <p:nvPr/>
          </p:nvSpPr>
          <p:spPr>
            <a:xfrm rot="16200000">
              <a:off x="12704959" y="12365547"/>
              <a:ext cx="321248" cy="224538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Rounded Rectangle 174"/>
          <p:cNvSpPr/>
          <p:nvPr/>
        </p:nvSpPr>
        <p:spPr>
          <a:xfrm>
            <a:off x="1643283" y="13201088"/>
            <a:ext cx="3199560" cy="638993"/>
          </a:xfrm>
          <a:prstGeom prst="roundRect">
            <a:avLst/>
          </a:prstGeom>
          <a:solidFill>
            <a:srgbClr val="F88B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/>
                <a:cs typeface="Chalkduster"/>
              </a:rPr>
              <a:t>l</a:t>
            </a:r>
            <a:r>
              <a:rPr lang="en-US" sz="2000" dirty="0" smtClean="0">
                <a:latin typeface="Chalkduster"/>
                <a:cs typeface="Chalkduster"/>
              </a:rPr>
              <a:t>ine change :</a:t>
            </a:r>
            <a:endParaRPr lang="en-US" sz="2000" dirty="0">
              <a:latin typeface="Chalkduster"/>
              <a:cs typeface="Chalkduster"/>
            </a:endParaRPr>
          </a:p>
        </p:txBody>
      </p:sp>
      <p:grpSp>
        <p:nvGrpSpPr>
          <p:cNvPr id="193" name="Group 192"/>
          <p:cNvGrpSpPr/>
          <p:nvPr/>
        </p:nvGrpSpPr>
        <p:grpSpPr>
          <a:xfrm>
            <a:off x="7573117" y="11671664"/>
            <a:ext cx="633536" cy="633529"/>
            <a:chOff x="12367119" y="13404783"/>
            <a:chExt cx="1012573" cy="1012564"/>
          </a:xfrm>
        </p:grpSpPr>
        <p:sp>
          <p:nvSpPr>
            <p:cNvPr id="211" name="Rounded Rectangle 210"/>
            <p:cNvSpPr/>
            <p:nvPr/>
          </p:nvSpPr>
          <p:spPr>
            <a:xfrm>
              <a:off x="12367119" y="13404783"/>
              <a:ext cx="1012573" cy="1012564"/>
            </a:xfrm>
            <a:prstGeom prst="roundRect">
              <a:avLst/>
            </a:prstGeom>
            <a:ln w="76200" cmpd="sng">
              <a:solidFill>
                <a:srgbClr val="3BFEFD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ight Arrow 211"/>
            <p:cNvSpPr/>
            <p:nvPr/>
          </p:nvSpPr>
          <p:spPr>
            <a:xfrm>
              <a:off x="12557596" y="13799056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ight Arrow 212"/>
            <p:cNvSpPr/>
            <p:nvPr/>
          </p:nvSpPr>
          <p:spPr>
            <a:xfrm rot="16200000">
              <a:off x="12707819" y="13528892"/>
              <a:ext cx="325948" cy="22782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375973" y="11677128"/>
            <a:ext cx="633536" cy="633529"/>
            <a:chOff x="12361383" y="15758840"/>
            <a:chExt cx="1012573" cy="1012564"/>
          </a:xfrm>
        </p:grpSpPr>
        <p:sp>
          <p:nvSpPr>
            <p:cNvPr id="208" name="Rounded Rectangle 207"/>
            <p:cNvSpPr/>
            <p:nvPr/>
          </p:nvSpPr>
          <p:spPr>
            <a:xfrm>
              <a:off x="12361383" y="15758840"/>
              <a:ext cx="1012573" cy="1012564"/>
            </a:xfrm>
            <a:prstGeom prst="roundRect">
              <a:avLst/>
            </a:prstGeom>
            <a:ln w="76200" cmpd="sng">
              <a:solidFill>
                <a:srgbClr val="F5152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ight Arrow 208"/>
            <p:cNvSpPr/>
            <p:nvPr/>
          </p:nvSpPr>
          <p:spPr>
            <a:xfrm>
              <a:off x="12551859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ight Arrow 209"/>
            <p:cNvSpPr/>
            <p:nvPr/>
          </p:nvSpPr>
          <p:spPr>
            <a:xfrm>
              <a:off x="12919630" y="16153113"/>
              <a:ext cx="300444" cy="247166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6335203" y="11671665"/>
            <a:ext cx="638997" cy="638992"/>
            <a:chOff x="12361383" y="14589222"/>
            <a:chExt cx="997751" cy="997744"/>
          </a:xfrm>
        </p:grpSpPr>
        <p:sp>
          <p:nvSpPr>
            <p:cNvPr id="203" name="Rounded Rectangle 202"/>
            <p:cNvSpPr/>
            <p:nvPr/>
          </p:nvSpPr>
          <p:spPr>
            <a:xfrm>
              <a:off x="12361383" y="14589222"/>
              <a:ext cx="997751" cy="997744"/>
            </a:xfrm>
            <a:prstGeom prst="roundRect">
              <a:avLst/>
            </a:prstGeom>
            <a:ln w="76200" cmpd="sng">
              <a:solidFill>
                <a:srgbClr val="6A29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Arrow 203"/>
            <p:cNvSpPr/>
            <p:nvPr/>
          </p:nvSpPr>
          <p:spPr>
            <a:xfrm>
              <a:off x="12549074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ight Arrow 204"/>
            <p:cNvSpPr/>
            <p:nvPr/>
          </p:nvSpPr>
          <p:spPr>
            <a:xfrm>
              <a:off x="12911460" y="14977726"/>
              <a:ext cx="296046" cy="243548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 rot="5400000">
              <a:off x="12697096" y="14775131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rot="5400000">
              <a:off x="12697096" y="15310304"/>
              <a:ext cx="321178" cy="112870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528716" y="11673882"/>
            <a:ext cx="632497" cy="632496"/>
            <a:chOff x="12361171" y="12234946"/>
            <a:chExt cx="997963" cy="997962"/>
          </a:xfrm>
        </p:grpSpPr>
        <p:sp>
          <p:nvSpPr>
            <p:cNvPr id="198" name="Rounded Rectangle 197"/>
            <p:cNvSpPr/>
            <p:nvPr/>
          </p:nvSpPr>
          <p:spPr>
            <a:xfrm>
              <a:off x="12361171" y="12234946"/>
              <a:ext cx="997963" cy="997962"/>
            </a:xfrm>
            <a:prstGeom prst="roundRect">
              <a:avLst/>
            </a:prstGeom>
            <a:ln w="76200" cmpd="sng">
              <a:solidFill>
                <a:srgbClr val="7AF93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961110" y="12681102"/>
              <a:ext cx="229566" cy="122479"/>
            </a:xfrm>
            <a:prstGeom prst="rect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 rot="5400000">
              <a:off x="12696955" y="12956189"/>
              <a:ext cx="321248" cy="112894"/>
            </a:xfrm>
            <a:prstGeom prst="rect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ight Arrow 200"/>
            <p:cNvSpPr/>
            <p:nvPr/>
          </p:nvSpPr>
          <p:spPr>
            <a:xfrm>
              <a:off x="12548901" y="12623536"/>
              <a:ext cx="296108" cy="243602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ight Arrow 201"/>
            <p:cNvSpPr/>
            <p:nvPr/>
          </p:nvSpPr>
          <p:spPr>
            <a:xfrm rot="16200000">
              <a:off x="12704959" y="12365547"/>
              <a:ext cx="321248" cy="224538"/>
            </a:xfrm>
            <a:prstGeom prst="rightArrow">
              <a:avLst/>
            </a:prstGeom>
            <a:solidFill>
              <a:srgbClr val="3090D5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ounded Rectangle 196"/>
          <p:cNvSpPr/>
          <p:nvPr/>
        </p:nvSpPr>
        <p:spPr>
          <a:xfrm>
            <a:off x="1643283" y="11671663"/>
            <a:ext cx="3199560" cy="638993"/>
          </a:xfrm>
          <a:prstGeom prst="roundRect">
            <a:avLst/>
          </a:prstGeom>
          <a:solidFill>
            <a:srgbClr val="1471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halkduster"/>
                <a:cs typeface="Chalkduster"/>
              </a:rPr>
              <a:t>exchange station :</a:t>
            </a:r>
            <a:endParaRPr lang="en-US" sz="2000" dirty="0">
              <a:latin typeface="Chalkduster"/>
              <a:cs typeface="Chalkduste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1860" y="11587358"/>
            <a:ext cx="4091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>
                <a:latin typeface="Chalkduster"/>
                <a:cs typeface="Chalkduster"/>
              </a:rPr>
              <a:t>&gt;</a:t>
            </a:r>
            <a:endParaRPr lang="en-US" sz="3600" dirty="0">
              <a:latin typeface="Chalkduster"/>
              <a:cs typeface="Chalkduster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243664" y="13112504"/>
            <a:ext cx="4091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>
                <a:latin typeface="Chalkduster"/>
                <a:cs typeface="Chalkduster"/>
              </a:rPr>
              <a:t>&gt;</a:t>
            </a:r>
            <a:endParaRPr lang="en-US" sz="3600" dirty="0">
              <a:latin typeface="Chalkduster"/>
              <a:cs typeface="Chalkduster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7071860" y="12360855"/>
            <a:ext cx="40911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>
                <a:latin typeface="Chalkduster"/>
                <a:cs typeface="Chalkduster"/>
              </a:rPr>
              <a:t>&gt;</a:t>
            </a:r>
            <a:endParaRPr lang="en-US" sz="3600" dirty="0">
              <a:latin typeface="Chalkduster"/>
              <a:cs typeface="Chalkduster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12519652" y="15281599"/>
            <a:ext cx="704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ROI analysis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pic>
        <p:nvPicPr>
          <p:cNvPr id="258" name="Picture 257" descr="slices[2,13]_hue150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5" y="9380202"/>
            <a:ext cx="10236200" cy="1930400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12519652" y="9403341"/>
            <a:ext cx="704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Reaction times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15807690" y="15064791"/>
            <a:ext cx="435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FoundrySterling-Book"/>
                <a:cs typeface="FoundrySterling-Book"/>
              </a:rPr>
              <a:t>Steps around each condition</a:t>
            </a:r>
            <a:endParaRPr lang="en-US" sz="2000" b="1" dirty="0">
              <a:latin typeface="FoundrySterling-Book"/>
              <a:cs typeface="FoundrySterling-Book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5571074" y="14434393"/>
            <a:ext cx="4812339" cy="439216"/>
            <a:chOff x="15626870" y="16695204"/>
            <a:chExt cx="4812339" cy="439216"/>
          </a:xfrm>
        </p:grpSpPr>
        <p:sp>
          <p:nvSpPr>
            <p:cNvPr id="264" name="Rounded Rectangle 263"/>
            <p:cNvSpPr/>
            <p:nvPr/>
          </p:nvSpPr>
          <p:spPr>
            <a:xfrm>
              <a:off x="19999991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ight Arrow 266"/>
            <p:cNvSpPr/>
            <p:nvPr/>
          </p:nvSpPr>
          <p:spPr>
            <a:xfrm>
              <a:off x="20077081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ight Arrow 267"/>
            <p:cNvSpPr/>
            <p:nvPr/>
          </p:nvSpPr>
          <p:spPr>
            <a:xfrm>
              <a:off x="20236607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ounded Rectangle 268"/>
            <p:cNvSpPr/>
            <p:nvPr/>
          </p:nvSpPr>
          <p:spPr>
            <a:xfrm>
              <a:off x="18542284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ight Arrow 269"/>
            <p:cNvSpPr/>
            <p:nvPr/>
          </p:nvSpPr>
          <p:spPr>
            <a:xfrm>
              <a:off x="18619374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ight Arrow 270"/>
            <p:cNvSpPr/>
            <p:nvPr/>
          </p:nvSpPr>
          <p:spPr>
            <a:xfrm>
              <a:off x="18778900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ed Rectangle 271"/>
            <p:cNvSpPr/>
            <p:nvPr/>
          </p:nvSpPr>
          <p:spPr>
            <a:xfrm>
              <a:off x="19271138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ight Arrow 272"/>
            <p:cNvSpPr/>
            <p:nvPr/>
          </p:nvSpPr>
          <p:spPr>
            <a:xfrm>
              <a:off x="19348228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ight Arrow 273"/>
            <p:cNvSpPr/>
            <p:nvPr/>
          </p:nvSpPr>
          <p:spPr>
            <a:xfrm>
              <a:off x="19507754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17813431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latin typeface="Chalkduster"/>
                  <a:cs typeface="Chalkduster"/>
                </a:rPr>
                <a:t>?</a:t>
              </a:r>
              <a:endParaRPr lang="en-US" sz="1800" dirty="0">
                <a:latin typeface="Chalkduster"/>
                <a:cs typeface="Chalkduster"/>
              </a:endParaRPr>
            </a:p>
          </p:txBody>
        </p:sp>
        <p:sp>
          <p:nvSpPr>
            <p:cNvPr id="276" name="Rounded Rectangle 275"/>
            <p:cNvSpPr/>
            <p:nvPr/>
          </p:nvSpPr>
          <p:spPr>
            <a:xfrm>
              <a:off x="15626870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ight Arrow 276"/>
            <p:cNvSpPr/>
            <p:nvPr/>
          </p:nvSpPr>
          <p:spPr>
            <a:xfrm>
              <a:off x="15703961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ight Arrow 277"/>
            <p:cNvSpPr/>
            <p:nvPr/>
          </p:nvSpPr>
          <p:spPr>
            <a:xfrm>
              <a:off x="15863486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ounded Rectangle 278"/>
            <p:cNvSpPr/>
            <p:nvPr/>
          </p:nvSpPr>
          <p:spPr>
            <a:xfrm>
              <a:off x="16355724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ight Arrow 279"/>
            <p:cNvSpPr/>
            <p:nvPr/>
          </p:nvSpPr>
          <p:spPr>
            <a:xfrm>
              <a:off x="16432815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ight Arrow 280"/>
            <p:cNvSpPr/>
            <p:nvPr/>
          </p:nvSpPr>
          <p:spPr>
            <a:xfrm>
              <a:off x="16592340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17084577" y="16695204"/>
              <a:ext cx="439218" cy="43921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ight Arrow 282"/>
            <p:cNvSpPr/>
            <p:nvPr/>
          </p:nvSpPr>
          <p:spPr>
            <a:xfrm>
              <a:off x="17161667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ight Arrow 283"/>
            <p:cNvSpPr/>
            <p:nvPr/>
          </p:nvSpPr>
          <p:spPr>
            <a:xfrm>
              <a:off x="17321193" y="16866227"/>
              <a:ext cx="141386" cy="107213"/>
            </a:xfrm>
            <a:prstGeom prst="rightArrow">
              <a:avLst/>
            </a:prstGeom>
            <a:solidFill>
              <a:srgbClr val="F8C726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4295430" y="10838214"/>
            <a:ext cx="677930" cy="3438181"/>
            <a:chOff x="1623543" y="1585078"/>
            <a:chExt cx="558523" cy="4055028"/>
          </a:xfrm>
        </p:grpSpPr>
        <p:sp>
          <p:nvSpPr>
            <p:cNvPr id="287" name="TextBox 286"/>
            <p:cNvSpPr txBox="1"/>
            <p:nvPr/>
          </p:nvSpPr>
          <p:spPr>
            <a:xfrm>
              <a:off x="1623543" y="1585078"/>
              <a:ext cx="553105" cy="278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 smtClean="0">
                  <a:latin typeface="FoundrySterling-Book"/>
                  <a:cs typeface="FoundrySterling-Book"/>
                </a:rPr>
                <a:t>1200</a:t>
              </a:r>
              <a:endParaRPr lang="en-US" sz="1600" dirty="0">
                <a:latin typeface="FoundrySterling-Book"/>
                <a:cs typeface="FoundrySterling-Book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628961" y="2333121"/>
              <a:ext cx="553105" cy="278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 smtClean="0">
                  <a:latin typeface="FoundrySterling-Book"/>
                  <a:cs typeface="FoundrySterling-Book"/>
                </a:rPr>
                <a:t>1100</a:t>
              </a:r>
              <a:endParaRPr lang="en-US" sz="1600" dirty="0">
                <a:latin typeface="FoundrySterling-Book"/>
                <a:cs typeface="FoundrySterling-Book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628960" y="3093409"/>
              <a:ext cx="553105" cy="278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 smtClean="0">
                  <a:latin typeface="FoundrySterling-Book"/>
                  <a:cs typeface="FoundrySterling-Book"/>
                </a:rPr>
                <a:t>1000</a:t>
              </a:r>
              <a:endParaRPr lang="en-US" sz="1600" dirty="0">
                <a:latin typeface="FoundrySterling-Book"/>
                <a:cs typeface="FoundrySterling-Book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1717069" y="5361183"/>
              <a:ext cx="452863" cy="278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latin typeface="FoundrySterling-Book"/>
                  <a:cs typeface="FoundrySterling-Book"/>
                </a:rPr>
                <a:t>7</a:t>
              </a:r>
              <a:r>
                <a:rPr lang="en-US" sz="1600" dirty="0" smtClean="0">
                  <a:latin typeface="FoundrySterling-Book"/>
                  <a:cs typeface="FoundrySterling-Book"/>
                </a:rPr>
                <a:t>00</a:t>
              </a:r>
              <a:endParaRPr lang="en-US" sz="1600" dirty="0">
                <a:latin typeface="FoundrySterling-Book"/>
                <a:cs typeface="FoundrySterling-Book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1717069" y="4605319"/>
              <a:ext cx="452863" cy="278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latin typeface="FoundrySterling-Book"/>
                  <a:cs typeface="FoundrySterling-Book"/>
                </a:rPr>
                <a:t>8</a:t>
              </a:r>
              <a:r>
                <a:rPr lang="en-US" sz="1600" dirty="0" smtClean="0">
                  <a:latin typeface="FoundrySterling-Book"/>
                  <a:cs typeface="FoundrySterling-Book"/>
                </a:rPr>
                <a:t>00</a:t>
              </a:r>
              <a:endParaRPr lang="en-US" sz="1600" dirty="0">
                <a:latin typeface="FoundrySterling-Book"/>
                <a:cs typeface="FoundrySterling-Book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17069" y="3851011"/>
              <a:ext cx="452863" cy="27892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600" dirty="0">
                  <a:latin typeface="FoundrySterling-Book"/>
                  <a:cs typeface="FoundrySterling-Book"/>
                </a:rPr>
                <a:t>9</a:t>
              </a:r>
              <a:r>
                <a:rPr lang="en-US" sz="1600" dirty="0" smtClean="0">
                  <a:latin typeface="FoundrySterling-Book"/>
                  <a:cs typeface="FoundrySterling-Book"/>
                </a:rPr>
                <a:t>00</a:t>
              </a:r>
              <a:endParaRPr lang="en-US" sz="1600" dirty="0">
                <a:latin typeface="FoundrySterling-Book"/>
                <a:cs typeface="FoundrySterling-Book"/>
              </a:endParaRPr>
            </a:p>
          </p:txBody>
        </p:sp>
      </p:grpSp>
      <p:sp>
        <p:nvSpPr>
          <p:cNvPr id="293" name="TextBox 292"/>
          <p:cNvSpPr txBox="1"/>
          <p:nvPr/>
        </p:nvSpPr>
        <p:spPr>
          <a:xfrm rot="16200000">
            <a:off x="12456401" y="12369287"/>
            <a:ext cx="319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FoundrySterling-Book"/>
                <a:cs typeface="FoundrySterling-Book"/>
              </a:rPr>
              <a:t>Reaction times </a:t>
            </a:r>
            <a:r>
              <a:rPr lang="en-US" sz="1800" b="1" dirty="0">
                <a:latin typeface="FoundrySterling-Book"/>
                <a:cs typeface="FoundrySterling-Book"/>
              </a:rPr>
              <a:t>(</a:t>
            </a:r>
            <a:r>
              <a:rPr lang="en-US" sz="1800" b="1" dirty="0" err="1">
                <a:latin typeface="FoundrySterling-Book"/>
                <a:cs typeface="FoundrySterling-Book"/>
              </a:rPr>
              <a:t>ms</a:t>
            </a:r>
            <a:r>
              <a:rPr lang="en-US" sz="1800" b="1" dirty="0" smtClean="0">
                <a:latin typeface="FoundrySterling-Book"/>
                <a:cs typeface="FoundrySterling-Book"/>
              </a:rPr>
              <a:t>)</a:t>
            </a:r>
            <a:endParaRPr lang="en-US" sz="1800" b="1" dirty="0">
              <a:latin typeface="FoundrySterling-Book"/>
              <a:cs typeface="FoundrySterling-Book"/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18485355" y="12668134"/>
            <a:ext cx="439218" cy="1182827"/>
          </a:xfrm>
          <a:prstGeom prst="roundRect">
            <a:avLst>
              <a:gd name="adj" fmla="val 37871"/>
            </a:avLst>
          </a:prstGeom>
          <a:solidFill>
            <a:schemeClr val="tx1">
              <a:alpha val="2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ounded Rectangle 294"/>
          <p:cNvSpPr/>
          <p:nvPr/>
        </p:nvSpPr>
        <p:spPr>
          <a:xfrm>
            <a:off x="17028781" y="12099244"/>
            <a:ext cx="439218" cy="1499177"/>
          </a:xfrm>
          <a:prstGeom prst="roundRect">
            <a:avLst>
              <a:gd name="adj" fmla="val 37871"/>
            </a:avLst>
          </a:prstGeom>
          <a:solidFill>
            <a:schemeClr val="tx1">
              <a:alpha val="20000"/>
            </a:schemeClr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 rot="16200000">
            <a:off x="17887005" y="10649453"/>
            <a:ext cx="1788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speed-up</a:t>
            </a:r>
          </a:p>
          <a:p>
            <a:r>
              <a:rPr lang="en-US" sz="18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after</a:t>
            </a:r>
            <a:r>
              <a:rPr lang="en-US" sz="1800" dirty="0">
                <a:solidFill>
                  <a:srgbClr val="7AF934"/>
                </a:solidFill>
                <a:latin typeface="FoundrySterling-Book"/>
                <a:cs typeface="FoundrySterling-Book"/>
              </a:rPr>
              <a:t> </a:t>
            </a:r>
            <a:r>
              <a:rPr lang="en-US" sz="18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line change</a:t>
            </a:r>
            <a:endParaRPr lang="en-US" sz="18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98" name="TextBox 297"/>
          <p:cNvSpPr txBox="1"/>
          <p:nvPr/>
        </p:nvSpPr>
        <p:spPr>
          <a:xfrm rot="16200000">
            <a:off x="16138648" y="10588964"/>
            <a:ext cx="196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slow-down before</a:t>
            </a:r>
          </a:p>
          <a:p>
            <a:r>
              <a:rPr lang="en-US" sz="18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line change</a:t>
            </a:r>
            <a:endParaRPr lang="en-US" sz="18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grpSp>
        <p:nvGrpSpPr>
          <p:cNvPr id="301" name="Group 300"/>
          <p:cNvGrpSpPr/>
          <p:nvPr/>
        </p:nvGrpSpPr>
        <p:grpSpPr>
          <a:xfrm>
            <a:off x="12651548" y="10659629"/>
            <a:ext cx="881103" cy="3924400"/>
            <a:chOff x="12033095" y="12234946"/>
            <a:chExt cx="1018521" cy="4536458"/>
          </a:xfrm>
        </p:grpSpPr>
        <p:grpSp>
          <p:nvGrpSpPr>
            <p:cNvPr id="302" name="Group 301"/>
            <p:cNvGrpSpPr/>
            <p:nvPr/>
          </p:nvGrpSpPr>
          <p:grpSpPr>
            <a:xfrm>
              <a:off x="12039043" y="13404783"/>
              <a:ext cx="1012573" cy="1012564"/>
              <a:chOff x="12367119" y="13404783"/>
              <a:chExt cx="1012573" cy="1012564"/>
            </a:xfrm>
          </p:grpSpPr>
          <p:sp>
            <p:nvSpPr>
              <p:cNvPr id="338" name="Rounded Rectangle 337"/>
              <p:cNvSpPr/>
              <p:nvPr/>
            </p:nvSpPr>
            <p:spPr>
              <a:xfrm>
                <a:off x="12367119" y="13404783"/>
                <a:ext cx="1012573" cy="1012564"/>
              </a:xfrm>
              <a:prstGeom prst="roundRect">
                <a:avLst/>
              </a:prstGeom>
              <a:ln w="76200" cmpd="sng">
                <a:solidFill>
                  <a:srgbClr val="3BFEF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ight Arrow 338"/>
              <p:cNvSpPr/>
              <p:nvPr/>
            </p:nvSpPr>
            <p:spPr>
              <a:xfrm>
                <a:off x="12557596" y="13799056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ight Arrow 339"/>
              <p:cNvSpPr/>
              <p:nvPr/>
            </p:nvSpPr>
            <p:spPr>
              <a:xfrm rot="16200000">
                <a:off x="12707819" y="13528892"/>
                <a:ext cx="325948" cy="22782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2033307" y="15758840"/>
              <a:ext cx="1012573" cy="1012564"/>
              <a:chOff x="12361383" y="15758840"/>
              <a:chExt cx="1012573" cy="1012564"/>
            </a:xfrm>
          </p:grpSpPr>
          <p:sp>
            <p:nvSpPr>
              <p:cNvPr id="325" name="Rounded Rectangle 324"/>
              <p:cNvSpPr/>
              <p:nvPr/>
            </p:nvSpPr>
            <p:spPr>
              <a:xfrm>
                <a:off x="12361383" y="15758840"/>
                <a:ext cx="1012573" cy="1012564"/>
              </a:xfrm>
              <a:prstGeom prst="roundRect">
                <a:avLst/>
              </a:prstGeom>
              <a:ln w="76200" cmpd="sng">
                <a:solidFill>
                  <a:srgbClr val="F5152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ight Arrow 335"/>
              <p:cNvSpPr/>
              <p:nvPr/>
            </p:nvSpPr>
            <p:spPr>
              <a:xfrm>
                <a:off x="12551859" y="16153113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ight Arrow 336"/>
              <p:cNvSpPr/>
              <p:nvPr/>
            </p:nvSpPr>
            <p:spPr>
              <a:xfrm>
                <a:off x="12919630" y="16153113"/>
                <a:ext cx="300444" cy="247166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2033307" y="14589222"/>
              <a:ext cx="997751" cy="997744"/>
              <a:chOff x="12361383" y="14589222"/>
              <a:chExt cx="997751" cy="997744"/>
            </a:xfrm>
          </p:grpSpPr>
          <p:sp>
            <p:nvSpPr>
              <p:cNvPr id="311" name="Rounded Rectangle 310"/>
              <p:cNvSpPr/>
              <p:nvPr/>
            </p:nvSpPr>
            <p:spPr>
              <a:xfrm>
                <a:off x="12361383" y="14589222"/>
                <a:ext cx="997751" cy="997744"/>
              </a:xfrm>
              <a:prstGeom prst="roundRect">
                <a:avLst/>
              </a:prstGeom>
              <a:ln w="76200" cmpd="sng">
                <a:solidFill>
                  <a:srgbClr val="6A29F5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ight Arrow 311"/>
              <p:cNvSpPr/>
              <p:nvPr/>
            </p:nvSpPr>
            <p:spPr>
              <a:xfrm>
                <a:off x="12549074" y="14977726"/>
                <a:ext cx="296046" cy="243548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ight Arrow 313"/>
              <p:cNvSpPr/>
              <p:nvPr/>
            </p:nvSpPr>
            <p:spPr>
              <a:xfrm>
                <a:off x="12911460" y="14977726"/>
                <a:ext cx="296046" cy="243548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 rot="5400000">
                <a:off x="12697096" y="14775131"/>
                <a:ext cx="321178" cy="112870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 rot="5400000">
                <a:off x="12697096" y="15310304"/>
                <a:ext cx="321178" cy="112870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12033095" y="12234946"/>
              <a:ext cx="997963" cy="997962"/>
              <a:chOff x="12361171" y="12234946"/>
              <a:chExt cx="997963" cy="997962"/>
            </a:xfrm>
          </p:grpSpPr>
          <p:sp>
            <p:nvSpPr>
              <p:cNvPr id="306" name="Rounded Rectangle 305"/>
              <p:cNvSpPr/>
              <p:nvPr/>
            </p:nvSpPr>
            <p:spPr>
              <a:xfrm>
                <a:off x="12361171" y="12234946"/>
                <a:ext cx="997963" cy="997962"/>
              </a:xfrm>
              <a:prstGeom prst="roundRect">
                <a:avLst/>
              </a:prstGeom>
              <a:ln w="76200" cmpd="sng">
                <a:solidFill>
                  <a:srgbClr val="7AF934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12961110" y="12681102"/>
                <a:ext cx="229566" cy="122479"/>
              </a:xfrm>
              <a:prstGeom prst="rect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 rot="5400000">
                <a:off x="12696955" y="12956189"/>
                <a:ext cx="321248" cy="112894"/>
              </a:xfrm>
              <a:prstGeom prst="rect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ight Arrow 308"/>
              <p:cNvSpPr/>
              <p:nvPr/>
            </p:nvSpPr>
            <p:spPr>
              <a:xfrm>
                <a:off x="12548901" y="12623536"/>
                <a:ext cx="296108" cy="243602"/>
              </a:xfrm>
              <a:prstGeom prst="rightArrow">
                <a:avLst/>
              </a:prstGeom>
              <a:solidFill>
                <a:srgbClr val="F8C726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ight Arrow 309"/>
              <p:cNvSpPr/>
              <p:nvPr/>
            </p:nvSpPr>
            <p:spPr>
              <a:xfrm rot="16200000">
                <a:off x="12704959" y="12365547"/>
                <a:ext cx="321248" cy="224538"/>
              </a:xfrm>
              <a:prstGeom prst="rightArrow">
                <a:avLst/>
              </a:prstGeom>
              <a:solidFill>
                <a:srgbClr val="3090D5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4" name="TextBox 413"/>
          <p:cNvSpPr txBox="1"/>
          <p:nvPr/>
        </p:nvSpPr>
        <p:spPr>
          <a:xfrm rot="16200000">
            <a:off x="14599508" y="21241094"/>
            <a:ext cx="131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dirty="0" smtClean="0">
                <a:latin typeface="FoundrySterling-Book"/>
                <a:cs typeface="FoundrySterling-Book"/>
              </a:rPr>
              <a:t>β</a:t>
            </a:r>
            <a:r>
              <a:rPr lang="en-GB" sz="1800" dirty="0" smtClean="0">
                <a:latin typeface="FoundrySterling-Book"/>
                <a:cs typeface="FoundrySterling-Book"/>
              </a:rPr>
              <a:t> (</a:t>
            </a:r>
            <a:r>
              <a:rPr lang="en-GB" sz="1800" dirty="0" err="1" smtClean="0">
                <a:latin typeface="FoundrySterling-Book"/>
                <a:cs typeface="FoundrySterling-Book"/>
              </a:rPr>
              <a:t>a.u</a:t>
            </a:r>
            <a:r>
              <a:rPr lang="en-GB" sz="1800" dirty="0" smtClean="0">
                <a:latin typeface="FoundrySterling-Book"/>
                <a:cs typeface="FoundrySterling-Book"/>
              </a:rPr>
              <a:t>.)</a:t>
            </a:r>
            <a:endParaRPr lang="en-US" sz="1800" dirty="0">
              <a:latin typeface="FoundrySterling-Book"/>
              <a:cs typeface="FoundrySterling-Book"/>
            </a:endParaRPr>
          </a:p>
        </p:txBody>
      </p:sp>
      <p:grpSp>
        <p:nvGrpSpPr>
          <p:cNvPr id="435" name="Group 434"/>
          <p:cNvGrpSpPr/>
          <p:nvPr/>
        </p:nvGrpSpPr>
        <p:grpSpPr>
          <a:xfrm>
            <a:off x="11850369" y="17222250"/>
            <a:ext cx="2806705" cy="2270784"/>
            <a:chOff x="11047730" y="17851407"/>
            <a:chExt cx="2806705" cy="2270784"/>
          </a:xfrm>
        </p:grpSpPr>
        <p:pic>
          <p:nvPicPr>
            <p:cNvPr id="437" name="Picture 436" descr="dlPFC1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7730" y="17851407"/>
              <a:ext cx="1513488" cy="1049678"/>
            </a:xfrm>
            <a:prstGeom prst="rect">
              <a:avLst/>
            </a:prstGeom>
          </p:spPr>
        </p:pic>
        <p:pic>
          <p:nvPicPr>
            <p:cNvPr id="438" name="Picture 437" descr="dlPFC2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62359" y="17851407"/>
              <a:ext cx="1192076" cy="1049678"/>
            </a:xfrm>
            <a:prstGeom prst="rect">
              <a:avLst/>
            </a:prstGeom>
          </p:spPr>
        </p:pic>
        <p:pic>
          <p:nvPicPr>
            <p:cNvPr id="439" name="Picture 438" descr="dlPFC3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826" y="18995876"/>
              <a:ext cx="1496392" cy="1126315"/>
            </a:xfrm>
            <a:prstGeom prst="rect">
              <a:avLst/>
            </a:prstGeom>
          </p:spPr>
        </p:pic>
      </p:grpSp>
      <p:sp>
        <p:nvSpPr>
          <p:cNvPr id="436" name="TextBox 435"/>
          <p:cNvSpPr txBox="1"/>
          <p:nvPr/>
        </p:nvSpPr>
        <p:spPr>
          <a:xfrm>
            <a:off x="11820524" y="16495214"/>
            <a:ext cx="3900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oundrySterling-Bold"/>
                <a:cs typeface="FoundrySterling-Bold"/>
              </a:rPr>
              <a:t>dorsolateral prefrontal</a:t>
            </a:r>
            <a:endParaRPr lang="en-US" sz="2800" dirty="0">
              <a:latin typeface="FoundrySterling-Bold"/>
              <a:cs typeface="FoundrySterling-Bold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852403" y="24354999"/>
            <a:ext cx="2804670" cy="2269372"/>
            <a:chOff x="11300346" y="20779315"/>
            <a:chExt cx="2804670" cy="2269372"/>
          </a:xfrm>
        </p:grpSpPr>
        <p:pic>
          <p:nvPicPr>
            <p:cNvPr id="443" name="Picture 44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346" y="20779315"/>
              <a:ext cx="1509420" cy="1046855"/>
            </a:xfrm>
            <a:prstGeom prst="rect">
              <a:avLst/>
            </a:prstGeom>
          </p:spPr>
        </p:pic>
        <p:pic>
          <p:nvPicPr>
            <p:cNvPr id="444" name="Picture 443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2941" y="20779689"/>
              <a:ext cx="1192075" cy="1046107"/>
            </a:xfrm>
            <a:prstGeom prst="rect">
              <a:avLst/>
            </a:prstGeom>
          </p:spPr>
        </p:pic>
        <p:pic>
          <p:nvPicPr>
            <p:cNvPr id="445" name="Picture 444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409" y="21922373"/>
              <a:ext cx="1496389" cy="1126314"/>
            </a:xfrm>
            <a:prstGeom prst="rect">
              <a:avLst/>
            </a:prstGeom>
          </p:spPr>
        </p:pic>
      </p:grpSp>
      <p:sp>
        <p:nvSpPr>
          <p:cNvPr id="442" name="TextBox 441"/>
          <p:cNvSpPr txBox="1"/>
          <p:nvPr/>
        </p:nvSpPr>
        <p:spPr>
          <a:xfrm>
            <a:off x="11820524" y="23626552"/>
            <a:ext cx="2357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oundrySterling-Bold"/>
                <a:cs typeface="FoundrySterling-Bold"/>
              </a:rPr>
              <a:t>right caudate</a:t>
            </a:r>
            <a:endParaRPr lang="en-US" sz="2800" dirty="0">
              <a:latin typeface="FoundrySterling-Bold"/>
              <a:cs typeface="FoundrySterling-Bold"/>
            </a:endParaRPr>
          </a:p>
        </p:txBody>
      </p:sp>
      <p:pic>
        <p:nvPicPr>
          <p:cNvPr id="78" name="Picture 77" descr="summerfieldQcode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811" y="28528041"/>
            <a:ext cx="1745418" cy="174084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82020" y="15446788"/>
            <a:ext cx="9381611" cy="5779834"/>
            <a:chOff x="482020" y="15446788"/>
            <a:chExt cx="9381611" cy="5779834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677" y="17222250"/>
              <a:ext cx="6673954" cy="4004372"/>
            </a:xfrm>
            <a:prstGeom prst="rect">
              <a:avLst/>
            </a:prstGeom>
          </p:spPr>
        </p:pic>
        <p:sp>
          <p:nvSpPr>
            <p:cNvPr id="447" name="TextBox 446"/>
            <p:cNvSpPr txBox="1"/>
            <p:nvPr/>
          </p:nvSpPr>
          <p:spPr>
            <a:xfrm>
              <a:off x="8085653" y="16455820"/>
              <a:ext cx="1350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FoundrySterling-Book"/>
                  <a:cs typeface="FoundrySterling-Book"/>
                </a:rPr>
                <a:t>caudate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1585476" y="20341079"/>
              <a:ext cx="13509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>
                  <a:latin typeface="FoundrySterling-Book"/>
                  <a:cs typeface="FoundrySterling-Book"/>
                </a:rPr>
                <a:t>caudate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3543946" y="16455820"/>
              <a:ext cx="845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775090" y="17562700"/>
              <a:ext cx="8452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FoundrySterling-Book"/>
                  <a:cs typeface="FoundrySterling-Book"/>
                </a:rPr>
                <a:t>dlPFC</a:t>
              </a:r>
              <a:endParaRPr lang="en-US" sz="2800" dirty="0" smtClean="0">
                <a:latin typeface="FoundrySterling-Book"/>
                <a:cs typeface="FoundrySterling-Book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936523" y="18952880"/>
              <a:ext cx="522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FoundrySterling-Book"/>
                  <a:cs typeface="FoundrySterling-Book"/>
                </a:rPr>
                <a:t>IPL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 rot="16200000">
              <a:off x="-872418" y="18837148"/>
              <a:ext cx="3642558" cy="933682"/>
              <a:chOff x="4031411" y="15561532"/>
              <a:chExt cx="5814927" cy="933682"/>
            </a:xfrm>
          </p:grpSpPr>
          <p:sp>
            <p:nvSpPr>
              <p:cNvPr id="446" name="TextBox 445"/>
              <p:cNvSpPr txBox="1"/>
              <p:nvPr/>
            </p:nvSpPr>
            <p:spPr>
              <a:xfrm>
                <a:off x="6241696" y="15561532"/>
                <a:ext cx="13970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FoundrySterling-Book"/>
                    <a:cs typeface="FoundrySterling-Book"/>
                  </a:rPr>
                  <a:t>seed</a:t>
                </a:r>
                <a:endParaRPr lang="en-US" sz="28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81" name="Left Brace 80"/>
              <p:cNvSpPr/>
              <p:nvPr/>
            </p:nvSpPr>
            <p:spPr>
              <a:xfrm rot="5400000">
                <a:off x="6773160" y="13422036"/>
                <a:ext cx="331429" cy="5814927"/>
              </a:xfrm>
              <a:prstGeom prst="leftBrace">
                <a:avLst>
                  <a:gd name="adj1" fmla="val 280397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3" name="TextBox 452"/>
            <p:cNvSpPr txBox="1"/>
            <p:nvPr/>
          </p:nvSpPr>
          <p:spPr>
            <a:xfrm>
              <a:off x="6102688" y="16455820"/>
              <a:ext cx="522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FoundrySterling-Book"/>
                  <a:cs typeface="FoundrySterling-Book"/>
                </a:rPr>
                <a:t>IPL</a:t>
              </a:r>
              <a:endParaRPr lang="en-US" sz="2800" dirty="0">
                <a:latin typeface="FoundrySterling-Book"/>
                <a:cs typeface="FoundrySterling-Book"/>
              </a:endParaRPr>
            </a:p>
          </p:txBody>
        </p:sp>
        <p:grpSp>
          <p:nvGrpSpPr>
            <p:cNvPr id="454" name="Group 453"/>
            <p:cNvGrpSpPr/>
            <p:nvPr/>
          </p:nvGrpSpPr>
          <p:grpSpPr>
            <a:xfrm>
              <a:off x="3456147" y="15446788"/>
              <a:ext cx="5814927" cy="933682"/>
              <a:chOff x="4031411" y="15561532"/>
              <a:chExt cx="5814927" cy="933682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6463180" y="15561532"/>
                <a:ext cx="9541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FoundrySterling-Book"/>
                    <a:cs typeface="FoundrySterling-Book"/>
                  </a:rPr>
                  <a:t>mask</a:t>
                </a:r>
                <a:endParaRPr lang="en-US" sz="2800" dirty="0">
                  <a:latin typeface="FoundrySterling-Book"/>
                  <a:cs typeface="FoundrySterling-Book"/>
                </a:endParaRPr>
              </a:p>
            </p:txBody>
          </p:sp>
          <p:sp>
            <p:nvSpPr>
              <p:cNvPr id="456" name="Left Brace 455"/>
              <p:cNvSpPr/>
              <p:nvPr/>
            </p:nvSpPr>
            <p:spPr>
              <a:xfrm rot="5400000">
                <a:off x="6773160" y="13422036"/>
                <a:ext cx="331429" cy="5814927"/>
              </a:xfrm>
              <a:prstGeom prst="leftBrace">
                <a:avLst>
                  <a:gd name="adj1" fmla="val 280397"/>
                  <a:gd name="adj2" fmla="val 50000"/>
                </a:avLst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7" name="TextBox 456"/>
          <p:cNvSpPr txBox="1"/>
          <p:nvPr/>
        </p:nvSpPr>
        <p:spPr>
          <a:xfrm>
            <a:off x="717060" y="5192445"/>
            <a:ext cx="9354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3090D5"/>
                </a:solidFill>
                <a:latin typeface="FoundrySterling-Book"/>
                <a:cs typeface="FoundrySterling-Book"/>
              </a:rPr>
              <a:t>Hierarchical representations</a:t>
            </a:r>
            <a:r>
              <a:rPr lang="en-US" sz="3200" dirty="0">
                <a:latin typeface="FoundrySterling-Book"/>
                <a:cs typeface="FoundrySterling-Book"/>
              </a:rPr>
              <a:t> alleviate the complexity of </a:t>
            </a:r>
            <a:r>
              <a:rPr lang="en-US" sz="3200" dirty="0" smtClean="0">
                <a:latin typeface="FoundrySterling-Book"/>
                <a:cs typeface="FoundrySterling-Book"/>
              </a:rPr>
              <a:t>planning over multiple states. </a:t>
            </a:r>
            <a:r>
              <a:rPr lang="en-US" sz="3200" dirty="0">
                <a:latin typeface="FoundrySterling-Book"/>
                <a:cs typeface="FoundrySterling-Book"/>
              </a:rPr>
              <a:t>Using </a:t>
            </a:r>
            <a:r>
              <a:rPr lang="en-US" sz="3200" dirty="0">
                <a:solidFill>
                  <a:srgbClr val="3090D5"/>
                </a:solidFill>
                <a:latin typeface="FoundrySterling-Book"/>
                <a:cs typeface="FoundrySterling-Book"/>
              </a:rPr>
              <a:t>fMRI</a:t>
            </a:r>
            <a:r>
              <a:rPr lang="en-US" sz="3200" dirty="0">
                <a:latin typeface="FoundrySterling-Book"/>
                <a:cs typeface="FoundrySterling-Book"/>
              </a:rPr>
              <a:t>, we looked for the neural correlates of </a:t>
            </a:r>
            <a:r>
              <a:rPr lang="en-US" sz="3200" dirty="0" err="1" smtClean="0">
                <a:solidFill>
                  <a:srgbClr val="3090D5"/>
                </a:solidFill>
                <a:latin typeface="FoundrySterling-Book"/>
                <a:cs typeface="FoundrySterling-Book"/>
              </a:rPr>
              <a:t>subgoal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 states</a:t>
            </a:r>
            <a:r>
              <a:rPr lang="en-US" sz="3200" dirty="0" smtClean="0">
                <a:latin typeface="FoundrySterling-Book"/>
                <a:cs typeface="FoundrySterling-Book"/>
              </a:rPr>
              <a:t> </a:t>
            </a:r>
            <a:r>
              <a:rPr lang="en-US" sz="3200" dirty="0" smtClean="0">
                <a:latin typeface="FoundrySterling-Book"/>
                <a:cs typeface="FoundrySterling-Book"/>
              </a:rPr>
              <a:t>(e.g. line changes) within </a:t>
            </a:r>
            <a:r>
              <a:rPr lang="en-US" sz="3200" dirty="0">
                <a:latin typeface="FoundrySterling-Book"/>
                <a:cs typeface="FoundrySterling-Book"/>
              </a:rPr>
              <a:t>a navigation </a:t>
            </a:r>
            <a:r>
              <a:rPr lang="en-US" sz="3200" dirty="0" smtClean="0">
                <a:latin typeface="FoundrySterling-Book"/>
                <a:cs typeface="FoundrySterling-Book"/>
              </a:rPr>
              <a:t>task. 20 healthy participants planned their way within </a:t>
            </a:r>
            <a:r>
              <a:rPr lang="en-US" sz="3200" dirty="0" smtClean="0">
                <a:solidFill>
                  <a:srgbClr val="3090D5"/>
                </a:solidFill>
                <a:latin typeface="FoundrySterling-Book"/>
                <a:cs typeface="FoundrySterling-Book"/>
              </a:rPr>
              <a:t>a virtual underground network</a:t>
            </a:r>
            <a:r>
              <a:rPr lang="en-US" sz="3200" dirty="0" smtClean="0">
                <a:latin typeface="FoundrySterling-Book"/>
                <a:cs typeface="FoundrySterling-Book"/>
              </a:rPr>
              <a:t> they had previously been </a:t>
            </a:r>
            <a:r>
              <a:rPr lang="en-US" sz="3200" dirty="0" err="1" smtClean="0">
                <a:latin typeface="FoundrySterling-Book"/>
                <a:cs typeface="FoundrySterling-Book"/>
              </a:rPr>
              <a:t>familiarised</a:t>
            </a:r>
            <a:r>
              <a:rPr lang="en-US" sz="3200" dirty="0" smtClean="0">
                <a:latin typeface="FoundrySterling-Book"/>
                <a:cs typeface="FoundrySterling-Book"/>
              </a:rPr>
              <a:t> with.</a:t>
            </a:r>
            <a:endParaRPr lang="en-US" sz="3200" dirty="0">
              <a:latin typeface="FoundrySterling-Book"/>
              <a:cs typeface="FoundrySterling-Book"/>
            </a:endParaRPr>
          </a:p>
        </p:txBody>
      </p:sp>
      <p:pic>
        <p:nvPicPr>
          <p:cNvPr id="458" name="Picture 457" descr="green_spiky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54" y="21898582"/>
            <a:ext cx="352752" cy="7090318"/>
          </a:xfrm>
          <a:prstGeom prst="rect">
            <a:avLst/>
          </a:prstGeom>
        </p:spPr>
      </p:pic>
      <p:pic>
        <p:nvPicPr>
          <p:cNvPr id="459" name="Picture 458" descr="blue_spiky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0287"/>
          <a:stretch/>
        </p:blipFill>
        <p:spPr>
          <a:xfrm>
            <a:off x="10527508" y="4425811"/>
            <a:ext cx="352752" cy="5652000"/>
          </a:xfrm>
          <a:prstGeom prst="rect">
            <a:avLst/>
          </a:prstGeom>
        </p:spPr>
      </p:pic>
      <p:pic>
        <p:nvPicPr>
          <p:cNvPr id="460" name="Picture 459" descr="green_spiky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54" y="15678768"/>
            <a:ext cx="352752" cy="7090318"/>
          </a:xfrm>
          <a:prstGeom prst="rect">
            <a:avLst/>
          </a:prstGeom>
        </p:spPr>
      </p:pic>
      <p:pic>
        <p:nvPicPr>
          <p:cNvPr id="89" name="Picture 88" descr="green_spiky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354" y="9462027"/>
            <a:ext cx="352752" cy="7090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7222" y="14298339"/>
            <a:ext cx="7037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solidFill>
                  <a:srgbClr val="002147"/>
                </a:solidFill>
                <a:latin typeface="Aller Display"/>
                <a:cs typeface="Aller Display"/>
              </a:rPr>
              <a:t>PPI analysis</a:t>
            </a:r>
            <a:endParaRPr lang="en-US" sz="4000" dirty="0">
              <a:solidFill>
                <a:srgbClr val="002147"/>
              </a:solidFill>
              <a:latin typeface="Aller Display"/>
              <a:cs typeface="Aller Display"/>
            </a:endParaRPr>
          </a:p>
        </p:txBody>
      </p:sp>
      <p:pic>
        <p:nvPicPr>
          <p:cNvPr id="350" name="Picture 349" descr="tube_crop.pdf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t="-3" r="-687" b="39693"/>
          <a:stretch/>
        </p:blipFill>
        <p:spPr>
          <a:xfrm>
            <a:off x="0" y="27318438"/>
            <a:ext cx="19947600" cy="3009600"/>
          </a:xfrm>
          <a:prstGeom prst="rect">
            <a:avLst/>
          </a:prstGeom>
        </p:spPr>
      </p:pic>
      <p:pic>
        <p:nvPicPr>
          <p:cNvPr id="96" name="Picture 95" descr="green_90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94654" y="9462027"/>
            <a:ext cx="1526540" cy="869882"/>
          </a:xfrm>
          <a:prstGeom prst="rect">
            <a:avLst/>
          </a:prstGeom>
        </p:spPr>
      </p:pic>
      <p:pic>
        <p:nvPicPr>
          <p:cNvPr id="462" name="Picture 461" descr="blue_spik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508" y="9462027"/>
            <a:ext cx="352752" cy="7090318"/>
          </a:xfrm>
          <a:prstGeom prst="rect">
            <a:avLst/>
          </a:prstGeom>
        </p:spPr>
      </p:pic>
      <p:pic>
        <p:nvPicPr>
          <p:cNvPr id="361" name="Picture 360" descr="tube_exchange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80" y="4380158"/>
            <a:ext cx="1526540" cy="763270"/>
          </a:xfrm>
          <a:prstGeom prst="rect">
            <a:avLst/>
          </a:prstGeom>
        </p:spPr>
      </p:pic>
      <p:pic>
        <p:nvPicPr>
          <p:cNvPr id="362" name="Picture 361" descr="tube_exchange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50441" y="4380158"/>
            <a:ext cx="1526540" cy="763270"/>
          </a:xfrm>
          <a:prstGeom prst="rect">
            <a:avLst/>
          </a:prstGeom>
        </p:spPr>
      </p:pic>
      <p:pic>
        <p:nvPicPr>
          <p:cNvPr id="92" name="Picture 91" descr="exchange 02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17900" y="15762444"/>
            <a:ext cx="243109" cy="451489"/>
          </a:xfrm>
          <a:prstGeom prst="rect">
            <a:avLst/>
          </a:prstGeom>
        </p:spPr>
      </p:pic>
      <p:pic>
        <p:nvPicPr>
          <p:cNvPr id="359" name="Picture 358" descr="tube_exchange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80" y="14518329"/>
            <a:ext cx="1526540" cy="763270"/>
          </a:xfrm>
          <a:prstGeom prst="rect">
            <a:avLst/>
          </a:prstGeom>
        </p:spPr>
      </p:pic>
      <p:pic>
        <p:nvPicPr>
          <p:cNvPr id="119" name="Picture 118" descr="blue_90.pdf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67" y="8663925"/>
            <a:ext cx="1463039" cy="763270"/>
          </a:xfrm>
          <a:prstGeom prst="rect">
            <a:avLst/>
          </a:prstGeom>
        </p:spPr>
      </p:pic>
      <p:grpSp>
        <p:nvGrpSpPr>
          <p:cNvPr id="241" name="Group 240"/>
          <p:cNvGrpSpPr/>
          <p:nvPr/>
        </p:nvGrpSpPr>
        <p:grpSpPr>
          <a:xfrm>
            <a:off x="11852403" y="20777904"/>
            <a:ext cx="2804671" cy="2270784"/>
            <a:chOff x="11300346" y="20777904"/>
            <a:chExt cx="2804671" cy="2270784"/>
          </a:xfrm>
        </p:grpSpPr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0346" y="20777904"/>
              <a:ext cx="1509420" cy="1049678"/>
            </a:xfrm>
            <a:prstGeom prst="rect">
              <a:avLst/>
            </a:prstGeom>
          </p:spPr>
        </p:pic>
        <p:pic>
          <p:nvPicPr>
            <p:cNvPr id="243" name="Picture 242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2941" y="20779689"/>
              <a:ext cx="1192076" cy="1046107"/>
            </a:xfrm>
            <a:prstGeom prst="rect">
              <a:avLst/>
            </a:prstGeom>
          </p:spPr>
        </p:pic>
        <p:pic>
          <p:nvPicPr>
            <p:cNvPr id="244" name="Picture 243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5409" y="21922373"/>
              <a:ext cx="1496389" cy="1126315"/>
            </a:xfrm>
            <a:prstGeom prst="rect">
              <a:avLst/>
            </a:prstGeom>
          </p:spPr>
        </p:pic>
      </p:grpSp>
      <p:sp>
        <p:nvSpPr>
          <p:cNvPr id="245" name="TextBox 244"/>
          <p:cNvSpPr txBox="1"/>
          <p:nvPr/>
        </p:nvSpPr>
        <p:spPr>
          <a:xfrm>
            <a:off x="11820524" y="20050868"/>
            <a:ext cx="381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FoundrySterling-Bold"/>
                <a:cs typeface="FoundrySterling-Bold"/>
              </a:rPr>
              <a:t>inferior parietal lobule</a:t>
            </a:r>
            <a:endParaRPr lang="en-US" sz="2800" dirty="0">
              <a:latin typeface="FoundrySterling-Bold"/>
              <a:cs typeface="FoundrySterling-Bold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5620940" y="16967570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627290" y="19646447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210310" y="17353035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647673" y="20038168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A29F5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6A29F5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8341612" y="18789292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3BFEFD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3BFEFD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546486" y="18842324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51522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F51522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210310" y="18528942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3210310" y="19981018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237413" y="20127068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6A29F5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6A29F5"/>
              </a:solidFill>
              <a:latin typeface="FoundrySterling-Book"/>
              <a:cs typeface="FoundrySterling-Book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627290" y="18370192"/>
            <a:ext cx="5783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7247257" y="10263901"/>
            <a:ext cx="14758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***</a:t>
            </a:r>
            <a:endParaRPr lang="en-US" sz="24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cxnSp>
        <p:nvCxnSpPr>
          <p:cNvPr id="261" name="Straight Connector 260"/>
          <p:cNvCxnSpPr/>
          <p:nvPr/>
        </p:nvCxnSpPr>
        <p:spPr>
          <a:xfrm>
            <a:off x="17265397" y="10623336"/>
            <a:ext cx="1439567" cy="0"/>
          </a:xfrm>
          <a:prstGeom prst="line">
            <a:avLst/>
          </a:prstGeom>
          <a:ln w="38100">
            <a:solidFill>
              <a:srgbClr val="7AF93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7298056" y="23228772"/>
            <a:ext cx="147584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7AF934"/>
                </a:solidFill>
                <a:latin typeface="FoundrySterling-Book"/>
                <a:cs typeface="FoundrySterling-Book"/>
              </a:rPr>
              <a:t>*</a:t>
            </a:r>
            <a:endParaRPr lang="en-US" sz="2000" dirty="0">
              <a:solidFill>
                <a:srgbClr val="7AF934"/>
              </a:solidFill>
              <a:latin typeface="FoundrySterling-Book"/>
              <a:cs typeface="FoundrySterling-Book"/>
            </a:endParaRPr>
          </a:p>
        </p:txBody>
      </p:sp>
      <p:cxnSp>
        <p:nvCxnSpPr>
          <p:cNvPr id="355" name="Straight Connector 354"/>
          <p:cNvCxnSpPr/>
          <p:nvPr/>
        </p:nvCxnSpPr>
        <p:spPr>
          <a:xfrm>
            <a:off x="17316196" y="23588207"/>
            <a:ext cx="1439567" cy="0"/>
          </a:xfrm>
          <a:prstGeom prst="line">
            <a:avLst/>
          </a:prstGeom>
          <a:ln w="38100">
            <a:solidFill>
              <a:srgbClr val="7AF934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16577184" y="20170248"/>
            <a:ext cx="1475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7DBFE"/>
                </a:solidFill>
                <a:latin typeface="FoundrySterling-Book"/>
                <a:cs typeface="FoundrySterling-Book"/>
              </a:rPr>
              <a:t>**</a:t>
            </a:r>
            <a:endParaRPr lang="en-US" sz="2000" dirty="0">
              <a:solidFill>
                <a:srgbClr val="A7DBFE"/>
              </a:solidFill>
              <a:latin typeface="FoundrySterling-Book"/>
              <a:cs typeface="FoundrySterling-Book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7298056" y="19788595"/>
            <a:ext cx="1475847" cy="400110"/>
            <a:chOff x="17298056" y="19670057"/>
            <a:chExt cx="1475847" cy="400110"/>
          </a:xfrm>
        </p:grpSpPr>
        <p:sp>
          <p:nvSpPr>
            <p:cNvPr id="357" name="TextBox 356"/>
            <p:cNvSpPr txBox="1"/>
            <p:nvPr/>
          </p:nvSpPr>
          <p:spPr>
            <a:xfrm>
              <a:off x="17298056" y="19670057"/>
              <a:ext cx="147584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** </a:t>
              </a:r>
              <a:r>
                <a:rPr lang="en-US" sz="2000" dirty="0" smtClean="0">
                  <a:solidFill>
                    <a:srgbClr val="3BFEFD"/>
                  </a:solidFill>
                  <a:latin typeface="FoundrySterling-Book"/>
                  <a:cs typeface="FoundrySterling-Book"/>
                </a:rPr>
                <a:t>**</a:t>
              </a:r>
              <a:endParaRPr lang="en-US" sz="2000" dirty="0">
                <a:solidFill>
                  <a:srgbClr val="3BFEFD"/>
                </a:solidFill>
                <a:latin typeface="FoundrySterling-Book"/>
                <a:cs typeface="FoundrySterling-Book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7316196" y="20011552"/>
              <a:ext cx="1439567" cy="53232"/>
              <a:chOff x="17316196" y="20099017"/>
              <a:chExt cx="1439567" cy="53232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17316196" y="20099017"/>
                <a:ext cx="1439567" cy="0"/>
              </a:xfrm>
              <a:prstGeom prst="line">
                <a:avLst/>
              </a:prstGeom>
              <a:ln w="38100">
                <a:solidFill>
                  <a:srgbClr val="7AF934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17316196" y="20152249"/>
                <a:ext cx="1439567" cy="0"/>
              </a:xfrm>
              <a:prstGeom prst="line">
                <a:avLst/>
              </a:prstGeom>
              <a:ln w="38100">
                <a:solidFill>
                  <a:srgbClr val="3BFEFD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4087909" y="12369322"/>
            <a:ext cx="7497063" cy="7688933"/>
            <a:chOff x="14087909" y="12369322"/>
            <a:chExt cx="7497063" cy="7688933"/>
          </a:xfrm>
        </p:grpSpPr>
        <p:pic>
          <p:nvPicPr>
            <p:cNvPr id="349" name="Picture 348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7909" y="16119765"/>
              <a:ext cx="7497063" cy="3938490"/>
            </a:xfrm>
            <a:prstGeom prst="rect">
              <a:avLst/>
            </a:prstGeom>
          </p:spPr>
        </p:pic>
        <p:sp>
          <p:nvSpPr>
            <p:cNvPr id="352" name="TextBox 351"/>
            <p:cNvSpPr txBox="1"/>
            <p:nvPr/>
          </p:nvSpPr>
          <p:spPr>
            <a:xfrm rot="16200000">
              <a:off x="14599508" y="17695004"/>
              <a:ext cx="131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800" dirty="0" smtClean="0">
                  <a:latin typeface="FoundrySterling-Book"/>
                  <a:cs typeface="FoundrySterling-Book"/>
                </a:rPr>
                <a:t>β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 (</a:t>
              </a:r>
              <a:r>
                <a:rPr lang="en-GB" sz="1800" dirty="0" err="1" smtClean="0">
                  <a:latin typeface="FoundrySterling-Book"/>
                  <a:cs typeface="FoundrySterling-Book"/>
                </a:rPr>
                <a:t>a.u</a:t>
              </a:r>
              <a:r>
                <a:rPr lang="en-GB" sz="1800" dirty="0" smtClean="0">
                  <a:latin typeface="FoundrySterling-Book"/>
                  <a:cs typeface="FoundrySterling-Book"/>
                </a:rPr>
                <a:t>.)</a:t>
              </a:r>
              <a:endParaRPr lang="en-US" sz="1800" dirty="0">
                <a:latin typeface="FoundrySterling-Book"/>
                <a:cs typeface="FoundrySterling-Book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6577184" y="16363980"/>
              <a:ext cx="14758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F88BFD"/>
                  </a:solidFill>
                  <a:latin typeface="FoundrySterling-Book"/>
                  <a:cs typeface="FoundrySterling-Book"/>
                </a:rPr>
                <a:t>**</a:t>
              </a:r>
              <a:endParaRPr lang="en-US" sz="2000" dirty="0">
                <a:solidFill>
                  <a:srgbClr val="F88BFD"/>
                </a:solidFill>
                <a:latin typeface="FoundrySterling-Book"/>
                <a:cs typeface="FoundrySterling-Book"/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7298056" y="15852139"/>
              <a:ext cx="147584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7AF934"/>
                  </a:solidFill>
                  <a:latin typeface="FoundrySterling-Book"/>
                  <a:cs typeface="FoundrySterling-Book"/>
                </a:rPr>
                <a:t>**</a:t>
              </a:r>
              <a:endParaRPr lang="en-US" sz="2000" dirty="0">
                <a:solidFill>
                  <a:srgbClr val="7AF934"/>
                </a:solidFill>
                <a:latin typeface="FoundrySterling-Book"/>
                <a:cs typeface="FoundrySterling-Book"/>
              </a:endParaRPr>
            </a:p>
          </p:txBody>
        </p:sp>
        <p:cxnSp>
          <p:nvCxnSpPr>
            <p:cNvPr id="353" name="Straight Connector 352"/>
            <p:cNvCxnSpPr/>
            <p:nvPr/>
          </p:nvCxnSpPr>
          <p:spPr>
            <a:xfrm>
              <a:off x="17316196" y="16211574"/>
              <a:ext cx="1439567" cy="0"/>
            </a:xfrm>
            <a:prstGeom prst="line">
              <a:avLst/>
            </a:prstGeom>
            <a:ln w="38100">
              <a:solidFill>
                <a:srgbClr val="7AF934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TextBox 362"/>
            <p:cNvSpPr txBox="1"/>
            <p:nvPr/>
          </p:nvSpPr>
          <p:spPr>
            <a:xfrm>
              <a:off x="17967040" y="12369322"/>
              <a:ext cx="1475847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147149"/>
                  </a:solidFill>
                  <a:latin typeface="FoundrySterling-Book"/>
                  <a:cs typeface="FoundrySterling-Book"/>
                </a:rPr>
                <a:t>*</a:t>
              </a:r>
              <a:endParaRPr lang="en-US" sz="2000" dirty="0">
                <a:solidFill>
                  <a:srgbClr val="147149"/>
                </a:solidFill>
                <a:latin typeface="FoundrySterling-Book"/>
                <a:cs typeface="FoundrySterling-Book"/>
              </a:endParaRPr>
            </a:p>
          </p:txBody>
        </p:sp>
      </p:grpSp>
      <p:sp>
        <p:nvSpPr>
          <p:cNvPr id="364" name="TextBox 363"/>
          <p:cNvSpPr txBox="1"/>
          <p:nvPr/>
        </p:nvSpPr>
        <p:spPr>
          <a:xfrm>
            <a:off x="16577184" y="16495214"/>
            <a:ext cx="1475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7DBFE"/>
                </a:solidFill>
                <a:latin typeface="FoundrySterling-Book"/>
                <a:cs typeface="FoundrySterling-Book"/>
              </a:rPr>
              <a:t>**</a:t>
            </a:r>
            <a:endParaRPr lang="en-US" sz="2000" dirty="0">
              <a:solidFill>
                <a:srgbClr val="A7DBFE"/>
              </a:solidFill>
              <a:latin typeface="FoundrySterling-Book"/>
              <a:cs typeface="FoundrySterling-Book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6509456" y="11804188"/>
            <a:ext cx="1475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A7DBFE"/>
                </a:solidFill>
                <a:latin typeface="FoundrySterling-Book"/>
                <a:cs typeface="FoundrySterling-Book"/>
              </a:rPr>
              <a:t>**</a:t>
            </a:r>
            <a:endParaRPr lang="en-US" sz="2000" dirty="0">
              <a:solidFill>
                <a:srgbClr val="A7DBFE"/>
              </a:solidFill>
              <a:latin typeface="FoundrySterling-Book"/>
              <a:cs typeface="FoundrySterling-Book"/>
            </a:endParaRPr>
          </a:p>
        </p:txBody>
      </p:sp>
    </p:spTree>
    <p:extLst>
      <p:ext uri="{BB962C8B-B14F-4D97-AF65-F5344CB8AC3E}">
        <p14:creationId xmlns:p14="http://schemas.microsoft.com/office/powerpoint/2010/main" val="4061532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295</Words>
  <Application>Microsoft Macintosh PowerPoint</Application>
  <PresentationFormat>Custom</PresentationFormat>
  <Paragraphs>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</dc:creator>
  <cp:lastModifiedBy>jan</cp:lastModifiedBy>
  <cp:revision>122</cp:revision>
  <dcterms:created xsi:type="dcterms:W3CDTF">2015-05-01T12:21:01Z</dcterms:created>
  <dcterms:modified xsi:type="dcterms:W3CDTF">2015-05-06T09:28:25Z</dcterms:modified>
</cp:coreProperties>
</file>