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9" r:id="rId6"/>
    <p:sldId id="270" r:id="rId7"/>
    <p:sldId id="271" r:id="rId8"/>
    <p:sldId id="272" r:id="rId9"/>
    <p:sldId id="268" r:id="rId10"/>
    <p:sldId id="262" r:id="rId11"/>
    <p:sldId id="274" r:id="rId12"/>
    <p:sldId id="267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Christopher Summerfield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704" y="-2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5388-07EA-CE42-8BBA-90E0D39970A7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B69A-4956-5F43-8F25-C00202D8F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7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Neural Mechanisms of Hierarchical Planning during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24300"/>
            <a:ext cx="6400800" cy="2233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FMRIB Research In Progress,</a:t>
            </a:r>
          </a:p>
          <a:p>
            <a:r>
              <a:rPr lang="en-US" dirty="0" smtClean="0"/>
              <a:t>October 30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</a:p>
          <a:p>
            <a:endParaRPr lang="en-US" dirty="0" smtClean="0"/>
          </a:p>
          <a:p>
            <a:r>
              <a:rPr lang="en-US" dirty="0" smtClean="0"/>
              <a:t>J. Balaguer, D. Hassabis, H. Spiers, and </a:t>
            </a:r>
          </a:p>
          <a:p>
            <a:r>
              <a:rPr lang="en-US" dirty="0" smtClean="0"/>
              <a:t>C. Summerfield.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5000" y="1816100"/>
            <a:ext cx="7886700" cy="45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b="1" dirty="0" smtClean="0"/>
              <a:t>Differences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	– </a:t>
            </a:r>
            <a:r>
              <a:rPr lang="en-US" sz="3200" dirty="0" smtClean="0"/>
              <a:t>Map shown at start</a:t>
            </a: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	– Current line always shown (</a:t>
            </a:r>
            <a:r>
              <a:rPr lang="en-US" sz="3200" dirty="0" err="1" smtClean="0"/>
              <a:t>colour</a:t>
            </a:r>
            <a:r>
              <a:rPr lang="en-US" sz="3200" dirty="0" smtClean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	– Switching lines waiting time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	– No rewards, no BO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	– </a:t>
            </a:r>
            <a:r>
              <a:rPr lang="en-US" sz="3200" dirty="0" smtClean="0"/>
              <a:t>Evaluation of </a:t>
            </a:r>
            <a:r>
              <a:rPr lang="en-US" sz="3200" dirty="0" smtClean="0"/>
              <a:t>learning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change quiz tim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02775" y="2743200"/>
            <a:ext cx="4584025" cy="3429833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Training pilot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816100"/>
            <a:ext cx="8229599" cy="73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200" dirty="0" smtClean="0"/>
              <a:t>N </a:t>
            </a:r>
            <a:r>
              <a:rPr lang="en-US" sz="3200" dirty="0" smtClean="0"/>
              <a:t>= 9 (5 males, 20-28 </a:t>
            </a:r>
            <a:r>
              <a:rPr lang="en-US" sz="3200" dirty="0" smtClean="0"/>
              <a:t>years old)</a:t>
            </a:r>
            <a:endParaRPr lang="en-US" sz="32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2501" y="3556388"/>
            <a:ext cx="2679699" cy="177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/>
              <a:t>departure from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dirty="0" smtClean="0"/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>
                <a:solidFill>
                  <a:srgbClr val="C0504D"/>
                </a:solidFill>
              </a:rPr>
              <a:t>	regular </a:t>
            </a:r>
            <a:r>
              <a:rPr lang="en-US" sz="2000" dirty="0" smtClean="0">
                <a:solidFill>
                  <a:srgbClr val="C0504D"/>
                </a:solidFill>
              </a:rPr>
              <a:t>stations</a:t>
            </a:r>
            <a:endParaRPr lang="en-US" sz="2000" dirty="0" smtClean="0">
              <a:solidFill>
                <a:srgbClr val="C0504D"/>
              </a:solidFill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</a:rPr>
              <a:t>	exchange </a:t>
            </a:r>
            <a:r>
              <a:rPr lang="en-US" sz="2000" dirty="0" smtClean="0">
                <a:solidFill>
                  <a:schemeClr val="accent3"/>
                </a:solidFill>
              </a:rPr>
              <a:t>stations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Neural Predictions</a:t>
            </a:r>
            <a:endParaRPr lang="en-US" dirty="0"/>
          </a:p>
        </p:txBody>
      </p:sp>
      <p:pic>
        <p:nvPicPr>
          <p:cNvPr id="7" name="Picture 6" descr="vmp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2149805"/>
            <a:ext cx="2070100" cy="1812925"/>
          </a:xfrm>
          <a:prstGeom prst="rect">
            <a:avLst/>
          </a:prstGeom>
        </p:spPr>
      </p:pic>
      <p:pic>
        <p:nvPicPr>
          <p:cNvPr id="8" name="Picture 7" descr="vmpf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4431240"/>
            <a:ext cx="2070100" cy="181133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6533" y="1231900"/>
            <a:ext cx="5665078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Background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vmPFC</a:t>
            </a:r>
            <a:r>
              <a:rPr lang="en-US" dirty="0" smtClean="0">
                <a:solidFill>
                  <a:schemeClr val="accent1"/>
                </a:solidFill>
              </a:rPr>
              <a:t>	expected value of chosen option </a:t>
            </a:r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Boorman</a:t>
            </a:r>
            <a:r>
              <a:rPr lang="en-US" sz="2000" dirty="0" smtClean="0">
                <a:solidFill>
                  <a:schemeClr val="accent1"/>
                </a:solidFill>
              </a:rPr>
              <a:t>, 2013]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dACC</a:t>
            </a:r>
            <a:r>
              <a:rPr lang="en-US" dirty="0" smtClean="0">
                <a:solidFill>
                  <a:schemeClr val="accent2"/>
                </a:solidFill>
              </a:rPr>
              <a:t>	selection/maintenance of options </a:t>
            </a:r>
            <a:r>
              <a:rPr lang="en-US" sz="2000" dirty="0" smtClean="0">
                <a:solidFill>
                  <a:schemeClr val="accent2"/>
                </a:solidFill>
              </a:rPr>
              <a:t>[Holroyd and </a:t>
            </a:r>
            <a:r>
              <a:rPr lang="en-US" sz="2000" dirty="0" err="1" smtClean="0">
                <a:solidFill>
                  <a:schemeClr val="accent2"/>
                </a:solidFill>
              </a:rPr>
              <a:t>Yeung</a:t>
            </a:r>
            <a:r>
              <a:rPr lang="en-US" sz="2000" dirty="0" smtClean="0">
                <a:solidFill>
                  <a:schemeClr val="accent2"/>
                </a:solidFill>
              </a:rPr>
              <a:t>, 2012]</a:t>
            </a:r>
          </a:p>
          <a:p>
            <a:pPr>
              <a:buNone/>
            </a:pPr>
            <a:r>
              <a:rPr lang="en-US" b="1" dirty="0" smtClean="0"/>
              <a:t>Predictions</a:t>
            </a:r>
          </a:p>
          <a:p>
            <a:pPr>
              <a:buNone/>
            </a:pPr>
            <a:r>
              <a:rPr lang="en-US" dirty="0" smtClean="0"/>
              <a:t>	reward modulated</a:t>
            </a:r>
          </a:p>
          <a:p>
            <a:pPr>
              <a:buNone/>
            </a:pPr>
            <a:r>
              <a:rPr lang="en-US" dirty="0" smtClean="0">
                <a:solidFill>
                  <a:srgbClr val="4F81BD"/>
                </a:solidFill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</a:rPr>
              <a:t>vmPFC</a:t>
            </a:r>
            <a:r>
              <a:rPr lang="en-US" dirty="0" smtClean="0">
                <a:solidFill>
                  <a:srgbClr val="4F81BD"/>
                </a:solidFill>
              </a:rPr>
              <a:t> 	distance to goal</a:t>
            </a:r>
            <a:endParaRPr lang="en-US" b="1" dirty="0" smtClean="0">
              <a:solidFill>
                <a:srgbClr val="4F81BD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dACC</a:t>
            </a:r>
            <a:r>
              <a:rPr lang="en-US" dirty="0" smtClean="0">
                <a:solidFill>
                  <a:schemeClr val="accent2"/>
                </a:solidFill>
              </a:rPr>
              <a:t> 		distance to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Scanner parameters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16100"/>
            <a:ext cx="8229600" cy="45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3200" b="1" dirty="0" smtClean="0"/>
          </a:p>
          <a:p>
            <a:r>
              <a:rPr lang="en-US" sz="3200" dirty="0" smtClean="0"/>
              <a:t>– </a:t>
            </a:r>
            <a:r>
              <a:rPr lang="en-US" sz="3200" dirty="0" smtClean="0"/>
              <a:t>VERIO 3T</a:t>
            </a:r>
            <a:endParaRPr lang="en-US" sz="3200" dirty="0" smtClean="0"/>
          </a:p>
          <a:p>
            <a:r>
              <a:rPr lang="en-US" sz="3200" dirty="0" smtClean="0"/>
              <a:t>–</a:t>
            </a:r>
            <a:r>
              <a:rPr lang="en-US" sz="3200" dirty="0" smtClean="0"/>
              <a:t> Standard EPI sequence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 smtClean="0"/>
              <a:t>TR = 2s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 smtClean="0"/>
              <a:t>TE = 30ms</a:t>
            </a:r>
            <a:endParaRPr lang="en-US" sz="3200" dirty="0" smtClean="0"/>
          </a:p>
          <a:p>
            <a:r>
              <a:rPr lang="en-US" sz="3200" dirty="0" smtClean="0"/>
              <a:t>– </a:t>
            </a:r>
            <a:r>
              <a:rPr lang="en-US" sz="3200" dirty="0" smtClean="0"/>
              <a:t>64 </a:t>
            </a:r>
            <a:r>
              <a:rPr lang="en-US" sz="3200" dirty="0" err="1" smtClean="0"/>
              <a:t>x</a:t>
            </a:r>
            <a:r>
              <a:rPr lang="en-US" sz="3200" dirty="0" smtClean="0"/>
              <a:t> 64 </a:t>
            </a:r>
            <a:r>
              <a:rPr lang="en-US" sz="3200" dirty="0" err="1" smtClean="0"/>
              <a:t>x</a:t>
            </a:r>
            <a:r>
              <a:rPr lang="en-US" sz="3200" dirty="0" smtClean="0"/>
              <a:t> 36 </a:t>
            </a:r>
            <a:r>
              <a:rPr lang="en-US" sz="3200" dirty="0" err="1" smtClean="0"/>
              <a:t>voxels</a:t>
            </a:r>
            <a:endParaRPr lang="en-US" sz="3200" dirty="0" smtClean="0"/>
          </a:p>
          <a:p>
            <a:r>
              <a:rPr lang="en-US" sz="3200" dirty="0" smtClean="0"/>
              <a:t>–</a:t>
            </a:r>
            <a:r>
              <a:rPr lang="en-US" sz="3200" dirty="0" smtClean="0"/>
              <a:t> </a:t>
            </a:r>
            <a:r>
              <a:rPr lang="en-US" sz="3200" dirty="0" err="1" smtClean="0"/>
              <a:t>Fieldmap</a:t>
            </a:r>
            <a:r>
              <a:rPr lang="en-US" sz="3200" dirty="0" smtClean="0"/>
              <a:t> &amp; T1 structural</a:t>
            </a:r>
            <a:r>
              <a:rPr lang="en-US" sz="3200" dirty="0" smtClean="0"/>
              <a:t> image</a:t>
            </a:r>
          </a:p>
          <a:p>
            <a:r>
              <a:rPr lang="en-US" sz="3200" dirty="0" smtClean="0"/>
              <a:t>	for </a:t>
            </a:r>
            <a:r>
              <a:rPr lang="en-US" sz="3200" dirty="0" err="1" smtClean="0"/>
              <a:t>normalisation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5175" y="292731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1" y="1436338"/>
            <a:ext cx="5935716" cy="491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Learning: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Use of </a:t>
            </a:r>
            <a:r>
              <a:rPr lang="en-US" sz="3200" i="1" dirty="0" smtClean="0"/>
              <a:t>options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(Sutton et al, 1998)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dirty="0" smtClean="0"/>
              <a:t>Neuroscience: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/>
              <a:t>Emergence of </a:t>
            </a:r>
            <a:r>
              <a:rPr lang="en-US" sz="3200" i="1" dirty="0" smtClean="0"/>
              <a:t>communities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7F7F7F"/>
                </a:solidFill>
              </a:rPr>
              <a:t>(Schapiro et al, 2013)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schapi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734" y="4370427"/>
            <a:ext cx="1865393" cy="1819896"/>
          </a:xfrm>
          <a:prstGeom prst="rect">
            <a:avLst/>
          </a:prstGeom>
        </p:spPr>
      </p:pic>
      <p:pic>
        <p:nvPicPr>
          <p:cNvPr id="11" name="Picture 10" descr="Screen Shot 2013-10-29 at 15.31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34" y="2012195"/>
            <a:ext cx="1864066" cy="1864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099308"/>
            <a:ext cx="4214545" cy="36422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Navigate through a familiar subway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– Minimum steps</a:t>
            </a:r>
          </a:p>
          <a:p>
            <a:pPr>
              <a:buNone/>
            </a:pPr>
            <a:r>
              <a:rPr lang="en-US" dirty="0" smtClean="0"/>
              <a:t>– Bailing out</a:t>
            </a:r>
          </a:p>
          <a:p>
            <a:pPr>
              <a:buNone/>
            </a:pPr>
            <a:r>
              <a:rPr lang="en-US" dirty="0" smtClean="0"/>
              <a:t>– Two levels of reward</a:t>
            </a:r>
          </a:p>
        </p:txBody>
      </p:sp>
      <p:pic>
        <p:nvPicPr>
          <p:cNvPr id="7" name="Picture 6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45" y="2465955"/>
            <a:ext cx="4472246" cy="2795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1536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25" y="1143000"/>
            <a:ext cx="9144000" cy="5715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5" name="Picture 4" descr="153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5" name="Picture 4" descr="1536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5" name="Picture 4" descr="1536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812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5" name="Picture 4" descr="1536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0312"/>
            <a:ext cx="4102775" cy="167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7" name="Picture 6" descr="tas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3022600" y="0"/>
            <a:ext cx="13970000" cy="98711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43601" y="3162300"/>
            <a:ext cx="825499" cy="59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b="1" dirty="0" smtClean="0"/>
              <a:t>BO!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227</Words>
  <Application>Microsoft Macintosh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Neural Mechanisms of Hierarchical Planning during Navigation</vt:lpstr>
      <vt:lpstr>Motivation</vt:lpstr>
      <vt:lpstr>Task</vt:lpstr>
      <vt:lpstr>Task</vt:lpstr>
      <vt:lpstr>Task</vt:lpstr>
      <vt:lpstr>Task</vt:lpstr>
      <vt:lpstr>Task</vt:lpstr>
      <vt:lpstr>Task</vt:lpstr>
      <vt:lpstr>Task</vt:lpstr>
      <vt:lpstr>Training</vt:lpstr>
      <vt:lpstr>Training pilot</vt:lpstr>
      <vt:lpstr>Neural Predictions</vt:lpstr>
      <vt:lpstr>Scanner parameters</vt:lpstr>
      <vt:lpstr>Thank you.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Mechanisms of Hierarchical Planning during Navigation</dc:title>
  <dc:creator>Jan Balaguer</dc:creator>
  <cp:lastModifiedBy>Jan Balaguer</cp:lastModifiedBy>
  <cp:revision>32</cp:revision>
  <dcterms:created xsi:type="dcterms:W3CDTF">2013-10-30T11:20:15Z</dcterms:created>
  <dcterms:modified xsi:type="dcterms:W3CDTF">2013-10-30T11:56:31Z</dcterms:modified>
</cp:coreProperties>
</file>