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88388" cy="30275213"/>
  <p:notesSz cx="6858000" cy="9144000"/>
  <p:defaultTextStyle>
    <a:defPPr>
      <a:defRPr lang="en-US"/>
    </a:defPPr>
    <a:lvl1pPr marL="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75912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5182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2774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03657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379569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855481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331398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807310" algn="l" defTabSz="1475912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Christopher Summerfield" initials="CS" lastIdx="3" clrIdx="0"/>
  <p:cmAuthor id="1" name="Jan Balaguer" initials="J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051E37"/>
    <a:srgbClr val="2E4D70"/>
    <a:srgbClr val="3B6084"/>
    <a:srgbClr val="051D37"/>
    <a:srgbClr val="FEFD56"/>
    <a:srgbClr val="FCB823"/>
    <a:srgbClr val="010000"/>
    <a:srgbClr val="3A5F86"/>
    <a:srgbClr val="CC6E70"/>
    <a:srgbClr val="8D9A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4850" autoAdjust="0"/>
    <p:restoredTop sz="81502" autoAdjust="0"/>
  </p:normalViewPr>
  <p:slideViewPr>
    <p:cSldViewPr snapToGrid="0" snapToObjects="1">
      <p:cViewPr>
        <p:scale>
          <a:sx n="66" d="100"/>
          <a:sy n="66" d="100"/>
        </p:scale>
        <p:origin x="-288" y="3056"/>
      </p:cViewPr>
      <p:guideLst>
        <p:guide orient="horz" pos="9535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4-06-02T08:42:10.509" idx="2">
    <p:pos x="7309" y="14388"/>
    <p:text>maybe put ring around vmPFC to show the region where the F value is draw from?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EF266-7C87-9546-BDDA-FB7D5335D07C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89DCD-BD5A-2143-8D5A-6F6DC2ED0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1748B-6CA6-6448-8961-F4D9EE951B41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B81D-D848-F24E-972C-661AE85BE8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9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B81D-D848-F24E-972C-661AE85BE8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2" y="9404942"/>
            <a:ext cx="18180129" cy="64895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9" y="17155953"/>
            <a:ext cx="14971874" cy="773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3" y="1212416"/>
            <a:ext cx="4812387" cy="258320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18" y="1212416"/>
            <a:ext cx="14080691" cy="258320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3"/>
            <a:ext cx="18180129" cy="6012994"/>
          </a:xfrm>
        </p:spPr>
        <p:txBody>
          <a:bodyPr anchor="t"/>
          <a:lstStyle>
            <a:lvl1pPr algn="l">
              <a:defRPr sz="13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29" cy="66227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75912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5182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774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903657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37956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85548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1033139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80731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8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3"/>
            <a:ext cx="9446539" cy="19980239"/>
          </a:xfrm>
        </p:spPr>
        <p:txBody>
          <a:bodyPr/>
          <a:lstStyle>
            <a:lvl1pPr>
              <a:defRPr sz="9100"/>
            </a:lvl1pPr>
            <a:lvl2pPr>
              <a:defRPr sz="7900"/>
            </a:lvl2pPr>
            <a:lvl3pPr>
              <a:defRPr sz="63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18" y="6776888"/>
            <a:ext cx="945025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18" y="9601168"/>
            <a:ext cx="945025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9" y="6776888"/>
            <a:ext cx="9453963" cy="2824283"/>
          </a:xfrm>
        </p:spPr>
        <p:txBody>
          <a:bodyPr anchor="b"/>
          <a:lstStyle>
            <a:lvl1pPr marL="0" indent="0">
              <a:buNone/>
              <a:defRPr sz="7900" b="1"/>
            </a:lvl1pPr>
            <a:lvl2pPr marL="1475912" indent="0">
              <a:buNone/>
              <a:defRPr sz="6300" b="1"/>
            </a:lvl2pPr>
            <a:lvl3pPr marL="2951828" indent="0">
              <a:buNone/>
              <a:defRPr sz="5900" b="1"/>
            </a:lvl3pPr>
            <a:lvl4pPr marL="4427741" indent="0">
              <a:buNone/>
              <a:defRPr sz="5100" b="1"/>
            </a:lvl4pPr>
            <a:lvl5pPr marL="5903657" indent="0">
              <a:buNone/>
              <a:defRPr sz="5100" b="1"/>
            </a:lvl5pPr>
            <a:lvl6pPr marL="7379569" indent="0">
              <a:buNone/>
              <a:defRPr sz="5100" b="1"/>
            </a:lvl6pPr>
            <a:lvl7pPr marL="8855481" indent="0">
              <a:buNone/>
              <a:defRPr sz="5100" b="1"/>
            </a:lvl7pPr>
            <a:lvl8pPr marL="10331398" indent="0">
              <a:buNone/>
              <a:defRPr sz="5100" b="1"/>
            </a:lvl8pPr>
            <a:lvl9pPr marL="11807310" indent="0">
              <a:buNone/>
              <a:defRPr sz="51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9" y="9601168"/>
            <a:ext cx="9453963" cy="17443291"/>
          </a:xfrm>
        </p:spPr>
        <p:txBody>
          <a:bodyPr/>
          <a:lstStyle>
            <a:lvl1pPr>
              <a:defRPr sz="7900"/>
            </a:lvl1pPr>
            <a:lvl2pPr>
              <a:defRPr sz="6300"/>
            </a:lvl2pPr>
            <a:lvl3pPr>
              <a:defRPr sz="59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3" y="1205403"/>
            <a:ext cx="7036631" cy="512996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7" y="1205405"/>
            <a:ext cx="11956703" cy="25839057"/>
          </a:xfrm>
        </p:spPr>
        <p:txBody>
          <a:bodyPr/>
          <a:lstStyle>
            <a:lvl1pPr>
              <a:defRPr sz="10300"/>
            </a:lvl1pPr>
            <a:lvl2pPr>
              <a:defRPr sz="9100"/>
            </a:lvl2pPr>
            <a:lvl3pPr>
              <a:defRPr sz="79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3" y="6335373"/>
            <a:ext cx="7036631" cy="2070908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4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5912" indent="0">
              <a:buNone/>
              <a:defRPr sz="9100"/>
            </a:lvl2pPr>
            <a:lvl3pPr marL="2951828" indent="0">
              <a:buNone/>
              <a:defRPr sz="7900"/>
            </a:lvl3pPr>
            <a:lvl4pPr marL="4427741" indent="0">
              <a:buNone/>
              <a:defRPr sz="6300"/>
            </a:lvl4pPr>
            <a:lvl5pPr marL="5903657" indent="0">
              <a:buNone/>
              <a:defRPr sz="6300"/>
            </a:lvl5pPr>
            <a:lvl6pPr marL="7379569" indent="0">
              <a:buNone/>
              <a:defRPr sz="6300"/>
            </a:lvl6pPr>
            <a:lvl7pPr marL="8855481" indent="0">
              <a:buNone/>
              <a:defRPr sz="6300"/>
            </a:lvl7pPr>
            <a:lvl8pPr marL="10331398" indent="0">
              <a:buNone/>
              <a:defRPr sz="6300"/>
            </a:lvl8pPr>
            <a:lvl9pPr marL="1180731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2"/>
            <a:ext cx="12833033" cy="3553129"/>
          </a:xfrm>
        </p:spPr>
        <p:txBody>
          <a:bodyPr/>
          <a:lstStyle>
            <a:lvl1pPr marL="0" indent="0">
              <a:buNone/>
              <a:defRPr sz="4300"/>
            </a:lvl1pPr>
            <a:lvl2pPr marL="1475912" indent="0">
              <a:buNone/>
              <a:defRPr sz="3900"/>
            </a:lvl2pPr>
            <a:lvl3pPr marL="2951828" indent="0">
              <a:buNone/>
              <a:defRPr sz="3200"/>
            </a:lvl3pPr>
            <a:lvl4pPr marL="4427741" indent="0">
              <a:buNone/>
              <a:defRPr sz="2800"/>
            </a:lvl4pPr>
            <a:lvl5pPr marL="5903657" indent="0">
              <a:buNone/>
              <a:defRPr sz="2800"/>
            </a:lvl5pPr>
            <a:lvl6pPr marL="7379569" indent="0">
              <a:buNone/>
              <a:defRPr sz="2800"/>
            </a:lvl6pPr>
            <a:lvl7pPr marL="8855481" indent="0">
              <a:buNone/>
              <a:defRPr sz="2800"/>
            </a:lvl7pPr>
            <a:lvl8pPr marL="10331398" indent="0">
              <a:buNone/>
              <a:defRPr sz="2800"/>
            </a:lvl8pPr>
            <a:lvl9pPr marL="11807310" indent="0">
              <a:buNone/>
              <a:defRPr sz="28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5"/>
            <a:ext cx="19249547" cy="5045868"/>
          </a:xfrm>
          <a:prstGeom prst="rect">
            <a:avLst/>
          </a:prstGeom>
        </p:spPr>
        <p:txBody>
          <a:bodyPr vert="horz" lIns="295182" tIns="147591" rIns="295182" bIns="147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3"/>
            <a:ext cx="19249547" cy="19980239"/>
          </a:xfrm>
          <a:prstGeom prst="rect">
            <a:avLst/>
          </a:prstGeom>
        </p:spPr>
        <p:txBody>
          <a:bodyPr vert="horz" lIns="295182" tIns="147591" rIns="295182" bIns="147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1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97899-8260-524D-8E66-5AFEADFB0593}" type="datetimeFigureOut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2" y="28060640"/>
            <a:ext cx="6772988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6" y="28060640"/>
            <a:ext cx="4990626" cy="1611877"/>
          </a:xfrm>
          <a:prstGeom prst="rect">
            <a:avLst/>
          </a:prstGeom>
        </p:spPr>
        <p:txBody>
          <a:bodyPr vert="horz" lIns="295182" tIns="147591" rIns="295182" bIns="147591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8DFA-9187-1E4C-BF67-29260F0DE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5912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37" indent="-1106937" algn="l" defTabSz="1475912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362" indent="-922446" algn="l" defTabSz="1475912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787" indent="-737958" algn="l" defTabSz="1475912" rtl="0" eaLnBrk="1" latinLnBrk="0" hangingPunct="1">
        <a:spcBef>
          <a:spcPct val="20000"/>
        </a:spcBef>
        <a:buFont typeface="Arial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699" indent="-737958" algn="l" defTabSz="1475912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611" indent="-737958" algn="l" defTabSz="1475912" rtl="0" eaLnBrk="1" latinLnBrk="0" hangingPunct="1">
        <a:spcBef>
          <a:spcPct val="20000"/>
        </a:spcBef>
        <a:buFont typeface="Arial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527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440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356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268" indent="-737958" algn="l" defTabSz="1475912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12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2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74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657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569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481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398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310" algn="l" defTabSz="1475912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df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0" y="4098591"/>
            <a:ext cx="21412445" cy="25474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-1" y="0"/>
            <a:ext cx="21412445" cy="4098592"/>
          </a:xfrm>
          <a:prstGeom prst="rect">
            <a:avLst/>
          </a:prstGeom>
          <a:solidFill>
            <a:srgbClr val="041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ox_brand_black_pos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77899" y="504744"/>
            <a:ext cx="3098638" cy="309863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0278" y="216832"/>
            <a:ext cx="19868110" cy="2350986"/>
          </a:xfrm>
        </p:spPr>
        <p:txBody>
          <a:bodyPr>
            <a:noAutofit/>
          </a:bodyPr>
          <a:lstStyle/>
          <a:p>
            <a:r>
              <a:rPr lang="en-US" sz="6400" b="1" cap="small" dirty="0" smtClean="0">
                <a:solidFill>
                  <a:schemeClr val="bg1"/>
                </a:solidFill>
              </a:rPr>
              <a:t>Neural Mechanisms of</a:t>
            </a:r>
            <a:br>
              <a:rPr lang="en-US" sz="6400" b="1" cap="small" dirty="0" smtClean="0">
                <a:solidFill>
                  <a:schemeClr val="bg1"/>
                </a:solidFill>
              </a:rPr>
            </a:br>
            <a:r>
              <a:rPr lang="en-US" sz="6400" b="1" cap="small" dirty="0" smtClean="0">
                <a:solidFill>
                  <a:schemeClr val="bg1"/>
                </a:solidFill>
              </a:rPr>
              <a:t>Hierarchical Planning during Navigation</a:t>
            </a:r>
            <a:endParaRPr lang="en-US" sz="6400" b="1" cap="small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0278" y="2536842"/>
            <a:ext cx="19868110" cy="1066540"/>
          </a:xfrm>
        </p:spPr>
        <p:txBody>
          <a:bodyPr>
            <a:normAutofit/>
          </a:bodyPr>
          <a:lstStyle/>
          <a:p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Balaguer Jan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b="1" cap="small" dirty="0" err="1" smtClean="0">
                <a:solidFill>
                  <a:schemeClr val="bg1">
                    <a:lumMod val="65000"/>
                  </a:schemeClr>
                </a:solidFill>
              </a:rPr>
              <a:t>Hassabis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 Demis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3200" b="1" cap="small" dirty="0" err="1" smtClean="0">
                <a:solidFill>
                  <a:schemeClr val="bg1">
                    <a:lumMod val="65000"/>
                  </a:schemeClr>
                </a:solidFill>
              </a:rPr>
              <a:t>Spiers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 Hugo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3200" b="1" cap="small" dirty="0" smtClean="0">
                <a:solidFill>
                  <a:schemeClr val="bg1">
                    <a:lumMod val="65000"/>
                  </a:schemeClr>
                </a:solidFill>
              </a:rPr>
              <a:t>, Summerfield Chris</a:t>
            </a:r>
            <a:r>
              <a:rPr lang="en-US" sz="3200" b="1" cap="small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200" b="1" cap="smal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3661308" y="15788368"/>
            <a:ext cx="7174065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dirty="0" smtClean="0"/>
              <a:t>Greater activation was found in more rostral portions of the anterior cingulate cortex (rACC) for </a:t>
            </a:r>
            <a:r>
              <a:rPr lang="en-US" sz="2400" dirty="0" smtClean="0">
                <a:solidFill>
                  <a:schemeClr val="bg1"/>
                </a:solidFill>
              </a:rPr>
              <a:t>switches of context</a:t>
            </a:r>
            <a:r>
              <a:rPr lang="en-US" sz="2400" dirty="0" smtClean="0"/>
              <a:t>, as shown by its sensitivity to the interaction </a:t>
            </a:r>
            <a:r>
              <a:rPr lang="en-US" sz="2400" i="1" dirty="0" smtClean="0"/>
              <a:t>[switch &gt; stay exchange] &gt; [switch &gt; stay regular]</a:t>
            </a:r>
            <a:r>
              <a:rPr lang="en-US" sz="2400" dirty="0" smtClean="0"/>
              <a:t>.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This result is </a:t>
            </a:r>
            <a:r>
              <a:rPr lang="en-US" sz="2400" dirty="0" smtClean="0">
                <a:solidFill>
                  <a:srgbClr val="FFFFFF"/>
                </a:solidFill>
              </a:rPr>
              <a:t>in contrast with Reaction Times (RT)</a:t>
            </a:r>
            <a:r>
              <a:rPr lang="en-US" sz="2400" dirty="0" smtClean="0"/>
              <a:t>, for which main effects o</a:t>
            </a:r>
            <a:r>
              <a:rPr lang="en-US" sz="2400" dirty="0" smtClean="0">
                <a:cs typeface=""/>
              </a:rPr>
              <a:t>f </a:t>
            </a:r>
            <a:r>
              <a:rPr lang="en-US" sz="2400" i="1" dirty="0" smtClean="0">
                <a:cs typeface=""/>
              </a:rPr>
              <a:t>[switch &gt; stay]</a:t>
            </a:r>
            <a:r>
              <a:rPr lang="en-US" sz="2400" dirty="0" smtClean="0">
                <a:cs typeface=""/>
              </a:rPr>
              <a:t> and </a:t>
            </a:r>
            <a:r>
              <a:rPr lang="en-US" sz="2400" i="1" dirty="0" smtClean="0">
                <a:cs typeface=""/>
              </a:rPr>
              <a:t>[exchange &gt; regular]</a:t>
            </a:r>
            <a:r>
              <a:rPr lang="en-US" sz="2400" dirty="0" smtClean="0">
                <a:cs typeface=""/>
              </a:rPr>
              <a:t> are significant, but not the interaction.</a:t>
            </a:r>
            <a:endParaRPr lang="en-US" sz="2400" dirty="0">
              <a:cs typeface=""/>
            </a:endParaRPr>
          </a:p>
        </p:txBody>
      </p:sp>
      <p:sp>
        <p:nvSpPr>
          <p:cNvPr id="153" name="Subtitle 2"/>
          <p:cNvSpPr txBox="1">
            <a:spLocks/>
          </p:cNvSpPr>
          <p:nvPr/>
        </p:nvSpPr>
        <p:spPr>
          <a:xfrm>
            <a:off x="1520278" y="3304280"/>
            <a:ext cx="19868110" cy="794311"/>
          </a:xfrm>
          <a:prstGeom prst="rect">
            <a:avLst/>
          </a:prstGeom>
        </p:spPr>
        <p:txBody>
          <a:bodyPr vert="horz" lIns="295182" tIns="147591" rIns="295182" bIns="147591" rtlCol="0">
            <a:normAutofit/>
          </a:bodyPr>
          <a:lstStyle/>
          <a:p>
            <a:pPr marL="0" marR="0" lvl="0" indent="0" algn="ctr" defTabSz="14759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 of Oxford,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Oxfor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</a:rPr>
              <a:t>d</a:t>
            </a: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, UK.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 College London, London, UK.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0" y="29573551"/>
            <a:ext cx="21412445" cy="701662"/>
          </a:xfrm>
          <a:prstGeom prst="rect">
            <a:avLst/>
          </a:prstGeom>
          <a:solidFill>
            <a:srgbClr val="041D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7223904" y="29679528"/>
            <a:ext cx="693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American Typewriter"/>
                <a:cs typeface="American Typewriter"/>
              </a:rPr>
              <a:t>Correspondence : </a:t>
            </a:r>
            <a:r>
              <a:rPr lang="en-US" sz="2400" dirty="0" err="1" smtClean="0">
                <a:solidFill>
                  <a:schemeClr val="bg1"/>
                </a:solidFill>
                <a:latin typeface="American Typewriter"/>
                <a:cs typeface="American Typewriter"/>
              </a:rPr>
              <a:t>jdobalaguer@gmail.com</a:t>
            </a:r>
            <a:endParaRPr lang="en-US" sz="2400" dirty="0" smtClean="0">
              <a:solidFill>
                <a:schemeClr val="bg1"/>
              </a:solidFill>
              <a:latin typeface="American Typewriter"/>
              <a:cs typeface="American Typewriter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651119" y="10529220"/>
            <a:ext cx="9134037" cy="279512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0" tIns="45717" rIns="91430" bIns="45717" rtlCol="0" anchor="t"/>
          <a:lstStyle/>
          <a:p>
            <a:pPr algn="just"/>
            <a:r>
              <a:rPr lang="en-US" sz="2000" b="1" dirty="0" smtClean="0">
                <a:solidFill>
                  <a:srgbClr val="000000"/>
                </a:solidFill>
              </a:rPr>
              <a:t>N = 19</a:t>
            </a:r>
            <a:r>
              <a:rPr lang="en-US" sz="2000" dirty="0" smtClean="0">
                <a:solidFill>
                  <a:srgbClr val="000000"/>
                </a:solidFill>
              </a:rPr>
              <a:t> participants (age 25.3±4.0, 11 males) performed a navigation task </a:t>
            </a:r>
            <a:r>
              <a:rPr lang="en-US" sz="2000" dirty="0" smtClean="0">
                <a:solidFill>
                  <a:schemeClr val="tx1"/>
                </a:solidFill>
              </a:rPr>
              <a:t>within a virtual</a:t>
            </a:r>
            <a:r>
              <a:rPr lang="en-US" sz="2000" b="1" dirty="0" smtClean="0">
                <a:solidFill>
                  <a:srgbClr val="FFFFFF"/>
                </a:solidFill>
              </a:rPr>
              <a:t> subway network</a:t>
            </a:r>
            <a:r>
              <a:rPr lang="en-US" sz="2000" dirty="0" smtClean="0">
                <a:solidFill>
                  <a:srgbClr val="FFFFFF"/>
                </a:solidFill>
              </a:rPr>
              <a:t> (</a:t>
            </a:r>
            <a:r>
              <a:rPr lang="en-US" sz="2000" i="1" dirty="0" smtClean="0">
                <a:solidFill>
                  <a:srgbClr val="FFFFFF"/>
                </a:solidFill>
              </a:rPr>
              <a:t>station </a:t>
            </a:r>
            <a:r>
              <a:rPr lang="en-US" sz="2000" dirty="0" smtClean="0">
                <a:solidFill>
                  <a:srgbClr val="FFFFFF"/>
                </a:solidFill>
              </a:rPr>
              <a:t>= state and </a:t>
            </a:r>
            <a:r>
              <a:rPr lang="en-US" sz="2000" i="1" dirty="0" smtClean="0">
                <a:solidFill>
                  <a:srgbClr val="FFFFFF"/>
                </a:solidFill>
              </a:rPr>
              <a:t>line </a:t>
            </a:r>
            <a:r>
              <a:rPr lang="en-US" sz="2000" dirty="0" smtClean="0">
                <a:solidFill>
                  <a:srgbClr val="FFFFFF"/>
                </a:solidFill>
              </a:rPr>
              <a:t>= context)</a:t>
            </a:r>
            <a:r>
              <a:rPr lang="en-US" sz="2000" dirty="0" smtClean="0">
                <a:solidFill>
                  <a:schemeClr val="tx1"/>
                </a:solidFill>
              </a:rPr>
              <a:t> with which they were familiar </a:t>
            </a:r>
            <a:r>
              <a:rPr lang="en-US" sz="2000" smtClean="0">
                <a:solidFill>
                  <a:schemeClr val="tx1"/>
                </a:solidFill>
              </a:rPr>
              <a:t>from </a:t>
            </a:r>
            <a:r>
              <a:rPr lang="en-US" sz="2000" smtClean="0">
                <a:solidFill>
                  <a:schemeClr val="tx1"/>
                </a:solidFill>
              </a:rPr>
              <a:t>earlier </a:t>
            </a:r>
            <a:r>
              <a:rPr lang="en-US" sz="2000" dirty="0" smtClean="0">
                <a:solidFill>
                  <a:schemeClr val="tx1"/>
                </a:solidFill>
              </a:rPr>
              <a:t>training, </a:t>
            </a:r>
            <a:r>
              <a:rPr lang="en-US" sz="2000" dirty="0" smtClean="0">
                <a:solidFill>
                  <a:srgbClr val="000000"/>
                </a:solidFill>
              </a:rPr>
              <a:t>while undergoing </a:t>
            </a:r>
            <a:r>
              <a:rPr lang="en-US" sz="2000" b="1" dirty="0" smtClean="0">
                <a:solidFill>
                  <a:srgbClr val="FFFFFF"/>
                </a:solidFill>
              </a:rPr>
              <a:t>functional Magnetic Resonance Imaging (</a:t>
            </a:r>
            <a:r>
              <a:rPr lang="en-US" sz="2000" b="1" dirty="0" err="1" smtClean="0">
                <a:solidFill>
                  <a:srgbClr val="FFFFFF"/>
                </a:solidFill>
              </a:rPr>
              <a:t>fMRI</a:t>
            </a:r>
            <a:r>
              <a:rPr lang="en-US" sz="2000" b="1" dirty="0" smtClean="0">
                <a:solidFill>
                  <a:srgbClr val="FFFFFF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.  Completed journeys were financially rewarded after participation (journeys could be randomly cancelled on every step, with fixed probability, motivating efficient navigation).  The map was shown during a preliminary training session but not during the scanning session.  Possible directions (actions) were North / South / East / West. </a:t>
            </a:r>
            <a:r>
              <a:rPr lang="en-US" sz="2000" b="1" dirty="0" smtClean="0">
                <a:solidFill>
                  <a:schemeClr val="tx1"/>
                </a:solidFill>
              </a:rPr>
              <a:t> Regular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</a:rPr>
              <a:t>exchange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b="1" dirty="0" smtClean="0">
                <a:solidFill>
                  <a:schemeClr val="tx1"/>
                </a:solidFill>
              </a:rPr>
              <a:t>elbow</a:t>
            </a:r>
            <a:r>
              <a:rPr lang="en-US" sz="2000" dirty="0" smtClean="0">
                <a:solidFill>
                  <a:schemeClr val="tx1"/>
                </a:solidFill>
              </a:rPr>
              <a:t> stations allowed us to disentangle between effects due to </a:t>
            </a:r>
            <a:r>
              <a:rPr lang="en-US" sz="2000" i="1" dirty="0" smtClean="0">
                <a:solidFill>
                  <a:schemeClr val="tx1"/>
                </a:solidFill>
              </a:rPr>
              <a:t>number of possible directions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</a:rPr>
              <a:t>direction switch</a:t>
            </a:r>
            <a:r>
              <a:rPr lang="en-US" sz="2000" dirty="0" smtClean="0">
                <a:solidFill>
                  <a:schemeClr val="tx1"/>
                </a:solidFill>
              </a:rPr>
              <a:t>, and </a:t>
            </a:r>
            <a:r>
              <a:rPr lang="en-US" sz="2000" i="1" dirty="0" smtClean="0">
                <a:solidFill>
                  <a:schemeClr val="tx1"/>
                </a:solidFill>
              </a:rPr>
              <a:t>line switch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657794" y="4668480"/>
            <a:ext cx="4029427" cy="679906"/>
            <a:chOff x="657794" y="3682868"/>
            <a:chExt cx="4029427" cy="679906"/>
          </a:xfrm>
        </p:grpSpPr>
        <p:sp>
          <p:nvSpPr>
            <p:cNvPr id="174" name="Rounded Rectangle 173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E37"/>
                  </a:solidFill>
                </a:rPr>
                <a:t>1</a:t>
              </a:r>
              <a:endParaRPr lang="en-US" sz="3200" b="1" dirty="0">
                <a:solidFill>
                  <a:srgbClr val="051E37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17968" y="3699802"/>
              <a:ext cx="3169253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Introduction</a:t>
              </a:r>
            </a:p>
          </p:txBody>
        </p:sp>
      </p:grpSp>
      <p:sp>
        <p:nvSpPr>
          <p:cNvPr id="166" name="Rounded Rectangle 165"/>
          <p:cNvSpPr/>
          <p:nvPr/>
        </p:nvSpPr>
        <p:spPr>
          <a:xfrm>
            <a:off x="657793" y="5511721"/>
            <a:ext cx="9126883" cy="383245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t"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Planning, or making multiple decisions in order to achieve a </a:t>
            </a:r>
            <a:r>
              <a:rPr lang="en-US" sz="2400" b="1" dirty="0" smtClean="0">
                <a:solidFill>
                  <a:schemeClr val="tx1"/>
                </a:solidFill>
              </a:rPr>
              <a:t>goal</a:t>
            </a:r>
            <a:r>
              <a:rPr lang="en-US" sz="2400" dirty="0" smtClean="0">
                <a:solidFill>
                  <a:schemeClr val="tx1"/>
                </a:solidFill>
              </a:rPr>
              <a:t>, is </a:t>
            </a:r>
            <a:r>
              <a:rPr lang="en-US" sz="2400" dirty="0" err="1" smtClean="0">
                <a:solidFill>
                  <a:schemeClr val="tx1"/>
                </a:solidFill>
              </a:rPr>
              <a:t>computationally costly</a:t>
            </a:r>
            <a:r>
              <a:rPr lang="en-US" sz="2400" dirty="0" smtClean="0">
                <a:solidFill>
                  <a:schemeClr val="tx1"/>
                </a:solidFill>
              </a:rPr>
              <a:t>.  Efficient planning can be achieved by exploiting hierarchical representations. 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It has been shown that humans spontaneously chunk abstract spaces into multiple </a:t>
            </a:r>
            <a:r>
              <a:rPr lang="en-US" sz="2400" b="1" dirty="0" smtClean="0">
                <a:solidFill>
                  <a:schemeClr val="tx1"/>
                </a:solidFill>
              </a:rPr>
              <a:t>contexts </a:t>
            </a:r>
            <a:r>
              <a:rPr lang="en-US" sz="2400" dirty="0" smtClean="0">
                <a:solidFill>
                  <a:schemeClr val="tx1"/>
                </a:solidFill>
              </a:rPr>
              <a:t>in a </a:t>
            </a:r>
            <a:r>
              <a:rPr lang="en-US" sz="2400" b="1" dirty="0" smtClean="0">
                <a:solidFill>
                  <a:schemeClr val="tx1"/>
                </a:solidFill>
              </a:rPr>
              <a:t>hierarchical fashion </a:t>
            </a:r>
            <a:r>
              <a:rPr lang="en-US" sz="2400" baseline="30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000000"/>
              </a:solidFill>
            </a:endParaRPr>
          </a:p>
          <a:p>
            <a:pPr algn="just"/>
            <a:r>
              <a:rPr lang="en-GB" sz="2400" dirty="0" smtClean="0">
                <a:solidFill>
                  <a:srgbClr val="000000"/>
                </a:solidFill>
              </a:rPr>
              <a:t>However, it is still unknown </a:t>
            </a:r>
            <a:r>
              <a:rPr lang="en-US" sz="2400" dirty="0" smtClean="0">
                <a:solidFill>
                  <a:schemeClr val="bg1"/>
                </a:solidFill>
              </a:rPr>
              <a:t>whether</a:t>
            </a:r>
            <a:r>
              <a:rPr lang="en-US" sz="2400" b="1" dirty="0" smtClean="0">
                <a:solidFill>
                  <a:schemeClr val="bg1"/>
                </a:solidFill>
              </a:rPr>
              <a:t> humans plan hierarchically, and if so, which brain regions are involved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0206750" y="5631304"/>
            <a:ext cx="11065302" cy="6164176"/>
            <a:chOff x="9181823" y="6326183"/>
            <a:chExt cx="7743382" cy="4313627"/>
          </a:xfrm>
        </p:grpSpPr>
        <p:pic>
          <p:nvPicPr>
            <p:cNvPr id="39" name="Picture 38" descr="block cu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14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0" name="Picture 39" descr="achiev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02698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1" name="Picture 40" descr="bailout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02694" y="9183892"/>
              <a:ext cx="1455914" cy="1455918"/>
            </a:xfrm>
            <a:prstGeom prst="roundRect">
              <a:avLst/>
            </a:prstGeom>
          </p:spPr>
        </p:pic>
        <p:pic>
          <p:nvPicPr>
            <p:cNvPr id="42" name="Picture 41" descr="big 1 regular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31329" y="7048228"/>
              <a:ext cx="1459826" cy="1459828"/>
            </a:xfrm>
            <a:prstGeom prst="roundRect">
              <a:avLst/>
            </a:prstGeom>
          </p:spPr>
        </p:pic>
        <p:pic>
          <p:nvPicPr>
            <p:cNvPr id="43" name="Picture 42" descr="big 2 exchange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91152" y="7052429"/>
              <a:ext cx="1455625" cy="1455627"/>
            </a:xfrm>
            <a:prstGeom prst="roundRect">
              <a:avLst/>
            </a:prstGeom>
          </p:spPr>
        </p:pic>
        <p:pic>
          <p:nvPicPr>
            <p:cNvPr id="44" name="Picture 43" descr="big 3 elbow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46779" y="7052432"/>
              <a:ext cx="1455914" cy="1455918"/>
            </a:xfrm>
            <a:prstGeom prst="round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>
              <a:off x="9471498" y="6686201"/>
              <a:ext cx="7287110" cy="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181823" y="6703801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r"/>
              <a:r>
                <a:rPr lang="en-US" sz="2000" dirty="0" smtClean="0"/>
                <a:t>time (</a:t>
              </a:r>
              <a:r>
                <a:rPr lang="en-US" sz="2000" dirty="0" err="1" smtClean="0"/>
                <a:t>secs</a:t>
              </a:r>
              <a:r>
                <a:rPr lang="en-US" sz="2000" dirty="0" smtClean="0"/>
                <a:t>)</a:t>
              </a:r>
              <a:endParaRPr lang="en-US" sz="2000" dirty="0"/>
            </a:p>
          </p:txBody>
        </p:sp>
        <p:sp>
          <p:nvSpPr>
            <p:cNvPr id="47" name="Pentagon 46"/>
            <p:cNvSpPr/>
            <p:nvPr/>
          </p:nvSpPr>
          <p:spPr>
            <a:xfrm>
              <a:off x="11478460" y="8665546"/>
              <a:ext cx="359511" cy="178074"/>
            </a:xfrm>
            <a:prstGeom prst="homePlate">
              <a:avLst/>
            </a:prstGeom>
            <a:solidFill>
              <a:srgbClr val="F7BF5E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48" name="Pentagon 47"/>
            <p:cNvSpPr/>
            <p:nvPr/>
          </p:nvSpPr>
          <p:spPr>
            <a:xfrm rot="16200000">
              <a:off x="12946146" y="8665545"/>
              <a:ext cx="359512" cy="178077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49" name="Pentagon 48"/>
            <p:cNvSpPr/>
            <p:nvPr/>
          </p:nvSpPr>
          <p:spPr>
            <a:xfrm>
              <a:off x="14392721" y="8665546"/>
              <a:ext cx="359511" cy="178074"/>
            </a:xfrm>
            <a:prstGeom prst="homeP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0" name="Bent-Up Arrow 49"/>
            <p:cNvSpPr/>
            <p:nvPr/>
          </p:nvSpPr>
          <p:spPr>
            <a:xfrm rot="5400000">
              <a:off x="13765929" y="8415724"/>
              <a:ext cx="879410" cy="2194124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41214" y="9954432"/>
              <a:ext cx="1834491" cy="495367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r>
                <a:rPr lang="en-US" sz="2000" dirty="0" smtClean="0"/>
                <a:t>around 50% journeys cancelled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89932" y="6327592"/>
              <a:ext cx="941258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3.5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295371" y="6327592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71420" y="6326184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 2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109454" y="6326184"/>
              <a:ext cx="877814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3 ± 2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611659" y="6326183"/>
              <a:ext cx="1118962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>
              <a:spAutoFit/>
            </a:bodyPr>
            <a:lstStyle/>
            <a:p>
              <a:pPr algn="ctr"/>
              <a:r>
                <a:rPr lang="en-US" sz="2000" dirty="0" smtClean="0"/>
                <a:t>2 ± 3.5</a:t>
              </a:r>
              <a:endParaRPr lang="en-US" sz="20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0931322" y="9071672"/>
              <a:ext cx="4372652" cy="14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9345601" y="8604059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5BF64"/>
                  </a:solidFill>
                </a:rPr>
                <a:t>yellow line</a:t>
              </a:r>
              <a:endParaRPr lang="en-US" sz="2000" dirty="0">
                <a:solidFill>
                  <a:srgbClr val="F5BF64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75704" y="8604059"/>
              <a:ext cx="1749501" cy="279988"/>
            </a:xfrm>
            <a:prstGeom prst="rect">
              <a:avLst/>
            </a:prstGeom>
            <a:noFill/>
          </p:spPr>
          <p:txBody>
            <a:bodyPr wrap="square" lIns="91430" tIns="45717" rIns="91430" bIns="45717" rtlCol="0" anchor="b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578FD3"/>
                  </a:solidFill>
                </a:rPr>
                <a:t>blue line</a:t>
              </a:r>
              <a:endParaRPr lang="en-US" sz="2000" dirty="0">
                <a:solidFill>
                  <a:srgbClr val="578FD3"/>
                </a:solidFill>
              </a:endParaRPr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632914" y="26570230"/>
            <a:ext cx="10372854" cy="2840512"/>
          </a:xfrm>
          <a:prstGeom prst="roundRect">
            <a:avLst>
              <a:gd name="adj" fmla="val 0"/>
            </a:avLst>
          </a:prstGeom>
          <a:noFill/>
          <a:ln w="1270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This results provide evidence that humans exploit hierarchical structures during navigation, dividing the space into multiple </a:t>
            </a:r>
            <a:r>
              <a:rPr lang="en-GB" sz="2400" i="1" dirty="0" smtClean="0">
                <a:solidFill>
                  <a:schemeClr val="tx1"/>
                </a:solidFill>
              </a:rPr>
              <a:t>contexts</a:t>
            </a:r>
            <a:r>
              <a:rPr lang="en-GB" sz="2400" dirty="0" smtClean="0">
                <a:solidFill>
                  <a:schemeClr val="tx1"/>
                </a:solidFill>
              </a:rPr>
              <a:t>. 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The </a:t>
            </a:r>
            <a:r>
              <a:rPr lang="en-GB" sz="2400" b="1" dirty="0" err="1" smtClean="0">
                <a:solidFill>
                  <a:srgbClr val="FFFFFF"/>
                </a:solidFill>
              </a:rPr>
              <a:t>rACC</a:t>
            </a:r>
            <a:r>
              <a:rPr lang="en-GB" sz="2400" dirty="0" smtClean="0">
                <a:solidFill>
                  <a:srgbClr val="FFFFFF"/>
                </a:solidFill>
              </a:rPr>
              <a:t> plays a key role in signalling </a:t>
            </a:r>
            <a:r>
              <a:rPr lang="en-GB" sz="2400" b="1" dirty="0" smtClean="0">
                <a:solidFill>
                  <a:srgbClr val="FFFFFF"/>
                </a:solidFill>
              </a:rPr>
              <a:t>context</a:t>
            </a:r>
            <a:r>
              <a:rPr lang="en-GB" sz="2400" dirty="0" smtClean="0">
                <a:solidFill>
                  <a:srgbClr val="FFFFFF"/>
                </a:solidFill>
              </a:rPr>
              <a:t> </a:t>
            </a:r>
            <a:r>
              <a:rPr lang="en-GB" sz="2400" b="1" dirty="0" smtClean="0">
                <a:solidFill>
                  <a:srgbClr val="FFFFFF"/>
                </a:solidFill>
              </a:rPr>
              <a:t>switching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in pursuit of reward. 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Additionally, we report evidence for a </a:t>
            </a:r>
            <a:r>
              <a:rPr lang="en-GB" sz="2400" dirty="0" smtClean="0">
                <a:solidFill>
                  <a:schemeClr val="bg1"/>
                </a:solidFill>
              </a:rPr>
              <a:t>new role of the </a:t>
            </a:r>
            <a:r>
              <a:rPr lang="en-GB" sz="2400" dirty="0" err="1" smtClean="0">
                <a:solidFill>
                  <a:schemeClr val="bg1"/>
                </a:solidFill>
              </a:rPr>
              <a:t>vmPFC</a:t>
            </a:r>
            <a:r>
              <a:rPr lang="en-GB" sz="2400" dirty="0" smtClean="0">
                <a:solidFill>
                  <a:schemeClr val="bg1"/>
                </a:solidFill>
              </a:rPr>
              <a:t> in tracking distance to goal</a:t>
            </a:r>
            <a:r>
              <a:rPr lang="en-GB" sz="2400" dirty="0" smtClean="0">
                <a:solidFill>
                  <a:schemeClr val="tx1"/>
                </a:solidFill>
              </a:rPr>
              <a:t> but not reward outcome. 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</p:txBody>
      </p:sp>
      <p:grpSp>
        <p:nvGrpSpPr>
          <p:cNvPr id="351" name="Group 350"/>
          <p:cNvGrpSpPr/>
          <p:nvPr/>
        </p:nvGrpSpPr>
        <p:grpSpPr>
          <a:xfrm>
            <a:off x="8576620" y="15505085"/>
            <a:ext cx="5328554" cy="4223714"/>
            <a:chOff x="9849239" y="15323234"/>
            <a:chExt cx="5328554" cy="4223714"/>
          </a:xfrm>
        </p:grpSpPr>
        <p:sp>
          <p:nvSpPr>
            <p:cNvPr id="126" name="Rounded Rectangle 125"/>
            <p:cNvSpPr/>
            <p:nvPr/>
          </p:nvSpPr>
          <p:spPr>
            <a:xfrm>
              <a:off x="9849239" y="18999079"/>
              <a:ext cx="4703167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Reaction Times (RT)</a:t>
              </a:r>
              <a:endParaRPr lang="en-US" sz="4300" dirty="0" smtClean="0"/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9849239" y="15323234"/>
              <a:ext cx="5328554" cy="3675845"/>
              <a:chOff x="9849239" y="15323234"/>
              <a:chExt cx="5328554" cy="3675845"/>
            </a:xfrm>
          </p:grpSpPr>
          <p:pic>
            <p:nvPicPr>
              <p:cNvPr id="68" name="Content Placeholder 39" descr="6_rt.pdf"/>
              <p:cNvPicPr>
                <a:picLocks noChangeAspect="1"/>
              </p:cNvPicPr>
              <p:nvPr/>
            </p:nvPicPr>
            <p:blipFill>
              <a:blip r:embed="rId11"/>
              <a:srcRect r="7019"/>
              <a:stretch>
                <a:fillRect/>
              </a:stretch>
            </p:blipFill>
            <p:spPr>
              <a:xfrm>
                <a:off x="9849239" y="15370513"/>
                <a:ext cx="4703167" cy="3628566"/>
              </a:xfrm>
              <a:prstGeom prst="roundRect">
                <a:avLst/>
              </a:prstGeom>
              <a:ln w="25400" cap="rnd">
                <a:solidFill>
                  <a:srgbClr val="395E88"/>
                </a:solidFill>
                <a:round/>
              </a:ln>
            </p:spPr>
          </p:pic>
          <p:grpSp>
            <p:nvGrpSpPr>
              <p:cNvPr id="193" name="Group 192"/>
              <p:cNvGrpSpPr/>
              <p:nvPr/>
            </p:nvGrpSpPr>
            <p:grpSpPr>
              <a:xfrm>
                <a:off x="11057295" y="18411947"/>
                <a:ext cx="2826642" cy="472767"/>
                <a:chOff x="3218864" y="18046349"/>
                <a:chExt cx="2826642" cy="472767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5048769" y="18046451"/>
                  <a:ext cx="472668" cy="472665"/>
                  <a:chOff x="5067315" y="7231103"/>
                  <a:chExt cx="461665" cy="461664"/>
                </a:xfrm>
              </p:grpSpPr>
              <p:sp>
                <p:nvSpPr>
                  <p:cNvPr id="70" name="Rounded Rectangle 69"/>
                  <p:cNvSpPr/>
                  <p:nvPr/>
                </p:nvSpPr>
                <p:spPr>
                  <a:xfrm>
                    <a:off x="5067315" y="7231103"/>
                    <a:ext cx="461665" cy="461664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ight Arrow 70"/>
                  <p:cNvSpPr/>
                  <p:nvPr/>
                </p:nvSpPr>
                <p:spPr>
                  <a:xfrm>
                    <a:off x="5148345" y="7410866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ight Arrow 71"/>
                  <p:cNvSpPr/>
                  <p:nvPr/>
                </p:nvSpPr>
                <p:spPr>
                  <a:xfrm rot="16200000">
                    <a:off x="5222651" y="7283280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3218864" y="18046451"/>
                  <a:ext cx="472668" cy="472665"/>
                  <a:chOff x="3326145" y="7265336"/>
                  <a:chExt cx="461665" cy="461665"/>
                </a:xfrm>
              </p:grpSpPr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3326145" y="7265336"/>
                    <a:ext cx="461665" cy="461665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ight Arrow 74"/>
                  <p:cNvSpPr/>
                  <p:nvPr/>
                </p:nvSpPr>
                <p:spPr>
                  <a:xfrm>
                    <a:off x="3407175" y="7445102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ight Arrow 75"/>
                  <p:cNvSpPr/>
                  <p:nvPr/>
                </p:nvSpPr>
                <p:spPr>
                  <a:xfrm>
                    <a:off x="3574853" y="7445100"/>
                    <a:ext cx="148612" cy="11269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3738961" y="18046451"/>
                  <a:ext cx="465750" cy="465746"/>
                  <a:chOff x="3806837" y="7257920"/>
                  <a:chExt cx="454909" cy="454909"/>
                </a:xfrm>
              </p:grpSpPr>
              <p:sp>
                <p:nvSpPr>
                  <p:cNvPr id="78" name="Rounded Rectangle 77"/>
                  <p:cNvSpPr/>
                  <p:nvPr/>
                </p:nvSpPr>
                <p:spPr>
                  <a:xfrm>
                    <a:off x="3806837" y="7257920"/>
                    <a:ext cx="454909" cy="454909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ight Arrow 78"/>
                  <p:cNvSpPr/>
                  <p:nvPr/>
                </p:nvSpPr>
                <p:spPr>
                  <a:xfrm>
                    <a:off x="3886682" y="7435054"/>
                    <a:ext cx="146437" cy="11104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ight Arrow 79"/>
                  <p:cNvSpPr/>
                  <p:nvPr/>
                </p:nvSpPr>
                <p:spPr>
                  <a:xfrm>
                    <a:off x="4051906" y="7435054"/>
                    <a:ext cx="146437" cy="111043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 rot="5400000">
                    <a:off x="3959900" y="7340498"/>
                    <a:ext cx="146437" cy="5583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>
                  <a:xfrm rot="5400000">
                    <a:off x="3959900" y="7584504"/>
                    <a:ext cx="146437" cy="5583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5579657" y="18046349"/>
                  <a:ext cx="465849" cy="465848"/>
                  <a:chOff x="5361882" y="12402175"/>
                  <a:chExt cx="1617056" cy="1617056"/>
                </a:xfrm>
              </p:grpSpPr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5361882" y="12402175"/>
                    <a:ext cx="1617056" cy="1617056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ight Arrow 84"/>
                  <p:cNvSpPr/>
                  <p:nvPr/>
                </p:nvSpPr>
                <p:spPr>
                  <a:xfrm>
                    <a:off x="5645704" y="13057827"/>
                    <a:ext cx="520536" cy="394722"/>
                  </a:xfrm>
                  <a:prstGeom prst="rightArrow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ight Arrow 85"/>
                  <p:cNvSpPr/>
                  <p:nvPr/>
                </p:nvSpPr>
                <p:spPr>
                  <a:xfrm rot="16200000">
                    <a:off x="5918942" y="12624347"/>
                    <a:ext cx="520536" cy="394722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6318206" y="13151104"/>
                    <a:ext cx="403558" cy="198459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 rot="5400000">
                    <a:off x="5905971" y="13589076"/>
                    <a:ext cx="520536" cy="19845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9" name="Group 198"/>
              <p:cNvGrpSpPr/>
              <p:nvPr/>
            </p:nvGrpSpPr>
            <p:grpSpPr>
              <a:xfrm>
                <a:off x="11255563" y="15323234"/>
                <a:ext cx="3922230" cy="1051357"/>
                <a:chOff x="3417132" y="14957636"/>
                <a:chExt cx="3922230" cy="1051357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3417133" y="14957636"/>
                  <a:ext cx="3922229" cy="603283"/>
                  <a:chOff x="3417133" y="14957636"/>
                  <a:chExt cx="3922229" cy="603283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3973827" y="15350852"/>
                    <a:ext cx="1888125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961652" y="14957636"/>
                    <a:ext cx="1302138" cy="58476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3200" dirty="0" smtClean="0"/>
                      <a:t>***</a:t>
                    </a:r>
                    <a:endParaRPr lang="en-US" sz="3200" dirty="0"/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032777" y="15099260"/>
                    <a:ext cx="2306585" cy="46165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r>
                      <a:rPr lang="en-US" sz="1200" dirty="0" smtClean="0"/>
                      <a:t>main effect</a:t>
                    </a:r>
                  </a:p>
                  <a:p>
                    <a:r>
                      <a:rPr lang="en-US" sz="1200" dirty="0" smtClean="0"/>
                      <a:t>(switch &gt; stay)</a:t>
                    </a:r>
                    <a:endParaRPr lang="en-US" sz="1200" dirty="0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417133" y="15099259"/>
                    <a:ext cx="1022822" cy="27699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/>
                      <a:t>p</a:t>
                    </a:r>
                    <a:r>
                      <a:rPr lang="en-US" sz="1200" dirty="0" smtClean="0"/>
                      <a:t> &lt; 10</a:t>
                    </a:r>
                    <a:r>
                      <a:rPr lang="en-US" sz="1200" baseline="30000" dirty="0" smtClean="0"/>
                      <a:t>-3</a:t>
                    </a:r>
                    <a:endParaRPr lang="en-US" sz="1200" baseline="30000" dirty="0"/>
                  </a:p>
                </p:txBody>
              </p:sp>
            </p:grpSp>
            <p:grpSp>
              <p:nvGrpSpPr>
                <p:cNvPr id="198" name="Group 197"/>
                <p:cNvGrpSpPr/>
                <p:nvPr/>
              </p:nvGrpSpPr>
              <p:grpSpPr>
                <a:xfrm>
                  <a:off x="3417132" y="15405720"/>
                  <a:ext cx="3922230" cy="603273"/>
                  <a:chOff x="3417132" y="15405720"/>
                  <a:chExt cx="3922230" cy="603273"/>
                </a:xfrm>
              </p:grpSpPr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3973827" y="15795732"/>
                    <a:ext cx="1888125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416255" y="15405720"/>
                    <a:ext cx="384544" cy="58476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3200" dirty="0" smtClean="0"/>
                      <a:t>*</a:t>
                    </a:r>
                    <a:endParaRPr lang="en-US" sz="3200" dirty="0"/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3417132" y="15547342"/>
                    <a:ext cx="1022823" cy="27699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200" dirty="0" err="1" smtClean="0"/>
                      <a:t>p</a:t>
                    </a:r>
                    <a:r>
                      <a:rPr lang="en-US" sz="1200" dirty="0" smtClean="0"/>
                      <a:t> &lt; 0.05</a:t>
                    </a:r>
                    <a:endParaRPr lang="en-US" sz="1200" dirty="0"/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032777" y="15547334"/>
                    <a:ext cx="2306585" cy="461659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r>
                      <a:rPr lang="en-US" sz="1200" dirty="0" smtClean="0"/>
                      <a:t>main effect</a:t>
                    </a:r>
                  </a:p>
                  <a:p>
                    <a:r>
                      <a:rPr lang="en-US" sz="1200" dirty="0" smtClean="0"/>
                      <a:t>(exchange &gt; regular)</a:t>
                    </a:r>
                    <a:endParaRPr lang="en-US" sz="1200" dirty="0"/>
                  </a:p>
                </p:txBody>
              </p:sp>
            </p:grpSp>
          </p:grpSp>
        </p:grpSp>
      </p:grpSp>
      <p:grpSp>
        <p:nvGrpSpPr>
          <p:cNvPr id="362" name="Group 361"/>
          <p:cNvGrpSpPr/>
          <p:nvPr/>
        </p:nvGrpSpPr>
        <p:grpSpPr>
          <a:xfrm>
            <a:off x="6282033" y="20985171"/>
            <a:ext cx="8829150" cy="4179741"/>
            <a:chOff x="7572492" y="20744046"/>
            <a:chExt cx="8829150" cy="4179741"/>
          </a:xfrm>
        </p:grpSpPr>
        <p:sp>
          <p:nvSpPr>
            <p:cNvPr id="290" name="Rounded Rectangle 289"/>
            <p:cNvSpPr/>
            <p:nvPr/>
          </p:nvSpPr>
          <p:spPr>
            <a:xfrm>
              <a:off x="7572492" y="24375918"/>
              <a:ext cx="8829150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Feedback</a:t>
              </a:r>
              <a:endParaRPr lang="en-US" sz="4300" dirty="0" smtClean="0"/>
            </a:p>
          </p:txBody>
        </p:sp>
        <p:grpSp>
          <p:nvGrpSpPr>
            <p:cNvPr id="361" name="Group 360"/>
            <p:cNvGrpSpPr/>
            <p:nvPr/>
          </p:nvGrpSpPr>
          <p:grpSpPr>
            <a:xfrm>
              <a:off x="7572492" y="20744046"/>
              <a:ext cx="8829150" cy="3631872"/>
              <a:chOff x="7572492" y="20744046"/>
              <a:chExt cx="8829150" cy="3631872"/>
            </a:xfrm>
          </p:grpSpPr>
          <p:sp>
            <p:nvSpPr>
              <p:cNvPr id="292" name="Rounded Rectangle 291"/>
              <p:cNvSpPr/>
              <p:nvPr/>
            </p:nvSpPr>
            <p:spPr>
              <a:xfrm>
                <a:off x="7572492" y="20744046"/>
                <a:ext cx="8829150" cy="3631872"/>
              </a:xfrm>
              <a:prstGeom prst="roundRect">
                <a:avLst>
                  <a:gd name="adj" fmla="val 16057"/>
                </a:avLst>
              </a:prstGeom>
              <a:solidFill>
                <a:schemeClr val="bg1"/>
              </a:solidFill>
              <a:ln w="25400">
                <a:solidFill>
                  <a:srgbClr val="3A5F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7" rIns="91430" bIns="45717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7843187" y="21033400"/>
                <a:ext cx="2618715" cy="3090053"/>
                <a:chOff x="7843187" y="20648560"/>
                <a:chExt cx="2618715" cy="3090053"/>
              </a:xfrm>
            </p:grpSpPr>
            <p:grpSp>
              <p:nvGrpSpPr>
                <p:cNvPr id="300" name="Group 299"/>
                <p:cNvGrpSpPr/>
                <p:nvPr/>
              </p:nvGrpSpPr>
              <p:grpSpPr>
                <a:xfrm>
                  <a:off x="7843187" y="20648560"/>
                  <a:ext cx="2618715" cy="2141410"/>
                  <a:chOff x="7843187" y="21156580"/>
                  <a:chExt cx="2618715" cy="2141410"/>
                </a:xfrm>
              </p:grpSpPr>
              <p:pic>
                <p:nvPicPr>
                  <p:cNvPr id="297" name="Picture 296" descr="interaction x=14 S=5.68.png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843187" y="21156580"/>
                    <a:ext cx="2618715" cy="2100106"/>
                  </a:xfrm>
                  <a:prstGeom prst="roundRect">
                    <a:avLst>
                      <a:gd name="adj" fmla="val 21493"/>
                    </a:avLst>
                  </a:prstGeom>
                </p:spPr>
              </p:pic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7843187" y="22959436"/>
                    <a:ext cx="26187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x</a:t>
                    </a:r>
                    <a:r>
                      <a:rPr lang="en-US" sz="1600" dirty="0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 = +6</a:t>
                    </a:r>
                    <a:endParaRPr lang="en-US" sz="1600" dirty="0">
                      <a:solidFill>
                        <a:srgbClr val="FEFD56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7843187" y="22959436"/>
                  <a:ext cx="2618715" cy="779177"/>
                  <a:chOff x="4746134" y="21848659"/>
                  <a:chExt cx="2055200" cy="779177"/>
                </a:xfrm>
              </p:grpSpPr>
              <p:sp>
                <p:nvSpPr>
                  <p:cNvPr id="295" name="TextBox 294"/>
                  <p:cNvSpPr txBox="1"/>
                  <p:nvPr/>
                </p:nvSpPr>
                <p:spPr>
                  <a:xfrm>
                    <a:off x="4746134" y="21848659"/>
                    <a:ext cx="2055200" cy="40010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positive feedback</a:t>
                    </a:r>
                  </a:p>
                </p:txBody>
              </p:sp>
              <p:sp>
                <p:nvSpPr>
                  <p:cNvPr id="296" name="TextBox 295"/>
                  <p:cNvSpPr txBox="1"/>
                  <p:nvPr/>
                </p:nvSpPr>
                <p:spPr>
                  <a:xfrm>
                    <a:off x="4746134" y="22289288"/>
                    <a:ext cx="2055200" cy="33854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F</a:t>
                    </a:r>
                    <a:r>
                      <a:rPr lang="en-US" sz="1600" baseline="-25000" dirty="0" smtClean="0"/>
                      <a:t>MAX</a:t>
                    </a:r>
                    <a:r>
                      <a:rPr lang="en-US" sz="1600" dirty="0" smtClean="0"/>
                      <a:t> = 5.35 </a:t>
                    </a:r>
                    <a:r>
                      <a:rPr lang="en-US" sz="1600" dirty="0" err="1" smtClean="0"/>
                      <a:t>p</a:t>
                    </a:r>
                    <a:r>
                      <a:rPr lang="en-US" sz="1600" dirty="0" smtClean="0"/>
                      <a:t> &lt; 10</a:t>
                    </a:r>
                    <a:r>
                      <a:rPr lang="en-US" sz="1600" baseline="30000" dirty="0" smtClean="0"/>
                      <a:t>-3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310" name="Group 309"/>
              <p:cNvGrpSpPr/>
              <p:nvPr/>
            </p:nvGrpSpPr>
            <p:grpSpPr>
              <a:xfrm>
                <a:off x="10660742" y="21033400"/>
                <a:ext cx="2618715" cy="3090053"/>
                <a:chOff x="10660742" y="20648560"/>
                <a:chExt cx="2618715" cy="3090053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10660742" y="20648560"/>
                  <a:ext cx="2618715" cy="2141410"/>
                  <a:chOff x="7843187" y="21156580"/>
                  <a:chExt cx="2618715" cy="2141410"/>
                </a:xfrm>
              </p:grpSpPr>
              <p:pic>
                <p:nvPicPr>
                  <p:cNvPr id="307" name="Picture 306" descr="interaction x=14 S=5.68.png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843187" y="21156580"/>
                    <a:ext cx="2618714" cy="2100106"/>
                  </a:xfrm>
                  <a:prstGeom prst="roundRect">
                    <a:avLst>
                      <a:gd name="adj" fmla="val 21493"/>
                    </a:avLst>
                  </a:prstGeom>
                </p:spPr>
              </p:pic>
              <p:sp>
                <p:nvSpPr>
                  <p:cNvPr id="309" name="TextBox 308"/>
                  <p:cNvSpPr txBox="1"/>
                  <p:nvPr/>
                </p:nvSpPr>
                <p:spPr>
                  <a:xfrm>
                    <a:off x="7843187" y="22959436"/>
                    <a:ext cx="26187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x</a:t>
                    </a:r>
                    <a:r>
                      <a:rPr lang="en-US" sz="1600" dirty="0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 = +2</a:t>
                    </a:r>
                    <a:endParaRPr lang="en-US" sz="1600" dirty="0">
                      <a:solidFill>
                        <a:srgbClr val="FEFD56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10660742" y="22959436"/>
                  <a:ext cx="2618715" cy="779177"/>
                  <a:chOff x="4746134" y="21848659"/>
                  <a:chExt cx="2055200" cy="779177"/>
                </a:xfrm>
              </p:grpSpPr>
              <p:sp>
                <p:nvSpPr>
                  <p:cNvPr id="305" name="TextBox 304"/>
                  <p:cNvSpPr txBox="1"/>
                  <p:nvPr/>
                </p:nvSpPr>
                <p:spPr>
                  <a:xfrm>
                    <a:off x="4746134" y="21848659"/>
                    <a:ext cx="2055200" cy="40010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negative feedback</a:t>
                    </a:r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4746134" y="22289288"/>
                    <a:ext cx="2055200" cy="33854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600" dirty="0" smtClean="0"/>
                      <a:t>F</a:t>
                    </a:r>
                    <a:r>
                      <a:rPr lang="en-US" sz="1600" baseline="-25000" dirty="0" smtClean="0"/>
                      <a:t>MAX</a:t>
                    </a:r>
                    <a:r>
                      <a:rPr lang="en-US" sz="1600" dirty="0" smtClean="0"/>
                      <a:t> = 6.00 </a:t>
                    </a:r>
                    <a:r>
                      <a:rPr lang="en-US" sz="1600" dirty="0" err="1" smtClean="0"/>
                      <a:t>p</a:t>
                    </a:r>
                    <a:r>
                      <a:rPr lang="en-US" sz="1600" dirty="0" smtClean="0"/>
                      <a:t> &lt; 10</a:t>
                    </a:r>
                    <a:r>
                      <a:rPr lang="en-US" sz="1600" baseline="30000" dirty="0" smtClean="0"/>
                      <a:t>-3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311" name="Group 310"/>
              <p:cNvGrpSpPr/>
              <p:nvPr/>
            </p:nvGrpSpPr>
            <p:grpSpPr>
              <a:xfrm>
                <a:off x="13479533" y="21005388"/>
                <a:ext cx="2618715" cy="3090053"/>
                <a:chOff x="10660742" y="20648560"/>
                <a:chExt cx="2618715" cy="3090053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10660742" y="20648560"/>
                  <a:ext cx="2618715" cy="2141410"/>
                  <a:chOff x="7843187" y="21156580"/>
                  <a:chExt cx="2618715" cy="2141410"/>
                </a:xfrm>
              </p:grpSpPr>
              <p:pic>
                <p:nvPicPr>
                  <p:cNvPr id="316" name="Picture 315" descr="interaction x=14 S=5.68.png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846381" y="21156580"/>
                    <a:ext cx="2612326" cy="2100106"/>
                  </a:xfrm>
                  <a:prstGeom prst="roundRect">
                    <a:avLst>
                      <a:gd name="adj" fmla="val 21493"/>
                    </a:avLst>
                  </a:prstGeom>
                </p:spPr>
              </p:pic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7843187" y="22959436"/>
                    <a:ext cx="261871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en-US" sz="1600" dirty="0" err="1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x</a:t>
                    </a:r>
                    <a:r>
                      <a:rPr lang="en-US" sz="1600" dirty="0" smtClean="0">
                        <a:solidFill>
                          <a:srgbClr val="FEFD56"/>
                        </a:solidFill>
                        <a:latin typeface="Arial"/>
                        <a:cs typeface="Arial"/>
                      </a:rPr>
                      <a:t> = +6</a:t>
                    </a:r>
                    <a:endParaRPr lang="en-US" sz="1600" dirty="0">
                      <a:solidFill>
                        <a:srgbClr val="FEFD56"/>
                      </a:solidFill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0660742" y="22959436"/>
                  <a:ext cx="2618715" cy="779177"/>
                  <a:chOff x="4746134" y="21848659"/>
                  <a:chExt cx="2055200" cy="779177"/>
                </a:xfrm>
              </p:grpSpPr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4746134" y="21848659"/>
                    <a:ext cx="2055200" cy="400103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 anchor="ctr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positive &gt; negative</a:t>
                    </a: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4746134" y="22289288"/>
                    <a:ext cx="2055200" cy="338548"/>
                  </a:xfrm>
                  <a:prstGeom prst="rect">
                    <a:avLst/>
                  </a:prstGeom>
                  <a:noFill/>
                </p:spPr>
                <p:txBody>
                  <a:bodyPr wrap="square" lIns="91430" tIns="45717" rIns="91430" bIns="45717" rtlCol="0">
                    <a:spAutoFit/>
                  </a:bodyPr>
                  <a:lstStyle/>
                  <a:p>
                    <a:pPr algn="ctr"/>
                    <a:r>
                      <a:rPr lang="en-US" sz="1600" dirty="0" err="1" smtClean="0"/>
                      <a:t>p</a:t>
                    </a:r>
                    <a:r>
                      <a:rPr lang="en-US" sz="1600" dirty="0" smtClean="0"/>
                      <a:t> &lt; 10</a:t>
                    </a:r>
                    <a:r>
                      <a:rPr lang="en-US" sz="1600" baseline="30000" dirty="0" smtClean="0"/>
                      <a:t>-3</a:t>
                    </a:r>
                    <a:endParaRPr lang="en-US" sz="1600" dirty="0"/>
                  </a:p>
                </p:txBody>
              </p:sp>
            </p:grpSp>
          </p:grpSp>
        </p:grpSp>
      </p:grpSp>
      <p:sp>
        <p:nvSpPr>
          <p:cNvPr id="321" name="TextBox 320"/>
          <p:cNvSpPr txBox="1"/>
          <p:nvPr/>
        </p:nvSpPr>
        <p:spPr>
          <a:xfrm>
            <a:off x="15352086" y="21289632"/>
            <a:ext cx="5681899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dirty="0" smtClean="0"/>
              <a:t>BOLD activity in the ventromedial prefrontal cortex (v</a:t>
            </a:r>
            <a:r>
              <a:rPr lang="en-US" sz="2400" dirty="0" err="1" smtClean="0"/>
              <a:t>mPFC</a:t>
            </a:r>
            <a:r>
              <a:rPr lang="en-US" sz="2400" dirty="0" smtClean="0"/>
              <a:t>) </a:t>
            </a:r>
            <a:r>
              <a:rPr lang="en-US" sz="2400" b="1" dirty="0" smtClean="0">
                <a:solidFill>
                  <a:srgbClr val="FFFFFF"/>
                </a:solidFill>
              </a:rPr>
              <a:t>inversely correlates with distance to goal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Strikingly, it was consistently </a:t>
            </a:r>
            <a:r>
              <a:rPr lang="en-US" sz="2400" dirty="0" smtClean="0">
                <a:solidFill>
                  <a:schemeClr val="bg1"/>
                </a:solidFill>
              </a:rPr>
              <a:t>activated at the end of each journey</a:t>
            </a:r>
            <a:r>
              <a:rPr lang="en-US" sz="2400" dirty="0" smtClean="0"/>
              <a:t> (feedback time), </a:t>
            </a:r>
            <a:r>
              <a:rPr lang="en-US" sz="2400" dirty="0" smtClean="0">
                <a:solidFill>
                  <a:srgbClr val="FFFFFF"/>
                </a:solidFill>
              </a:rPr>
              <a:t>independently of the outcome</a:t>
            </a:r>
            <a:r>
              <a:rPr lang="en-US" sz="2400" dirty="0" smtClean="0"/>
              <a:t> (positive or negative).</a:t>
            </a:r>
          </a:p>
        </p:txBody>
      </p:sp>
      <p:grpSp>
        <p:nvGrpSpPr>
          <p:cNvPr id="332" name="Group 331"/>
          <p:cNvGrpSpPr/>
          <p:nvPr/>
        </p:nvGrpSpPr>
        <p:grpSpPr>
          <a:xfrm>
            <a:off x="10257344" y="4668480"/>
            <a:ext cx="4046360" cy="679906"/>
            <a:chOff x="640861" y="3682868"/>
            <a:chExt cx="4046360" cy="679906"/>
          </a:xfrm>
        </p:grpSpPr>
        <p:sp>
          <p:nvSpPr>
            <p:cNvPr id="333" name="Rounded Rectangle 332"/>
            <p:cNvSpPr/>
            <p:nvPr/>
          </p:nvSpPr>
          <p:spPr>
            <a:xfrm>
              <a:off x="640861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3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34" name="Rounded Rectangle 333"/>
            <p:cNvSpPr/>
            <p:nvPr/>
          </p:nvSpPr>
          <p:spPr>
            <a:xfrm>
              <a:off x="1517968" y="3699802"/>
              <a:ext cx="3169253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Design</a:t>
              </a: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657793" y="9649320"/>
            <a:ext cx="4029427" cy="679906"/>
            <a:chOff x="657794" y="3682868"/>
            <a:chExt cx="4029427" cy="679906"/>
          </a:xfrm>
        </p:grpSpPr>
        <p:sp>
          <p:nvSpPr>
            <p:cNvPr id="336" name="Rounded Rectangle 335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2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1517968" y="3699802"/>
              <a:ext cx="3169253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Methods</a:t>
              </a:r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660706" y="14685567"/>
            <a:ext cx="11142290" cy="679906"/>
            <a:chOff x="657794" y="3682868"/>
            <a:chExt cx="11142290" cy="679906"/>
          </a:xfrm>
        </p:grpSpPr>
        <p:sp>
          <p:nvSpPr>
            <p:cNvPr id="339" name="Rounded Rectangle 338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4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1517968" y="3699802"/>
              <a:ext cx="10282116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Results 1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– </a:t>
              </a:r>
              <a:r>
                <a:rPr lang="en-US" sz="4200" dirty="0" err="1" smtClean="0">
                  <a:ln w="12700">
                    <a:noFill/>
                  </a:ln>
                  <a:solidFill>
                    <a:schemeClr val="bg1"/>
                  </a:solidFill>
                </a:rPr>
                <a:t>r</a:t>
              </a:r>
              <a:r>
                <a:rPr lang="en-US" sz="4200" dirty="0" err="1" smtClean="0">
                  <a:ln w="12700">
                    <a:noFill/>
                  </a:ln>
                  <a:solidFill>
                    <a:schemeClr val="bg1"/>
                  </a:solidFill>
                  <a:effectLst/>
                </a:rPr>
                <a:t>ACC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signals context switch</a:t>
              </a: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719159" y="20128026"/>
            <a:ext cx="16414824" cy="679906"/>
            <a:chOff x="657794" y="3682868"/>
            <a:chExt cx="16414824" cy="679906"/>
          </a:xfrm>
        </p:grpSpPr>
        <p:sp>
          <p:nvSpPr>
            <p:cNvPr id="342" name="Rounded Rectangle 341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5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43" name="Rounded Rectangle 342"/>
            <p:cNvSpPr/>
            <p:nvPr/>
          </p:nvSpPr>
          <p:spPr>
            <a:xfrm>
              <a:off x="1517967" y="3699802"/>
              <a:ext cx="15554651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Results 2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– </a:t>
              </a:r>
              <a:r>
                <a:rPr lang="en-US" sz="4200" dirty="0" smtClean="0">
                  <a:ln w="12700">
                    <a:noFill/>
                  </a:ln>
                  <a:solidFill>
                    <a:schemeClr val="bg1"/>
                  </a:solidFill>
                  <a:effectLst/>
                </a:rPr>
                <a:t>v</a:t>
              </a:r>
              <a:r>
                <a:rPr lang="en-US" sz="4200" dirty="0" err="1" smtClean="0">
                  <a:ln w="12700">
                    <a:noFill/>
                  </a:ln>
                  <a:solidFill>
                    <a:schemeClr val="bg1"/>
                  </a:solidFill>
                  <a:effectLst/>
                </a:rPr>
                <a:t>mPFC</a:t>
              </a:r>
              <a:r>
                <a:rPr lang="en-US" sz="4200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 tracks distance to goal but not reward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713936" y="25652929"/>
            <a:ext cx="16414824" cy="679906"/>
            <a:chOff x="657794" y="3682868"/>
            <a:chExt cx="16414824" cy="679906"/>
          </a:xfrm>
        </p:grpSpPr>
        <p:sp>
          <p:nvSpPr>
            <p:cNvPr id="345" name="Rounded Rectangle 344"/>
            <p:cNvSpPr/>
            <p:nvPr/>
          </p:nvSpPr>
          <p:spPr>
            <a:xfrm>
              <a:off x="657794" y="3682868"/>
              <a:ext cx="679906" cy="6799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0">
              <a:solidFill>
                <a:srgbClr val="051D3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200" b="1" dirty="0" smtClean="0">
                  <a:solidFill>
                    <a:srgbClr val="051D37"/>
                  </a:solidFill>
                </a:rPr>
                <a:t>6</a:t>
              </a:r>
              <a:endParaRPr lang="en-US" sz="3200" b="1" dirty="0">
                <a:solidFill>
                  <a:srgbClr val="051D37"/>
                </a:solidFill>
              </a:endParaRPr>
            </a:p>
          </p:txBody>
        </p:sp>
        <p:sp>
          <p:nvSpPr>
            <p:cNvPr id="346" name="Rounded Rectangle 345"/>
            <p:cNvSpPr/>
            <p:nvPr/>
          </p:nvSpPr>
          <p:spPr>
            <a:xfrm>
              <a:off x="1517967" y="3699802"/>
              <a:ext cx="15554651" cy="62419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30" tIns="45717" rIns="91430" bIns="45717" rtlCol="0" anchor="b"/>
            <a:lstStyle/>
            <a:p>
              <a:r>
                <a:rPr lang="en-US" sz="4200" b="1" dirty="0" smtClean="0">
                  <a:ln w="12700">
                    <a:noFill/>
                  </a:ln>
                  <a:solidFill>
                    <a:srgbClr val="3B6084"/>
                  </a:solidFill>
                  <a:effectLst/>
                </a:rPr>
                <a:t>Discussion</a:t>
              </a:r>
              <a:endParaRPr lang="en-US" sz="4200" dirty="0" smtClean="0">
                <a:ln w="12700">
                  <a:noFill/>
                </a:ln>
                <a:solidFill>
                  <a:srgbClr val="3B6084"/>
                </a:solidFill>
                <a:effectLst/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381684" y="15549058"/>
            <a:ext cx="7693580" cy="4179741"/>
            <a:chOff x="381684" y="15519613"/>
            <a:chExt cx="7693580" cy="4179741"/>
          </a:xfrm>
        </p:grpSpPr>
        <p:sp>
          <p:nvSpPr>
            <p:cNvPr id="19" name="Rounded Rectangle 18"/>
            <p:cNvSpPr/>
            <p:nvPr/>
          </p:nvSpPr>
          <p:spPr>
            <a:xfrm>
              <a:off x="381684" y="19151485"/>
              <a:ext cx="7693580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BOLD activity during navigation</a:t>
              </a:r>
              <a:endParaRPr lang="en-US" sz="4300" dirty="0" smtClean="0"/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381684" y="15519613"/>
              <a:ext cx="7693580" cy="3631872"/>
              <a:chOff x="381684" y="15519613"/>
              <a:chExt cx="7693580" cy="363187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381684" y="15519613"/>
                <a:ext cx="7693580" cy="3631872"/>
              </a:xfrm>
              <a:prstGeom prst="roundRect">
                <a:avLst>
                  <a:gd name="adj" fmla="val 16057"/>
                </a:avLst>
              </a:prstGeom>
              <a:solidFill>
                <a:schemeClr val="bg1"/>
              </a:solidFill>
              <a:ln w="25400">
                <a:solidFill>
                  <a:srgbClr val="3A5F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7" rIns="91430" bIns="45717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651120" y="16314419"/>
                <a:ext cx="2621233" cy="2143978"/>
                <a:chOff x="7608798" y="15796415"/>
                <a:chExt cx="2621233" cy="2143978"/>
              </a:xfrm>
            </p:grpSpPr>
            <p:pic>
              <p:nvPicPr>
                <p:cNvPr id="65" name="Picture 64" descr="interaction x=14 S=5.68.png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08798" y="15796415"/>
                  <a:ext cx="2621233" cy="2105242"/>
                </a:xfrm>
                <a:prstGeom prst="roundRect">
                  <a:avLst>
                    <a:gd name="adj" fmla="val 21493"/>
                  </a:avLst>
                </a:prstGeom>
              </p:spPr>
            </p:pic>
            <p:sp>
              <p:nvSpPr>
                <p:cNvPr id="98" name="TextBox 97"/>
                <p:cNvSpPr txBox="1"/>
                <p:nvPr/>
              </p:nvSpPr>
              <p:spPr>
                <a:xfrm>
                  <a:off x="7627897" y="17601839"/>
                  <a:ext cx="2602134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en-US" sz="1600" dirty="0" err="1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x</a:t>
                  </a:r>
                  <a:r>
                    <a:rPr lang="en-US" sz="1600" dirty="0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 = +6</a:t>
                  </a:r>
                  <a:endParaRPr lang="en-US" sz="1600" dirty="0">
                    <a:solidFill>
                      <a:srgbClr val="FEFD56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5545468" y="16603466"/>
                <a:ext cx="2053791" cy="1523325"/>
                <a:chOff x="12349202" y="16085462"/>
                <a:chExt cx="2053791" cy="1523325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12349202" y="16085462"/>
                  <a:ext cx="2053791" cy="400103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interaction</a:t>
                  </a:r>
                </a:p>
              </p:txBody>
            </p:sp>
            <p:grpSp>
              <p:nvGrpSpPr>
                <p:cNvPr id="181" name="Group 180"/>
                <p:cNvGrpSpPr/>
                <p:nvPr/>
              </p:nvGrpSpPr>
              <p:grpSpPr>
                <a:xfrm>
                  <a:off x="12349202" y="16623514"/>
                  <a:ext cx="2053791" cy="417773"/>
                  <a:chOff x="12349202" y="16623514"/>
                  <a:chExt cx="2053791" cy="417773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2349202" y="16629629"/>
                    <a:ext cx="411658" cy="411658"/>
                    <a:chOff x="13829473" y="17809972"/>
                    <a:chExt cx="555778" cy="555778"/>
                  </a:xfrm>
                </p:grpSpPr>
                <p:sp>
                  <p:nvSpPr>
                    <p:cNvPr id="132" name="Rounded Rectangle 131"/>
                    <p:cNvSpPr/>
                    <p:nvPr/>
                  </p:nvSpPr>
                  <p:spPr>
                    <a:xfrm>
                      <a:off x="13829473" y="17809972"/>
                      <a:ext cx="555778" cy="555778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ight Arrow 132"/>
                    <p:cNvSpPr/>
                    <p:nvPr/>
                  </p:nvSpPr>
                  <p:spPr>
                    <a:xfrm>
                      <a:off x="13927022" y="18035318"/>
                      <a:ext cx="178907" cy="13566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ight Arrow 133"/>
                    <p:cNvSpPr/>
                    <p:nvPr/>
                  </p:nvSpPr>
                  <p:spPr>
                    <a:xfrm rot="16200000">
                      <a:off x="14020933" y="17886332"/>
                      <a:ext cx="178907" cy="135665"/>
                    </a:xfrm>
                    <a:prstGeom prst="rightArrow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14158159" y="18067377"/>
                      <a:ext cx="138702" cy="682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/>
                    <p:cNvSpPr/>
                    <p:nvPr/>
                  </p:nvSpPr>
                  <p:spPr>
                    <a:xfrm rot="5400000">
                      <a:off x="14016475" y="18217907"/>
                      <a:ext cx="178907" cy="6821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13991423" y="16629719"/>
                    <a:ext cx="411570" cy="411568"/>
                    <a:chOff x="5313985" y="20269321"/>
                    <a:chExt cx="555660" cy="555656"/>
                  </a:xfrm>
                </p:grpSpPr>
                <p:sp>
                  <p:nvSpPr>
                    <p:cNvPr id="138" name="Rounded Rectangle 137"/>
                    <p:cNvSpPr/>
                    <p:nvPr/>
                  </p:nvSpPr>
                  <p:spPr>
                    <a:xfrm>
                      <a:off x="5313985" y="20269321"/>
                      <a:ext cx="555660" cy="555656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" name="Right Arrow 138"/>
                    <p:cNvSpPr/>
                    <p:nvPr/>
                  </p:nvSpPr>
                  <p:spPr>
                    <a:xfrm>
                      <a:off x="5411514" y="20485684"/>
                      <a:ext cx="178869" cy="13563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Right Arrow 139"/>
                    <p:cNvSpPr/>
                    <p:nvPr/>
                  </p:nvSpPr>
                  <p:spPr>
                    <a:xfrm>
                      <a:off x="5613331" y="20485684"/>
                      <a:ext cx="178869" cy="135635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>
                    <a:xfrm rot="5400000">
                      <a:off x="5500948" y="20370187"/>
                      <a:ext cx="178868" cy="6819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Rectangle 141"/>
                    <p:cNvSpPr/>
                    <p:nvPr/>
                  </p:nvSpPr>
                  <p:spPr>
                    <a:xfrm rot="5400000">
                      <a:off x="5500948" y="20668232"/>
                      <a:ext cx="178868" cy="68195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13523141" y="16623514"/>
                    <a:ext cx="417685" cy="417682"/>
                    <a:chOff x="6876644" y="20269321"/>
                    <a:chExt cx="563914" cy="563910"/>
                  </a:xfrm>
                </p:grpSpPr>
                <p:sp>
                  <p:nvSpPr>
                    <p:cNvPr id="144" name="Rounded Rectangle 143"/>
                    <p:cNvSpPr/>
                    <p:nvPr/>
                  </p:nvSpPr>
                  <p:spPr>
                    <a:xfrm>
                      <a:off x="6876644" y="20269321"/>
                      <a:ext cx="563914" cy="563910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Right Arrow 144"/>
                    <p:cNvSpPr/>
                    <p:nvPr/>
                  </p:nvSpPr>
                  <p:spPr>
                    <a:xfrm>
                      <a:off x="6975620" y="20488897"/>
                      <a:ext cx="181526" cy="13765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ight Arrow 145"/>
                    <p:cNvSpPr/>
                    <p:nvPr/>
                  </p:nvSpPr>
                  <p:spPr>
                    <a:xfrm rot="16200000">
                      <a:off x="7066384" y="20333053"/>
                      <a:ext cx="181526" cy="137651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12814050" y="16623605"/>
                    <a:ext cx="417685" cy="417682"/>
                    <a:chOff x="4693486" y="20269321"/>
                    <a:chExt cx="563914" cy="563910"/>
                  </a:xfrm>
                </p:grpSpPr>
                <p:sp>
                  <p:nvSpPr>
                    <p:cNvPr id="148" name="Rounded Rectangle 147"/>
                    <p:cNvSpPr/>
                    <p:nvPr/>
                  </p:nvSpPr>
                  <p:spPr>
                    <a:xfrm>
                      <a:off x="4693486" y="20269321"/>
                      <a:ext cx="563914" cy="563910"/>
                    </a:xfrm>
                    <a:prstGeom prst="round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ight Arrow 148"/>
                    <p:cNvSpPr/>
                    <p:nvPr/>
                  </p:nvSpPr>
                  <p:spPr>
                    <a:xfrm>
                      <a:off x="4792462" y="20488900"/>
                      <a:ext cx="181526" cy="13765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ight Arrow 149"/>
                    <p:cNvSpPr/>
                    <p:nvPr/>
                  </p:nvSpPr>
                  <p:spPr>
                    <a:xfrm>
                      <a:off x="4997278" y="20488897"/>
                      <a:ext cx="181526" cy="137650"/>
                    </a:xfrm>
                    <a:prstGeom prst="rightArrow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1" name="Half Frame 150"/>
                  <p:cNvSpPr/>
                  <p:nvPr/>
                </p:nvSpPr>
                <p:spPr>
                  <a:xfrm rot="8100000">
                    <a:off x="13210628" y="16735002"/>
                    <a:ext cx="200729" cy="200729"/>
                  </a:xfrm>
                  <a:prstGeom prst="halfFram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12349202" y="17270239"/>
                  <a:ext cx="2053791" cy="338548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F</a:t>
                  </a:r>
                  <a:r>
                    <a:rPr lang="en-US" sz="1600" baseline="-25000" dirty="0" smtClean="0"/>
                    <a:t>MAX</a:t>
                  </a:r>
                  <a:r>
                    <a:rPr lang="en-US" sz="1600" dirty="0" smtClean="0"/>
                    <a:t> = 5.81, </a:t>
                  </a:r>
                  <a:r>
                    <a:rPr lang="en-US" sz="1600" dirty="0" err="1" smtClean="0"/>
                    <a:t>p</a:t>
                  </a:r>
                  <a:r>
                    <a:rPr lang="en-US" sz="1600" dirty="0" smtClean="0"/>
                    <a:t> &lt; 10</a:t>
                  </a:r>
                  <a:r>
                    <a:rPr lang="en-US" sz="1600" baseline="30000" dirty="0" smtClean="0"/>
                    <a:t>-3</a:t>
                  </a:r>
                  <a:endParaRPr lang="en-US" sz="1600" dirty="0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3474923" y="16314419"/>
                <a:ext cx="1761276" cy="2143978"/>
                <a:chOff x="10432601" y="15796415"/>
                <a:chExt cx="1761276" cy="2143978"/>
              </a:xfrm>
            </p:grpSpPr>
            <p:pic>
              <p:nvPicPr>
                <p:cNvPr id="180" name="Picture 179" descr="interaction x=14 S=5.68.png"/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32602" y="15796415"/>
                  <a:ext cx="1761275" cy="2105242"/>
                </a:xfrm>
                <a:prstGeom prst="roundRect">
                  <a:avLst>
                    <a:gd name="adj" fmla="val 21493"/>
                  </a:avLst>
                </a:prstGeom>
              </p:spPr>
            </p:pic>
            <p:sp>
              <p:nvSpPr>
                <p:cNvPr id="165" name="TextBox 164"/>
                <p:cNvSpPr txBox="1"/>
                <p:nvPr/>
              </p:nvSpPr>
              <p:spPr>
                <a:xfrm>
                  <a:off x="10432601" y="17601839"/>
                  <a:ext cx="1761275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en-US" sz="1600" dirty="0" err="1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z</a:t>
                  </a:r>
                  <a:r>
                    <a:rPr lang="en-US" sz="1600" dirty="0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 = +18</a:t>
                  </a:r>
                  <a:endParaRPr lang="en-US" sz="1600" dirty="0">
                    <a:solidFill>
                      <a:srgbClr val="FEFD56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2851953" y="15807190"/>
                <a:ext cx="1271854" cy="1280894"/>
                <a:chOff x="2851953" y="15807190"/>
                <a:chExt cx="1271854" cy="1280894"/>
              </a:xfrm>
            </p:grpSpPr>
            <p:sp>
              <p:nvSpPr>
                <p:cNvPr id="352" name="TextBox 351"/>
                <p:cNvSpPr txBox="1"/>
                <p:nvPr/>
              </p:nvSpPr>
              <p:spPr>
                <a:xfrm>
                  <a:off x="2994585" y="15807190"/>
                  <a:ext cx="7960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err="1" smtClean="0">
                      <a:solidFill>
                        <a:srgbClr val="FF0000"/>
                      </a:solidFill>
                    </a:rPr>
                    <a:t>rACC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54" name="Straight Arrow Connector 353"/>
                <p:cNvCxnSpPr>
                  <a:stCxn id="352" idx="2"/>
                </p:cNvCxnSpPr>
                <p:nvPr/>
              </p:nvCxnSpPr>
              <p:spPr>
                <a:xfrm rot="5400000">
                  <a:off x="2712658" y="16408150"/>
                  <a:ext cx="819229" cy="54063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Arrow Connector 354"/>
                <p:cNvCxnSpPr>
                  <a:stCxn id="352" idx="2"/>
                </p:cNvCxnSpPr>
                <p:nvPr/>
              </p:nvCxnSpPr>
              <p:spPr>
                <a:xfrm rot="16200000" flipH="1">
                  <a:off x="3596341" y="16065104"/>
                  <a:ext cx="323716" cy="73121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7" name="Group 376"/>
          <p:cNvGrpSpPr/>
          <p:nvPr/>
        </p:nvGrpSpPr>
        <p:grpSpPr>
          <a:xfrm>
            <a:off x="381684" y="20985171"/>
            <a:ext cx="5492133" cy="4179741"/>
            <a:chOff x="1672143" y="20744046"/>
            <a:chExt cx="5492133" cy="4179741"/>
          </a:xfrm>
        </p:grpSpPr>
        <p:sp>
          <p:nvSpPr>
            <p:cNvPr id="249" name="Rounded Rectangle 248"/>
            <p:cNvSpPr/>
            <p:nvPr/>
          </p:nvSpPr>
          <p:spPr>
            <a:xfrm>
              <a:off x="1672143" y="24375918"/>
              <a:ext cx="5492133" cy="54786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7" rIns="91430" bIns="45717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</a:rPr>
                <a:t>Distance to goal</a:t>
              </a:r>
              <a:endParaRPr lang="en-US" sz="4300" dirty="0" smtClean="0"/>
            </a:p>
          </p:txBody>
        </p:sp>
        <p:grpSp>
          <p:nvGrpSpPr>
            <p:cNvPr id="376" name="Group 375"/>
            <p:cNvGrpSpPr/>
            <p:nvPr/>
          </p:nvGrpSpPr>
          <p:grpSpPr>
            <a:xfrm>
              <a:off x="1672143" y="20744046"/>
              <a:ext cx="5492133" cy="3631872"/>
              <a:chOff x="1672143" y="20744046"/>
              <a:chExt cx="5492133" cy="3631872"/>
            </a:xfrm>
          </p:grpSpPr>
          <p:sp>
            <p:nvSpPr>
              <p:cNvPr id="251" name="Rounded Rectangle 250"/>
              <p:cNvSpPr/>
              <p:nvPr/>
            </p:nvSpPr>
            <p:spPr>
              <a:xfrm>
                <a:off x="1672143" y="20744046"/>
                <a:ext cx="5492133" cy="3631872"/>
              </a:xfrm>
              <a:prstGeom prst="roundRect">
                <a:avLst>
                  <a:gd name="adj" fmla="val 16057"/>
                </a:avLst>
              </a:prstGeom>
              <a:solidFill>
                <a:schemeClr val="bg1"/>
              </a:solidFill>
              <a:ln w="25400">
                <a:solidFill>
                  <a:srgbClr val="3A5F8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7" rIns="91430" bIns="45717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6" name="Group 285"/>
              <p:cNvGrpSpPr/>
              <p:nvPr/>
            </p:nvGrpSpPr>
            <p:grpSpPr>
              <a:xfrm>
                <a:off x="1942838" y="21423400"/>
                <a:ext cx="2618715" cy="2143978"/>
                <a:chOff x="1942838" y="21154012"/>
                <a:chExt cx="2618715" cy="2143978"/>
              </a:xfrm>
            </p:grpSpPr>
            <p:pic>
              <p:nvPicPr>
                <p:cNvPr id="282" name="Picture 281" descr="interaction x=14 S=5.68.png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2838" y="21154012"/>
                  <a:ext cx="2618715" cy="2105242"/>
                </a:xfrm>
                <a:prstGeom prst="roundRect">
                  <a:avLst>
                    <a:gd name="adj" fmla="val 21493"/>
                  </a:avLst>
                </a:prstGeom>
              </p:spPr>
            </p:pic>
            <p:sp>
              <p:nvSpPr>
                <p:cNvPr id="284" name="TextBox 283"/>
                <p:cNvSpPr txBox="1"/>
                <p:nvPr/>
              </p:nvSpPr>
              <p:spPr>
                <a:xfrm>
                  <a:off x="1942838" y="22959436"/>
                  <a:ext cx="2618715" cy="33855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/>
                  <a:r>
                    <a:rPr lang="en-US" sz="1600" dirty="0" err="1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x</a:t>
                  </a:r>
                  <a:r>
                    <a:rPr lang="en-US" sz="1600" dirty="0" smtClean="0">
                      <a:solidFill>
                        <a:srgbClr val="FEFD56"/>
                      </a:solidFill>
                      <a:latin typeface="Arial"/>
                      <a:cs typeface="Arial"/>
                    </a:rPr>
                    <a:t> = -2</a:t>
                  </a:r>
                  <a:endParaRPr lang="en-US" sz="1600" dirty="0">
                    <a:solidFill>
                      <a:srgbClr val="FEFD56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85" name="Group 284"/>
              <p:cNvGrpSpPr/>
              <p:nvPr/>
            </p:nvGrpSpPr>
            <p:grpSpPr>
              <a:xfrm>
                <a:off x="4747542" y="21900261"/>
                <a:ext cx="2053791" cy="1170141"/>
                <a:chOff x="4747542" y="21457695"/>
                <a:chExt cx="2053791" cy="1170141"/>
              </a:xfrm>
            </p:grpSpPr>
            <p:sp>
              <p:nvSpPr>
                <p:cNvPr id="258" name="TextBox 257"/>
                <p:cNvSpPr txBox="1"/>
                <p:nvPr/>
              </p:nvSpPr>
              <p:spPr>
                <a:xfrm>
                  <a:off x="4747542" y="21457695"/>
                  <a:ext cx="2053791" cy="707880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 anchor="ctr">
                  <a:spAutoFit/>
                </a:bodyPr>
                <a:lstStyle/>
                <a:p>
                  <a:pPr algn="ctr"/>
                  <a:r>
                    <a:rPr lang="en-US" sz="2000" dirty="0" smtClean="0"/>
                    <a:t>inverse of distance to goal</a:t>
                  </a:r>
                </a:p>
              </p:txBody>
            </p:sp>
            <p:sp>
              <p:nvSpPr>
                <p:cNvPr id="260" name="TextBox 259"/>
                <p:cNvSpPr txBox="1"/>
                <p:nvPr/>
              </p:nvSpPr>
              <p:spPr>
                <a:xfrm>
                  <a:off x="4747542" y="22289288"/>
                  <a:ext cx="2053791" cy="338548"/>
                </a:xfrm>
                <a:prstGeom prst="rect">
                  <a:avLst/>
                </a:prstGeom>
                <a:noFill/>
              </p:spPr>
              <p:txBody>
                <a:bodyPr wrap="square" lIns="91430" tIns="45717" rIns="91430" bIns="45717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F</a:t>
                  </a:r>
                  <a:r>
                    <a:rPr lang="en-US" sz="1600" baseline="-25000" dirty="0" smtClean="0"/>
                    <a:t>MAX</a:t>
                  </a:r>
                  <a:r>
                    <a:rPr lang="en-US" sz="1600" dirty="0" smtClean="0"/>
                    <a:t> = 4.09 </a:t>
                  </a:r>
                  <a:r>
                    <a:rPr lang="en-US" sz="1600" dirty="0" err="1" smtClean="0"/>
                    <a:t>p</a:t>
                  </a:r>
                  <a:r>
                    <a:rPr lang="en-US" sz="1600" dirty="0" smtClean="0"/>
                    <a:t> &lt; 10</a:t>
                  </a:r>
                  <a:r>
                    <a:rPr lang="en-US" sz="1600" baseline="30000" dirty="0" smtClean="0"/>
                    <a:t>-3</a:t>
                  </a:r>
                  <a:endParaRPr lang="en-US" sz="1600" dirty="0"/>
                </a:p>
              </p:txBody>
            </p:sp>
          </p:grpSp>
          <p:sp>
            <p:nvSpPr>
              <p:cNvPr id="363" name="TextBox 362"/>
              <p:cNvSpPr txBox="1"/>
              <p:nvPr/>
            </p:nvSpPr>
            <p:spPr>
              <a:xfrm>
                <a:off x="3503854" y="20877974"/>
                <a:ext cx="1031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 smtClean="0">
                    <a:solidFill>
                      <a:srgbClr val="FF0000"/>
                    </a:solidFill>
                  </a:rPr>
                  <a:t>vmPFC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64" name="Straight Arrow Connector 363"/>
              <p:cNvCxnSpPr>
                <a:stCxn id="363" idx="2"/>
              </p:cNvCxnSpPr>
              <p:nvPr/>
            </p:nvCxnSpPr>
            <p:spPr>
              <a:xfrm rot="16200000" flipH="1">
                <a:off x="3385676" y="21973493"/>
                <a:ext cx="1268502" cy="79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3" name="Picture 382" descr="task_00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20696" y="11177598"/>
            <a:ext cx="5241104" cy="3256548"/>
          </a:xfrm>
          <a:prstGeom prst="roundRect">
            <a:avLst/>
          </a:prstGeom>
          <a:ln w="127000">
            <a:noFill/>
          </a:ln>
          <a:effectLst>
            <a:glow rad="177800">
              <a:schemeClr val="tx1">
                <a:lumMod val="65000"/>
                <a:lumOff val="35000"/>
                <a:alpha val="75000"/>
              </a:schemeClr>
            </a:glow>
          </a:effectLst>
        </p:spPr>
      </p:pic>
      <p:sp>
        <p:nvSpPr>
          <p:cNvPr id="171" name="Rounded Rectangle 170"/>
          <p:cNvSpPr/>
          <p:nvPr/>
        </p:nvSpPr>
        <p:spPr>
          <a:xfrm>
            <a:off x="12285597" y="26362326"/>
            <a:ext cx="8324376" cy="2740544"/>
          </a:xfrm>
          <a:prstGeom prst="roundRect">
            <a:avLst>
              <a:gd name="adj" fmla="val 0"/>
            </a:avLst>
          </a:prstGeom>
          <a:noFill/>
          <a:ln w="1270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0" tIns="45717" rIns="91430" bIns="45717" rtlCol="0" anchor="t">
            <a:noAutofit/>
          </a:bodyPr>
          <a:lstStyle/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1. Schapiro et al. (2013)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Neural representations of events arise from temporal community structure</a:t>
            </a:r>
            <a:r>
              <a:rPr lang="en-GB" sz="1600" dirty="0" smtClean="0">
                <a:solidFill>
                  <a:schemeClr val="tx1"/>
                </a:solidFill>
              </a:rPr>
              <a:t>, Nature Neuroscience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2. </a:t>
            </a:r>
            <a:r>
              <a:rPr lang="en-GB" sz="1600" b="1" dirty="0" err="1" smtClean="0">
                <a:solidFill>
                  <a:schemeClr val="tx1"/>
                </a:solidFill>
              </a:rPr>
              <a:t>Hyafil</a:t>
            </a:r>
            <a:r>
              <a:rPr lang="en-GB" sz="1600" b="1" dirty="0" smtClean="0">
                <a:solidFill>
                  <a:schemeClr val="tx1"/>
                </a:solidFill>
              </a:rPr>
              <a:t>, Summerfield, </a:t>
            </a:r>
            <a:r>
              <a:rPr lang="en-GB" sz="1600" b="1" dirty="0" err="1" smtClean="0">
                <a:solidFill>
                  <a:schemeClr val="tx1"/>
                </a:solidFill>
              </a:rPr>
              <a:t>Koechlin</a:t>
            </a:r>
            <a:r>
              <a:rPr lang="en-GB" sz="1600" b="1" dirty="0" smtClean="0">
                <a:solidFill>
                  <a:schemeClr val="tx1"/>
                </a:solidFill>
              </a:rPr>
              <a:t> (2009)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Two mechanisms for task switching in the prefrontal cortex</a:t>
            </a:r>
            <a:r>
              <a:rPr lang="en-GB" sz="1600" dirty="0" smtClean="0">
                <a:solidFill>
                  <a:schemeClr val="tx1"/>
                </a:solidFill>
              </a:rPr>
              <a:t>, Journal of Neuroscience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3. </a:t>
            </a:r>
            <a:r>
              <a:rPr lang="en-GB" sz="1600" b="1" dirty="0" err="1" smtClean="0">
                <a:solidFill>
                  <a:schemeClr val="tx1"/>
                </a:solidFill>
              </a:rPr>
              <a:t>Kolling</a:t>
            </a:r>
            <a:r>
              <a:rPr lang="en-GB" sz="1600" b="1" dirty="0" smtClean="0">
                <a:solidFill>
                  <a:schemeClr val="tx1"/>
                </a:solidFill>
              </a:rPr>
              <a:t> et al. (2012)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Neural mechanisms of foraging</a:t>
            </a:r>
            <a:r>
              <a:rPr lang="en-GB" sz="1600" dirty="0" smtClean="0">
                <a:solidFill>
                  <a:schemeClr val="tx1"/>
                </a:solidFill>
              </a:rPr>
              <a:t>, Science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4. </a:t>
            </a:r>
            <a:r>
              <a:rPr lang="en-GB" sz="1600" b="1" dirty="0" err="1" smtClean="0">
                <a:solidFill>
                  <a:schemeClr val="tx1"/>
                </a:solidFill>
              </a:rPr>
              <a:t>Koechlin</a:t>
            </a:r>
            <a:r>
              <a:rPr lang="en-GB" sz="1600" b="1" dirty="0" smtClean="0">
                <a:solidFill>
                  <a:schemeClr val="tx1"/>
                </a:solidFill>
              </a:rPr>
              <a:t>, Summerfield </a:t>
            </a:r>
            <a:r>
              <a:rPr lang="en-GB" sz="1600" b="1" dirty="0">
                <a:solidFill>
                  <a:schemeClr val="tx1"/>
                </a:solidFill>
              </a:rPr>
              <a:t>(</a:t>
            </a:r>
            <a:r>
              <a:rPr lang="en-GB" sz="1600" b="1" dirty="0" smtClean="0">
                <a:solidFill>
                  <a:schemeClr val="tx1"/>
                </a:solidFill>
              </a:rPr>
              <a:t>2006)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An information theoretical approach to prefrontal cortex</a:t>
            </a:r>
            <a:r>
              <a:rPr lang="en-GB" sz="1600" dirty="0" smtClean="0">
                <a:solidFill>
                  <a:schemeClr val="tx1"/>
                </a:solidFill>
              </a:rPr>
              <a:t>, Trends in Cognitive Sciences</a:t>
            </a:r>
          </a:p>
          <a:p>
            <a:pPr lvl="0" algn="just"/>
            <a:r>
              <a:rPr lang="en-GB" sz="1600" b="1" dirty="0" smtClean="0">
                <a:solidFill>
                  <a:schemeClr val="tx1"/>
                </a:solidFill>
              </a:rPr>
              <a:t>5. Wan Lee, </a:t>
            </a:r>
            <a:r>
              <a:rPr lang="en-GB" sz="1600" b="1" dirty="0" err="1" smtClean="0">
                <a:solidFill>
                  <a:schemeClr val="tx1"/>
                </a:solidFill>
              </a:rPr>
              <a:t>Shimojo</a:t>
            </a:r>
            <a:r>
              <a:rPr lang="en-GB" sz="1600" b="1" dirty="0" smtClean="0">
                <a:solidFill>
                  <a:schemeClr val="tx1"/>
                </a:solidFill>
              </a:rPr>
              <a:t>, </a:t>
            </a:r>
            <a:r>
              <a:rPr lang="en-GB" sz="1600" b="1" dirty="0" err="1" smtClean="0">
                <a:solidFill>
                  <a:schemeClr val="tx1"/>
                </a:solidFill>
              </a:rPr>
              <a:t>O'Doherty</a:t>
            </a:r>
            <a:r>
              <a:rPr lang="en-GB" sz="1600" b="1" dirty="0" smtClean="0">
                <a:solidFill>
                  <a:schemeClr val="tx1"/>
                </a:solidFill>
              </a:rPr>
              <a:t> (2014)</a:t>
            </a:r>
            <a:endParaRPr lang="en-GB" sz="1600" dirty="0" smtClean="0">
              <a:solidFill>
                <a:schemeClr val="tx1"/>
              </a:solidFill>
            </a:endParaRPr>
          </a:p>
          <a:p>
            <a:pPr lvl="0" algn="just"/>
            <a:r>
              <a:rPr lang="en-GB" sz="1600" i="1" dirty="0" smtClean="0">
                <a:solidFill>
                  <a:schemeClr val="tx1"/>
                </a:solidFill>
              </a:rPr>
              <a:t>    Neural Computations underlying arbitration between model-based and model-free learning</a:t>
            </a:r>
            <a:r>
              <a:rPr lang="en-GB" sz="1600" dirty="0" smtClean="0">
                <a:solidFill>
                  <a:schemeClr val="tx1"/>
                </a:solidFill>
              </a:rPr>
              <a:t>,</a:t>
            </a:r>
          </a:p>
          <a:p>
            <a:pPr lvl="0" algn="just"/>
            <a:r>
              <a:rPr lang="en-GB" sz="1600" dirty="0" smtClean="0">
                <a:solidFill>
                  <a:schemeClr val="tx1"/>
                </a:solidFill>
              </a:rPr>
              <a:t>    Neuron</a:t>
            </a:r>
            <a:endParaRPr lang="en-GB" sz="1600" i="1" dirty="0" smtClean="0">
              <a:solidFill>
                <a:schemeClr val="tx1"/>
              </a:solidFill>
            </a:endParaRPr>
          </a:p>
          <a:p>
            <a:pPr lvl="0" algn="just"/>
            <a:endParaRPr lang="en-GB" sz="1600" i="1" dirty="0" smtClean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2227234" y="25652929"/>
            <a:ext cx="5967788" cy="6241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0" tIns="45717" rIns="91430" bIns="45717" rtlCol="0" anchor="b"/>
          <a:lstStyle/>
          <a:p>
            <a:r>
              <a:rPr lang="en-US" sz="4200" b="1" dirty="0" smtClean="0">
                <a:ln w="12700">
                  <a:noFill/>
                </a:ln>
                <a:solidFill>
                  <a:srgbClr val="3B6084"/>
                </a:solidFill>
                <a:effectLst/>
              </a:rPr>
              <a:t>References</a:t>
            </a:r>
            <a:endParaRPr lang="en-US" sz="4200" dirty="0" smtClean="0">
              <a:ln w="12700">
                <a:noFill/>
              </a:ln>
              <a:solidFill>
                <a:srgbClr val="3B6084"/>
              </a:solidFill>
              <a:effectLst/>
            </a:endParaRPr>
          </a:p>
        </p:txBody>
      </p:sp>
      <p:sp>
        <p:nvSpPr>
          <p:cNvPr id="176" name="Donut 175"/>
          <p:cNvSpPr/>
          <p:nvPr/>
        </p:nvSpPr>
        <p:spPr>
          <a:xfrm>
            <a:off x="8309234" y="22249262"/>
            <a:ext cx="534771" cy="534771"/>
          </a:xfrm>
          <a:prstGeom prst="donut">
            <a:avLst>
              <a:gd name="adj" fmla="val 614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Donut 176"/>
          <p:cNvSpPr/>
          <p:nvPr/>
        </p:nvSpPr>
        <p:spPr>
          <a:xfrm>
            <a:off x="11075738" y="22249262"/>
            <a:ext cx="534771" cy="534771"/>
          </a:xfrm>
          <a:prstGeom prst="donut">
            <a:avLst>
              <a:gd name="adj" fmla="val 614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Donut 177"/>
          <p:cNvSpPr/>
          <p:nvPr/>
        </p:nvSpPr>
        <p:spPr>
          <a:xfrm>
            <a:off x="13938173" y="22210778"/>
            <a:ext cx="534771" cy="534771"/>
          </a:xfrm>
          <a:prstGeom prst="donut">
            <a:avLst>
              <a:gd name="adj" fmla="val 6149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707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Neural Mechanisms of Hierarchical Planning during Navigation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Balaguer</dc:creator>
  <cp:lastModifiedBy>Jan Balaguer</cp:lastModifiedBy>
  <cp:revision>66</cp:revision>
  <cp:lastPrinted>2014-06-02T14:29:28Z</cp:lastPrinted>
  <dcterms:created xsi:type="dcterms:W3CDTF">2014-06-02T15:09:03Z</dcterms:created>
  <dcterms:modified xsi:type="dcterms:W3CDTF">2014-06-02T15:11:03Z</dcterms:modified>
</cp:coreProperties>
</file>