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2.xml" ContentType="application/vnd.openxmlformats-officedocument.presentationml.notes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Jan Balaguer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504" y="1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03679-8111-5A4E-B7B1-D170C373B84D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E52EC-2F70-6947-8F30-656EFBB09D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52EC-2F70-6947-8F30-656EFBB09DB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52EC-2F70-6947-8F30-656EFBB09DB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52EC-2F70-6947-8F30-656EFBB09DB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52EC-2F70-6947-8F30-656EFBB09DB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52EC-2F70-6947-8F30-656EFBB09DB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52EC-2F70-6947-8F30-656EFBB09DB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52EC-2F70-6947-8F30-656EFBB09DB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52EC-2F70-6947-8F30-656EFBB09DBC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52EC-2F70-6947-8F30-656EFBB09DBC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52EC-2F70-6947-8F30-656EFBB09DB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52EC-2F70-6947-8F30-656EFBB09DB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52EC-2F70-6947-8F30-656EFBB09DB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52EC-2F70-6947-8F30-656EFBB09DB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52EC-2F70-6947-8F30-656EFBB09DB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52EC-2F70-6947-8F30-656EFBB09DB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52EC-2F70-6947-8F30-656EFBB09DB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52EC-2F70-6947-8F30-656EFBB09DB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5BCE-AF38-684B-B8CD-099FD3390EE3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456-69AD-1943-8E8C-0EF5E162B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5BCE-AF38-684B-B8CD-099FD3390EE3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456-69AD-1943-8E8C-0EF5E162B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5BCE-AF38-684B-B8CD-099FD3390EE3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456-69AD-1943-8E8C-0EF5E162B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5BCE-AF38-684B-B8CD-099FD3390EE3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456-69AD-1943-8E8C-0EF5E162B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5BCE-AF38-684B-B8CD-099FD3390EE3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456-69AD-1943-8E8C-0EF5E162B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5BCE-AF38-684B-B8CD-099FD3390EE3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456-69AD-1943-8E8C-0EF5E162B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5BCE-AF38-684B-B8CD-099FD3390EE3}" type="datetimeFigureOut">
              <a:rPr lang="en-US" smtClean="0"/>
              <a:t>9/4/14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456-69AD-1943-8E8C-0EF5E162B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5BCE-AF38-684B-B8CD-099FD3390EE3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456-69AD-1943-8E8C-0EF5E162B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5BCE-AF38-684B-B8CD-099FD3390EE3}" type="datetimeFigureOut">
              <a:rPr lang="en-US" smtClean="0"/>
              <a:t>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456-69AD-1943-8E8C-0EF5E162B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5BCE-AF38-684B-B8CD-099FD3390EE3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456-69AD-1943-8E8C-0EF5E162B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5BCE-AF38-684B-B8CD-099FD3390EE3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456-69AD-1943-8E8C-0EF5E162B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65BCE-AF38-684B-B8CD-099FD3390EE3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1456-69AD-1943-8E8C-0EF5E162B9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slide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2014/09/04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Sans Serif"/>
                <a:cs typeface="Sans Serif"/>
              </a:rPr>
              <a:t>New results</a:t>
            </a:r>
            <a:endParaRPr lang="en-US" sz="3200" b="1" dirty="0">
              <a:latin typeface="Sans Serif"/>
              <a:cs typeface="Sans Seri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969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smtClean="0">
                <a:latin typeface="Sans Serif"/>
                <a:cs typeface="Sans Serif"/>
              </a:rPr>
              <a:t>GLM :</a:t>
            </a: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	Sessions merged within participants</a:t>
            </a:r>
          </a:p>
          <a:p>
            <a:pPr>
              <a:buNone/>
            </a:pPr>
            <a:endParaRPr lang="en-US" sz="2000" u="sng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u="sng" dirty="0" smtClean="0">
                <a:latin typeface="Sans Serif"/>
                <a:cs typeface="Sans Serif"/>
              </a:rPr>
              <a:t>Regressors :</a:t>
            </a: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  <a:tabLst>
                <a:tab pos="806450" algn="l"/>
              </a:tabLst>
            </a:pPr>
            <a:r>
              <a:rPr lang="en-US" sz="2000" dirty="0" smtClean="0">
                <a:latin typeface="Sans Serif"/>
                <a:cs typeface="Sans Serif"/>
              </a:rPr>
              <a:t>	¬ </a:t>
            </a:r>
            <a:r>
              <a:rPr lang="en-US" sz="2000" b="1" dirty="0" smtClean="0">
                <a:latin typeface="Sans Serif"/>
                <a:cs typeface="Sans Serif"/>
              </a:rPr>
              <a:t>Cue </a:t>
            </a:r>
            <a:r>
              <a:rPr lang="en-US" sz="2000" dirty="0" smtClean="0">
                <a:latin typeface="Sans Serif"/>
                <a:cs typeface="Sans Serif"/>
              </a:rPr>
              <a:t>(beginning of the block)</a:t>
            </a:r>
          </a:p>
          <a:p>
            <a:pPr>
              <a:buNone/>
              <a:tabLst>
                <a:tab pos="806450" algn="l"/>
              </a:tabLst>
            </a:pPr>
            <a:r>
              <a:rPr lang="en-US" sz="2000" dirty="0" smtClean="0">
                <a:latin typeface="Sans Serif"/>
                <a:cs typeface="Sans Serif"/>
              </a:rPr>
              <a:t>		modulation: </a:t>
            </a:r>
            <a:r>
              <a:rPr lang="en-US" sz="2000" dirty="0" err="1" smtClean="0">
                <a:latin typeface="Sans Serif"/>
                <a:cs typeface="Sans Serif"/>
              </a:rPr>
              <a:t>easy_vs_hard</a:t>
            </a:r>
            <a:r>
              <a:rPr lang="en-US" sz="2000" dirty="0" smtClean="0">
                <a:latin typeface="Sans Serif"/>
                <a:cs typeface="Sans Serif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ans Serif"/>
                <a:cs typeface="Sans Serif"/>
              </a:rPr>
              <a:t>(from a different regression)</a:t>
            </a:r>
          </a:p>
          <a:p>
            <a:pPr>
              <a:buNone/>
              <a:tabLst>
                <a:tab pos="806450" algn="l"/>
              </a:tabLst>
            </a:pPr>
            <a:r>
              <a:rPr lang="en-US" sz="2000" dirty="0" smtClean="0">
                <a:latin typeface="Sans Serif"/>
                <a:cs typeface="Sans Serif"/>
              </a:rPr>
              <a:t>	¬ </a:t>
            </a:r>
            <a:r>
              <a:rPr lang="en-US" sz="2000" b="1" dirty="0" smtClean="0">
                <a:latin typeface="Sans Serif"/>
                <a:cs typeface="Sans Serif"/>
              </a:rPr>
              <a:t>Trial Hard </a:t>
            </a:r>
            <a:r>
              <a:rPr lang="en-US" sz="2000" dirty="0" smtClean="0">
                <a:latin typeface="Sans Serif"/>
                <a:cs typeface="Sans Serif"/>
              </a:rPr>
              <a:t>(block between lines)</a:t>
            </a:r>
          </a:p>
          <a:p>
            <a:pPr>
              <a:buNone/>
              <a:tabLst>
                <a:tab pos="806450" algn="l"/>
              </a:tabLst>
            </a:pPr>
            <a:r>
              <a:rPr lang="en-US" sz="2000" dirty="0" smtClean="0">
                <a:latin typeface="Sans Serif"/>
                <a:cs typeface="Sans Serif"/>
              </a:rPr>
              <a:t>		modulation: </a:t>
            </a:r>
            <a:r>
              <a:rPr lang="en-US" sz="2000" b="1" dirty="0" smtClean="0">
                <a:latin typeface="Sans Serif"/>
                <a:cs typeface="Sans Serif"/>
                <a:hlinkClick r:id="rId3" action="ppaction://hlinksldjump"/>
              </a:rPr>
              <a:t>X</a:t>
            </a:r>
            <a:r>
              <a:rPr lang="en-US" sz="2000" dirty="0" smtClean="0">
                <a:latin typeface="Sans Serif"/>
                <a:cs typeface="Sans Serif"/>
              </a:rPr>
              <a:t>, </a:t>
            </a:r>
            <a:r>
              <a:rPr lang="en-US" sz="2000" b="1" dirty="0" smtClean="0">
                <a:latin typeface="Sans Serif"/>
                <a:cs typeface="Sans Serif"/>
                <a:hlinkClick r:id="rId3" action="ppaction://hlinksldjump"/>
              </a:rPr>
              <a:t>S</a:t>
            </a:r>
            <a:r>
              <a:rPr lang="en-US" sz="2000" dirty="0" smtClean="0">
                <a:latin typeface="Sans Serif"/>
                <a:cs typeface="Sans Serif"/>
              </a:rPr>
              <a:t>,</a:t>
            </a:r>
            <a:r>
              <a:rPr lang="en-US" sz="2000" b="1" dirty="0" smtClean="0">
                <a:latin typeface="Sans Serif"/>
                <a:cs typeface="Sans Serif"/>
              </a:rPr>
              <a:t> </a:t>
            </a:r>
            <a:r>
              <a:rPr lang="en-US" sz="2000" b="1" dirty="0" smtClean="0">
                <a:latin typeface="Sans Serif"/>
                <a:cs typeface="Sans Serif"/>
                <a:hlinkClick r:id="rId3" action="ppaction://hlinksldjump"/>
              </a:rPr>
              <a:t>X*S</a:t>
            </a:r>
            <a:r>
              <a:rPr lang="en-US" sz="2000" dirty="0" smtClean="0">
                <a:latin typeface="Sans Serif"/>
                <a:cs typeface="Sans Serif"/>
              </a:rPr>
              <a:t>,</a:t>
            </a:r>
            <a:r>
              <a:rPr lang="en-US" sz="2000" b="1" dirty="0" smtClean="0">
                <a:latin typeface="Sans Serif"/>
                <a:cs typeface="Sans Serif"/>
              </a:rPr>
              <a:t> </a:t>
            </a:r>
            <a:r>
              <a:rPr lang="en-US" sz="2000" dirty="0" err="1" smtClean="0">
                <a:latin typeface="Sans Serif"/>
                <a:cs typeface="Sans Serif"/>
              </a:rPr>
              <a:t>inv(dist_to_goal</a:t>
            </a:r>
            <a:r>
              <a:rPr lang="en-US" sz="2000" dirty="0" smtClean="0">
                <a:latin typeface="Sans Serif"/>
                <a:cs typeface="Sans Serif"/>
              </a:rPr>
              <a:t>)</a:t>
            </a:r>
          </a:p>
          <a:p>
            <a:pPr>
              <a:buNone/>
              <a:tabLst>
                <a:tab pos="806450" algn="l"/>
              </a:tabLst>
            </a:pPr>
            <a:r>
              <a:rPr lang="en-US" sz="2000" dirty="0" smtClean="0">
                <a:latin typeface="Sans Serif"/>
                <a:cs typeface="Sans Serif"/>
              </a:rPr>
              <a:t>	¬ </a:t>
            </a:r>
            <a:r>
              <a:rPr lang="en-US" sz="2000" b="1" dirty="0" smtClean="0">
                <a:latin typeface="Sans Serif"/>
                <a:cs typeface="Sans Serif"/>
              </a:rPr>
              <a:t>Trial Easy</a:t>
            </a:r>
            <a:r>
              <a:rPr lang="en-US" sz="2000" dirty="0" smtClean="0">
                <a:latin typeface="Sans Serif"/>
                <a:cs typeface="Sans Serif"/>
              </a:rPr>
              <a:t> (block within a line)</a:t>
            </a:r>
          </a:p>
          <a:p>
            <a:pPr>
              <a:buNone/>
              <a:tabLst>
                <a:tab pos="806450" algn="l"/>
              </a:tabLst>
            </a:pPr>
            <a:r>
              <a:rPr lang="en-US" sz="2000" dirty="0" smtClean="0">
                <a:latin typeface="Sans Serif"/>
                <a:cs typeface="Sans Serif"/>
              </a:rPr>
              <a:t>		modulation: </a:t>
            </a:r>
            <a:r>
              <a:rPr lang="en-US" sz="2000" b="1" dirty="0" smtClean="0">
                <a:latin typeface="Sans Serif"/>
                <a:cs typeface="Sans Serif"/>
                <a:hlinkClick r:id="rId3" action="ppaction://hlinksldjump"/>
              </a:rPr>
              <a:t>X</a:t>
            </a:r>
            <a:r>
              <a:rPr lang="en-US" sz="2000" dirty="0" smtClean="0">
                <a:latin typeface="Sans Serif"/>
                <a:cs typeface="Sans Serif"/>
              </a:rPr>
              <a:t>, </a:t>
            </a:r>
            <a:r>
              <a:rPr lang="en-US" sz="2000" b="1" dirty="0" smtClean="0">
                <a:latin typeface="Sans Serif"/>
                <a:cs typeface="Sans Serif"/>
                <a:hlinkClick r:id="rId3" action="ppaction://hlinksldjump"/>
              </a:rPr>
              <a:t>S</a:t>
            </a:r>
            <a:r>
              <a:rPr lang="en-US" sz="2000" b="1" dirty="0" smtClean="0">
                <a:latin typeface="Sans Serif"/>
                <a:cs typeface="Sans Serif"/>
              </a:rPr>
              <a:t>, </a:t>
            </a:r>
            <a:r>
              <a:rPr lang="en-US" sz="2000" dirty="0" err="1" smtClean="0">
                <a:latin typeface="Sans Serif"/>
                <a:cs typeface="Sans Serif"/>
              </a:rPr>
              <a:t>inv(dist_to_goal</a:t>
            </a:r>
            <a:r>
              <a:rPr lang="en-US" sz="2000" dirty="0" smtClean="0">
                <a:latin typeface="Sans Serif"/>
                <a:cs typeface="Sans Serif"/>
              </a:rPr>
              <a:t>)</a:t>
            </a:r>
          </a:p>
          <a:p>
            <a:pPr>
              <a:buNone/>
              <a:tabLst>
                <a:tab pos="806450" algn="l"/>
              </a:tabLst>
            </a:pPr>
            <a:r>
              <a:rPr lang="en-US" sz="2000" dirty="0" smtClean="0">
                <a:latin typeface="Sans Serif"/>
                <a:cs typeface="Sans Serif"/>
              </a:rPr>
              <a:t>	¬ </a:t>
            </a:r>
            <a:r>
              <a:rPr lang="en-US" sz="2000" b="1" dirty="0" smtClean="0">
                <a:latin typeface="Sans Serif"/>
                <a:cs typeface="Sans Serif"/>
              </a:rPr>
              <a:t>Feedback</a:t>
            </a:r>
            <a:r>
              <a:rPr lang="en-US" sz="2000" dirty="0" smtClean="0">
                <a:latin typeface="Sans Serif"/>
                <a:cs typeface="Sans Serif"/>
              </a:rPr>
              <a:t> (end of block)</a:t>
            </a:r>
          </a:p>
          <a:p>
            <a:pPr>
              <a:buNone/>
              <a:tabLst>
                <a:tab pos="806450" algn="l"/>
              </a:tabLst>
            </a:pPr>
            <a:r>
              <a:rPr lang="en-US" sz="2000" dirty="0" smtClean="0">
                <a:latin typeface="Sans Serif"/>
                <a:cs typeface="Sans Serif"/>
              </a:rPr>
              <a:t>		modulation: </a:t>
            </a:r>
            <a:r>
              <a:rPr lang="en-US" sz="2000" dirty="0" err="1" smtClean="0">
                <a:latin typeface="Sans Serif"/>
                <a:cs typeface="Sans Serif"/>
              </a:rPr>
              <a:t>goal_reached</a:t>
            </a: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Sans Serif"/>
                <a:cs typeface="Sans Serif"/>
              </a:rPr>
              <a:t>New results</a:t>
            </a:r>
            <a:endParaRPr lang="en-US" sz="3200" b="1" dirty="0">
              <a:latin typeface="Sans Serif"/>
              <a:cs typeface="Sans Seri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114802" cy="48969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smtClean="0">
                <a:latin typeface="Sans Serif"/>
                <a:cs typeface="Sans Serif"/>
              </a:rPr>
              <a:t>Results : Cue : </a:t>
            </a:r>
            <a:r>
              <a:rPr lang="en-US" sz="2000" b="1" u="sng" dirty="0" smtClean="0">
                <a:latin typeface="Sans Serif"/>
                <a:cs typeface="Sans Serif"/>
              </a:rPr>
              <a:t>Onset</a:t>
            </a:r>
            <a:r>
              <a:rPr lang="en-US" sz="2000" u="sng" dirty="0" smtClean="0">
                <a:latin typeface="Sans Serif"/>
                <a:cs typeface="Sans Serif"/>
              </a:rPr>
              <a:t> :</a:t>
            </a: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	</a:t>
            </a: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	</a:t>
            </a:r>
          </a:p>
        </p:txBody>
      </p:sp>
      <p:pic>
        <p:nvPicPr>
          <p:cNvPr id="4" name="Picture 3" descr="Screen Shot 2014-09-04 at 13.59.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48" y="2349500"/>
            <a:ext cx="3013534" cy="28130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24401" y="1600200"/>
            <a:ext cx="4114802" cy="489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Results : Cue : </a:t>
            </a: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Easy </a:t>
            </a:r>
            <a:r>
              <a:rPr kumimoji="0" lang="en-US" sz="20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vs</a:t>
            </a: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 Hard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 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ans Serif"/>
              <a:ea typeface="+mn-ea"/>
              <a:cs typeface="Sans Serif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	</a:t>
            </a:r>
          </a:p>
        </p:txBody>
      </p:sp>
      <p:pic>
        <p:nvPicPr>
          <p:cNvPr id="6" name="Picture 5" descr="cue eas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1" y="2349501"/>
            <a:ext cx="3013534" cy="2689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4401" y="5511800"/>
            <a:ext cx="3151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419350" algn="l"/>
              </a:tabLst>
            </a:pPr>
            <a:r>
              <a:rPr lang="en-US" dirty="0"/>
              <a:t>r</a:t>
            </a:r>
            <a:r>
              <a:rPr lang="en-US" dirty="0" smtClean="0"/>
              <a:t>ight angular </a:t>
            </a:r>
            <a:r>
              <a:rPr lang="en-US" dirty="0" err="1" smtClean="0"/>
              <a:t>gyrus</a:t>
            </a:r>
            <a:r>
              <a:rPr lang="en-US" dirty="0"/>
              <a:t>	</a:t>
            </a:r>
            <a:r>
              <a:rPr lang="en-US" dirty="0" smtClean="0"/>
              <a:t>+7.90</a:t>
            </a:r>
          </a:p>
          <a:p>
            <a:pPr>
              <a:tabLst>
                <a:tab pos="2419350" algn="l"/>
              </a:tabLst>
            </a:pPr>
            <a:r>
              <a:rPr lang="en-US" dirty="0" smtClean="0"/>
              <a:t>and no </a:t>
            </a:r>
            <a:r>
              <a:rPr lang="en-US" dirty="0" err="1" smtClean="0"/>
              <a:t>vmPFC</a:t>
            </a:r>
            <a:r>
              <a:rPr lang="en-US" dirty="0" smtClean="0"/>
              <a:t> activity</a:t>
            </a:r>
          </a:p>
        </p:txBody>
      </p:sp>
      <p:sp>
        <p:nvSpPr>
          <p:cNvPr id="8" name="Donut 7"/>
          <p:cNvSpPr/>
          <p:nvPr/>
        </p:nvSpPr>
        <p:spPr>
          <a:xfrm>
            <a:off x="546098" y="275590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1587500" y="290830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5029200" y="246380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6069" y="5245100"/>
            <a:ext cx="10410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419350" algn="l"/>
              </a:tabLst>
            </a:pPr>
            <a:r>
              <a:rPr lang="en-US" dirty="0" err="1" smtClean="0"/>
              <a:t>vmPFC</a:t>
            </a:r>
            <a:endParaRPr lang="en-US" dirty="0" smtClean="0"/>
          </a:p>
          <a:p>
            <a:pPr>
              <a:tabLst>
                <a:tab pos="2419350" algn="l"/>
              </a:tabLst>
            </a:pPr>
            <a:r>
              <a:rPr lang="en-US" dirty="0" smtClean="0"/>
              <a:t>occipital</a:t>
            </a:r>
          </a:p>
          <a:p>
            <a:pPr>
              <a:tabLst>
                <a:tab pos="2419350" algn="l"/>
              </a:tabLst>
            </a:pPr>
            <a:r>
              <a:rPr lang="en-US" dirty="0" smtClean="0"/>
              <a:t>motor</a:t>
            </a:r>
          </a:p>
          <a:p>
            <a:pPr>
              <a:tabLst>
                <a:tab pos="2419350" algn="l"/>
              </a:tabLst>
            </a:pPr>
            <a:r>
              <a:rPr lang="en-US" dirty="0" err="1" smtClean="0"/>
              <a:t>cuneus</a:t>
            </a:r>
            <a:endParaRPr lang="en-US" dirty="0" smtClean="0"/>
          </a:p>
          <a:p>
            <a:pPr>
              <a:tabLst>
                <a:tab pos="2419350" algn="l"/>
              </a:tabLst>
            </a:pPr>
            <a:r>
              <a:rPr lang="en-US" dirty="0" smtClean="0"/>
              <a:t>temporal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ard exchan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800" y="2350800"/>
            <a:ext cx="3013652" cy="268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Sans Serif"/>
                <a:cs typeface="Sans Serif"/>
              </a:rPr>
              <a:t>New results</a:t>
            </a:r>
            <a:endParaRPr lang="en-US" sz="3200" b="1" dirty="0">
              <a:latin typeface="Sans Serif"/>
              <a:cs typeface="Sans Seri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114802" cy="48969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smtClean="0">
                <a:latin typeface="Sans Serif"/>
                <a:cs typeface="Sans Serif"/>
              </a:rPr>
              <a:t>Results : Hard : </a:t>
            </a:r>
            <a:r>
              <a:rPr lang="en-US" sz="2000" b="1" u="sng" dirty="0" smtClean="0">
                <a:latin typeface="Sans Serif"/>
                <a:cs typeface="Sans Serif"/>
              </a:rPr>
              <a:t>Onset</a:t>
            </a:r>
            <a:r>
              <a:rPr lang="en-US" sz="2000" u="sng" dirty="0" smtClean="0">
                <a:latin typeface="Sans Serif"/>
                <a:cs typeface="Sans Serif"/>
              </a:rPr>
              <a:t> :</a:t>
            </a: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	</a:t>
            </a: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1" y="1600200"/>
            <a:ext cx="4114802" cy="489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Results : Hard : </a:t>
            </a: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Exchange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 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ans Serif"/>
              <a:ea typeface="+mn-ea"/>
              <a:cs typeface="Sans Serif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0800" y="5511800"/>
            <a:ext cx="3337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603500" algn="l"/>
              </a:tabLst>
            </a:pPr>
            <a:r>
              <a:rPr lang="en-US" dirty="0" smtClean="0"/>
              <a:t>and </a:t>
            </a:r>
            <a:r>
              <a:rPr lang="en-US" dirty="0" smtClean="0"/>
              <a:t>(</a:t>
            </a:r>
            <a:r>
              <a:rPr lang="en-US" dirty="0" err="1" smtClean="0"/>
              <a:t>pre)cuneus</a:t>
            </a:r>
            <a:r>
              <a:rPr lang="en-US" dirty="0"/>
              <a:t>	</a:t>
            </a:r>
            <a:r>
              <a:rPr lang="en-US" dirty="0" smtClean="0"/>
              <a:t>+5.34</a:t>
            </a:r>
          </a:p>
          <a:p>
            <a:pPr>
              <a:tabLst>
                <a:tab pos="2603500" algn="l"/>
              </a:tabLst>
            </a:pPr>
            <a:r>
              <a:rPr lang="en-US" dirty="0" smtClean="0"/>
              <a:t>and left occipital	+7.43</a:t>
            </a:r>
            <a:endParaRPr lang="en-US" dirty="0" smtClean="0"/>
          </a:p>
        </p:txBody>
      </p:sp>
      <p:sp>
        <p:nvSpPr>
          <p:cNvPr id="13" name="Donut 12"/>
          <p:cNvSpPr/>
          <p:nvPr/>
        </p:nvSpPr>
        <p:spPr>
          <a:xfrm>
            <a:off x="5568950" y="246380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pic>
        <p:nvPicPr>
          <p:cNvPr id="15" name="Picture 14" descr="hard exchan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19" y="2350800"/>
            <a:ext cx="3007411" cy="2689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" y="5511800"/>
            <a:ext cx="3389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603500" algn="l"/>
              </a:tabLst>
            </a:pPr>
            <a:r>
              <a:rPr lang="en-US" dirty="0" smtClean="0"/>
              <a:t>occipital	</a:t>
            </a:r>
            <a:r>
              <a:rPr lang="en-US" dirty="0" smtClean="0"/>
              <a:t>+9.69</a:t>
            </a:r>
          </a:p>
          <a:p>
            <a:pPr>
              <a:tabLst>
                <a:tab pos="2603500" algn="l"/>
              </a:tabLst>
            </a:pPr>
            <a:r>
              <a:rPr lang="en-US" dirty="0" smtClean="0"/>
              <a:t>left motor	+7.94</a:t>
            </a:r>
            <a:endParaRPr lang="en-US" dirty="0" smtClean="0"/>
          </a:p>
          <a:p>
            <a:pPr>
              <a:tabLst>
                <a:tab pos="2603500" algn="l"/>
              </a:tabLst>
            </a:pPr>
            <a:r>
              <a:rPr lang="en-US" dirty="0" smtClean="0"/>
              <a:t>right temporal	+5.72</a:t>
            </a:r>
          </a:p>
          <a:p>
            <a:pPr>
              <a:tabLst>
                <a:tab pos="2603500" algn="l"/>
              </a:tabLst>
            </a:pPr>
            <a:r>
              <a:rPr lang="en-US" dirty="0" smtClean="0"/>
              <a:t>and hippocampus	+ 7.90</a:t>
            </a:r>
          </a:p>
          <a:p>
            <a:pPr>
              <a:tabLst>
                <a:tab pos="2603500" algn="l"/>
              </a:tabLst>
            </a:pPr>
            <a:endParaRPr lang="en-US" dirty="0" smtClean="0"/>
          </a:p>
        </p:txBody>
      </p:sp>
      <p:sp>
        <p:nvSpPr>
          <p:cNvPr id="17" name="Donut 16"/>
          <p:cNvSpPr/>
          <p:nvPr/>
        </p:nvSpPr>
        <p:spPr>
          <a:xfrm>
            <a:off x="2147049" y="249555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977900" y="458280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ard exchan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800" y="2352899"/>
            <a:ext cx="3013652" cy="2685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Sans Serif"/>
                <a:cs typeface="Sans Serif"/>
              </a:rPr>
              <a:t>New results</a:t>
            </a:r>
            <a:endParaRPr lang="en-US" sz="3200" b="1" dirty="0">
              <a:latin typeface="Sans Serif"/>
              <a:cs typeface="Sans Seri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114802" cy="48969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smtClean="0">
                <a:latin typeface="Sans Serif"/>
                <a:cs typeface="Sans Serif"/>
              </a:rPr>
              <a:t>Results : Hard : </a:t>
            </a:r>
            <a:r>
              <a:rPr lang="en-US" sz="2000" b="1" u="sng" dirty="0" smtClean="0">
                <a:latin typeface="Sans Serif"/>
                <a:cs typeface="Sans Serif"/>
              </a:rPr>
              <a:t>Switch</a:t>
            </a:r>
            <a:r>
              <a:rPr lang="en-US" sz="2000" u="sng" dirty="0" smtClean="0">
                <a:latin typeface="Sans Serif"/>
                <a:cs typeface="Sans Serif"/>
              </a:rPr>
              <a:t>:</a:t>
            </a: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	</a:t>
            </a: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1" y="1600200"/>
            <a:ext cx="4114802" cy="489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Results : Hard : </a:t>
            </a: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X</a:t>
            </a:r>
            <a:r>
              <a:rPr lang="en-US" sz="2000" b="1" u="sng" noProof="0" dirty="0" smtClean="0">
                <a:latin typeface="Sans Serif"/>
                <a:cs typeface="Sans Serif"/>
              </a:rPr>
              <a:t>*S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 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ans Serif"/>
              <a:ea typeface="+mn-ea"/>
              <a:cs typeface="Sans Serif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0800" y="5511800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603500" algn="l"/>
              </a:tabLst>
            </a:pPr>
            <a:r>
              <a:rPr lang="en-US" dirty="0" err="1" smtClean="0"/>
              <a:t>rACC</a:t>
            </a:r>
            <a:r>
              <a:rPr lang="en-US" dirty="0" smtClean="0"/>
              <a:t>	</a:t>
            </a:r>
            <a:r>
              <a:rPr lang="en-US" dirty="0" smtClean="0"/>
              <a:t>+5.34</a:t>
            </a:r>
          </a:p>
          <a:p>
            <a:pPr>
              <a:tabLst>
                <a:tab pos="2603500" algn="l"/>
              </a:tabLst>
            </a:pPr>
            <a:r>
              <a:rPr lang="en-US" dirty="0" smtClean="0"/>
              <a:t>cerebellum	+6.43</a:t>
            </a:r>
          </a:p>
          <a:p>
            <a:pPr>
              <a:tabLst>
                <a:tab pos="2603500" algn="l"/>
              </a:tabLst>
            </a:pPr>
            <a:r>
              <a:rPr lang="en-US" dirty="0" smtClean="0"/>
              <a:t>~thalamus	+5.26</a:t>
            </a:r>
            <a:endParaRPr lang="en-US" dirty="0" smtClean="0"/>
          </a:p>
        </p:txBody>
      </p:sp>
      <p:sp>
        <p:nvSpPr>
          <p:cNvPr id="13" name="Donut 12"/>
          <p:cNvSpPr/>
          <p:nvPr/>
        </p:nvSpPr>
        <p:spPr>
          <a:xfrm>
            <a:off x="5791200" y="278765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pic>
        <p:nvPicPr>
          <p:cNvPr id="15" name="Picture 14" descr="hard exchan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19" y="2351131"/>
            <a:ext cx="3007411" cy="26885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" y="5511800"/>
            <a:ext cx="3337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603500" algn="l"/>
              </a:tabLst>
            </a:pPr>
            <a:r>
              <a:rPr lang="en-US" dirty="0" smtClean="0"/>
              <a:t>motor	</a:t>
            </a:r>
            <a:r>
              <a:rPr lang="en-US" dirty="0" smtClean="0"/>
              <a:t>+5.80</a:t>
            </a:r>
          </a:p>
          <a:p>
            <a:pPr>
              <a:tabLst>
                <a:tab pos="2603500" algn="l"/>
              </a:tabLst>
            </a:pPr>
            <a:r>
              <a:rPr lang="en-US" dirty="0" smtClean="0"/>
              <a:t>and SMA	-4.97 </a:t>
            </a:r>
            <a:endParaRPr lang="en-US" dirty="0" smtClean="0"/>
          </a:p>
          <a:p>
            <a:pPr>
              <a:tabLst>
                <a:tab pos="2603500" algn="l"/>
              </a:tabLst>
            </a:pPr>
            <a:r>
              <a:rPr lang="en-US" dirty="0" smtClean="0"/>
              <a:t>and </a:t>
            </a:r>
            <a:r>
              <a:rPr lang="en-US" dirty="0" err="1" smtClean="0"/>
              <a:t>dlPFC</a:t>
            </a:r>
            <a:r>
              <a:rPr lang="en-US" dirty="0" smtClean="0"/>
              <a:t>	-4.82</a:t>
            </a:r>
            <a:endParaRPr lang="en-US" dirty="0" smtClean="0"/>
          </a:p>
        </p:txBody>
      </p:sp>
      <p:sp>
        <p:nvSpPr>
          <p:cNvPr id="18" name="Donut 17"/>
          <p:cNvSpPr/>
          <p:nvPr/>
        </p:nvSpPr>
        <p:spPr>
          <a:xfrm>
            <a:off x="946150" y="248285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4914900" y="294005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5384800" y="410845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Sans Serif"/>
                <a:cs typeface="Sans Serif"/>
              </a:rPr>
              <a:t>New results</a:t>
            </a:r>
            <a:endParaRPr lang="en-US" sz="3200" b="1" dirty="0">
              <a:latin typeface="Sans Serif"/>
              <a:cs typeface="Sans Seri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114802" cy="48969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smtClean="0">
                <a:latin typeface="Sans Serif"/>
                <a:cs typeface="Sans Serif"/>
              </a:rPr>
              <a:t>Results : Hard : </a:t>
            </a:r>
            <a:r>
              <a:rPr lang="en-US" sz="2000" b="1" u="sng" dirty="0" smtClean="0">
                <a:latin typeface="Sans Serif"/>
                <a:cs typeface="Sans Serif"/>
              </a:rPr>
              <a:t>Distance to goal</a:t>
            </a:r>
            <a:r>
              <a:rPr lang="en-US" sz="2000" u="sng" dirty="0" smtClean="0">
                <a:latin typeface="Sans Serif"/>
                <a:cs typeface="Sans Serif"/>
              </a:rPr>
              <a:t>:</a:t>
            </a: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	</a:t>
            </a: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	</a:t>
            </a:r>
          </a:p>
        </p:txBody>
      </p:sp>
      <p:pic>
        <p:nvPicPr>
          <p:cNvPr id="15" name="Picture 14" descr="hard exchan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84" y="2351131"/>
            <a:ext cx="2992081" cy="26885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19650" y="2667000"/>
            <a:ext cx="33899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603500" algn="l"/>
              </a:tabLst>
            </a:pPr>
            <a:r>
              <a:rPr lang="en-US" dirty="0" err="1" smtClean="0"/>
              <a:t>mPFC</a:t>
            </a:r>
            <a:r>
              <a:rPr lang="en-US" dirty="0" smtClean="0"/>
              <a:t>	</a:t>
            </a:r>
            <a:r>
              <a:rPr lang="en-US" dirty="0" smtClean="0"/>
              <a:t>+5.28</a:t>
            </a:r>
          </a:p>
          <a:p>
            <a:pPr>
              <a:tabLst>
                <a:tab pos="2603500" algn="l"/>
              </a:tabLst>
            </a:pPr>
            <a:r>
              <a:rPr lang="en-US" dirty="0" smtClean="0"/>
              <a:t>(</a:t>
            </a:r>
            <a:r>
              <a:rPr lang="en-US" dirty="0" err="1" smtClean="0"/>
              <a:t>pre)SMA</a:t>
            </a:r>
            <a:r>
              <a:rPr lang="en-US" dirty="0" smtClean="0"/>
              <a:t>	+6.12</a:t>
            </a:r>
          </a:p>
          <a:p>
            <a:pPr>
              <a:tabLst>
                <a:tab pos="2603500" algn="l"/>
              </a:tabLst>
            </a:pPr>
            <a:r>
              <a:rPr lang="en-US" dirty="0" err="1" smtClean="0"/>
              <a:t>cuneus</a:t>
            </a:r>
            <a:r>
              <a:rPr lang="en-US" dirty="0" smtClean="0"/>
              <a:t>	+6.45</a:t>
            </a:r>
          </a:p>
          <a:p>
            <a:pPr>
              <a:tabLst>
                <a:tab pos="2603500" algn="l"/>
              </a:tabLst>
            </a:pPr>
            <a:r>
              <a:rPr lang="en-US" dirty="0" smtClean="0"/>
              <a:t>temporal	+6.81</a:t>
            </a:r>
          </a:p>
          <a:p>
            <a:pPr>
              <a:tabLst>
                <a:tab pos="2603500" algn="l"/>
              </a:tabLst>
            </a:pPr>
            <a:r>
              <a:rPr lang="en-US" dirty="0" smtClean="0"/>
              <a:t>thalamus	+4.47</a:t>
            </a:r>
          </a:p>
          <a:p>
            <a:pPr>
              <a:tabLst>
                <a:tab pos="2603500" algn="l"/>
              </a:tabLst>
            </a:pPr>
            <a:endParaRPr lang="en-US" dirty="0" smtClean="0"/>
          </a:p>
          <a:p>
            <a:pPr>
              <a:tabLst>
                <a:tab pos="2603500" algn="l"/>
              </a:tabLst>
            </a:pPr>
            <a:r>
              <a:rPr lang="en-US" dirty="0" smtClean="0"/>
              <a:t>and </a:t>
            </a:r>
            <a:r>
              <a:rPr lang="en-US" dirty="0" err="1" smtClean="0"/>
              <a:t>amygdala</a:t>
            </a:r>
            <a:r>
              <a:rPr lang="en-US" dirty="0" smtClean="0"/>
              <a:t>	+ 5.39</a:t>
            </a:r>
          </a:p>
          <a:p>
            <a:pPr>
              <a:tabLst>
                <a:tab pos="2603500" algn="l"/>
              </a:tabLst>
            </a:pPr>
            <a:r>
              <a:rPr lang="en-US" dirty="0" smtClean="0"/>
              <a:t>and right </a:t>
            </a:r>
            <a:r>
              <a:rPr lang="en-US" dirty="0" err="1" smtClean="0"/>
              <a:t>precentral</a:t>
            </a:r>
            <a:r>
              <a:rPr lang="en-US" dirty="0" smtClean="0"/>
              <a:t>	+8.40</a:t>
            </a:r>
          </a:p>
          <a:p>
            <a:pPr>
              <a:tabLst>
                <a:tab pos="2603500" algn="l"/>
              </a:tabLst>
            </a:pPr>
            <a:endParaRPr lang="en-US" dirty="0" smtClean="0"/>
          </a:p>
        </p:txBody>
      </p:sp>
      <p:sp>
        <p:nvSpPr>
          <p:cNvPr id="18" name="Donut 17"/>
          <p:cNvSpPr/>
          <p:nvPr/>
        </p:nvSpPr>
        <p:spPr>
          <a:xfrm>
            <a:off x="1524000" y="279400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596900" y="266700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863600" y="377825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301750" y="244475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1085850" y="285115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ard exchan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800" y="2353237"/>
            <a:ext cx="3013652" cy="2684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Sans Serif"/>
                <a:cs typeface="Sans Serif"/>
              </a:rPr>
              <a:t>New results</a:t>
            </a:r>
            <a:endParaRPr lang="en-US" sz="3200" b="1" dirty="0">
              <a:latin typeface="Sans Serif"/>
              <a:cs typeface="Sans Seri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114802" cy="48969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smtClean="0">
                <a:latin typeface="Sans Serif"/>
                <a:cs typeface="Sans Serif"/>
              </a:rPr>
              <a:t>Results : Easy : </a:t>
            </a:r>
            <a:r>
              <a:rPr lang="en-US" sz="2000" b="1" u="sng" dirty="0" smtClean="0">
                <a:latin typeface="Sans Serif"/>
                <a:cs typeface="Sans Serif"/>
              </a:rPr>
              <a:t>Onset</a:t>
            </a:r>
            <a:r>
              <a:rPr lang="en-US" sz="2000" u="sng" dirty="0" smtClean="0">
                <a:latin typeface="Sans Serif"/>
                <a:cs typeface="Sans Serif"/>
              </a:rPr>
              <a:t> :</a:t>
            </a: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	</a:t>
            </a: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1" y="1600200"/>
            <a:ext cx="4114802" cy="489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Results : Easy : </a:t>
            </a: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Exchange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 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ans Serif"/>
              <a:ea typeface="+mn-ea"/>
              <a:cs typeface="Sans Serif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0800" y="5511800"/>
            <a:ext cx="364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03500" algn="l"/>
              </a:tabLst>
            </a:pPr>
            <a:r>
              <a:rPr lang="en-US" dirty="0" smtClean="0"/>
              <a:t>~</a:t>
            </a:r>
            <a:r>
              <a:rPr lang="en-US" dirty="0" err="1" smtClean="0"/>
              <a:t>supramarginal</a:t>
            </a:r>
            <a:r>
              <a:rPr lang="en-US" dirty="0" smtClean="0"/>
              <a:t>	-5.24</a:t>
            </a:r>
          </a:p>
          <a:p>
            <a:pPr>
              <a:tabLst>
                <a:tab pos="2603500" algn="l"/>
              </a:tabLst>
            </a:pPr>
            <a:r>
              <a:rPr lang="en-US" dirty="0" smtClean="0"/>
              <a:t>and </a:t>
            </a:r>
            <a:r>
              <a:rPr lang="en-US" dirty="0" err="1" smtClean="0"/>
              <a:t>precuneus</a:t>
            </a:r>
            <a:r>
              <a:rPr lang="en-US" dirty="0" smtClean="0"/>
              <a:t>	+6.12</a:t>
            </a:r>
          </a:p>
          <a:p>
            <a:pPr>
              <a:tabLst>
                <a:tab pos="2603500" algn="l"/>
              </a:tabLst>
            </a:pPr>
            <a:r>
              <a:rPr lang="en-US" dirty="0" smtClean="0"/>
              <a:t>and motor	+5.57</a:t>
            </a:r>
          </a:p>
          <a:p>
            <a:pPr>
              <a:tabLst>
                <a:tab pos="2603500" algn="l"/>
              </a:tabLst>
            </a:pPr>
            <a:r>
              <a:rPr lang="en-US" dirty="0" smtClean="0"/>
              <a:t>and right </a:t>
            </a:r>
            <a:r>
              <a:rPr lang="en-US" dirty="0" err="1" smtClean="0"/>
              <a:t>fusiform</a:t>
            </a:r>
            <a:r>
              <a:rPr lang="en-US" dirty="0" smtClean="0"/>
              <a:t>	-6.19</a:t>
            </a:r>
          </a:p>
        </p:txBody>
      </p:sp>
      <p:sp>
        <p:nvSpPr>
          <p:cNvPr id="13" name="Donut 12"/>
          <p:cNvSpPr/>
          <p:nvPr/>
        </p:nvSpPr>
        <p:spPr>
          <a:xfrm>
            <a:off x="5346700" y="271780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pic>
        <p:nvPicPr>
          <p:cNvPr id="15" name="Picture 14" descr="hard exchan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82" y="2350800"/>
            <a:ext cx="3004485" cy="2689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" y="5511800"/>
            <a:ext cx="33393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603500" algn="l"/>
              </a:tabLst>
            </a:pPr>
            <a:r>
              <a:rPr lang="en-US" dirty="0" err="1" smtClean="0"/>
              <a:t>mPFC</a:t>
            </a:r>
            <a:r>
              <a:rPr lang="en-US" dirty="0" smtClean="0"/>
              <a:t>	</a:t>
            </a:r>
            <a:r>
              <a:rPr lang="en-US" dirty="0" smtClean="0"/>
              <a:t>+4.58</a:t>
            </a:r>
          </a:p>
          <a:p>
            <a:pPr>
              <a:tabLst>
                <a:tab pos="2603500" algn="l"/>
              </a:tabLst>
            </a:pPr>
            <a:r>
              <a:rPr lang="en-US" dirty="0" smtClean="0"/>
              <a:t>occipital	+6.81</a:t>
            </a:r>
          </a:p>
          <a:p>
            <a:pPr>
              <a:tabLst>
                <a:tab pos="2603500" algn="l"/>
              </a:tabLst>
            </a:pPr>
            <a:r>
              <a:rPr lang="en-US" dirty="0" err="1" smtClean="0"/>
              <a:t>precentral</a:t>
            </a:r>
            <a:r>
              <a:rPr lang="en-US" dirty="0" smtClean="0"/>
              <a:t>	+6.70</a:t>
            </a:r>
          </a:p>
          <a:p>
            <a:pPr>
              <a:tabLst>
                <a:tab pos="2603500" algn="l"/>
              </a:tabLst>
            </a:pPr>
            <a:r>
              <a:rPr lang="en-US" dirty="0" smtClean="0"/>
              <a:t>and left </a:t>
            </a:r>
            <a:r>
              <a:rPr lang="en-US" dirty="0" err="1" smtClean="0"/>
              <a:t>insula</a:t>
            </a:r>
            <a:r>
              <a:rPr lang="en-US" dirty="0" smtClean="0"/>
              <a:t>	+6.15</a:t>
            </a:r>
            <a:endParaRPr lang="en-US" dirty="0" smtClean="0"/>
          </a:p>
          <a:p>
            <a:pPr>
              <a:tabLst>
                <a:tab pos="2603500" algn="l"/>
              </a:tabLst>
            </a:pPr>
            <a:endParaRPr lang="en-US" dirty="0" smtClean="0"/>
          </a:p>
        </p:txBody>
      </p:sp>
      <p:sp>
        <p:nvSpPr>
          <p:cNvPr id="17" name="Donut 16"/>
          <p:cNvSpPr/>
          <p:nvPr/>
        </p:nvSpPr>
        <p:spPr>
          <a:xfrm>
            <a:off x="1562100" y="294005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533400" y="285750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958850" y="240665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ard exchan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192" y="2353237"/>
            <a:ext cx="2992868" cy="2684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Sans Serif"/>
                <a:cs typeface="Sans Serif"/>
              </a:rPr>
              <a:t>New results</a:t>
            </a:r>
            <a:endParaRPr lang="en-US" sz="3200" b="1" dirty="0">
              <a:latin typeface="Sans Serif"/>
              <a:cs typeface="Sans Seri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114802" cy="48969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smtClean="0">
                <a:latin typeface="Sans Serif"/>
                <a:cs typeface="Sans Serif"/>
              </a:rPr>
              <a:t>Results : Easy : </a:t>
            </a:r>
            <a:r>
              <a:rPr lang="en-US" sz="2000" b="1" u="sng" dirty="0" smtClean="0">
                <a:latin typeface="Sans Serif"/>
                <a:cs typeface="Sans Serif"/>
              </a:rPr>
              <a:t>Switch</a:t>
            </a:r>
            <a:r>
              <a:rPr lang="en-US" sz="2000" u="sng" dirty="0" smtClean="0">
                <a:latin typeface="Sans Serif"/>
                <a:cs typeface="Sans Serif"/>
              </a:rPr>
              <a:t> :</a:t>
            </a: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	</a:t>
            </a: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1" y="1600200"/>
            <a:ext cx="4114802" cy="489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Results : Easy : </a:t>
            </a: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Distance goal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 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ans Serif"/>
              <a:ea typeface="+mn-ea"/>
              <a:cs typeface="Sans Serif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0800" y="5234801"/>
            <a:ext cx="36456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03500" algn="l"/>
              </a:tabLst>
            </a:pPr>
            <a:r>
              <a:rPr lang="en-US" dirty="0" smtClean="0"/>
              <a:t>left hippocampus	</a:t>
            </a:r>
            <a:r>
              <a:rPr lang="en-US" dirty="0"/>
              <a:t>+</a:t>
            </a:r>
            <a:r>
              <a:rPr lang="en-US" dirty="0" smtClean="0"/>
              <a:t>5.28</a:t>
            </a:r>
          </a:p>
          <a:p>
            <a:pPr>
              <a:tabLst>
                <a:tab pos="2603500" algn="l"/>
              </a:tabLst>
            </a:pPr>
            <a:r>
              <a:rPr lang="en-US" dirty="0" smtClean="0"/>
              <a:t>SMA	+5.14</a:t>
            </a:r>
          </a:p>
          <a:p>
            <a:pPr>
              <a:tabLst>
                <a:tab pos="2603500" algn="l"/>
              </a:tabLst>
            </a:pPr>
            <a:r>
              <a:rPr lang="en-US" dirty="0" err="1" smtClean="0"/>
              <a:t>cuneus</a:t>
            </a:r>
            <a:r>
              <a:rPr lang="en-US" dirty="0" smtClean="0"/>
              <a:t>	+5.39</a:t>
            </a:r>
          </a:p>
          <a:p>
            <a:pPr>
              <a:tabLst>
                <a:tab pos="2603500" algn="l"/>
              </a:tabLst>
            </a:pPr>
            <a:r>
              <a:rPr lang="en-US" dirty="0" smtClean="0"/>
              <a:t>temporal	+5.91</a:t>
            </a:r>
          </a:p>
          <a:p>
            <a:pPr>
              <a:tabLst>
                <a:tab pos="2603500" algn="l"/>
              </a:tabLst>
            </a:pPr>
            <a:endParaRPr lang="en-US" dirty="0" smtClean="0"/>
          </a:p>
          <a:p>
            <a:pPr>
              <a:tabLst>
                <a:tab pos="2603500" algn="l"/>
              </a:tabLst>
            </a:pPr>
            <a:endParaRPr lang="en-US" dirty="0" smtClean="0"/>
          </a:p>
        </p:txBody>
      </p:sp>
      <p:sp>
        <p:nvSpPr>
          <p:cNvPr id="13" name="Donut 12"/>
          <p:cNvSpPr/>
          <p:nvPr/>
        </p:nvSpPr>
        <p:spPr>
          <a:xfrm>
            <a:off x="6661150" y="297180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pic>
        <p:nvPicPr>
          <p:cNvPr id="15" name="Picture 14" descr="hard exchan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15" y="2350800"/>
            <a:ext cx="2992819" cy="2689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" y="5234801"/>
            <a:ext cx="3337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603500" algn="l"/>
              </a:tabLst>
            </a:pPr>
            <a:r>
              <a:rPr lang="en-US" dirty="0" smtClean="0"/>
              <a:t>left </a:t>
            </a:r>
            <a:r>
              <a:rPr lang="en-US" dirty="0" err="1" smtClean="0"/>
              <a:t>putamen</a:t>
            </a:r>
            <a:r>
              <a:rPr lang="en-US" dirty="0" smtClean="0"/>
              <a:t>	+5.35</a:t>
            </a:r>
            <a:endParaRPr lang="en-US" dirty="0" smtClean="0"/>
          </a:p>
          <a:p>
            <a:pPr>
              <a:tabLst>
                <a:tab pos="2603500" algn="l"/>
              </a:tabLst>
            </a:pPr>
            <a:r>
              <a:rPr lang="en-US" dirty="0" smtClean="0"/>
              <a:t>left parietal	+5.24</a:t>
            </a:r>
          </a:p>
        </p:txBody>
      </p:sp>
      <p:sp>
        <p:nvSpPr>
          <p:cNvPr id="17" name="Donut 16"/>
          <p:cNvSpPr/>
          <p:nvPr/>
        </p:nvSpPr>
        <p:spPr>
          <a:xfrm>
            <a:off x="1168400" y="2861237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812800" y="2372287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5321300" y="2435787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4908550" y="2632637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7207250" y="287655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ard exchan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192" y="2361822"/>
            <a:ext cx="2992868" cy="2667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Sans Serif"/>
                <a:cs typeface="Sans Serif"/>
              </a:rPr>
              <a:t>New results</a:t>
            </a:r>
            <a:endParaRPr lang="en-US" sz="3200" b="1" dirty="0">
              <a:latin typeface="Sans Serif"/>
              <a:cs typeface="Sans Seri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114802" cy="48969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smtClean="0">
                <a:latin typeface="Sans Serif"/>
                <a:cs typeface="Sans Serif"/>
              </a:rPr>
              <a:t>Results : Feedback : </a:t>
            </a:r>
            <a:r>
              <a:rPr lang="en-US" sz="2000" b="1" u="sng" dirty="0" smtClean="0">
                <a:latin typeface="Sans Serif"/>
                <a:cs typeface="Sans Serif"/>
              </a:rPr>
              <a:t>Onset</a:t>
            </a:r>
            <a:r>
              <a:rPr lang="en-US" sz="2000" u="sng" dirty="0" smtClean="0">
                <a:latin typeface="Sans Serif"/>
                <a:cs typeface="Sans Serif"/>
              </a:rPr>
              <a:t> :</a:t>
            </a: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	</a:t>
            </a: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1" y="1600200"/>
            <a:ext cx="4114802" cy="489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Results : Feedback</a:t>
            </a:r>
            <a:r>
              <a:rPr kumimoji="0" lang="en-US" sz="2000" b="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 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: </a:t>
            </a: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Goal 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ans Serif"/>
              <a:ea typeface="+mn-ea"/>
              <a:cs typeface="Sans Serif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 Serif"/>
                <a:ea typeface="+mn-ea"/>
                <a:cs typeface="Sans Serif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0800" y="5234801"/>
            <a:ext cx="3645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03500" algn="l"/>
              </a:tabLst>
            </a:pPr>
            <a:r>
              <a:rPr lang="en-US" dirty="0" smtClean="0"/>
              <a:t>~</a:t>
            </a:r>
            <a:r>
              <a:rPr lang="en-US" dirty="0" err="1" smtClean="0"/>
              <a:t>mPFC</a:t>
            </a:r>
            <a:r>
              <a:rPr lang="en-US" dirty="0" smtClean="0"/>
              <a:t>	+4.92</a:t>
            </a:r>
          </a:p>
          <a:p>
            <a:pPr>
              <a:tabLst>
                <a:tab pos="2603500" algn="l"/>
              </a:tabLst>
            </a:pPr>
            <a:r>
              <a:rPr lang="en-US" dirty="0" smtClean="0"/>
              <a:t>motor	+8.02</a:t>
            </a:r>
          </a:p>
          <a:p>
            <a:pPr>
              <a:tabLst>
                <a:tab pos="2603500" algn="l"/>
              </a:tabLst>
            </a:pPr>
            <a:endParaRPr lang="en-US" dirty="0" err="1" smtClean="0"/>
          </a:p>
        </p:txBody>
      </p:sp>
      <p:sp>
        <p:nvSpPr>
          <p:cNvPr id="13" name="Donut 12"/>
          <p:cNvSpPr/>
          <p:nvPr/>
        </p:nvSpPr>
        <p:spPr>
          <a:xfrm>
            <a:off x="5314950" y="2454837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pic>
        <p:nvPicPr>
          <p:cNvPr id="15" name="Picture 14" descr="hard exchan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70" y="2350800"/>
            <a:ext cx="2987309" cy="2689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" y="5234801"/>
            <a:ext cx="3454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603500" algn="l"/>
              </a:tabLst>
            </a:pPr>
            <a:r>
              <a:rPr lang="en-US" dirty="0" err="1" smtClean="0"/>
              <a:t>calcarine</a:t>
            </a:r>
            <a:r>
              <a:rPr lang="en-US" dirty="0" smtClean="0"/>
              <a:t>/lingual	-7.38</a:t>
            </a:r>
            <a:endParaRPr lang="en-US" dirty="0" smtClean="0"/>
          </a:p>
          <a:p>
            <a:pPr>
              <a:tabLst>
                <a:tab pos="2603500" algn="l"/>
              </a:tabLst>
            </a:pPr>
            <a:r>
              <a:rPr lang="en-US" dirty="0" smtClean="0"/>
              <a:t>temporal	+10.64</a:t>
            </a:r>
          </a:p>
          <a:p>
            <a:pPr>
              <a:tabLst>
                <a:tab pos="2603500" algn="l"/>
              </a:tabLst>
            </a:pPr>
            <a:r>
              <a:rPr lang="en-US" dirty="0" err="1" smtClean="0"/>
              <a:t>mPFC</a:t>
            </a:r>
            <a:r>
              <a:rPr lang="en-US" dirty="0" smtClean="0"/>
              <a:t>	+7.36</a:t>
            </a:r>
          </a:p>
          <a:p>
            <a:pPr>
              <a:tabLst>
                <a:tab pos="2603500" algn="l"/>
              </a:tabLst>
            </a:pPr>
            <a:r>
              <a:rPr lang="en-US" dirty="0" smtClean="0"/>
              <a:t>PCC	+9.29</a:t>
            </a:r>
          </a:p>
          <a:p>
            <a:pPr>
              <a:tabLst>
                <a:tab pos="2603500" algn="l"/>
              </a:tabLst>
            </a:pPr>
            <a:r>
              <a:rPr lang="en-US" dirty="0" smtClean="0"/>
              <a:t>and ...</a:t>
            </a:r>
          </a:p>
        </p:txBody>
      </p:sp>
      <p:sp>
        <p:nvSpPr>
          <p:cNvPr id="17" name="Donut 16"/>
          <p:cNvSpPr/>
          <p:nvPr/>
        </p:nvSpPr>
        <p:spPr>
          <a:xfrm>
            <a:off x="850900" y="2664387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590550" y="2899337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5962650" y="287655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7207250" y="2876550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1511300" y="2829487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933450" y="4542262"/>
            <a:ext cx="444500" cy="444500"/>
          </a:xfrm>
          <a:prstGeom prst="donut">
            <a:avLst>
              <a:gd name="adj" fmla="val 1332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Sans Serif"/>
                <a:cs typeface="Sans Serif"/>
              </a:rPr>
              <a:t>Notation</a:t>
            </a:r>
            <a:endParaRPr lang="en-US" sz="3200" b="1" dirty="0">
              <a:latin typeface="Sans Serif"/>
              <a:cs typeface="Sans Seri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417638"/>
            <a:ext cx="8229601" cy="4864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smtClean="0">
                <a:latin typeface="Sans Serif"/>
                <a:cs typeface="Sans Serif"/>
              </a:rPr>
              <a:t>Stations:</a:t>
            </a:r>
          </a:p>
          <a:p>
            <a:pPr>
              <a:buNone/>
            </a:pPr>
            <a:r>
              <a:rPr lang="en-US" sz="2000" b="1" dirty="0" smtClean="0">
                <a:latin typeface="Sans Serif"/>
                <a:cs typeface="Sans Serif"/>
              </a:rPr>
              <a:t>	R</a:t>
            </a:r>
            <a:r>
              <a:rPr lang="en-US" sz="2000" dirty="0" smtClean="0">
                <a:latin typeface="Sans Serif"/>
                <a:cs typeface="Sans Serif"/>
              </a:rPr>
              <a:t>	regular station</a:t>
            </a:r>
          </a:p>
          <a:p>
            <a:pPr>
              <a:buNone/>
            </a:pPr>
            <a:r>
              <a:rPr lang="en-US" sz="2000" b="1" dirty="0" smtClean="0">
                <a:latin typeface="Sans Serif"/>
                <a:cs typeface="Sans Serif"/>
              </a:rPr>
              <a:t>	X</a:t>
            </a:r>
            <a:r>
              <a:rPr lang="en-US" sz="2000" dirty="0" smtClean="0">
                <a:latin typeface="Sans Serif"/>
                <a:cs typeface="Sans Serif"/>
              </a:rPr>
              <a:t>	exchange station</a:t>
            </a:r>
          </a:p>
          <a:p>
            <a:pPr>
              <a:buNone/>
            </a:pPr>
            <a:r>
              <a:rPr lang="en-US" sz="2000" b="1" dirty="0" smtClean="0">
                <a:latin typeface="Sans Serif"/>
                <a:cs typeface="Sans Serif"/>
              </a:rPr>
              <a:t>	L</a:t>
            </a:r>
            <a:r>
              <a:rPr lang="en-US" sz="2000" dirty="0" smtClean="0">
                <a:latin typeface="Sans Serif"/>
                <a:cs typeface="Sans Serif"/>
              </a:rPr>
              <a:t>	elbow</a:t>
            </a:r>
            <a:r>
              <a:rPr lang="en-US" sz="2000" dirty="0">
                <a:latin typeface="Sans Serif"/>
                <a:cs typeface="Sans Serif"/>
              </a:rPr>
              <a:t> </a:t>
            </a:r>
            <a:r>
              <a:rPr lang="en-US" sz="2000" dirty="0" smtClean="0">
                <a:latin typeface="Sans Serif"/>
                <a:cs typeface="Sans Serif"/>
              </a:rPr>
              <a:t>station</a:t>
            </a:r>
          </a:p>
          <a:p>
            <a:pPr>
              <a:buNone/>
            </a:pPr>
            <a:endParaRPr lang="en-US" sz="2000" u="sng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u="sng" dirty="0" smtClean="0">
                <a:latin typeface="Sans Serif"/>
                <a:cs typeface="Sans Serif"/>
              </a:rPr>
              <a:t>Response:</a:t>
            </a:r>
          </a:p>
          <a:p>
            <a:pPr>
              <a:buNone/>
            </a:pPr>
            <a:r>
              <a:rPr lang="en-US" sz="2000" b="1" dirty="0" smtClean="0">
                <a:latin typeface="Sans Serif"/>
                <a:cs typeface="Sans Serif"/>
              </a:rPr>
              <a:t>	S</a:t>
            </a:r>
            <a:r>
              <a:rPr lang="en-US" sz="2000" dirty="0" smtClean="0">
                <a:latin typeface="Sans Serif"/>
                <a:cs typeface="Sans Serif"/>
              </a:rPr>
              <a:t>	switching action (in opposition to going straight)</a:t>
            </a:r>
          </a:p>
          <a:p>
            <a:pPr>
              <a:buNone/>
            </a:pPr>
            <a:r>
              <a:rPr lang="en-US" sz="2000" b="1" dirty="0" smtClean="0">
                <a:latin typeface="Sans Serif"/>
                <a:cs typeface="Sans Serif"/>
              </a:rPr>
              <a:t>	C</a:t>
            </a:r>
            <a:r>
              <a:rPr lang="en-US" sz="2000" dirty="0" smtClean="0">
                <a:latin typeface="Sans Serif"/>
                <a:cs typeface="Sans Serif"/>
              </a:rPr>
              <a:t>	change line (i.e. </a:t>
            </a:r>
            <a:r>
              <a:rPr lang="en-US" sz="2000" b="1" dirty="0" smtClean="0">
                <a:latin typeface="Sans Serif"/>
                <a:cs typeface="Sans Serif"/>
              </a:rPr>
              <a:t>«X</a:t>
            </a:r>
            <a:r>
              <a:rPr lang="en-US" sz="2000" dirty="0" smtClean="0">
                <a:latin typeface="Sans Serif"/>
                <a:cs typeface="Sans Serif"/>
              </a:rPr>
              <a:t> &amp; </a:t>
            </a:r>
            <a:r>
              <a:rPr lang="en-US" sz="2000" b="1" dirty="0" smtClean="0">
                <a:latin typeface="Sans Serif"/>
                <a:cs typeface="Sans Serif"/>
              </a:rPr>
              <a:t>S»</a:t>
            </a:r>
            <a:r>
              <a:rPr lang="en-US" sz="2000" dirty="0" smtClean="0">
                <a:latin typeface="Sans Serif"/>
                <a:cs typeface="Sans Serif"/>
              </a:rPr>
              <a:t>)</a:t>
            </a:r>
            <a:endParaRPr lang="en-US" sz="2000" b="1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b="1" dirty="0" smtClean="0">
                <a:latin typeface="Sans Serif"/>
                <a:cs typeface="Sans Serif"/>
              </a:rPr>
              <a:t>	 I	</a:t>
            </a:r>
            <a:r>
              <a:rPr lang="en-US" sz="2000" dirty="0" smtClean="0">
                <a:latin typeface="Sans Serif"/>
                <a:cs typeface="Sans Serif"/>
              </a:rPr>
              <a:t>exchange and no change line (i.e. </a:t>
            </a:r>
            <a:r>
              <a:rPr lang="en-US" sz="2000" b="1" dirty="0" smtClean="0">
                <a:latin typeface="Sans Serif"/>
                <a:cs typeface="Sans Serif"/>
              </a:rPr>
              <a:t>«X &amp; ~S</a:t>
            </a:r>
            <a:r>
              <a:rPr lang="en-US" sz="2000" b="1" dirty="0">
                <a:latin typeface="Sans Serif"/>
                <a:cs typeface="Sans Serif"/>
              </a:rPr>
              <a:t>»</a:t>
            </a:r>
            <a:r>
              <a:rPr lang="en-US" sz="2000" dirty="0" smtClean="0">
                <a:latin typeface="Sans Serif"/>
                <a:cs typeface="Sans Serif"/>
              </a:rPr>
              <a:t>)</a:t>
            </a:r>
            <a:endParaRPr lang="en-US" sz="2000" b="1" dirty="0" smtClean="0">
              <a:latin typeface="Sans Serif"/>
              <a:cs typeface="Sans Serif"/>
            </a:endParaRPr>
          </a:p>
          <a:p>
            <a:pPr>
              <a:buNone/>
            </a:pPr>
            <a:endParaRPr lang="en-US" sz="2000" u="sng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u="sng" dirty="0" smtClean="0">
                <a:latin typeface="Sans Serif"/>
                <a:cs typeface="Sans Serif"/>
              </a:rPr>
              <a:t>Exceptions:</a:t>
            </a:r>
          </a:p>
          <a:p>
            <a:pPr>
              <a:buNone/>
            </a:pPr>
            <a:r>
              <a:rPr lang="en-US" sz="2000" b="1" dirty="0" smtClean="0">
                <a:latin typeface="Sans Serif"/>
                <a:cs typeface="Sans Serif"/>
              </a:rPr>
              <a:t>	O	</a:t>
            </a:r>
            <a:r>
              <a:rPr lang="en-US" sz="2000" dirty="0" smtClean="0">
                <a:latin typeface="Sans Serif"/>
                <a:cs typeface="Sans Serif"/>
              </a:rPr>
              <a:t>null action (staying in the same station)</a:t>
            </a:r>
            <a:endParaRPr lang="en-US" sz="2000" b="1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b="1" dirty="0" smtClean="0">
                <a:latin typeface="Sans Serif"/>
                <a:cs typeface="Sans Serif"/>
              </a:rPr>
              <a:t>	B</a:t>
            </a:r>
            <a:r>
              <a:rPr lang="en-US" sz="2000" dirty="0" smtClean="0">
                <a:latin typeface="Sans Serif"/>
                <a:cs typeface="Sans Serif"/>
              </a:rPr>
              <a:t>	going backwards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Sans Serif"/>
                <a:cs typeface="Sans Serif"/>
              </a:rPr>
              <a:t>Participants</a:t>
            </a:r>
            <a:endParaRPr lang="en-US" sz="3200" b="1" dirty="0">
              <a:latin typeface="Sans Serif"/>
              <a:cs typeface="Sans Seri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1"/>
            <a:ext cx="8229601" cy="21798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22 Participants, but :</a:t>
            </a:r>
          </a:p>
          <a:p>
            <a:pPr>
              <a:buNone/>
            </a:pP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¬	3 participants only had 3 sessions of 15 minutes (instead of 4).</a:t>
            </a: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¬	Two participants, with 4 blocks, have poor performance.</a:t>
            </a: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¬	The graph below shows how much longer participants took to complete journeys, compared to optimal</a:t>
            </a:r>
            <a:r>
              <a:rPr lang="en-US" sz="2000" dirty="0">
                <a:latin typeface="Sans Serif"/>
                <a:cs typeface="Sans Serif"/>
              </a:rPr>
              <a:t>.</a:t>
            </a:r>
            <a:endParaRPr lang="en-US" sz="2000" dirty="0" smtClean="0">
              <a:latin typeface="Sans Serif"/>
              <a:cs typeface="Sans Serif"/>
            </a:endParaRPr>
          </a:p>
        </p:txBody>
      </p:sp>
      <p:pic>
        <p:nvPicPr>
          <p:cNvPr id="5" name="Picture 4" descr="tmp_performanc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74981" y="4066208"/>
            <a:ext cx="8073942" cy="228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6749" y="6320750"/>
            <a:ext cx="597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ans Serif"/>
                <a:cs typeface="Sans Serif"/>
              </a:rPr>
              <a:t>Participants</a:t>
            </a:r>
            <a:endParaRPr lang="en-US" dirty="0">
              <a:latin typeface="Sans Serif"/>
              <a:cs typeface="Sans Serif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976" y="5948829"/>
            <a:ext cx="16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Sans Serif"/>
                <a:cs typeface="Sans Serif"/>
              </a:rPr>
              <a:t>Optimal length </a:t>
            </a:r>
            <a:r>
              <a:rPr lang="en-US" sz="1200" b="1" dirty="0" smtClean="0">
                <a:latin typeface="Sans Serif"/>
                <a:cs typeface="Sans Serif"/>
              </a:rPr>
              <a:t>1.00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976" y="4066208"/>
            <a:ext cx="16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Sans Serif"/>
                <a:cs typeface="Sans Serif"/>
              </a:rPr>
              <a:t>Double length </a:t>
            </a:r>
            <a:r>
              <a:rPr lang="en-US" sz="1200" b="1" dirty="0" smtClean="0">
                <a:latin typeface="Sans Serif"/>
                <a:cs typeface="Sans Serif"/>
              </a:rPr>
              <a:t>2.00</a:t>
            </a:r>
            <a:endParaRPr lang="en-US" sz="1200" b="1" dirty="0" smtClean="0">
              <a:latin typeface="Sans Serif"/>
              <a:cs typeface="Sans Serif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1900" y="5035550"/>
            <a:ext cx="565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ans Serif"/>
                <a:cs typeface="Sans Serif"/>
              </a:rPr>
              <a:t>1.50</a:t>
            </a:r>
            <a:endParaRPr lang="en-US" sz="1200" b="1" dirty="0" smtClean="0">
              <a:latin typeface="Sans Serif"/>
              <a:cs typeface="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Sans Serif"/>
                <a:cs typeface="Sans Serif"/>
              </a:rPr>
              <a:t>Design</a:t>
            </a:r>
            <a:endParaRPr lang="en-US" sz="3200" b="1" dirty="0">
              <a:latin typeface="Sans Serif"/>
              <a:cs typeface="Sans Serif"/>
            </a:endParaRPr>
          </a:p>
        </p:txBody>
      </p:sp>
      <p:pic>
        <p:nvPicPr>
          <p:cNvPr id="11" name="Picture 10" descr="desig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087697" y="1394118"/>
            <a:ext cx="6968606" cy="5195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Sans Serif"/>
                <a:cs typeface="Sans Serif"/>
              </a:rPr>
              <a:t>Design</a:t>
            </a:r>
            <a:endParaRPr lang="en-US" sz="3200" b="1" dirty="0">
              <a:latin typeface="Sans Serif"/>
              <a:cs typeface="Sans Seri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969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smtClean="0">
                <a:latin typeface="Sans Serif"/>
                <a:cs typeface="Sans Serif"/>
              </a:rPr>
              <a:t>Problems with the design :</a:t>
            </a: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¬	It would have been better not to show all the lines in exchange stations (as they give a different perception).</a:t>
            </a: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¬	One (over 4) of the exchange stations has only 3 options.</a:t>
            </a: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¬	90% of the journeys require changing lines, while 10% don't. This was an error in the implementation, as the intention was to have 50% and 50% to </a:t>
            </a:r>
            <a:r>
              <a:rPr lang="en-US" sz="2000" dirty="0" err="1" smtClean="0">
                <a:latin typeface="Sans Serif"/>
                <a:cs typeface="Sans Serif"/>
              </a:rPr>
              <a:t>decorrelate</a:t>
            </a:r>
            <a:r>
              <a:rPr lang="en-US" sz="2000" dirty="0" smtClean="0">
                <a:latin typeface="Sans Serif"/>
                <a:cs typeface="Sans Serif"/>
              </a:rPr>
              <a:t> elbow stations from changing lines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ans Serif"/>
                <a:cs typeface="Sans Serif"/>
              </a:rPr>
              <a:t>Sorry!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ans Serif"/>
                <a:cs typeface="Sans Serif"/>
                <a:sym typeface="Wingdings"/>
              </a:rPr>
              <a:t>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However, it turns up that elbow stations were used in both kinds of block, and since half of the blocks were cancelled, not the 90% of the blocks reached the </a:t>
            </a:r>
            <a:r>
              <a:rPr lang="en-US" sz="2000" dirty="0" err="1" smtClean="0">
                <a:latin typeface="Sans Serif"/>
                <a:cs typeface="Sans Serif"/>
              </a:rPr>
              <a:t>subgoal</a:t>
            </a:r>
            <a:r>
              <a:rPr lang="en-US" sz="2000" dirty="0" smtClean="0">
                <a:latin typeface="Sans Serif"/>
                <a:cs typeface="Sans Serif"/>
              </a:rPr>
              <a:t>. (</a:t>
            </a:r>
            <a:r>
              <a:rPr lang="en-US" sz="2000" dirty="0" smtClean="0">
                <a:solidFill>
                  <a:srgbClr val="7F7F7F"/>
                </a:solidFill>
                <a:latin typeface="Sans Serif"/>
                <a:cs typeface="Sans Serif"/>
              </a:rPr>
              <a:t>That was lucky!</a:t>
            </a:r>
            <a:r>
              <a:rPr lang="en-US" sz="2000" dirty="0" smtClean="0">
                <a:latin typeface="Sans Serif"/>
                <a:cs typeface="Sans Serif"/>
              </a:rPr>
              <a:t>).</a:t>
            </a:r>
          </a:p>
          <a:p>
            <a:pPr>
              <a:buNone/>
              <a:tabLst>
                <a:tab pos="1617663" algn="l"/>
                <a:tab pos="5467350" algn="l"/>
              </a:tabLst>
            </a:pPr>
            <a:r>
              <a:rPr lang="en-US" sz="2000" dirty="0" smtClean="0">
                <a:latin typeface="Sans Serif"/>
                <a:cs typeface="Sans Serif"/>
              </a:rPr>
              <a:t>In total, then :	53% of the blocks involve at least	an elbow station</a:t>
            </a:r>
          </a:p>
          <a:p>
            <a:pPr>
              <a:buNone/>
              <a:tabLst>
                <a:tab pos="1617663" algn="l"/>
                <a:tab pos="5467350" algn="l"/>
              </a:tabLst>
            </a:pPr>
            <a:r>
              <a:rPr lang="en-US" sz="2000" dirty="0" smtClean="0">
                <a:latin typeface="Sans Serif"/>
                <a:cs typeface="Sans Serif"/>
              </a:rPr>
              <a:t>		81%	an exchange station</a:t>
            </a:r>
          </a:p>
          <a:p>
            <a:pPr>
              <a:buNone/>
              <a:tabLst>
                <a:tab pos="1617663" algn="l"/>
                <a:tab pos="5467350" algn="l"/>
              </a:tabLst>
            </a:pPr>
            <a:r>
              <a:rPr lang="en-US" sz="2000" dirty="0" smtClean="0">
                <a:latin typeface="Sans Serif"/>
                <a:cs typeface="Sans Serif"/>
              </a:rPr>
              <a:t>		66%	a line change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Sans Serif"/>
                <a:cs typeface="Sans Serif"/>
              </a:rPr>
              <a:t>Initial Results</a:t>
            </a:r>
            <a:endParaRPr lang="en-US" sz="3200" b="1" dirty="0">
              <a:latin typeface="Sans Serif"/>
              <a:cs typeface="Sans Serif"/>
            </a:endParaRPr>
          </a:p>
        </p:txBody>
      </p:sp>
      <p:pic>
        <p:nvPicPr>
          <p:cNvPr id="127" name="Picture 126" descr="initia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914400" y="1499883"/>
            <a:ext cx="7407276" cy="5174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Sans Serif"/>
                <a:cs typeface="Sans Serif"/>
              </a:rPr>
              <a:t>Initial Results</a:t>
            </a:r>
            <a:endParaRPr lang="en-US" sz="3200" b="1" dirty="0">
              <a:latin typeface="Sans Serif"/>
              <a:cs typeface="Sans Seri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969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smtClean="0">
                <a:latin typeface="Sans Serif"/>
                <a:cs typeface="Sans Serif"/>
              </a:rPr>
              <a:t>What has changed since then :</a:t>
            </a:r>
          </a:p>
          <a:p>
            <a:pPr>
              <a:buNone/>
            </a:pPr>
            <a:endParaRPr lang="en-US" sz="2000" u="sng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b="1" dirty="0" smtClean="0">
                <a:latin typeface="Sans Serif"/>
                <a:cs typeface="Sans Serif"/>
              </a:rPr>
              <a:t>Improvements (</a:t>
            </a:r>
            <a:r>
              <a:rPr lang="en-US" sz="2000" b="1" dirty="0" smtClean="0">
                <a:solidFill>
                  <a:srgbClr val="008000"/>
                </a:solidFill>
                <a:latin typeface="Sans Serif"/>
                <a:cs typeface="Sans Serif"/>
              </a:rPr>
              <a:t>Good!</a:t>
            </a:r>
            <a:r>
              <a:rPr lang="en-US" sz="2000" b="1" dirty="0" smtClean="0">
                <a:latin typeface="Sans Serif"/>
                <a:cs typeface="Sans Serif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¬	We tried improving pre-processing, with no or little effect.</a:t>
            </a: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¬	Now we're pooling the data.</a:t>
            </a: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	This is supposed to increase statistical power.</a:t>
            </a: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¬	Most </a:t>
            </a:r>
            <a:r>
              <a:rPr lang="en-US" sz="2000" dirty="0" err="1" smtClean="0">
                <a:latin typeface="Sans Serif"/>
                <a:cs typeface="Sans Serif"/>
              </a:rPr>
              <a:t>regressors</a:t>
            </a:r>
            <a:r>
              <a:rPr lang="en-US" sz="2000" dirty="0" smtClean="0">
                <a:latin typeface="Sans Serif"/>
                <a:cs typeface="Sans Serif"/>
              </a:rPr>
              <a:t> have been recalculated, mainly because the previous data was getting messy.</a:t>
            </a: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¬	The current code to run SPM is slightly more flexible, but based on the initial code for subway. The GLM and stats don't change.</a:t>
            </a:r>
          </a:p>
          <a:p>
            <a:pPr>
              <a:buNone/>
            </a:pPr>
            <a:r>
              <a:rPr lang="en-US" sz="2000" dirty="0">
                <a:latin typeface="Sans Serif"/>
                <a:cs typeface="Sans Serif"/>
              </a:rPr>
              <a:t>	</a:t>
            </a:r>
            <a:r>
              <a:rPr lang="en-US" sz="2000" dirty="0" smtClean="0">
                <a:latin typeface="Sans Serif"/>
                <a:cs typeface="Sans Serif"/>
              </a:rPr>
              <a:t>It's also the one Keno is also using to </a:t>
            </a:r>
            <a:r>
              <a:rPr lang="en-US" sz="2000" dirty="0" err="1" smtClean="0">
                <a:latin typeface="Sans Serif"/>
                <a:cs typeface="Sans Serif"/>
              </a:rPr>
              <a:t>analyse</a:t>
            </a:r>
            <a:r>
              <a:rPr lang="en-US" sz="2000" dirty="0" smtClean="0">
                <a:latin typeface="Sans Serif"/>
                <a:cs typeface="Sans Serif"/>
              </a:rPr>
              <a:t> Boring.</a:t>
            </a:r>
          </a:p>
          <a:p>
            <a:pPr>
              <a:buNone/>
            </a:pPr>
            <a:endParaRPr lang="en-US" sz="2000" dirty="0" smtClean="0">
              <a:latin typeface="Sans Serif"/>
              <a:cs typeface="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Sans Serif"/>
                <a:cs typeface="Sans Serif"/>
              </a:rPr>
              <a:t>Initial Results</a:t>
            </a:r>
            <a:endParaRPr lang="en-US" sz="3200" b="1" dirty="0">
              <a:latin typeface="Sans Serif"/>
              <a:cs typeface="Sans Seri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969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smtClean="0">
                <a:latin typeface="Sans Serif"/>
                <a:cs typeface="Sans Serif"/>
              </a:rPr>
              <a:t>What has changed since then :</a:t>
            </a:r>
          </a:p>
          <a:p>
            <a:pPr>
              <a:buNone/>
            </a:pPr>
            <a:endParaRPr lang="en-US" sz="2000" u="sng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b="1" dirty="0" smtClean="0">
                <a:latin typeface="Sans Serif"/>
                <a:cs typeface="Sans Serif"/>
              </a:rPr>
              <a:t>Results (</a:t>
            </a:r>
            <a:r>
              <a:rPr lang="en-US" sz="2000" b="1" dirty="0" smtClean="0">
                <a:solidFill>
                  <a:srgbClr val="FF0000"/>
                </a:solidFill>
                <a:latin typeface="Sans Serif"/>
                <a:cs typeface="Sans Serif"/>
              </a:rPr>
              <a:t>Bad</a:t>
            </a:r>
            <a:r>
              <a:rPr lang="en-US" sz="2000" b="1" dirty="0" smtClean="0">
                <a:latin typeface="Sans Serif"/>
                <a:cs typeface="Sans Serif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After adding improvements (all at once) some effects disappeared: </a:t>
            </a: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¬	weaker or no activation in </a:t>
            </a:r>
            <a:r>
              <a:rPr lang="en-US" sz="2000" dirty="0" smtClean="0">
                <a:latin typeface="Sans Serif"/>
                <a:cs typeface="Sans Serif"/>
                <a:hlinkClick r:id="rId3" action="ppaction://hlinksldjump"/>
              </a:rPr>
              <a:t>X*S</a:t>
            </a:r>
            <a:r>
              <a:rPr lang="en-US" sz="2000" dirty="0" smtClean="0">
                <a:latin typeface="Sans Serif"/>
                <a:cs typeface="Sans Serif"/>
              </a:rPr>
              <a:t> (which was supposed to reflect </a:t>
            </a:r>
            <a:r>
              <a:rPr lang="en-US" sz="2000" dirty="0" smtClean="0">
                <a:latin typeface="Sans Serif"/>
                <a:cs typeface="Sans Serif"/>
                <a:hlinkClick r:id="rId3" action="ppaction://hlinksldjump"/>
              </a:rPr>
              <a:t>C</a:t>
            </a:r>
            <a:r>
              <a:rPr lang="en-US" sz="2000" dirty="0" smtClean="0">
                <a:latin typeface="Sans Serif"/>
                <a:cs typeface="Sans Serif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¬	activation found in </a:t>
            </a:r>
            <a:r>
              <a:rPr lang="en-US" sz="2000" dirty="0" err="1" smtClean="0">
                <a:latin typeface="Sans Serif"/>
                <a:cs typeface="Sans Serif"/>
              </a:rPr>
              <a:t>mPFC</a:t>
            </a:r>
            <a:r>
              <a:rPr lang="en-US" sz="2000" dirty="0" smtClean="0">
                <a:latin typeface="Sans Serif"/>
                <a:cs typeface="Sans Serif"/>
              </a:rPr>
              <a:t> when reaching the goal</a:t>
            </a:r>
          </a:p>
          <a:p>
            <a:pPr>
              <a:buNone/>
            </a:pPr>
            <a:r>
              <a:rPr lang="en-US" sz="2000" dirty="0">
                <a:latin typeface="Sans Serif"/>
                <a:cs typeface="Sans Serif"/>
              </a:rPr>
              <a:t>	</a:t>
            </a:r>
            <a:r>
              <a:rPr lang="en-US" sz="2000" dirty="0" smtClean="0">
                <a:latin typeface="Sans Serif"/>
                <a:cs typeface="Sans Serif"/>
              </a:rPr>
              <a:t>(we didn't see this before).</a:t>
            </a: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¬	I haven't had a chance to look at distance to </a:t>
            </a:r>
            <a:r>
              <a:rPr lang="en-US" sz="2000" dirty="0" err="1" smtClean="0">
                <a:latin typeface="Sans Serif"/>
                <a:cs typeface="Sans Serif"/>
              </a:rPr>
              <a:t>subgoal</a:t>
            </a:r>
            <a:r>
              <a:rPr lang="en-US" sz="2000" dirty="0" smtClean="0">
                <a:latin typeface="Sans Serif"/>
                <a:cs typeface="Sans Serif"/>
              </a:rPr>
              <a:t> yet.</a:t>
            </a:r>
          </a:p>
          <a:p>
            <a:pPr>
              <a:buNone/>
            </a:pP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b="1" dirty="0" smtClean="0">
                <a:latin typeface="Sans Serif"/>
                <a:cs typeface="Sans Serif"/>
              </a:rPr>
              <a:t>Results (</a:t>
            </a:r>
            <a:r>
              <a:rPr lang="en-US" sz="2000" b="1" dirty="0" smtClean="0">
                <a:solidFill>
                  <a:srgbClr val="008000"/>
                </a:solidFill>
                <a:latin typeface="Sans Serif"/>
                <a:cs typeface="Sans Serif"/>
              </a:rPr>
              <a:t>Good</a:t>
            </a:r>
            <a:r>
              <a:rPr lang="en-US" sz="2000" b="1" dirty="0" smtClean="0">
                <a:latin typeface="Sans Serif"/>
                <a:cs typeface="Sans Serif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¬	Distance to goal is still present and looks pretty similar.</a:t>
            </a: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	Moreover, the statistics within the "</a:t>
            </a:r>
            <a:r>
              <a:rPr lang="en-US" sz="2000" dirty="0" err="1" smtClean="0">
                <a:latin typeface="Sans Serif"/>
                <a:cs typeface="Sans Serif"/>
              </a:rPr>
              <a:t>vmPFC</a:t>
            </a:r>
            <a:r>
              <a:rPr lang="en-US" sz="2000" dirty="0" smtClean="0">
                <a:latin typeface="Sans Serif"/>
                <a:cs typeface="Sans Serif"/>
              </a:rPr>
              <a:t>" has improved (now 5.28)</a:t>
            </a:r>
          </a:p>
          <a:p>
            <a:pPr>
              <a:buNone/>
            </a:pP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</a:pPr>
            <a:endParaRPr lang="en-US" sz="2000" dirty="0" smtClean="0">
              <a:latin typeface="Sans Serif"/>
              <a:cs typeface="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Sans Serif"/>
                <a:cs typeface="Sans Serif"/>
              </a:rPr>
              <a:t>Complications</a:t>
            </a:r>
            <a:endParaRPr lang="en-US" sz="3200" b="1" dirty="0">
              <a:latin typeface="Sans Serif"/>
              <a:cs typeface="Sans Seri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969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latin typeface="Sans Serif"/>
                <a:cs typeface="Sans Serif"/>
              </a:rPr>
              <a:t>I think </a:t>
            </a:r>
            <a:r>
              <a:rPr lang="en-US" sz="1400" i="1" dirty="0" smtClean="0">
                <a:latin typeface="Sans Serif"/>
                <a:cs typeface="Sans Serif"/>
              </a:rPr>
              <a:t>Subway</a:t>
            </a:r>
            <a:r>
              <a:rPr lang="en-US" sz="1400" dirty="0" smtClean="0">
                <a:latin typeface="Sans Serif"/>
                <a:cs typeface="Sans Serif"/>
              </a:rPr>
              <a:t> has a much more complicated design than first thought.</a:t>
            </a:r>
          </a:p>
          <a:p>
            <a:pPr>
              <a:buNone/>
            </a:pPr>
            <a:r>
              <a:rPr lang="en-US" sz="1400" dirty="0" smtClean="0">
                <a:latin typeface="Sans Serif"/>
                <a:cs typeface="Sans Serif"/>
              </a:rPr>
              <a:t>There are many reasons why this getting much more complicated, both in analysis and interpretation, than other experiments. Boring doesn't have many of these problems, which makes it a better design (even though it can't address as many questions).</a:t>
            </a:r>
          </a:p>
          <a:p>
            <a:pPr>
              <a:buNone/>
            </a:pPr>
            <a:r>
              <a:rPr lang="en-US" sz="1400" dirty="0" smtClean="0">
                <a:latin typeface="Sans Serif"/>
                <a:cs typeface="Sans Serif"/>
              </a:rPr>
              <a:t>Say you want to look at the effect in a particular kind of station. There will be noise driven by:</a:t>
            </a:r>
          </a:p>
          <a:p>
            <a:pPr>
              <a:buNone/>
            </a:pPr>
            <a:endParaRPr lang="en-US" sz="1400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1400" u="sng" dirty="0" smtClean="0">
                <a:latin typeface="Sans Serif"/>
                <a:cs typeface="Sans Serif"/>
              </a:rPr>
              <a:t>Navigation:</a:t>
            </a:r>
          </a:p>
          <a:p>
            <a:pPr>
              <a:buNone/>
            </a:pPr>
            <a:r>
              <a:rPr lang="en-US" sz="1400" dirty="0" smtClean="0">
                <a:latin typeface="Sans Serif"/>
                <a:cs typeface="Sans Serif"/>
              </a:rPr>
              <a:t>¬	Going backwards, and/or revisit the same station</a:t>
            </a:r>
          </a:p>
          <a:p>
            <a:pPr>
              <a:buNone/>
            </a:pPr>
            <a:r>
              <a:rPr lang="en-US" sz="1400" dirty="0" smtClean="0">
                <a:latin typeface="Sans Serif"/>
                <a:cs typeface="Sans Serif"/>
              </a:rPr>
              <a:t>¬	Two kinds of journey  (within or between lines)</a:t>
            </a:r>
          </a:p>
          <a:p>
            <a:pPr>
              <a:buNone/>
            </a:pPr>
            <a:r>
              <a:rPr lang="en-US" sz="1400" dirty="0" smtClean="0">
                <a:latin typeface="Sans Serif"/>
                <a:cs typeface="Sans Serif"/>
              </a:rPr>
              <a:t>¬	Sequential effects in response (minority of switches </a:t>
            </a:r>
            <a:r>
              <a:rPr lang="en-US" sz="1400" b="1" dirty="0" smtClean="0">
                <a:latin typeface="Sans Serif"/>
                <a:cs typeface="Sans Serif"/>
                <a:hlinkClick r:id="rId3" action="ppaction://hlinksldjump"/>
              </a:rPr>
              <a:t>S</a:t>
            </a:r>
            <a:r>
              <a:rPr lang="en-US" sz="1400" dirty="0" smtClean="0">
                <a:latin typeface="Sans Serif"/>
                <a:cs typeface="Sans Serif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Sans Serif"/>
                <a:cs typeface="Sans Serif"/>
              </a:rPr>
              <a:t>¬	Probability of a journey being cancelled</a:t>
            </a:r>
          </a:p>
          <a:p>
            <a:pPr>
              <a:buNone/>
            </a:pPr>
            <a:endParaRPr lang="en-US" sz="1400" u="sng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1400" u="sng" dirty="0" smtClean="0">
                <a:latin typeface="Sans Serif"/>
                <a:cs typeface="Sans Serif"/>
              </a:rPr>
              <a:t>Map:</a:t>
            </a:r>
          </a:p>
          <a:p>
            <a:pPr>
              <a:buNone/>
            </a:pPr>
            <a:r>
              <a:rPr lang="en-US" sz="1400" dirty="0" smtClean="0">
                <a:latin typeface="Sans Serif"/>
                <a:cs typeface="Sans Serif"/>
              </a:rPr>
              <a:t>¬	 Face/Place stations</a:t>
            </a:r>
          </a:p>
          <a:p>
            <a:pPr>
              <a:buNone/>
            </a:pPr>
            <a:r>
              <a:rPr lang="en-US" sz="1400" dirty="0" smtClean="0">
                <a:latin typeface="Sans Serif"/>
                <a:cs typeface="Sans Serif"/>
              </a:rPr>
              <a:t>¬	 Any effects due to memory</a:t>
            </a:r>
          </a:p>
          <a:p>
            <a:pPr>
              <a:buNone/>
            </a:pPr>
            <a:endParaRPr lang="en-US" sz="1400" u="sng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1400" u="sng" dirty="0" smtClean="0">
                <a:latin typeface="Sans Serif"/>
                <a:cs typeface="Sans Serif"/>
              </a:rPr>
              <a:t>Motivation:</a:t>
            </a:r>
          </a:p>
          <a:p>
            <a:pPr>
              <a:buNone/>
            </a:pPr>
            <a:r>
              <a:rPr lang="en-US" sz="1400" dirty="0" smtClean="0">
                <a:latin typeface="Sans Serif"/>
                <a:cs typeface="Sans Serif"/>
              </a:rPr>
              <a:t>¬	 Two kinds of stake</a:t>
            </a:r>
          </a:p>
          <a:p>
            <a:pPr>
              <a:buNone/>
            </a:pPr>
            <a:r>
              <a:rPr lang="en-US" sz="1400" dirty="0" smtClean="0">
                <a:latin typeface="Sans Serif"/>
                <a:cs typeface="Sans Serif"/>
              </a:rPr>
              <a:t>¬	Cumulative reward (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ans Serif"/>
                <a:cs typeface="Sans Serif"/>
              </a:rPr>
              <a:t>also in boring</a:t>
            </a:r>
            <a:r>
              <a:rPr lang="en-US" sz="1400" dirty="0" smtClean="0">
                <a:latin typeface="Sans Serif"/>
                <a:cs typeface="Sans Serif"/>
              </a:rPr>
              <a:t>)</a:t>
            </a:r>
          </a:p>
          <a:p>
            <a:pPr>
              <a:buNone/>
            </a:pPr>
            <a:endParaRPr lang="en-US" sz="1400" dirty="0" smtClean="0">
              <a:latin typeface="Sans Serif"/>
              <a:cs typeface="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Sans Serif"/>
                <a:cs typeface="Sans Serif"/>
              </a:rPr>
              <a:t>New results</a:t>
            </a:r>
            <a:endParaRPr lang="en-US" sz="3200" b="1" dirty="0">
              <a:latin typeface="Sans Serif"/>
              <a:cs typeface="Sans Seri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969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smtClean="0">
                <a:latin typeface="Sans Serif"/>
                <a:cs typeface="Sans Serif"/>
              </a:rPr>
              <a:t>GLM :</a:t>
            </a: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	Sessions merged within participants</a:t>
            </a:r>
          </a:p>
          <a:p>
            <a:pPr>
              <a:buNone/>
            </a:pPr>
            <a:endParaRPr lang="en-US" sz="2000" u="sng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u="sng" dirty="0" smtClean="0">
                <a:latin typeface="Sans Serif"/>
                <a:cs typeface="Sans Serif"/>
              </a:rPr>
              <a:t>Regressors :</a:t>
            </a: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  <a:tabLst>
                <a:tab pos="806450" algn="l"/>
              </a:tabLst>
            </a:pPr>
            <a:r>
              <a:rPr lang="en-US" sz="2000" dirty="0" smtClean="0">
                <a:latin typeface="Sans Serif"/>
                <a:cs typeface="Sans Serif"/>
              </a:rPr>
              <a:t>	¬ </a:t>
            </a:r>
            <a:r>
              <a:rPr lang="en-US" sz="2000" b="1" dirty="0" smtClean="0">
                <a:latin typeface="Sans Serif"/>
                <a:cs typeface="Sans Serif"/>
              </a:rPr>
              <a:t>Cue </a:t>
            </a:r>
            <a:r>
              <a:rPr lang="en-US" sz="2000" dirty="0" smtClean="0">
                <a:latin typeface="Sans Serif"/>
                <a:cs typeface="Sans Serif"/>
              </a:rPr>
              <a:t>(beginning of the block)</a:t>
            </a:r>
          </a:p>
          <a:p>
            <a:pPr>
              <a:buNone/>
              <a:tabLst>
                <a:tab pos="806450" algn="l"/>
              </a:tabLst>
            </a:pPr>
            <a:r>
              <a:rPr lang="en-US" sz="2000" dirty="0" smtClean="0">
                <a:latin typeface="Sans Serif"/>
                <a:cs typeface="Sans Serif"/>
              </a:rPr>
              <a:t>	¬ </a:t>
            </a:r>
            <a:r>
              <a:rPr lang="en-US" sz="2000" b="1" dirty="0" smtClean="0">
                <a:latin typeface="Sans Serif"/>
                <a:cs typeface="Sans Serif"/>
              </a:rPr>
              <a:t>Trial Hard </a:t>
            </a:r>
            <a:r>
              <a:rPr lang="en-US" sz="2000" dirty="0" smtClean="0">
                <a:latin typeface="Sans Serif"/>
                <a:cs typeface="Sans Serif"/>
              </a:rPr>
              <a:t>(block between lines)</a:t>
            </a:r>
          </a:p>
          <a:p>
            <a:pPr>
              <a:buNone/>
              <a:tabLst>
                <a:tab pos="806450" algn="l"/>
              </a:tabLst>
            </a:pPr>
            <a:r>
              <a:rPr lang="en-US" sz="2000" dirty="0" smtClean="0">
                <a:latin typeface="Sans Serif"/>
                <a:cs typeface="Sans Serif"/>
              </a:rPr>
              <a:t>		modulation: </a:t>
            </a:r>
            <a:r>
              <a:rPr lang="en-US" sz="2000" b="1" dirty="0" smtClean="0">
                <a:latin typeface="Sans Serif"/>
                <a:cs typeface="Sans Serif"/>
                <a:hlinkClick r:id="rId3" action="ppaction://hlinksldjump"/>
              </a:rPr>
              <a:t>X</a:t>
            </a:r>
            <a:r>
              <a:rPr lang="en-US" sz="2000" dirty="0" smtClean="0">
                <a:latin typeface="Sans Serif"/>
                <a:cs typeface="Sans Serif"/>
              </a:rPr>
              <a:t>, </a:t>
            </a:r>
            <a:r>
              <a:rPr lang="en-US" sz="2000" b="1" dirty="0" smtClean="0">
                <a:latin typeface="Sans Serif"/>
                <a:cs typeface="Sans Serif"/>
                <a:hlinkClick r:id="rId3" action="ppaction://hlinksldjump"/>
              </a:rPr>
              <a:t>S</a:t>
            </a:r>
            <a:r>
              <a:rPr lang="en-US" sz="2000" dirty="0" smtClean="0">
                <a:latin typeface="Sans Serif"/>
                <a:cs typeface="Sans Serif"/>
              </a:rPr>
              <a:t>,</a:t>
            </a:r>
            <a:r>
              <a:rPr lang="en-US" sz="2000" b="1" dirty="0" smtClean="0">
                <a:latin typeface="Sans Serif"/>
                <a:cs typeface="Sans Serif"/>
              </a:rPr>
              <a:t> </a:t>
            </a:r>
            <a:r>
              <a:rPr lang="en-US" sz="2000" b="1" dirty="0" smtClean="0">
                <a:latin typeface="Sans Serif"/>
                <a:cs typeface="Sans Serif"/>
                <a:hlinkClick r:id="rId3" action="ppaction://hlinksldjump"/>
              </a:rPr>
              <a:t>X*S</a:t>
            </a:r>
            <a:r>
              <a:rPr lang="en-US" sz="2000" dirty="0" smtClean="0">
                <a:latin typeface="Sans Serif"/>
                <a:cs typeface="Sans Serif"/>
              </a:rPr>
              <a:t>,</a:t>
            </a:r>
            <a:r>
              <a:rPr lang="en-US" sz="2000" b="1" dirty="0" smtClean="0">
                <a:latin typeface="Sans Serif"/>
                <a:cs typeface="Sans Serif"/>
              </a:rPr>
              <a:t> </a:t>
            </a:r>
            <a:r>
              <a:rPr lang="en-US" sz="2000" dirty="0" err="1" smtClean="0">
                <a:latin typeface="Sans Serif"/>
                <a:cs typeface="Sans Serif"/>
              </a:rPr>
              <a:t>inv(dist_to_goal</a:t>
            </a:r>
            <a:r>
              <a:rPr lang="en-US" sz="2000" dirty="0" smtClean="0">
                <a:latin typeface="Sans Serif"/>
                <a:cs typeface="Sans Serif"/>
              </a:rPr>
              <a:t>)</a:t>
            </a:r>
          </a:p>
          <a:p>
            <a:pPr>
              <a:buNone/>
              <a:tabLst>
                <a:tab pos="806450" algn="l"/>
              </a:tabLst>
            </a:pPr>
            <a:r>
              <a:rPr lang="en-US" sz="2000" dirty="0" smtClean="0">
                <a:latin typeface="Sans Serif"/>
                <a:cs typeface="Sans Serif"/>
              </a:rPr>
              <a:t>	¬ </a:t>
            </a:r>
            <a:r>
              <a:rPr lang="en-US" sz="2000" b="1" dirty="0" smtClean="0">
                <a:latin typeface="Sans Serif"/>
                <a:cs typeface="Sans Serif"/>
              </a:rPr>
              <a:t>Trial Easy</a:t>
            </a:r>
            <a:r>
              <a:rPr lang="en-US" sz="2000" dirty="0" smtClean="0">
                <a:latin typeface="Sans Serif"/>
                <a:cs typeface="Sans Serif"/>
              </a:rPr>
              <a:t> (block within a line)</a:t>
            </a:r>
          </a:p>
          <a:p>
            <a:pPr>
              <a:buNone/>
              <a:tabLst>
                <a:tab pos="806450" algn="l"/>
              </a:tabLst>
            </a:pPr>
            <a:r>
              <a:rPr lang="en-US" sz="2000" dirty="0" smtClean="0">
                <a:latin typeface="Sans Serif"/>
                <a:cs typeface="Sans Serif"/>
              </a:rPr>
              <a:t>		modulation: </a:t>
            </a:r>
            <a:r>
              <a:rPr lang="en-US" sz="2000" b="1" dirty="0" smtClean="0">
                <a:latin typeface="Sans Serif"/>
                <a:cs typeface="Sans Serif"/>
                <a:hlinkClick r:id="rId3" action="ppaction://hlinksldjump"/>
              </a:rPr>
              <a:t>X</a:t>
            </a:r>
            <a:r>
              <a:rPr lang="en-US" sz="2000" dirty="0" smtClean="0">
                <a:latin typeface="Sans Serif"/>
                <a:cs typeface="Sans Serif"/>
              </a:rPr>
              <a:t>, </a:t>
            </a:r>
            <a:r>
              <a:rPr lang="en-US" sz="2000" b="1" dirty="0" smtClean="0">
                <a:latin typeface="Sans Serif"/>
                <a:cs typeface="Sans Serif"/>
                <a:hlinkClick r:id="rId3" action="ppaction://hlinksldjump"/>
              </a:rPr>
              <a:t>S</a:t>
            </a:r>
            <a:r>
              <a:rPr lang="en-US" sz="2000" b="1" dirty="0" smtClean="0">
                <a:latin typeface="Sans Serif"/>
                <a:cs typeface="Sans Serif"/>
              </a:rPr>
              <a:t>, </a:t>
            </a:r>
            <a:r>
              <a:rPr lang="en-US" sz="2000" dirty="0" err="1" smtClean="0">
                <a:latin typeface="Sans Serif"/>
                <a:cs typeface="Sans Serif"/>
              </a:rPr>
              <a:t>inv(dist_to_goal</a:t>
            </a:r>
            <a:r>
              <a:rPr lang="en-US" sz="2000" dirty="0" smtClean="0">
                <a:latin typeface="Sans Serif"/>
                <a:cs typeface="Sans Serif"/>
              </a:rPr>
              <a:t>)</a:t>
            </a:r>
          </a:p>
          <a:p>
            <a:pPr>
              <a:buNone/>
              <a:tabLst>
                <a:tab pos="806450" algn="l"/>
              </a:tabLst>
            </a:pPr>
            <a:r>
              <a:rPr lang="en-US" sz="2000" dirty="0" smtClean="0">
                <a:latin typeface="Sans Serif"/>
                <a:cs typeface="Sans Serif"/>
              </a:rPr>
              <a:t>	¬ </a:t>
            </a:r>
            <a:r>
              <a:rPr lang="en-US" sz="2000" b="1" dirty="0" smtClean="0">
                <a:latin typeface="Sans Serif"/>
                <a:cs typeface="Sans Serif"/>
              </a:rPr>
              <a:t>Feedback</a:t>
            </a:r>
            <a:r>
              <a:rPr lang="en-US" sz="2000" dirty="0" smtClean="0">
                <a:latin typeface="Sans Serif"/>
                <a:cs typeface="Sans Serif"/>
              </a:rPr>
              <a:t> (end of block)</a:t>
            </a:r>
            <a:endParaRPr lang="en-US" sz="2000" dirty="0" smtClean="0">
              <a:latin typeface="Sans Serif"/>
              <a:cs typeface="Sans Serif"/>
            </a:endParaRPr>
          </a:p>
          <a:p>
            <a:pPr>
              <a:buNone/>
            </a:pPr>
            <a:r>
              <a:rPr lang="en-US" sz="2000" dirty="0" smtClean="0">
                <a:latin typeface="Sans Serif"/>
                <a:cs typeface="Sans Serif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1217</Words>
  <Application>Microsoft Macintosh PowerPoint</Application>
  <PresentationFormat>On-screen Show (4:3)</PresentationFormat>
  <Paragraphs>215</Paragraphs>
  <Slides>18</Slides>
  <Notes>17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Subway</vt:lpstr>
      <vt:lpstr>Participants</vt:lpstr>
      <vt:lpstr>Design</vt:lpstr>
      <vt:lpstr>Design</vt:lpstr>
      <vt:lpstr>Initial Results</vt:lpstr>
      <vt:lpstr>Initial Results</vt:lpstr>
      <vt:lpstr>Initial Results</vt:lpstr>
      <vt:lpstr>Complications</vt:lpstr>
      <vt:lpstr>New results</vt:lpstr>
      <vt:lpstr>New results</vt:lpstr>
      <vt:lpstr>New results</vt:lpstr>
      <vt:lpstr>New results</vt:lpstr>
      <vt:lpstr>New results</vt:lpstr>
      <vt:lpstr>New results</vt:lpstr>
      <vt:lpstr>New results</vt:lpstr>
      <vt:lpstr>New results</vt:lpstr>
      <vt:lpstr>New results</vt:lpstr>
      <vt:lpstr>Notation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Subway</dc:title>
  <dc:creator>Jan Balaguer</dc:creator>
  <cp:lastModifiedBy>Jan Balaguer</cp:lastModifiedBy>
  <cp:revision>46</cp:revision>
  <dcterms:created xsi:type="dcterms:W3CDTF">2014-09-04T11:00:02Z</dcterms:created>
  <dcterms:modified xsi:type="dcterms:W3CDTF">2014-09-04T14:20:05Z</dcterms:modified>
</cp:coreProperties>
</file>