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pdf" ContentType="application/pdf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7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320" y="-1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3D4F-0743-0D43-B9EB-F3DB99F32D4F}" type="datetimeFigureOut">
              <a:rPr lang="en-US" smtClean="0"/>
              <a:t>6/21/13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325E-01B0-7A47-A9D8-146535E675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3D4F-0743-0D43-B9EB-F3DB99F32D4F}" type="datetimeFigureOut">
              <a:rPr lang="en-US" smtClean="0"/>
              <a:t>6/21/13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325E-01B0-7A47-A9D8-146535E675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3D4F-0743-0D43-B9EB-F3DB99F32D4F}" type="datetimeFigureOut">
              <a:rPr lang="en-US" smtClean="0"/>
              <a:t>6/21/13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325E-01B0-7A47-A9D8-146535E675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3D4F-0743-0D43-B9EB-F3DB99F32D4F}" type="datetimeFigureOut">
              <a:rPr lang="en-US" smtClean="0"/>
              <a:t>6/21/13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325E-01B0-7A47-A9D8-146535E675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3D4F-0743-0D43-B9EB-F3DB99F32D4F}" type="datetimeFigureOut">
              <a:rPr lang="en-US" smtClean="0"/>
              <a:t>6/21/13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325E-01B0-7A47-A9D8-146535E675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3D4F-0743-0D43-B9EB-F3DB99F32D4F}" type="datetimeFigureOut">
              <a:rPr lang="en-US" smtClean="0"/>
              <a:t>6/21/13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325E-01B0-7A47-A9D8-146535E675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3D4F-0743-0D43-B9EB-F3DB99F32D4F}" type="datetimeFigureOut">
              <a:rPr lang="en-US" smtClean="0"/>
              <a:t>6/21/13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325E-01B0-7A47-A9D8-146535E675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3D4F-0743-0D43-B9EB-F3DB99F32D4F}" type="datetimeFigureOut">
              <a:rPr lang="en-US" smtClean="0"/>
              <a:t>6/21/13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325E-01B0-7A47-A9D8-146535E675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3D4F-0743-0D43-B9EB-F3DB99F32D4F}" type="datetimeFigureOut">
              <a:rPr lang="en-US" smtClean="0"/>
              <a:t>6/21/13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325E-01B0-7A47-A9D8-146535E675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3D4F-0743-0D43-B9EB-F3DB99F32D4F}" type="datetimeFigureOut">
              <a:rPr lang="en-US" smtClean="0"/>
              <a:t>6/21/13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325E-01B0-7A47-A9D8-146535E675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3D4F-0743-0D43-B9EB-F3DB99F32D4F}" type="datetimeFigureOut">
              <a:rPr lang="en-US" smtClean="0"/>
              <a:t>6/21/13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325E-01B0-7A47-A9D8-146535E675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C3D4F-0743-0D43-B9EB-F3DB99F32D4F}" type="datetimeFigureOut">
              <a:rPr lang="en-US" smtClean="0"/>
              <a:t>6/21/13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D325E-01B0-7A47-A9D8-146535E675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df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d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df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df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df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df"/><Relationship Id="rId3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df"/><Relationship Id="rId3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df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d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df"/><Relationship Id="rId3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df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df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df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subway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summary, 21st of </a:t>
            </a:r>
            <a:r>
              <a:rPr lang="en-US" dirty="0" err="1" smtClean="0"/>
              <a:t>june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pilot – 22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april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= 7 (1 common to the first pilot)</a:t>
            </a:r>
          </a:p>
          <a:p>
            <a:r>
              <a:rPr lang="en-US" dirty="0" smtClean="0"/>
              <a:t>800 trials</a:t>
            </a:r>
          </a:p>
          <a:p>
            <a:pPr lvl="1"/>
            <a:r>
              <a:rPr lang="en-US" dirty="0" smtClean="0"/>
              <a:t>400 learning</a:t>
            </a:r>
          </a:p>
          <a:p>
            <a:pPr lvl="1"/>
            <a:r>
              <a:rPr lang="en-US" dirty="0" smtClean="0"/>
              <a:t>40</a:t>
            </a:r>
            <a:r>
              <a:rPr lang="en-US" dirty="0" smtClean="0"/>
              <a:t>0 reward</a:t>
            </a:r>
          </a:p>
          <a:p>
            <a:r>
              <a:rPr lang="en-US" dirty="0"/>
              <a:t>2</a:t>
            </a:r>
            <a:r>
              <a:rPr lang="en-US" dirty="0" smtClean="0"/>
              <a:t> quizzes of 10 questions</a:t>
            </a:r>
          </a:p>
          <a:p>
            <a:r>
              <a:rPr lang="en-US" dirty="0" smtClean="0"/>
              <a:t>waiting time for switch lines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pilot – 22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april</a:t>
            </a:r>
            <a:endParaRPr lang="en-US" dirty="0"/>
          </a:p>
        </p:txBody>
      </p:sp>
      <p:pic>
        <p:nvPicPr>
          <p:cNvPr id="5" name="Picture 4" descr="plot_data_subsrew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533065" y="1497557"/>
            <a:ext cx="6131154" cy="2248090"/>
          </a:xfrm>
          <a:prstGeom prst="rect">
            <a:avLst/>
          </a:prstGeom>
        </p:spPr>
      </p:pic>
      <p:pic>
        <p:nvPicPr>
          <p:cNvPr id="6" name="Picture 5" descr="plot_quiz_substime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766707" y="3836426"/>
            <a:ext cx="5684371" cy="224809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269940" y="3745647"/>
            <a:ext cx="666283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pilot (</a:t>
            </a:r>
            <a:r>
              <a:rPr lang="en-US" dirty="0" err="1" smtClean="0"/>
              <a:t>bis</a:t>
            </a:r>
            <a:r>
              <a:rPr lang="en-US" dirty="0" smtClean="0"/>
              <a:t>) – 24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april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= 3 (the best from the 2</a:t>
            </a:r>
            <a:r>
              <a:rPr lang="en-US" baseline="30000" dirty="0" smtClean="0"/>
              <a:t>nd</a:t>
            </a:r>
            <a:r>
              <a:rPr lang="en-US" dirty="0" smtClean="0"/>
              <a:t> pilot)</a:t>
            </a:r>
          </a:p>
          <a:p>
            <a:r>
              <a:rPr lang="en-US" dirty="0"/>
              <a:t>1</a:t>
            </a:r>
            <a:r>
              <a:rPr lang="en-US" dirty="0" smtClean="0"/>
              <a:t>000 trials</a:t>
            </a:r>
          </a:p>
          <a:p>
            <a:pPr lvl="1"/>
            <a:r>
              <a:rPr lang="en-US" dirty="0" smtClean="0"/>
              <a:t>500 warm-up (</a:t>
            </a:r>
            <a:r>
              <a:rPr lang="en-US" dirty="0" err="1" smtClean="0"/>
              <a:t>colour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40</a:t>
            </a:r>
            <a:r>
              <a:rPr lang="en-US" dirty="0" smtClean="0"/>
              <a:t>0 reward (black/white)</a:t>
            </a:r>
          </a:p>
          <a:p>
            <a:r>
              <a:rPr lang="en-US" dirty="0" smtClean="0"/>
              <a:t>5</a:t>
            </a:r>
            <a:r>
              <a:rPr lang="en-US" dirty="0" smtClean="0"/>
              <a:t> quizzes of 15 questions</a:t>
            </a:r>
          </a:p>
          <a:p>
            <a:r>
              <a:rPr lang="en-US" dirty="0" smtClean="0"/>
              <a:t>maps they had in their previous session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pilot (</a:t>
            </a:r>
            <a:r>
              <a:rPr lang="en-US" dirty="0" err="1" smtClean="0"/>
              <a:t>bis</a:t>
            </a:r>
            <a:r>
              <a:rPr lang="en-US" dirty="0" smtClean="0"/>
              <a:t>) – 24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april</a:t>
            </a:r>
            <a:endParaRPr lang="en-US" dirty="0"/>
          </a:p>
        </p:txBody>
      </p:sp>
      <p:pic>
        <p:nvPicPr>
          <p:cNvPr id="12" name="Picture 11" descr="plot_data_subsrew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106414" y="1417638"/>
            <a:ext cx="5326902" cy="3985664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199" y="5636891"/>
            <a:ext cx="8229601" cy="489272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Small effect of reward?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pilot (</a:t>
            </a:r>
            <a:r>
              <a:rPr lang="en-US" dirty="0" err="1" smtClean="0"/>
              <a:t>bis</a:t>
            </a:r>
            <a:r>
              <a:rPr lang="en-US" dirty="0" smtClean="0"/>
              <a:t>) – 24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april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5636891"/>
            <a:ext cx="8229601" cy="489272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Still some learning?</a:t>
            </a:r>
            <a:endParaRPr lang="en-US" dirty="0"/>
          </a:p>
        </p:txBody>
      </p:sp>
      <p:pic>
        <p:nvPicPr>
          <p:cNvPr id="6" name="Picture 5" descr="plot_data_timecor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554328" y="1313250"/>
            <a:ext cx="5939358" cy="4443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pilot (</a:t>
            </a:r>
            <a:r>
              <a:rPr lang="en-US" dirty="0" err="1" smtClean="0"/>
              <a:t>bis</a:t>
            </a:r>
            <a:r>
              <a:rPr lang="en-US" dirty="0" smtClean="0"/>
              <a:t>) – 24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april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5636891"/>
            <a:ext cx="8229601" cy="489272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quizzes are good!</a:t>
            </a:r>
            <a:endParaRPr lang="en-US" dirty="0"/>
          </a:p>
        </p:txBody>
      </p:sp>
      <p:pic>
        <p:nvPicPr>
          <p:cNvPr id="5" name="Picture 4" descr="plot_quiz_substime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010964" y="1417638"/>
            <a:ext cx="5617372" cy="4202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pilot (</a:t>
            </a:r>
            <a:r>
              <a:rPr lang="en-US" dirty="0" err="1" smtClean="0"/>
              <a:t>bis</a:t>
            </a:r>
            <a:r>
              <a:rPr lang="en-US" dirty="0" smtClean="0"/>
              <a:t>) – 24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april</a:t>
            </a:r>
            <a:endParaRPr lang="en-US" dirty="0"/>
          </a:p>
        </p:txBody>
      </p:sp>
      <p:pic>
        <p:nvPicPr>
          <p:cNvPr id="7" name="Picture 6" descr="allo_37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1074" y="1729406"/>
            <a:ext cx="6059832" cy="4544870"/>
          </a:xfrm>
          <a:prstGeom prst="rect">
            <a:avLst/>
          </a:prstGeom>
        </p:spPr>
      </p:pic>
      <p:pic>
        <p:nvPicPr>
          <p:cNvPr id="8" name="Picture 7" descr="allo_3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832" y="1880257"/>
            <a:ext cx="5025168" cy="376887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rot="5400000">
            <a:off x="2173571" y="3897806"/>
            <a:ext cx="433679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pilot – 1</a:t>
            </a:r>
            <a:r>
              <a:rPr lang="en-US" baseline="30000" dirty="0" smtClean="0"/>
              <a:t>st</a:t>
            </a:r>
            <a:r>
              <a:rPr lang="en-US" dirty="0" smtClean="0"/>
              <a:t> may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N = 11 (all new but 3)</a:t>
            </a:r>
          </a:p>
          <a:p>
            <a:r>
              <a:rPr lang="en-US" dirty="0"/>
              <a:t>1</a:t>
            </a:r>
            <a:r>
              <a:rPr lang="en-US" dirty="0" smtClean="0"/>
              <a:t>000 trials</a:t>
            </a:r>
          </a:p>
          <a:p>
            <a:pPr lvl="1"/>
            <a:r>
              <a:rPr lang="en-US" dirty="0" smtClean="0"/>
              <a:t>only learning</a:t>
            </a:r>
          </a:p>
          <a:p>
            <a:r>
              <a:rPr lang="en-US" dirty="0" smtClean="0"/>
              <a:t>5</a:t>
            </a:r>
            <a:r>
              <a:rPr lang="en-US" dirty="0" smtClean="0"/>
              <a:t> quizzes of 15 questions</a:t>
            </a:r>
          </a:p>
          <a:p>
            <a:r>
              <a:rPr lang="en-US" dirty="0" smtClean="0"/>
              <a:t>two maps (one from before + </a:t>
            </a:r>
            <a:r>
              <a:rPr lang="en-US" dirty="0" smtClean="0"/>
              <a:t>a new </a:t>
            </a:r>
            <a:r>
              <a:rPr lang="en-US" dirty="0" smtClean="0"/>
              <a:t>one)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pilot – 1</a:t>
            </a:r>
            <a:r>
              <a:rPr lang="en-US" baseline="30000" dirty="0" smtClean="0"/>
              <a:t>st</a:t>
            </a:r>
            <a:r>
              <a:rPr lang="en-US" dirty="0" smtClean="0"/>
              <a:t> may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5261771"/>
            <a:ext cx="8229600" cy="5762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again, only some of the participants</a:t>
            </a:r>
          </a:p>
          <a:p>
            <a:pPr algn="ctr">
              <a:buNone/>
            </a:pPr>
            <a:r>
              <a:rPr lang="en-US" dirty="0" smtClean="0"/>
              <a:t>achieve the good level of performance</a:t>
            </a:r>
            <a:endParaRPr lang="en-US" dirty="0" smtClean="0"/>
          </a:p>
        </p:txBody>
      </p:sp>
      <p:pic>
        <p:nvPicPr>
          <p:cNvPr id="4" name="Picture 3" descr="plot_quiz_substime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0" y="2448112"/>
            <a:ext cx="9144000" cy="200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pilot – 1</a:t>
            </a:r>
            <a:r>
              <a:rPr lang="en-US" baseline="30000" dirty="0" smtClean="0"/>
              <a:t>st</a:t>
            </a:r>
            <a:r>
              <a:rPr lang="en-US" dirty="0" smtClean="0"/>
              <a:t> may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5549902"/>
            <a:ext cx="8229600" cy="5762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doesn't seem to be because of the kind of map</a:t>
            </a:r>
          </a:p>
        </p:txBody>
      </p:sp>
      <p:pic>
        <p:nvPicPr>
          <p:cNvPr id="5" name="Picture 4" descr="plot_quiz_map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949880" y="1417638"/>
            <a:ext cx="5269640" cy="3942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do we represent spatial problems in a hierarchical way? how is this representation encoded in the brain?</a:t>
            </a:r>
          </a:p>
          <a:p>
            <a:endParaRPr lang="en-US" dirty="0" smtClean="0"/>
          </a:p>
          <a:p>
            <a:r>
              <a:rPr lang="en-US" dirty="0" smtClean="0"/>
              <a:t>how do we achieve goal-directed planning?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pilot (</a:t>
            </a:r>
            <a:r>
              <a:rPr lang="en-US" dirty="0" err="1" smtClean="0"/>
              <a:t>bis</a:t>
            </a:r>
            <a:r>
              <a:rPr lang="en-US" dirty="0" smtClean="0"/>
              <a:t>) – 6</a:t>
            </a:r>
            <a:r>
              <a:rPr lang="en-US" baseline="30000" dirty="0" smtClean="0"/>
              <a:t>th</a:t>
            </a:r>
            <a:r>
              <a:rPr lang="en-US" dirty="0" smtClean="0"/>
              <a:t> may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N = 9 (second session, after 6-21 days)</a:t>
            </a:r>
          </a:p>
          <a:p>
            <a:r>
              <a:rPr lang="en-US" dirty="0"/>
              <a:t>1</a:t>
            </a:r>
            <a:r>
              <a:rPr lang="en-US" dirty="0" smtClean="0"/>
              <a:t>000 trials</a:t>
            </a:r>
          </a:p>
          <a:p>
            <a:pPr lvl="1"/>
            <a:r>
              <a:rPr lang="en-US" dirty="0" smtClean="0"/>
              <a:t>only learning</a:t>
            </a:r>
          </a:p>
          <a:p>
            <a:r>
              <a:rPr lang="en-US" dirty="0" smtClean="0"/>
              <a:t>5</a:t>
            </a:r>
            <a:r>
              <a:rPr lang="en-US" dirty="0" smtClean="0"/>
              <a:t> quizzes of 15 questions</a:t>
            </a:r>
          </a:p>
          <a:p>
            <a:r>
              <a:rPr lang="en-US" dirty="0" smtClean="0"/>
              <a:t>(same maps)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5956503"/>
            <a:ext cx="8229600" cy="5762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not a big improvement on the quizzes…</a:t>
            </a:r>
            <a:endParaRPr lang="en-US" dirty="0" smtClean="0"/>
          </a:p>
        </p:txBody>
      </p:sp>
      <p:pic>
        <p:nvPicPr>
          <p:cNvPr id="7" name="Picture 6" descr="plot_quiz_substime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65200" y="4194572"/>
            <a:ext cx="7213600" cy="1413244"/>
          </a:xfrm>
          <a:prstGeom prst="rect">
            <a:avLst/>
          </a:prstGeom>
        </p:spPr>
      </p:pic>
      <p:pic>
        <p:nvPicPr>
          <p:cNvPr id="9" name="Picture 8" descr="plot_quiz_substime_out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0" y="1802805"/>
            <a:ext cx="9144000" cy="200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pilot (</a:t>
            </a:r>
            <a:r>
              <a:rPr lang="en-US" dirty="0" err="1" smtClean="0"/>
              <a:t>bis</a:t>
            </a:r>
            <a:r>
              <a:rPr lang="en-US" dirty="0" smtClean="0"/>
              <a:t>) – 6</a:t>
            </a:r>
            <a:r>
              <a:rPr lang="en-US" baseline="30000" dirty="0" smtClean="0"/>
              <a:t>th</a:t>
            </a:r>
            <a:r>
              <a:rPr lang="en-US" dirty="0" smtClean="0"/>
              <a:t> may</a:t>
            </a:r>
            <a:endParaRPr lang="en-US" dirty="0"/>
          </a:p>
        </p:txBody>
      </p:sp>
      <p:sp>
        <p:nvSpPr>
          <p:cNvPr id="10" name="Curved Right Arrow 9"/>
          <p:cNvSpPr/>
          <p:nvPr/>
        </p:nvSpPr>
        <p:spPr>
          <a:xfrm>
            <a:off x="660400" y="2692598"/>
            <a:ext cx="863600" cy="2218267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pilot – 29</a:t>
            </a:r>
            <a:r>
              <a:rPr lang="en-US" baseline="30000" dirty="0" smtClean="0"/>
              <a:t>th</a:t>
            </a:r>
            <a:r>
              <a:rPr lang="en-US" dirty="0" smtClean="0"/>
              <a:t> may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66229"/>
          </a:xfrm>
        </p:spPr>
        <p:txBody>
          <a:bodyPr/>
          <a:lstStyle/>
          <a:p>
            <a:r>
              <a:rPr lang="en-US" dirty="0" smtClean="0"/>
              <a:t>N = 4 (all new)</a:t>
            </a:r>
          </a:p>
          <a:p>
            <a:r>
              <a:rPr lang="en-US" dirty="0"/>
              <a:t>1</a:t>
            </a:r>
            <a:r>
              <a:rPr lang="en-US" dirty="0" smtClean="0"/>
              <a:t>000 trials</a:t>
            </a:r>
          </a:p>
          <a:p>
            <a:pPr lvl="1"/>
            <a:r>
              <a:rPr lang="en-US" dirty="0" smtClean="0"/>
              <a:t>only learning</a:t>
            </a:r>
          </a:p>
          <a:p>
            <a:r>
              <a:rPr lang="en-US" dirty="0" smtClean="0"/>
              <a:t>one single map, hand-made</a:t>
            </a:r>
          </a:p>
          <a:p>
            <a:pPr lvl="1"/>
            <a:r>
              <a:rPr lang="en-US" dirty="0" smtClean="0"/>
              <a:t>4 lines</a:t>
            </a:r>
          </a:p>
          <a:p>
            <a:pPr lvl="1"/>
            <a:r>
              <a:rPr lang="en-US" dirty="0" smtClean="0"/>
              <a:t>35 stations</a:t>
            </a:r>
          </a:p>
          <a:p>
            <a:pPr lvl="1"/>
            <a:r>
              <a:rPr lang="en-US" dirty="0" smtClean="0"/>
              <a:t>5 change-points</a:t>
            </a:r>
          </a:p>
          <a:p>
            <a:pPr lvl="1"/>
            <a:r>
              <a:rPr lang="en-US" dirty="0" smtClean="0"/>
              <a:t>4 changes of direction</a:t>
            </a:r>
          </a:p>
          <a:p>
            <a:pPr>
              <a:buNone/>
            </a:pPr>
            <a:r>
              <a:rPr lang="en-US" b="1" dirty="0" smtClean="0"/>
              <a:t>again, only 2/4 could learn the 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llo_97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65" y="1117598"/>
            <a:ext cx="7653870" cy="57404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pilot – 29</a:t>
            </a:r>
            <a:r>
              <a:rPr lang="en-US" baseline="30000" dirty="0" smtClean="0"/>
              <a:t>th</a:t>
            </a:r>
            <a:r>
              <a:rPr lang="en-US" dirty="0" smtClean="0"/>
              <a:t> may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pilot – 18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june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66229"/>
          </a:xfrm>
        </p:spPr>
        <p:txBody>
          <a:bodyPr/>
          <a:lstStyle/>
          <a:p>
            <a:r>
              <a:rPr lang="en-US" dirty="0" smtClean="0"/>
              <a:t>N = 6 (all ~new)</a:t>
            </a:r>
          </a:p>
          <a:p>
            <a:r>
              <a:rPr lang="en-US" dirty="0" smtClean="0"/>
              <a:t>2 sessions, </a:t>
            </a:r>
            <a:r>
              <a:rPr lang="en-US" dirty="0" smtClean="0"/>
              <a:t>50 </a:t>
            </a:r>
            <a:r>
              <a:rPr lang="en-US" dirty="0" smtClean="0"/>
              <a:t>minutes each</a:t>
            </a:r>
          </a:p>
          <a:p>
            <a:pPr lvl="1"/>
            <a:r>
              <a:rPr lang="en-US" dirty="0" smtClean="0"/>
              <a:t>first session: long memory + learning</a:t>
            </a:r>
          </a:p>
          <a:p>
            <a:pPr lvl="1"/>
            <a:r>
              <a:rPr lang="en-US" dirty="0" smtClean="0"/>
              <a:t>second session: short memory + learning + quizzes</a:t>
            </a:r>
            <a:endParaRPr lang="en-US" dirty="0" smtClean="0"/>
          </a:p>
          <a:p>
            <a:r>
              <a:rPr lang="en-US" dirty="0" smtClean="0"/>
              <a:t>one 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9144001" cy="685800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g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information bottlenecks</a:t>
            </a:r>
          </a:p>
          <a:p>
            <a:r>
              <a:rPr lang="en-US" dirty="0" smtClean="0"/>
              <a:t>consistency (by episodic memory)</a:t>
            </a:r>
          </a:p>
          <a:p>
            <a:r>
              <a:rPr lang="en-US" dirty="0" smtClean="0"/>
              <a:t>high entropy and surprise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pilot – 18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june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621867"/>
            <a:ext cx="8229600" cy="504296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again…</a:t>
            </a:r>
            <a:endParaRPr lang="en-US" dirty="0"/>
          </a:p>
        </p:txBody>
      </p:sp>
      <p:pic>
        <p:nvPicPr>
          <p:cNvPr id="6" name="Picture 5" descr="plot_quiz_substime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0" y="2218796"/>
            <a:ext cx="9144001" cy="264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maybe using only the participants who can learn the map?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fMRI</a:t>
            </a:r>
            <a:endParaRPr lang="en-US" dirty="0" smtClean="0"/>
          </a:p>
          <a:p>
            <a:r>
              <a:rPr lang="en-US" dirty="0" smtClean="0"/>
              <a:t>subway task:</a:t>
            </a:r>
          </a:p>
          <a:p>
            <a:pPr lvl="1"/>
            <a:r>
              <a:rPr lang="en-US" dirty="0" smtClean="0"/>
              <a:t>hierarchy is forced as network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lines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stations</a:t>
            </a:r>
          </a:p>
          <a:p>
            <a:pPr lvl="1"/>
            <a:r>
              <a:rPr lang="en-US" dirty="0" smtClean="0">
                <a:sym typeface="Wingdings"/>
              </a:rPr>
              <a:t>training with </a:t>
            </a:r>
            <a:r>
              <a:rPr lang="en-US" dirty="0" err="1" smtClean="0">
                <a:sym typeface="Wingdings"/>
              </a:rPr>
              <a:t>coloured</a:t>
            </a:r>
            <a:r>
              <a:rPr lang="en-US" dirty="0" smtClean="0">
                <a:sym typeface="Wingdings"/>
              </a:rPr>
              <a:t> maps</a:t>
            </a:r>
          </a:p>
          <a:p>
            <a:pPr lvl="1"/>
            <a:r>
              <a:rPr lang="en-US" dirty="0" smtClean="0">
                <a:sym typeface="Wingdings"/>
              </a:rPr>
              <a:t>scanner with a black/white 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76" y="842878"/>
            <a:ext cx="7622124" cy="5716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task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pilot – 15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april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/>
          <a:lstStyle/>
          <a:p>
            <a:r>
              <a:rPr lang="en-US" dirty="0" smtClean="0"/>
              <a:t>N = 5</a:t>
            </a:r>
          </a:p>
          <a:p>
            <a:r>
              <a:rPr lang="en-US" dirty="0" smtClean="0"/>
              <a:t>1500 trials</a:t>
            </a:r>
          </a:p>
          <a:p>
            <a:pPr lvl="1"/>
            <a:r>
              <a:rPr lang="en-US" dirty="0" smtClean="0"/>
              <a:t>750 learning</a:t>
            </a:r>
          </a:p>
          <a:p>
            <a:pPr lvl="1"/>
            <a:r>
              <a:rPr lang="en-US" dirty="0" smtClean="0"/>
              <a:t>750 reward (1 or 5£ if goal achieved on time)</a:t>
            </a:r>
          </a:p>
          <a:p>
            <a:r>
              <a:rPr lang="en-US" dirty="0" smtClean="0"/>
              <a:t> 5 quizzes of 10 questions</a:t>
            </a:r>
          </a:p>
          <a:p>
            <a:r>
              <a:rPr lang="en-US" dirty="0" smtClean="0"/>
              <a:t>from/to endpoints</a:t>
            </a:r>
          </a:p>
          <a:p>
            <a:r>
              <a:rPr lang="en-US" dirty="0" smtClean="0"/>
              <a:t>randomly-generated maps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pilot – 15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april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5636891"/>
            <a:ext cx="8229601" cy="489272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No effect of reward</a:t>
            </a:r>
            <a:endParaRPr lang="en-US" dirty="0"/>
          </a:p>
        </p:txBody>
      </p:sp>
      <p:pic>
        <p:nvPicPr>
          <p:cNvPr id="4" name="Picture 3" descr="plot_data_rew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110528" y="1644761"/>
            <a:ext cx="5041832" cy="3772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pilot – 15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april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5636891"/>
            <a:ext cx="8229601" cy="489272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No learning</a:t>
            </a:r>
            <a:endParaRPr lang="en-US" dirty="0"/>
          </a:p>
        </p:txBody>
      </p:sp>
      <p:pic>
        <p:nvPicPr>
          <p:cNvPr id="5" name="Picture 4" descr="plot_quiz_time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034595" y="1417638"/>
            <a:ext cx="5395486" cy="4036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pilot – 15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april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5636891"/>
            <a:ext cx="8229601" cy="489272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Some seem to learn. Poor quizzes overall?</a:t>
            </a:r>
            <a:endParaRPr lang="en-US" dirty="0"/>
          </a:p>
        </p:txBody>
      </p:sp>
      <p:pic>
        <p:nvPicPr>
          <p:cNvPr id="7" name="Picture 6" descr="plot_data_subsrew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199" y="1678591"/>
            <a:ext cx="4210310" cy="3150214"/>
          </a:xfrm>
          <a:prstGeom prst="rect">
            <a:avLst/>
          </a:prstGeom>
        </p:spPr>
      </p:pic>
      <p:pic>
        <p:nvPicPr>
          <p:cNvPr id="8" name="Picture 7" descr="plot_quiz_substime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486515" y="1678591"/>
            <a:ext cx="4200285" cy="315021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rot="5400000">
            <a:off x="2960338" y="3383380"/>
            <a:ext cx="341116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497</Words>
  <Application>Microsoft Macintosh PowerPoint</Application>
  <PresentationFormat>On-screen Show (4:3)</PresentationFormat>
  <Paragraphs>95</Paragraphs>
  <Slides>31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subway</vt:lpstr>
      <vt:lpstr>questions</vt:lpstr>
      <vt:lpstr>hypothesis</vt:lpstr>
      <vt:lpstr>method</vt:lpstr>
      <vt:lpstr>the task</vt:lpstr>
      <vt:lpstr>1st pilot – 15th april</vt:lpstr>
      <vt:lpstr>1st pilot – 15th april</vt:lpstr>
      <vt:lpstr>1st pilot – 15th april</vt:lpstr>
      <vt:lpstr>1st pilot – 15th april</vt:lpstr>
      <vt:lpstr>2nd pilot – 22nd april</vt:lpstr>
      <vt:lpstr>2nd pilot – 22nd april</vt:lpstr>
      <vt:lpstr>2nd pilot (bis) – 24th april</vt:lpstr>
      <vt:lpstr>2nd pilot (bis) – 24th april</vt:lpstr>
      <vt:lpstr>2nd pilot (bis) – 24th april</vt:lpstr>
      <vt:lpstr>2nd pilot (bis) – 24th april</vt:lpstr>
      <vt:lpstr>2nd pilot (bis) – 24th april</vt:lpstr>
      <vt:lpstr>3rd pilot – 1st may</vt:lpstr>
      <vt:lpstr>3rd pilot – 1st may</vt:lpstr>
      <vt:lpstr>3rd pilot – 1st may</vt:lpstr>
      <vt:lpstr>3rd pilot (bis) – 6th may</vt:lpstr>
      <vt:lpstr>3rd pilot (bis) – 6th may</vt:lpstr>
      <vt:lpstr>4th pilot – 29th may</vt:lpstr>
      <vt:lpstr>4th pilot – 29th may</vt:lpstr>
      <vt:lpstr>5th pilot – 18th june</vt:lpstr>
      <vt:lpstr>Slide 25</vt:lpstr>
      <vt:lpstr>Slide 26</vt:lpstr>
      <vt:lpstr>Slide 27</vt:lpstr>
      <vt:lpstr>Slide 28</vt:lpstr>
      <vt:lpstr>Slide 29</vt:lpstr>
      <vt:lpstr>5th pilot – 18th june</vt:lpstr>
      <vt:lpstr>next?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subway</dc:title>
  <dc:creator>Jan Balaguer</dc:creator>
  <cp:lastModifiedBy>Jan Balaguer</cp:lastModifiedBy>
  <cp:revision>9</cp:revision>
  <dcterms:created xsi:type="dcterms:W3CDTF">2013-06-20T23:35:40Z</dcterms:created>
  <dcterms:modified xsi:type="dcterms:W3CDTF">2013-06-21T00:57:46Z</dcterms:modified>
</cp:coreProperties>
</file>