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21388388" cy="30275213"/>
  <p:notesSz cx="6858000" cy="9144000"/>
  <p:defaultTextStyle>
    <a:defPPr>
      <a:defRPr lang="en-US"/>
    </a:defPPr>
    <a:lvl1pPr marL="0" algn="l" defTabSz="147607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070" algn="l" defTabSz="147607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140" algn="l" defTabSz="147607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211" algn="l" defTabSz="147607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281" algn="l" defTabSz="147607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351" algn="l" defTabSz="147607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421" algn="l" defTabSz="147607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2491" algn="l" defTabSz="147607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8562" algn="l" defTabSz="147607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A7DBFE"/>
    <a:srgbClr val="147149"/>
    <a:srgbClr val="F88BFD"/>
    <a:srgbClr val="F51522"/>
    <a:srgbClr val="6A29F5"/>
    <a:srgbClr val="3BFEFD"/>
    <a:srgbClr val="7AF934"/>
    <a:srgbClr val="3090D5"/>
    <a:srgbClr val="F8C726"/>
    <a:srgbClr val="0021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048" autoAdjust="0"/>
  </p:normalViewPr>
  <p:slideViewPr>
    <p:cSldViewPr snapToGrid="0" snapToObjects="1">
      <p:cViewPr>
        <p:scale>
          <a:sx n="125" d="100"/>
          <a:sy n="125" d="100"/>
        </p:scale>
        <p:origin x="3864" y="12328"/>
      </p:cViewPr>
      <p:guideLst>
        <p:guide orient="horz" pos="9536"/>
        <p:guide pos="67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129" y="9404941"/>
            <a:ext cx="18180130" cy="6489548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258" y="17155954"/>
            <a:ext cx="14971872" cy="77369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2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8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E86A-58CF-6043-B0B3-E8263891B9D0}" type="datetimeFigureOut">
              <a:rPr lang="en-US" smtClean="0"/>
              <a:t>07/05/2015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6803-27F9-CF46-8E39-1A5B65868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73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E86A-58CF-6043-B0B3-E8263891B9D0}" type="datetimeFigureOut">
              <a:rPr lang="en-US" smtClean="0"/>
              <a:t>07/05/2015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6803-27F9-CF46-8E39-1A5B65868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45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271142" y="5354227"/>
            <a:ext cx="11254898" cy="114036636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2739" y="5354227"/>
            <a:ext cx="33411930" cy="114036636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E86A-58CF-6043-B0B3-E8263891B9D0}" type="datetimeFigureOut">
              <a:rPr lang="en-US" smtClean="0"/>
              <a:t>07/05/2015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6803-27F9-CF46-8E39-1A5B65868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08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E86A-58CF-6043-B0B3-E8263891B9D0}" type="datetimeFigureOut">
              <a:rPr lang="en-US" smtClean="0"/>
              <a:t>07/05/2015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6803-27F9-CF46-8E39-1A5B65868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53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535" y="19454630"/>
            <a:ext cx="18180130" cy="6012994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535" y="12831929"/>
            <a:ext cx="18180130" cy="6622701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070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140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21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28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35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42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249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8562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E86A-58CF-6043-B0B3-E8263891B9D0}" type="datetimeFigureOut">
              <a:rPr lang="en-US" smtClean="0"/>
              <a:t>07/05/2015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6803-27F9-CF46-8E39-1A5B65868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2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2740" y="31186275"/>
            <a:ext cx="22331556" cy="88204590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0769" y="31186275"/>
            <a:ext cx="22335271" cy="88204590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E86A-58CF-6043-B0B3-E8263891B9D0}" type="datetimeFigureOut">
              <a:rPr lang="en-US" smtClean="0"/>
              <a:t>07/05/2015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6803-27F9-CF46-8E39-1A5B65868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39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420" y="1212412"/>
            <a:ext cx="19249549" cy="5045869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420" y="6776884"/>
            <a:ext cx="9450252" cy="2824283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070" indent="0">
              <a:buNone/>
              <a:defRPr sz="6500" b="1"/>
            </a:lvl2pPr>
            <a:lvl3pPr marL="2952140" indent="0">
              <a:buNone/>
              <a:defRPr sz="5800" b="1"/>
            </a:lvl3pPr>
            <a:lvl4pPr marL="4428211" indent="0">
              <a:buNone/>
              <a:defRPr sz="5200" b="1"/>
            </a:lvl4pPr>
            <a:lvl5pPr marL="5904281" indent="0">
              <a:buNone/>
              <a:defRPr sz="5200" b="1"/>
            </a:lvl5pPr>
            <a:lvl6pPr marL="7380351" indent="0">
              <a:buNone/>
              <a:defRPr sz="5200" b="1"/>
            </a:lvl6pPr>
            <a:lvl7pPr marL="8856421" indent="0">
              <a:buNone/>
              <a:defRPr sz="5200" b="1"/>
            </a:lvl7pPr>
            <a:lvl8pPr marL="10332491" indent="0">
              <a:buNone/>
              <a:defRPr sz="5200" b="1"/>
            </a:lvl8pPr>
            <a:lvl9pPr marL="11808562" indent="0">
              <a:buNone/>
              <a:defRPr sz="52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420" y="9601167"/>
            <a:ext cx="9450252" cy="17443290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5005" y="6776884"/>
            <a:ext cx="9453965" cy="2824283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070" indent="0">
              <a:buNone/>
              <a:defRPr sz="6500" b="1"/>
            </a:lvl2pPr>
            <a:lvl3pPr marL="2952140" indent="0">
              <a:buNone/>
              <a:defRPr sz="5800" b="1"/>
            </a:lvl3pPr>
            <a:lvl4pPr marL="4428211" indent="0">
              <a:buNone/>
              <a:defRPr sz="5200" b="1"/>
            </a:lvl4pPr>
            <a:lvl5pPr marL="5904281" indent="0">
              <a:buNone/>
              <a:defRPr sz="5200" b="1"/>
            </a:lvl5pPr>
            <a:lvl6pPr marL="7380351" indent="0">
              <a:buNone/>
              <a:defRPr sz="5200" b="1"/>
            </a:lvl6pPr>
            <a:lvl7pPr marL="8856421" indent="0">
              <a:buNone/>
              <a:defRPr sz="5200" b="1"/>
            </a:lvl7pPr>
            <a:lvl8pPr marL="10332491" indent="0">
              <a:buNone/>
              <a:defRPr sz="5200" b="1"/>
            </a:lvl8pPr>
            <a:lvl9pPr marL="11808562" indent="0">
              <a:buNone/>
              <a:defRPr sz="52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5005" y="9601167"/>
            <a:ext cx="9453965" cy="17443290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E86A-58CF-6043-B0B3-E8263891B9D0}" type="datetimeFigureOut">
              <a:rPr lang="en-US" smtClean="0"/>
              <a:t>07/05/2015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6803-27F9-CF46-8E39-1A5B65868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78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E86A-58CF-6043-B0B3-E8263891B9D0}" type="datetimeFigureOut">
              <a:rPr lang="en-US" smtClean="0"/>
              <a:t>07/05/2015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6803-27F9-CF46-8E39-1A5B65868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77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E86A-58CF-6043-B0B3-E8263891B9D0}" type="datetimeFigureOut">
              <a:rPr lang="en-US" smtClean="0"/>
              <a:t>07/05/2015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6803-27F9-CF46-8E39-1A5B65868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88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421" y="1205402"/>
            <a:ext cx="7036632" cy="5129967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2266" y="1205404"/>
            <a:ext cx="11956703" cy="25839056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421" y="6335371"/>
            <a:ext cx="7036632" cy="20709089"/>
          </a:xfrm>
        </p:spPr>
        <p:txBody>
          <a:bodyPr/>
          <a:lstStyle>
            <a:lvl1pPr marL="0" indent="0">
              <a:buNone/>
              <a:defRPr sz="4500"/>
            </a:lvl1pPr>
            <a:lvl2pPr marL="1476070" indent="0">
              <a:buNone/>
              <a:defRPr sz="3900"/>
            </a:lvl2pPr>
            <a:lvl3pPr marL="2952140" indent="0">
              <a:buNone/>
              <a:defRPr sz="3200"/>
            </a:lvl3pPr>
            <a:lvl4pPr marL="4428211" indent="0">
              <a:buNone/>
              <a:defRPr sz="2900"/>
            </a:lvl4pPr>
            <a:lvl5pPr marL="5904281" indent="0">
              <a:buNone/>
              <a:defRPr sz="2900"/>
            </a:lvl5pPr>
            <a:lvl6pPr marL="7380351" indent="0">
              <a:buNone/>
              <a:defRPr sz="2900"/>
            </a:lvl6pPr>
            <a:lvl7pPr marL="8856421" indent="0">
              <a:buNone/>
              <a:defRPr sz="2900"/>
            </a:lvl7pPr>
            <a:lvl8pPr marL="10332491" indent="0">
              <a:buNone/>
              <a:defRPr sz="2900"/>
            </a:lvl8pPr>
            <a:lvl9pPr marL="11808562" indent="0">
              <a:buNone/>
              <a:defRPr sz="2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E86A-58CF-6043-B0B3-E8263891B9D0}" type="datetimeFigureOut">
              <a:rPr lang="en-US" smtClean="0"/>
              <a:t>07/05/2015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6803-27F9-CF46-8E39-1A5B65868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8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2274" y="21192649"/>
            <a:ext cx="12833033" cy="2501912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2274" y="2705146"/>
            <a:ext cx="12833033" cy="18165128"/>
          </a:xfrm>
        </p:spPr>
        <p:txBody>
          <a:bodyPr/>
          <a:lstStyle>
            <a:lvl1pPr marL="0" indent="0">
              <a:buNone/>
              <a:defRPr sz="10300"/>
            </a:lvl1pPr>
            <a:lvl2pPr marL="1476070" indent="0">
              <a:buNone/>
              <a:defRPr sz="9000"/>
            </a:lvl2pPr>
            <a:lvl3pPr marL="2952140" indent="0">
              <a:buNone/>
              <a:defRPr sz="7700"/>
            </a:lvl3pPr>
            <a:lvl4pPr marL="4428211" indent="0">
              <a:buNone/>
              <a:defRPr sz="6500"/>
            </a:lvl4pPr>
            <a:lvl5pPr marL="5904281" indent="0">
              <a:buNone/>
              <a:defRPr sz="6500"/>
            </a:lvl5pPr>
            <a:lvl6pPr marL="7380351" indent="0">
              <a:buNone/>
              <a:defRPr sz="6500"/>
            </a:lvl6pPr>
            <a:lvl7pPr marL="8856421" indent="0">
              <a:buNone/>
              <a:defRPr sz="6500"/>
            </a:lvl7pPr>
            <a:lvl8pPr marL="10332491" indent="0">
              <a:buNone/>
              <a:defRPr sz="6500"/>
            </a:lvl8pPr>
            <a:lvl9pPr marL="11808562" indent="0">
              <a:buNone/>
              <a:defRPr sz="6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2274" y="23694561"/>
            <a:ext cx="12833033" cy="3553130"/>
          </a:xfrm>
        </p:spPr>
        <p:txBody>
          <a:bodyPr/>
          <a:lstStyle>
            <a:lvl1pPr marL="0" indent="0">
              <a:buNone/>
              <a:defRPr sz="4500"/>
            </a:lvl1pPr>
            <a:lvl2pPr marL="1476070" indent="0">
              <a:buNone/>
              <a:defRPr sz="3900"/>
            </a:lvl2pPr>
            <a:lvl3pPr marL="2952140" indent="0">
              <a:buNone/>
              <a:defRPr sz="3200"/>
            </a:lvl3pPr>
            <a:lvl4pPr marL="4428211" indent="0">
              <a:buNone/>
              <a:defRPr sz="2900"/>
            </a:lvl4pPr>
            <a:lvl5pPr marL="5904281" indent="0">
              <a:buNone/>
              <a:defRPr sz="2900"/>
            </a:lvl5pPr>
            <a:lvl6pPr marL="7380351" indent="0">
              <a:buNone/>
              <a:defRPr sz="2900"/>
            </a:lvl6pPr>
            <a:lvl7pPr marL="8856421" indent="0">
              <a:buNone/>
              <a:defRPr sz="2900"/>
            </a:lvl7pPr>
            <a:lvl8pPr marL="10332491" indent="0">
              <a:buNone/>
              <a:defRPr sz="2900"/>
            </a:lvl8pPr>
            <a:lvl9pPr marL="11808562" indent="0">
              <a:buNone/>
              <a:defRPr sz="2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E86A-58CF-6043-B0B3-E8263891B9D0}" type="datetimeFigureOut">
              <a:rPr lang="en-US" smtClean="0"/>
              <a:t>07/05/2015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6803-27F9-CF46-8E39-1A5B65868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79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420" y="1212412"/>
            <a:ext cx="19249549" cy="5045869"/>
          </a:xfrm>
          <a:prstGeom prst="rect">
            <a:avLst/>
          </a:prstGeom>
        </p:spPr>
        <p:txBody>
          <a:bodyPr vert="horz" lIns="295214" tIns="147607" rIns="295214" bIns="147607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420" y="7064219"/>
            <a:ext cx="19249549" cy="19980241"/>
          </a:xfrm>
          <a:prstGeom prst="rect">
            <a:avLst/>
          </a:prstGeom>
        </p:spPr>
        <p:txBody>
          <a:bodyPr vert="horz" lIns="295214" tIns="147607" rIns="295214" bIns="147607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419" y="28060639"/>
            <a:ext cx="4990624" cy="1611875"/>
          </a:xfrm>
          <a:prstGeom prst="rect">
            <a:avLst/>
          </a:prstGeom>
        </p:spPr>
        <p:txBody>
          <a:bodyPr vert="horz" lIns="295214" tIns="147607" rIns="295214" bIns="147607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BE86A-58CF-6043-B0B3-E8263891B9D0}" type="datetimeFigureOut">
              <a:rPr lang="en-US" smtClean="0"/>
              <a:t>07/05/2015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07699" y="28060639"/>
            <a:ext cx="6772990" cy="1611875"/>
          </a:xfrm>
          <a:prstGeom prst="rect">
            <a:avLst/>
          </a:prstGeom>
        </p:spPr>
        <p:txBody>
          <a:bodyPr vert="horz" lIns="295214" tIns="147607" rIns="295214" bIns="147607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28345" y="28060639"/>
            <a:ext cx="4990624" cy="1611875"/>
          </a:xfrm>
          <a:prstGeom prst="rect">
            <a:avLst/>
          </a:prstGeom>
        </p:spPr>
        <p:txBody>
          <a:bodyPr vert="horz" lIns="295214" tIns="147607" rIns="295214" bIns="147607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26803-27F9-CF46-8E39-1A5B65868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2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76070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053" indent="-1107053" algn="l" defTabSz="1476070" rtl="0" eaLnBrk="1" latinLnBrk="0" hangingPunct="1">
        <a:spcBef>
          <a:spcPct val="20000"/>
        </a:spcBef>
        <a:buFont typeface="Arial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614" indent="-922544" algn="l" defTabSz="1476070" rtl="0" eaLnBrk="1" latinLnBrk="0" hangingPunct="1">
        <a:spcBef>
          <a:spcPct val="20000"/>
        </a:spcBef>
        <a:buFont typeface="Arial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176" indent="-738035" algn="l" defTabSz="1476070" rtl="0" eaLnBrk="1" latinLnBrk="0" hangingPunct="1">
        <a:spcBef>
          <a:spcPct val="20000"/>
        </a:spcBef>
        <a:buFont typeface="Arial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246" indent="-738035" algn="l" defTabSz="1476070" rtl="0" eaLnBrk="1" latinLnBrk="0" hangingPunct="1">
        <a:spcBef>
          <a:spcPct val="20000"/>
        </a:spcBef>
        <a:buFont typeface="Arial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316" indent="-738035" algn="l" defTabSz="1476070" rtl="0" eaLnBrk="1" latinLnBrk="0" hangingPunct="1">
        <a:spcBef>
          <a:spcPct val="20000"/>
        </a:spcBef>
        <a:buFont typeface="Arial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386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4456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0527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6597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07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14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21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28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35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42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249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8562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0" Type="http://schemas.openxmlformats.org/officeDocument/2006/relationships/image" Target="../media/image19.emf"/><Relationship Id="rId21" Type="http://schemas.openxmlformats.org/officeDocument/2006/relationships/image" Target="../media/image20.emf"/><Relationship Id="rId22" Type="http://schemas.openxmlformats.org/officeDocument/2006/relationships/image" Target="../media/image21.emf"/><Relationship Id="rId23" Type="http://schemas.openxmlformats.org/officeDocument/2006/relationships/image" Target="../media/image22.emf"/><Relationship Id="rId24" Type="http://schemas.openxmlformats.org/officeDocument/2006/relationships/image" Target="../media/image23.emf"/><Relationship Id="rId25" Type="http://schemas.openxmlformats.org/officeDocument/2006/relationships/image" Target="../media/image24.png"/><Relationship Id="rId26" Type="http://schemas.openxmlformats.org/officeDocument/2006/relationships/image" Target="../media/image25.emf"/><Relationship Id="rId27" Type="http://schemas.openxmlformats.org/officeDocument/2006/relationships/image" Target="../media/image26.emf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30" Type="http://schemas.openxmlformats.org/officeDocument/2006/relationships/image" Target="../media/image29.png"/><Relationship Id="rId31" Type="http://schemas.openxmlformats.org/officeDocument/2006/relationships/image" Target="../media/image30.emf"/><Relationship Id="rId32" Type="http://schemas.openxmlformats.org/officeDocument/2006/relationships/image" Target="../media/image31.png"/><Relationship Id="rId9" Type="http://schemas.openxmlformats.org/officeDocument/2006/relationships/image" Target="../media/image8.png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33" Type="http://schemas.openxmlformats.org/officeDocument/2006/relationships/image" Target="../media/image32.png"/><Relationship Id="rId34" Type="http://schemas.openxmlformats.org/officeDocument/2006/relationships/image" Target="../media/image33.png"/><Relationship Id="rId35" Type="http://schemas.openxmlformats.org/officeDocument/2006/relationships/image" Target="../media/image34.emf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emf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emf"/><Relationship Id="rId19" Type="http://schemas.openxmlformats.org/officeDocument/2006/relationships/image" Target="../media/image18.emf"/><Relationship Id="rId37" Type="http://schemas.openxmlformats.org/officeDocument/2006/relationships/image" Target="../media/image36.png"/><Relationship Id="rId38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TextBox 342"/>
          <p:cNvSpPr txBox="1"/>
          <p:nvPr/>
        </p:nvSpPr>
        <p:spPr>
          <a:xfrm>
            <a:off x="12519652" y="15281599"/>
            <a:ext cx="31174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2147"/>
                </a:solidFill>
                <a:latin typeface="Aller Display"/>
                <a:cs typeface="Aller Display"/>
              </a:rPr>
              <a:t>ROI analysis</a:t>
            </a:r>
            <a:endParaRPr lang="en-US" sz="4000" dirty="0">
              <a:solidFill>
                <a:srgbClr val="002147"/>
              </a:solidFill>
              <a:latin typeface="Aller Display"/>
              <a:cs typeface="Aller Display"/>
            </a:endParaRPr>
          </a:p>
        </p:txBody>
      </p:sp>
      <p:pic>
        <p:nvPicPr>
          <p:cNvPr id="25" name="Picture 24" descr="green_0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327810" y="10595485"/>
            <a:ext cx="912201" cy="834980"/>
          </a:xfrm>
          <a:prstGeom prst="rect">
            <a:avLst/>
          </a:prstGeom>
        </p:spPr>
      </p:pic>
      <p:pic>
        <p:nvPicPr>
          <p:cNvPr id="461" name="Picture 460" descr="blue_spiky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508" y="15678768"/>
            <a:ext cx="352752" cy="7090318"/>
          </a:xfrm>
          <a:prstGeom prst="rect">
            <a:avLst/>
          </a:prstGeom>
        </p:spPr>
      </p:pic>
      <p:pic>
        <p:nvPicPr>
          <p:cNvPr id="94" name="Picture 93" descr="green_45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49174" y="15483462"/>
            <a:ext cx="1526540" cy="763270"/>
          </a:xfrm>
          <a:prstGeom prst="rect">
            <a:avLst/>
          </a:prstGeom>
        </p:spPr>
      </p:pic>
      <p:pic>
        <p:nvPicPr>
          <p:cNvPr id="88" name="Picture 87" descr="yellow_spiky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207" y="21898582"/>
            <a:ext cx="352752" cy="7090318"/>
          </a:xfrm>
          <a:prstGeom prst="rect">
            <a:avLst/>
          </a:prstGeom>
        </p:spPr>
      </p:pic>
      <p:pic>
        <p:nvPicPr>
          <p:cNvPr id="85" name="Picture 84" descr="blue_spiky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784" y="21898582"/>
            <a:ext cx="352752" cy="709031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173812" y="3188149"/>
            <a:ext cx="12818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FoundrySterling-Book"/>
                <a:cs typeface="FoundrySterling-Book"/>
              </a:rPr>
              <a:t>juan.delojobalaguer@psy.ox.ac.uk</a:t>
            </a:r>
            <a:endParaRPr lang="en-US" sz="2800" dirty="0">
              <a:latin typeface="FoundrySterling-Book"/>
              <a:cs typeface="FoundrySterling-Book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3812" y="2379300"/>
            <a:ext cx="12828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baseline="30000" dirty="0" smtClean="0">
                <a:latin typeface="FoundrySterling-Book"/>
                <a:cs typeface="FoundrySterling-Book"/>
              </a:rPr>
              <a:t>1 </a:t>
            </a:r>
            <a:r>
              <a:rPr lang="en-US" sz="3600" b="1" dirty="0" smtClean="0">
                <a:latin typeface="FoundrySterling-Book"/>
                <a:cs typeface="FoundrySterling-Book"/>
              </a:rPr>
              <a:t>Jan </a:t>
            </a:r>
            <a:r>
              <a:rPr lang="en-US" sz="3600" b="1" dirty="0" err="1" smtClean="0">
                <a:latin typeface="FoundrySterling-Book"/>
                <a:cs typeface="FoundrySterling-Book"/>
              </a:rPr>
              <a:t>Balaguer</a:t>
            </a:r>
            <a:r>
              <a:rPr lang="en-US" sz="3600" b="1" dirty="0" smtClean="0">
                <a:latin typeface="FoundrySterling-Book"/>
                <a:cs typeface="FoundrySterling-Book"/>
              </a:rPr>
              <a:t>, </a:t>
            </a:r>
            <a:r>
              <a:rPr lang="en-US" sz="3600" b="1" baseline="30000" dirty="0" smtClean="0">
                <a:latin typeface="FoundrySterling-Book"/>
                <a:cs typeface="FoundrySterling-Book"/>
              </a:rPr>
              <a:t>2 </a:t>
            </a:r>
            <a:r>
              <a:rPr lang="en-US" sz="3600" b="1" dirty="0" err="1" smtClean="0">
                <a:latin typeface="FoundrySterling-Book"/>
                <a:cs typeface="FoundrySterling-Book"/>
              </a:rPr>
              <a:t>Demis</a:t>
            </a:r>
            <a:r>
              <a:rPr lang="en-US" sz="3600" b="1" dirty="0" smtClean="0">
                <a:latin typeface="FoundrySterling-Book"/>
                <a:cs typeface="FoundrySterling-Book"/>
              </a:rPr>
              <a:t> </a:t>
            </a:r>
            <a:r>
              <a:rPr lang="en-US" sz="3600" b="1" dirty="0" err="1" smtClean="0">
                <a:latin typeface="FoundrySterling-Book"/>
                <a:cs typeface="FoundrySterling-Book"/>
              </a:rPr>
              <a:t>Hassabis</a:t>
            </a:r>
            <a:r>
              <a:rPr lang="en-US" sz="3600" b="1" dirty="0" smtClean="0">
                <a:latin typeface="FoundrySterling-Book"/>
                <a:cs typeface="FoundrySterling-Book"/>
              </a:rPr>
              <a:t>, </a:t>
            </a:r>
            <a:r>
              <a:rPr lang="en-US" sz="3600" b="1" baseline="30000" dirty="0" smtClean="0">
                <a:latin typeface="FoundrySterling-Book"/>
                <a:cs typeface="FoundrySterling-Book"/>
              </a:rPr>
              <a:t>2 </a:t>
            </a:r>
            <a:r>
              <a:rPr lang="en-US" sz="3600" b="1" dirty="0" smtClean="0">
                <a:latin typeface="FoundrySterling-Book"/>
                <a:cs typeface="FoundrySterling-Book"/>
              </a:rPr>
              <a:t>Hugo </a:t>
            </a:r>
            <a:r>
              <a:rPr lang="en-US" sz="3600" b="1" dirty="0" err="1" smtClean="0">
                <a:latin typeface="FoundrySterling-Book"/>
                <a:cs typeface="FoundrySterling-Book"/>
              </a:rPr>
              <a:t>Spiers</a:t>
            </a:r>
            <a:r>
              <a:rPr lang="en-US" sz="3600" b="1" dirty="0" smtClean="0">
                <a:latin typeface="FoundrySterling-Book"/>
                <a:cs typeface="FoundrySterling-Book"/>
              </a:rPr>
              <a:t>, </a:t>
            </a:r>
            <a:r>
              <a:rPr lang="en-US" sz="3600" b="1" baseline="30000" dirty="0" smtClean="0">
                <a:latin typeface="FoundrySterling-Book"/>
                <a:cs typeface="FoundrySterling-Book"/>
              </a:rPr>
              <a:t>1 </a:t>
            </a:r>
            <a:r>
              <a:rPr lang="en-US" sz="3600" b="1" dirty="0" smtClean="0">
                <a:latin typeface="FoundrySterling-Book"/>
                <a:cs typeface="FoundrySterling-Book"/>
              </a:rPr>
              <a:t>Chris Summerfield</a:t>
            </a:r>
            <a:endParaRPr lang="en-US" sz="3600" b="1" dirty="0">
              <a:latin typeface="FoundrySterling-Book"/>
              <a:cs typeface="FoundrySterling-Book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1173812" y="1203434"/>
            <a:ext cx="12818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002147"/>
                </a:solidFill>
                <a:latin typeface="Aller Display"/>
                <a:cs typeface="Aller Display"/>
              </a:rPr>
              <a:t>hierarchical planning during navigation</a:t>
            </a:r>
            <a:endParaRPr lang="en-US" sz="5400" dirty="0">
              <a:solidFill>
                <a:srgbClr val="002147"/>
              </a:solidFill>
              <a:latin typeface="Aller Display"/>
              <a:cs typeface="Aller Display"/>
            </a:endParaRPr>
          </a:p>
        </p:txBody>
      </p:sp>
      <p:grpSp>
        <p:nvGrpSpPr>
          <p:cNvPr id="347" name="Group 346"/>
          <p:cNvGrpSpPr/>
          <p:nvPr/>
        </p:nvGrpSpPr>
        <p:grpSpPr>
          <a:xfrm>
            <a:off x="14554069" y="900992"/>
            <a:ext cx="6242055" cy="3109254"/>
            <a:chOff x="14447894" y="900992"/>
            <a:chExt cx="6242055" cy="3109254"/>
          </a:xfrm>
        </p:grpSpPr>
        <p:grpSp>
          <p:nvGrpSpPr>
            <p:cNvPr id="346" name="Group 345"/>
            <p:cNvGrpSpPr/>
            <p:nvPr/>
          </p:nvGrpSpPr>
          <p:grpSpPr>
            <a:xfrm>
              <a:off x="15609605" y="900992"/>
              <a:ext cx="5080344" cy="1693448"/>
              <a:chOff x="15609605" y="900992"/>
              <a:chExt cx="5080344" cy="1693448"/>
            </a:xfrm>
          </p:grpSpPr>
          <p:pic>
            <p:nvPicPr>
              <p:cNvPr id="9" name="Picture 8" descr="oxford.pdf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09605" y="900992"/>
                <a:ext cx="1693448" cy="1693448"/>
              </a:xfrm>
              <a:prstGeom prst="rect">
                <a:avLst/>
              </a:prstGeom>
            </p:spPr>
          </p:pic>
          <p:pic>
            <p:nvPicPr>
              <p:cNvPr id="19" name="Picture 18" descr="ucl.pdf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03053" y="900992"/>
                <a:ext cx="1693448" cy="1693448"/>
              </a:xfrm>
              <a:prstGeom prst="rect">
                <a:avLst/>
              </a:prstGeom>
            </p:spPr>
          </p:pic>
          <p:pic>
            <p:nvPicPr>
              <p:cNvPr id="334" name="Picture 333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996501" y="900992"/>
                <a:ext cx="1693448" cy="1693448"/>
              </a:xfrm>
              <a:prstGeom prst="rect">
                <a:avLst/>
              </a:prstGeom>
            </p:spPr>
          </p:pic>
        </p:grpSp>
        <p:sp>
          <p:nvSpPr>
            <p:cNvPr id="335" name="TextBox 334"/>
            <p:cNvSpPr txBox="1"/>
            <p:nvPr/>
          </p:nvSpPr>
          <p:spPr>
            <a:xfrm>
              <a:off x="14447894" y="2933028"/>
              <a:ext cx="623669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baseline="30000" dirty="0">
                  <a:latin typeface="FoundrySterling-Book"/>
                  <a:cs typeface="FoundrySterling-Book"/>
                </a:rPr>
                <a:t>1 </a:t>
              </a:r>
              <a:r>
                <a:rPr lang="en-US" sz="3200" b="1" dirty="0">
                  <a:latin typeface="FoundrySterling-Book"/>
                  <a:cs typeface="FoundrySterling-Book"/>
                </a:rPr>
                <a:t>University of </a:t>
              </a:r>
              <a:r>
                <a:rPr lang="en-US" sz="3200" b="1" dirty="0" smtClean="0">
                  <a:latin typeface="FoundrySterling-Book"/>
                  <a:cs typeface="FoundrySterling-Book"/>
                </a:rPr>
                <a:t>Oxford</a:t>
              </a:r>
            </a:p>
            <a:p>
              <a:pPr algn="r"/>
              <a:r>
                <a:rPr lang="en-US" sz="3200" b="1" baseline="30000" dirty="0" smtClean="0">
                  <a:latin typeface="FoundrySterling-Book"/>
                  <a:cs typeface="FoundrySterling-Book"/>
                </a:rPr>
                <a:t>2 </a:t>
              </a:r>
              <a:r>
                <a:rPr lang="en-US" sz="3200" b="1" dirty="0" smtClean="0">
                  <a:latin typeface="FoundrySterling-Book"/>
                  <a:cs typeface="FoundrySterling-Book"/>
                </a:rPr>
                <a:t>University College London</a:t>
              </a:r>
              <a:endParaRPr lang="en-US" sz="3200" b="1" dirty="0">
                <a:latin typeface="FoundrySterling-Book"/>
                <a:cs typeface="FoundrySterling-Book"/>
              </a:endParaRPr>
            </a:p>
          </p:txBody>
        </p:sp>
      </p:grpSp>
      <p:grpSp>
        <p:nvGrpSpPr>
          <p:cNvPr id="370" name="Group 369"/>
          <p:cNvGrpSpPr/>
          <p:nvPr/>
        </p:nvGrpSpPr>
        <p:grpSpPr>
          <a:xfrm>
            <a:off x="12459401" y="5153958"/>
            <a:ext cx="8229599" cy="4482065"/>
            <a:chOff x="12040248" y="6309949"/>
            <a:chExt cx="8229599" cy="4482065"/>
          </a:xfrm>
        </p:grpSpPr>
        <p:pic>
          <p:nvPicPr>
            <p:cNvPr id="315" name="Picture 314" descr="block cue.pn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040248" y="7123353"/>
              <a:ext cx="1647750" cy="1647751"/>
            </a:xfrm>
            <a:prstGeom prst="rect">
              <a:avLst/>
            </a:prstGeom>
          </p:spPr>
        </p:pic>
        <p:pic>
          <p:nvPicPr>
            <p:cNvPr id="316" name="Picture 315" descr="achieved.png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8622097" y="7123354"/>
              <a:ext cx="1647750" cy="1647751"/>
            </a:xfrm>
            <a:prstGeom prst="rect">
              <a:avLst/>
            </a:prstGeom>
          </p:spPr>
        </p:pic>
        <p:pic>
          <p:nvPicPr>
            <p:cNvPr id="317" name="Picture 316" descr="bailout.png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8622095" y="9148677"/>
              <a:ext cx="1643337" cy="1643337"/>
            </a:xfrm>
            <a:prstGeom prst="rect">
              <a:avLst/>
            </a:prstGeom>
          </p:spPr>
        </p:pic>
        <p:pic>
          <p:nvPicPr>
            <p:cNvPr id="318" name="Picture 317" descr="big 1 regular.png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3687999" y="7123354"/>
              <a:ext cx="1647750" cy="1647751"/>
            </a:xfrm>
            <a:prstGeom prst="rect">
              <a:avLst/>
            </a:prstGeom>
          </p:spPr>
        </p:pic>
        <p:pic>
          <p:nvPicPr>
            <p:cNvPr id="319" name="Picture 318" descr="big 2 exchange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5335750" y="7128095"/>
              <a:ext cx="1643009" cy="1643009"/>
            </a:xfrm>
            <a:prstGeom prst="rect">
              <a:avLst/>
            </a:prstGeom>
          </p:spPr>
        </p:pic>
        <p:pic>
          <p:nvPicPr>
            <p:cNvPr id="320" name="Picture 319" descr="big 3 elbow.png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6978758" y="7128095"/>
              <a:ext cx="1643337" cy="1643337"/>
            </a:xfrm>
            <a:prstGeom prst="rect">
              <a:avLst/>
            </a:prstGeom>
          </p:spPr>
        </p:pic>
        <p:cxnSp>
          <p:nvCxnSpPr>
            <p:cNvPr id="321" name="Straight Arrow Connector 320"/>
            <p:cNvCxnSpPr/>
            <p:nvPr/>
          </p:nvCxnSpPr>
          <p:spPr>
            <a:xfrm>
              <a:off x="12040248" y="6714723"/>
              <a:ext cx="822518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TextBox 321"/>
            <p:cNvSpPr txBox="1"/>
            <p:nvPr/>
          </p:nvSpPr>
          <p:spPr>
            <a:xfrm>
              <a:off x="12210042" y="6679281"/>
              <a:ext cx="1249930" cy="369332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r"/>
              <a:r>
                <a:rPr lang="en-US" sz="1800" dirty="0" smtClean="0">
                  <a:latin typeface="FoundrySterling-Book"/>
                  <a:cs typeface="FoundrySterling-Book"/>
                </a:rPr>
                <a:t>time (</a:t>
              </a:r>
              <a:r>
                <a:rPr lang="en-US" sz="1800" dirty="0" err="1" smtClean="0">
                  <a:latin typeface="FoundrySterling-Book"/>
                  <a:cs typeface="FoundrySterling-Book"/>
                </a:rPr>
                <a:t>secs</a:t>
              </a:r>
              <a:r>
                <a:rPr lang="en-US" sz="1800" dirty="0" smtClean="0">
                  <a:latin typeface="FoundrySterling-Book"/>
                  <a:cs typeface="FoundrySterling-Book"/>
                </a:rPr>
                <a:t>)</a:t>
              </a:r>
              <a:endParaRPr lang="en-US" sz="1800" dirty="0">
                <a:latin typeface="FoundrySterling-Book"/>
                <a:cs typeface="FoundrySterling-Book"/>
              </a:endParaRPr>
            </a:p>
          </p:txBody>
        </p:sp>
        <p:sp>
          <p:nvSpPr>
            <p:cNvPr id="326" name="Bent-Up Arrow 325"/>
            <p:cNvSpPr/>
            <p:nvPr/>
          </p:nvSpPr>
          <p:spPr>
            <a:xfrm rot="5400000">
              <a:off x="17090370" y="8464018"/>
              <a:ext cx="586879" cy="2476574"/>
            </a:xfrm>
            <a:prstGeom prst="bentUpArrow">
              <a:avLst>
                <a:gd name="adj1" fmla="val 2404"/>
                <a:gd name="adj2" fmla="val 4786"/>
                <a:gd name="adj3" fmla="val 11014"/>
              </a:avLst>
            </a:prstGeom>
            <a:solidFill>
              <a:schemeClr val="tx1"/>
            </a:solidFill>
            <a:ln cap="rnd">
              <a:solidFill>
                <a:schemeClr val="tx1"/>
              </a:solidFill>
              <a:prstDash val="solid"/>
              <a:rou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15969731" y="10017410"/>
              <a:ext cx="26523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FoundrySterling-Book"/>
                  <a:cs typeface="FoundrySterling-Book"/>
                </a:rPr>
                <a:t>50% probability</a:t>
              </a:r>
            </a:p>
            <a:p>
              <a:r>
                <a:rPr lang="en-US" sz="1800" dirty="0" smtClean="0">
                  <a:latin typeface="FoundrySterling-Book"/>
                  <a:cs typeface="FoundrySterling-Book"/>
                </a:rPr>
                <a:t>of journey being cancelled</a:t>
              </a:r>
              <a:endParaRPr lang="en-US" sz="1800" dirty="0">
                <a:latin typeface="FoundrySterling-Book"/>
                <a:cs typeface="FoundrySterling-Book"/>
              </a:endParaRPr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12399671" y="6309949"/>
              <a:ext cx="892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FoundrySterling-Book"/>
                  <a:cs typeface="FoundrySterling-Book"/>
                </a:rPr>
                <a:t>3 ± 3.5</a:t>
              </a:r>
              <a:endParaRPr lang="en-US" sz="1800" dirty="0">
                <a:latin typeface="FoundrySterling-Book"/>
                <a:cs typeface="FoundrySterling-Book"/>
              </a:endParaRPr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14134916" y="6343803"/>
              <a:ext cx="706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FoundrySterling-Book"/>
                  <a:cs typeface="FoundrySterling-Book"/>
                </a:rPr>
                <a:t>3 ± 2</a:t>
              </a:r>
              <a:endParaRPr lang="en-US" sz="1800" dirty="0">
                <a:latin typeface="FoundrySterling-Book"/>
                <a:cs typeface="FoundrySterling-Book"/>
              </a:endParaRPr>
            </a:p>
          </p:txBody>
        </p:sp>
        <p:sp>
          <p:nvSpPr>
            <p:cNvPr id="330" name="TextBox 329"/>
            <p:cNvSpPr txBox="1"/>
            <p:nvPr/>
          </p:nvSpPr>
          <p:spPr>
            <a:xfrm>
              <a:off x="15688108" y="6342215"/>
              <a:ext cx="706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FoundrySterling-Book"/>
                  <a:cs typeface="FoundrySterling-Book"/>
                </a:rPr>
                <a:t>3 ± 2</a:t>
              </a:r>
              <a:endParaRPr lang="en-US" sz="1800" dirty="0">
                <a:latin typeface="FoundrySterling-Book"/>
                <a:cs typeface="FoundrySterling-Book"/>
              </a:endParaRPr>
            </a:p>
          </p:txBody>
        </p:sp>
        <p:sp>
          <p:nvSpPr>
            <p:cNvPr id="331" name="TextBox 330"/>
            <p:cNvSpPr txBox="1"/>
            <p:nvPr/>
          </p:nvSpPr>
          <p:spPr>
            <a:xfrm>
              <a:off x="17311256" y="6342215"/>
              <a:ext cx="706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FoundrySterling-Book"/>
                  <a:cs typeface="FoundrySterling-Book"/>
                </a:rPr>
                <a:t>3 ± 2</a:t>
              </a:r>
              <a:endParaRPr lang="en-US" sz="1800" dirty="0">
                <a:latin typeface="FoundrySterling-Book"/>
                <a:cs typeface="FoundrySterling-Book"/>
              </a:endParaRPr>
            </a:p>
          </p:txBody>
        </p:sp>
        <p:sp>
          <p:nvSpPr>
            <p:cNvPr id="332" name="TextBox 331"/>
            <p:cNvSpPr txBox="1"/>
            <p:nvPr/>
          </p:nvSpPr>
          <p:spPr>
            <a:xfrm>
              <a:off x="19006840" y="6342215"/>
              <a:ext cx="8919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FoundrySterling-Book"/>
                  <a:cs typeface="FoundrySterling-Book"/>
                </a:rPr>
                <a:t>2 ± 3.5</a:t>
              </a:r>
              <a:endParaRPr lang="en-US" sz="1800" dirty="0">
                <a:latin typeface="FoundrySterling-Book"/>
                <a:cs typeface="FoundrySterling-Book"/>
              </a:endParaRPr>
            </a:p>
          </p:txBody>
        </p:sp>
        <p:cxnSp>
          <p:nvCxnSpPr>
            <p:cNvPr id="333" name="Straight Connector 332"/>
            <p:cNvCxnSpPr/>
            <p:nvPr/>
          </p:nvCxnSpPr>
          <p:spPr>
            <a:xfrm>
              <a:off x="13687999" y="9407274"/>
              <a:ext cx="4935544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Right Arrow 125"/>
            <p:cNvSpPr/>
            <p:nvPr/>
          </p:nvSpPr>
          <p:spPr>
            <a:xfrm>
              <a:off x="17620069" y="8925884"/>
              <a:ext cx="386723" cy="293251"/>
            </a:xfrm>
            <a:prstGeom prst="rightArrow">
              <a:avLst/>
            </a:prstGeom>
            <a:solidFill>
              <a:srgbClr val="3090D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ight Arrow 126"/>
            <p:cNvSpPr/>
            <p:nvPr/>
          </p:nvSpPr>
          <p:spPr>
            <a:xfrm rot="16200000">
              <a:off x="15958137" y="8925716"/>
              <a:ext cx="386722" cy="293251"/>
            </a:xfrm>
            <a:prstGeom prst="rightArrow">
              <a:avLst/>
            </a:prstGeom>
            <a:solidFill>
              <a:srgbClr val="3090D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Right Arrow 368"/>
            <p:cNvSpPr/>
            <p:nvPr/>
          </p:nvSpPr>
          <p:spPr>
            <a:xfrm>
              <a:off x="14293522" y="8925884"/>
              <a:ext cx="386723" cy="293251"/>
            </a:xfrm>
            <a:prstGeom prst="rightArrow">
              <a:avLst/>
            </a:prstGeom>
            <a:solidFill>
              <a:srgbClr val="F8C72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2" name="TextBox 341"/>
          <p:cNvSpPr txBox="1"/>
          <p:nvPr/>
        </p:nvSpPr>
        <p:spPr>
          <a:xfrm>
            <a:off x="1827222" y="21895905"/>
            <a:ext cx="7037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 smtClean="0">
                <a:solidFill>
                  <a:srgbClr val="002147"/>
                </a:solidFill>
                <a:latin typeface="Aller Display"/>
                <a:cs typeface="Aller Display"/>
              </a:rPr>
              <a:t>Conclusions</a:t>
            </a:r>
          </a:p>
        </p:txBody>
      </p:sp>
      <p:pic>
        <p:nvPicPr>
          <p:cNvPr id="360" name="Picture 35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250" y="22124134"/>
            <a:ext cx="1434170" cy="717085"/>
          </a:xfrm>
          <a:prstGeom prst="rect">
            <a:avLst/>
          </a:prstGeom>
        </p:spPr>
      </p:pic>
      <p:sp>
        <p:nvSpPr>
          <p:cNvPr id="266" name="TextBox 265"/>
          <p:cNvSpPr txBox="1"/>
          <p:nvPr/>
        </p:nvSpPr>
        <p:spPr>
          <a:xfrm>
            <a:off x="1834540" y="4198933"/>
            <a:ext cx="7037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 smtClean="0">
                <a:solidFill>
                  <a:srgbClr val="002147"/>
                </a:solidFill>
                <a:latin typeface="Aller Display"/>
                <a:cs typeface="Aller Display"/>
              </a:rPr>
              <a:t> Introduction</a:t>
            </a:r>
            <a:endParaRPr lang="en-US" sz="4000" dirty="0">
              <a:solidFill>
                <a:srgbClr val="002147"/>
              </a:solidFill>
              <a:latin typeface="Aller Display"/>
              <a:cs typeface="Aller Display"/>
            </a:endParaRPr>
          </a:p>
        </p:txBody>
      </p:sp>
      <p:sp>
        <p:nvSpPr>
          <p:cNvPr id="341" name="TextBox 340"/>
          <p:cNvSpPr txBox="1"/>
          <p:nvPr/>
        </p:nvSpPr>
        <p:spPr>
          <a:xfrm>
            <a:off x="12519652" y="4198933"/>
            <a:ext cx="7040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2147"/>
                </a:solidFill>
                <a:latin typeface="Aller Display"/>
                <a:cs typeface="Aller Display"/>
              </a:rPr>
              <a:t>Task design</a:t>
            </a:r>
            <a:endParaRPr lang="en-US" sz="4000" dirty="0">
              <a:solidFill>
                <a:srgbClr val="002147"/>
              </a:solidFill>
              <a:latin typeface="Aller Display"/>
              <a:cs typeface="Aller Display"/>
            </a:endParaRPr>
          </a:p>
        </p:txBody>
      </p:sp>
      <p:sp>
        <p:nvSpPr>
          <p:cNvPr id="381" name="TextBox 380"/>
          <p:cNvSpPr txBox="1"/>
          <p:nvPr/>
        </p:nvSpPr>
        <p:spPr>
          <a:xfrm>
            <a:off x="1827222" y="8448969"/>
            <a:ext cx="7037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 smtClean="0">
                <a:solidFill>
                  <a:srgbClr val="002147"/>
                </a:solidFill>
                <a:latin typeface="Aller Display"/>
                <a:cs typeface="Aller Display"/>
              </a:rPr>
              <a:t>Main effects</a:t>
            </a:r>
            <a:endParaRPr lang="en-US" sz="4000" dirty="0">
              <a:solidFill>
                <a:srgbClr val="002147"/>
              </a:solidFill>
              <a:latin typeface="Aller Display"/>
              <a:cs typeface="Aller Display"/>
            </a:endParaRPr>
          </a:p>
        </p:txBody>
      </p:sp>
      <p:sp>
        <p:nvSpPr>
          <p:cNvPr id="391" name="TextBox 390"/>
          <p:cNvSpPr txBox="1"/>
          <p:nvPr/>
        </p:nvSpPr>
        <p:spPr>
          <a:xfrm>
            <a:off x="717060" y="22698220"/>
            <a:ext cx="9354886" cy="5016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>
                <a:latin typeface="FoundrySterling-Book"/>
                <a:cs typeface="FoundrySterling-Book"/>
              </a:rPr>
              <a:t>We have found unique signatures of a hierarchical representations in the brain while performing a navigation task. Specifically:</a:t>
            </a:r>
          </a:p>
          <a:p>
            <a:pPr marL="457200" indent="-457200" algn="just">
              <a:buFontTx/>
              <a:buChar char="-"/>
            </a:pPr>
            <a:r>
              <a:rPr lang="en-US" sz="3200" dirty="0" smtClean="0">
                <a:solidFill>
                  <a:srgbClr val="3090D5"/>
                </a:solidFill>
                <a:latin typeface="FoundrySterling-Book"/>
                <a:cs typeface="FoundrySterling-Book"/>
              </a:rPr>
              <a:t>IPL </a:t>
            </a:r>
            <a:r>
              <a:rPr lang="en-US" sz="3200" dirty="0" smtClean="0">
                <a:latin typeface="FoundrySterling-Book"/>
                <a:cs typeface="FoundrySterling-Book"/>
              </a:rPr>
              <a:t>signals a switch of response. </a:t>
            </a:r>
          </a:p>
          <a:p>
            <a:pPr marL="457200" indent="-457200" algn="just">
              <a:buFontTx/>
              <a:buChar char="-"/>
            </a:pPr>
            <a:r>
              <a:rPr lang="en-US" sz="3200" dirty="0" err="1" smtClean="0">
                <a:solidFill>
                  <a:srgbClr val="3090D5"/>
                </a:solidFill>
                <a:latin typeface="FoundrySterling-Book"/>
                <a:cs typeface="FoundrySterling-Book"/>
              </a:rPr>
              <a:t>dlPFC</a:t>
            </a:r>
            <a:r>
              <a:rPr lang="en-US" sz="3200" dirty="0" smtClean="0">
                <a:solidFill>
                  <a:srgbClr val="3090D5"/>
                </a:solidFill>
                <a:latin typeface="FoundrySterling-Book"/>
                <a:cs typeface="FoundrySterling-Book"/>
              </a:rPr>
              <a:t> </a:t>
            </a:r>
            <a:r>
              <a:rPr lang="en-US" sz="3200" dirty="0" smtClean="0">
                <a:latin typeface="FoundrySterling-Book"/>
                <a:cs typeface="FoundrySterling-Book"/>
              </a:rPr>
              <a:t>signals exchange stations, but predicts the line change in advance</a:t>
            </a:r>
          </a:p>
          <a:p>
            <a:pPr marL="457200" indent="-457200" algn="just">
              <a:buFontTx/>
              <a:buChar char="-"/>
            </a:pPr>
            <a:r>
              <a:rPr lang="en-US" sz="3200" dirty="0" smtClean="0">
                <a:solidFill>
                  <a:srgbClr val="3090D5"/>
                </a:solidFill>
                <a:latin typeface="FoundrySterling-Book"/>
                <a:cs typeface="FoundrySterling-Book"/>
              </a:rPr>
              <a:t>caudate </a:t>
            </a:r>
            <a:r>
              <a:rPr lang="en-US" sz="3200" dirty="0" smtClean="0">
                <a:latin typeface="FoundrySterling-Book"/>
                <a:cs typeface="FoundrySterling-Book"/>
              </a:rPr>
              <a:t>combines information from these two regions in order to change lines</a:t>
            </a:r>
          </a:p>
          <a:p>
            <a:pPr marL="457200" indent="-457200" algn="just">
              <a:buFontTx/>
              <a:buChar char="-"/>
            </a:pPr>
            <a:r>
              <a:rPr lang="en-US" sz="3200" dirty="0" smtClean="0">
                <a:latin typeface="FoundrySterling-Book"/>
                <a:cs typeface="FoundrySterling-Book"/>
              </a:rPr>
              <a:t>these regions are </a:t>
            </a:r>
            <a:r>
              <a:rPr lang="en-US" sz="3200" dirty="0" smtClean="0">
                <a:solidFill>
                  <a:srgbClr val="3090D5"/>
                </a:solidFill>
                <a:latin typeface="FoundrySterling-Book"/>
                <a:cs typeface="FoundrySterling-Book"/>
              </a:rPr>
              <a:t>functionally connected during a line change</a:t>
            </a:r>
            <a:r>
              <a:rPr lang="en-US" sz="3200" dirty="0" smtClean="0">
                <a:latin typeface="FoundrySterling-Book"/>
                <a:cs typeface="FoundrySterling-Book"/>
              </a:rPr>
              <a:t> (PPI analysis).</a:t>
            </a:r>
            <a:endParaRPr lang="en-US" sz="3200" dirty="0">
              <a:latin typeface="FoundrySterling-Book"/>
              <a:cs typeface="FoundrySterling-Book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338211" y="12437824"/>
            <a:ext cx="633536" cy="633529"/>
            <a:chOff x="12367119" y="13404783"/>
            <a:chExt cx="1012573" cy="1012564"/>
          </a:xfrm>
        </p:grpSpPr>
        <p:sp>
          <p:nvSpPr>
            <p:cNvPr id="138" name="Rounded Rectangle 137"/>
            <p:cNvSpPr/>
            <p:nvPr/>
          </p:nvSpPr>
          <p:spPr>
            <a:xfrm>
              <a:off x="12367119" y="13404783"/>
              <a:ext cx="1012573" cy="1012564"/>
            </a:xfrm>
            <a:prstGeom prst="roundRect">
              <a:avLst/>
            </a:prstGeom>
            <a:ln w="76200" cmpd="sng">
              <a:solidFill>
                <a:srgbClr val="3BFEFD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ight Arrow 138"/>
            <p:cNvSpPr/>
            <p:nvPr/>
          </p:nvSpPr>
          <p:spPr>
            <a:xfrm>
              <a:off x="12557596" y="13799056"/>
              <a:ext cx="300444" cy="247166"/>
            </a:xfrm>
            <a:prstGeom prst="rightArrow">
              <a:avLst/>
            </a:prstGeom>
            <a:solidFill>
              <a:srgbClr val="F8C72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ight Arrow 139"/>
            <p:cNvSpPr/>
            <p:nvPr/>
          </p:nvSpPr>
          <p:spPr>
            <a:xfrm rot="16200000">
              <a:off x="12707819" y="13528892"/>
              <a:ext cx="325948" cy="227826"/>
            </a:xfrm>
            <a:prstGeom prst="rightArrow">
              <a:avLst/>
            </a:prstGeom>
            <a:solidFill>
              <a:srgbClr val="F8C72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375973" y="12443287"/>
            <a:ext cx="633536" cy="633529"/>
            <a:chOff x="12361383" y="15758840"/>
            <a:chExt cx="1012573" cy="1012564"/>
          </a:xfrm>
        </p:grpSpPr>
        <p:sp>
          <p:nvSpPr>
            <p:cNvPr id="135" name="Rounded Rectangle 134"/>
            <p:cNvSpPr/>
            <p:nvPr/>
          </p:nvSpPr>
          <p:spPr>
            <a:xfrm>
              <a:off x="12361383" y="15758840"/>
              <a:ext cx="1012573" cy="1012564"/>
            </a:xfrm>
            <a:prstGeom prst="roundRect">
              <a:avLst/>
            </a:prstGeom>
            <a:ln w="76200" cmpd="sng">
              <a:solidFill>
                <a:srgbClr val="F5152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ight Arrow 135"/>
            <p:cNvSpPr/>
            <p:nvPr/>
          </p:nvSpPr>
          <p:spPr>
            <a:xfrm>
              <a:off x="12551859" y="16153113"/>
              <a:ext cx="300444" cy="247166"/>
            </a:xfrm>
            <a:prstGeom prst="rightArrow">
              <a:avLst/>
            </a:prstGeom>
            <a:solidFill>
              <a:srgbClr val="F8C72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ight Arrow 136"/>
            <p:cNvSpPr/>
            <p:nvPr/>
          </p:nvSpPr>
          <p:spPr>
            <a:xfrm>
              <a:off x="12919630" y="16153113"/>
              <a:ext cx="300444" cy="247166"/>
            </a:xfrm>
            <a:prstGeom prst="rightArrow">
              <a:avLst/>
            </a:prstGeom>
            <a:solidFill>
              <a:srgbClr val="F8C72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567656" y="12437825"/>
            <a:ext cx="638997" cy="638992"/>
            <a:chOff x="12361383" y="14589222"/>
            <a:chExt cx="997751" cy="997744"/>
          </a:xfrm>
        </p:grpSpPr>
        <p:sp>
          <p:nvSpPr>
            <p:cNvPr id="130" name="Rounded Rectangle 129"/>
            <p:cNvSpPr/>
            <p:nvPr/>
          </p:nvSpPr>
          <p:spPr>
            <a:xfrm>
              <a:off x="12361383" y="14589222"/>
              <a:ext cx="997751" cy="997744"/>
            </a:xfrm>
            <a:prstGeom prst="roundRect">
              <a:avLst/>
            </a:prstGeom>
            <a:ln w="76200" cmpd="sng">
              <a:solidFill>
                <a:srgbClr val="6A29F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ight Arrow 130"/>
            <p:cNvSpPr/>
            <p:nvPr/>
          </p:nvSpPr>
          <p:spPr>
            <a:xfrm>
              <a:off x="12549074" y="14977726"/>
              <a:ext cx="296046" cy="243548"/>
            </a:xfrm>
            <a:prstGeom prst="rightArrow">
              <a:avLst/>
            </a:prstGeom>
            <a:solidFill>
              <a:srgbClr val="F8C72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ight Arrow 131"/>
            <p:cNvSpPr/>
            <p:nvPr/>
          </p:nvSpPr>
          <p:spPr>
            <a:xfrm>
              <a:off x="12911460" y="14977726"/>
              <a:ext cx="296046" cy="243548"/>
            </a:xfrm>
            <a:prstGeom prst="rightArrow">
              <a:avLst/>
            </a:prstGeom>
            <a:solidFill>
              <a:srgbClr val="F8C72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 rot="5400000">
              <a:off x="12697096" y="14775131"/>
              <a:ext cx="321178" cy="112870"/>
            </a:xfrm>
            <a:prstGeom prst="rect">
              <a:avLst/>
            </a:prstGeom>
            <a:solidFill>
              <a:srgbClr val="3090D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 rot="5400000">
              <a:off x="12697096" y="15310304"/>
              <a:ext cx="321178" cy="112870"/>
            </a:xfrm>
            <a:prstGeom prst="rect">
              <a:avLst/>
            </a:prstGeom>
            <a:solidFill>
              <a:srgbClr val="3090D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528716" y="12440042"/>
            <a:ext cx="632497" cy="632496"/>
            <a:chOff x="12361171" y="12234946"/>
            <a:chExt cx="997963" cy="997962"/>
          </a:xfrm>
        </p:grpSpPr>
        <p:sp>
          <p:nvSpPr>
            <p:cNvPr id="125" name="Rounded Rectangle 124"/>
            <p:cNvSpPr/>
            <p:nvPr/>
          </p:nvSpPr>
          <p:spPr>
            <a:xfrm>
              <a:off x="12361171" y="12234946"/>
              <a:ext cx="997963" cy="997962"/>
            </a:xfrm>
            <a:prstGeom prst="roundRect">
              <a:avLst/>
            </a:prstGeom>
            <a:ln w="76200" cmpd="sng">
              <a:solidFill>
                <a:srgbClr val="7AF93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2961110" y="12681102"/>
              <a:ext cx="229566" cy="122479"/>
            </a:xfrm>
            <a:prstGeom prst="rect">
              <a:avLst/>
            </a:prstGeom>
            <a:solidFill>
              <a:srgbClr val="F8C72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 rot="5400000">
              <a:off x="12696955" y="12956189"/>
              <a:ext cx="321248" cy="112894"/>
            </a:xfrm>
            <a:prstGeom prst="rect">
              <a:avLst/>
            </a:prstGeom>
            <a:solidFill>
              <a:srgbClr val="3090D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Right Arrow 366"/>
            <p:cNvSpPr/>
            <p:nvPr/>
          </p:nvSpPr>
          <p:spPr>
            <a:xfrm>
              <a:off x="12548901" y="12623536"/>
              <a:ext cx="296108" cy="243602"/>
            </a:xfrm>
            <a:prstGeom prst="rightArrow">
              <a:avLst/>
            </a:prstGeom>
            <a:solidFill>
              <a:srgbClr val="F8C72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Right Arrow 367"/>
            <p:cNvSpPr/>
            <p:nvPr/>
          </p:nvSpPr>
          <p:spPr>
            <a:xfrm rot="16200000">
              <a:off x="12704959" y="12365547"/>
              <a:ext cx="321248" cy="224538"/>
            </a:xfrm>
            <a:prstGeom prst="rightArrow">
              <a:avLst/>
            </a:prstGeom>
            <a:solidFill>
              <a:srgbClr val="3090D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ounded Rectangle 25"/>
          <p:cNvSpPr/>
          <p:nvPr/>
        </p:nvSpPr>
        <p:spPr>
          <a:xfrm>
            <a:off x="1643283" y="12437823"/>
            <a:ext cx="3199560" cy="638993"/>
          </a:xfrm>
          <a:prstGeom prst="roundRect">
            <a:avLst/>
          </a:prstGeom>
          <a:solidFill>
            <a:srgbClr val="A7DB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halkduster"/>
                <a:cs typeface="Chalkduster"/>
              </a:rPr>
              <a:t>response switch :</a:t>
            </a:r>
            <a:endParaRPr lang="en-US" sz="2000" dirty="0">
              <a:latin typeface="Chalkduster"/>
              <a:cs typeface="Chalkduster"/>
            </a:endParaRPr>
          </a:p>
        </p:txBody>
      </p:sp>
      <p:grpSp>
        <p:nvGrpSpPr>
          <p:cNvPr id="171" name="Group 170"/>
          <p:cNvGrpSpPr/>
          <p:nvPr/>
        </p:nvGrpSpPr>
        <p:grpSpPr>
          <a:xfrm>
            <a:off x="6764705" y="13201089"/>
            <a:ext cx="633536" cy="633529"/>
            <a:chOff x="12367119" y="13404783"/>
            <a:chExt cx="1012573" cy="1012564"/>
          </a:xfrm>
        </p:grpSpPr>
        <p:sp>
          <p:nvSpPr>
            <p:cNvPr id="189" name="Rounded Rectangle 188"/>
            <p:cNvSpPr/>
            <p:nvPr/>
          </p:nvSpPr>
          <p:spPr>
            <a:xfrm>
              <a:off x="12367119" y="13404783"/>
              <a:ext cx="1012573" cy="1012564"/>
            </a:xfrm>
            <a:prstGeom prst="roundRect">
              <a:avLst/>
            </a:prstGeom>
            <a:ln w="76200" cmpd="sng">
              <a:solidFill>
                <a:srgbClr val="3BFEFD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ight Arrow 189"/>
            <p:cNvSpPr/>
            <p:nvPr/>
          </p:nvSpPr>
          <p:spPr>
            <a:xfrm>
              <a:off x="12557596" y="13799056"/>
              <a:ext cx="300444" cy="247166"/>
            </a:xfrm>
            <a:prstGeom prst="rightArrow">
              <a:avLst/>
            </a:prstGeom>
            <a:solidFill>
              <a:srgbClr val="F8C72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ight Arrow 190"/>
            <p:cNvSpPr/>
            <p:nvPr/>
          </p:nvSpPr>
          <p:spPr>
            <a:xfrm rot="16200000">
              <a:off x="12707819" y="13528892"/>
              <a:ext cx="325948" cy="227826"/>
            </a:xfrm>
            <a:prstGeom prst="rightArrow">
              <a:avLst/>
            </a:prstGeom>
            <a:solidFill>
              <a:srgbClr val="F8C72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8375973" y="13206552"/>
            <a:ext cx="633536" cy="633529"/>
            <a:chOff x="12361383" y="15758840"/>
            <a:chExt cx="1012573" cy="1012564"/>
          </a:xfrm>
        </p:grpSpPr>
        <p:sp>
          <p:nvSpPr>
            <p:cNvPr id="186" name="Rounded Rectangle 185"/>
            <p:cNvSpPr/>
            <p:nvPr/>
          </p:nvSpPr>
          <p:spPr>
            <a:xfrm>
              <a:off x="12361383" y="15758840"/>
              <a:ext cx="1012573" cy="1012564"/>
            </a:xfrm>
            <a:prstGeom prst="roundRect">
              <a:avLst/>
            </a:prstGeom>
            <a:ln w="76200" cmpd="sng">
              <a:solidFill>
                <a:srgbClr val="F5152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ight Arrow 186"/>
            <p:cNvSpPr/>
            <p:nvPr/>
          </p:nvSpPr>
          <p:spPr>
            <a:xfrm>
              <a:off x="12551859" y="16153113"/>
              <a:ext cx="300444" cy="247166"/>
            </a:xfrm>
            <a:prstGeom prst="rightArrow">
              <a:avLst/>
            </a:prstGeom>
            <a:solidFill>
              <a:srgbClr val="F8C72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ight Arrow 187"/>
            <p:cNvSpPr/>
            <p:nvPr/>
          </p:nvSpPr>
          <p:spPr>
            <a:xfrm>
              <a:off x="12919630" y="16153113"/>
              <a:ext cx="300444" cy="247166"/>
            </a:xfrm>
            <a:prstGeom prst="rightArrow">
              <a:avLst/>
            </a:prstGeom>
            <a:solidFill>
              <a:srgbClr val="F8C72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7567656" y="13201090"/>
            <a:ext cx="638997" cy="638992"/>
            <a:chOff x="12361383" y="14589222"/>
            <a:chExt cx="997751" cy="997744"/>
          </a:xfrm>
        </p:grpSpPr>
        <p:sp>
          <p:nvSpPr>
            <p:cNvPr id="181" name="Rounded Rectangle 180"/>
            <p:cNvSpPr/>
            <p:nvPr/>
          </p:nvSpPr>
          <p:spPr>
            <a:xfrm>
              <a:off x="12361383" y="14589222"/>
              <a:ext cx="997751" cy="997744"/>
            </a:xfrm>
            <a:prstGeom prst="roundRect">
              <a:avLst/>
            </a:prstGeom>
            <a:ln w="76200" cmpd="sng">
              <a:solidFill>
                <a:srgbClr val="6A29F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ight Arrow 181"/>
            <p:cNvSpPr/>
            <p:nvPr/>
          </p:nvSpPr>
          <p:spPr>
            <a:xfrm>
              <a:off x="12549074" y="14977726"/>
              <a:ext cx="296046" cy="243548"/>
            </a:xfrm>
            <a:prstGeom prst="rightArrow">
              <a:avLst/>
            </a:prstGeom>
            <a:solidFill>
              <a:srgbClr val="F8C72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ight Arrow 182"/>
            <p:cNvSpPr/>
            <p:nvPr/>
          </p:nvSpPr>
          <p:spPr>
            <a:xfrm>
              <a:off x="12911460" y="14977726"/>
              <a:ext cx="296046" cy="243548"/>
            </a:xfrm>
            <a:prstGeom prst="rightArrow">
              <a:avLst/>
            </a:prstGeom>
            <a:solidFill>
              <a:srgbClr val="F8C72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 rot="5400000">
              <a:off x="12697096" y="14775131"/>
              <a:ext cx="321178" cy="112870"/>
            </a:xfrm>
            <a:prstGeom prst="rect">
              <a:avLst/>
            </a:prstGeom>
            <a:solidFill>
              <a:srgbClr val="3090D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 rot="5400000">
              <a:off x="12697096" y="15310304"/>
              <a:ext cx="321178" cy="112870"/>
            </a:xfrm>
            <a:prstGeom prst="rect">
              <a:avLst/>
            </a:prstGeom>
            <a:solidFill>
              <a:srgbClr val="3090D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5528716" y="13203307"/>
            <a:ext cx="632497" cy="632496"/>
            <a:chOff x="12361171" y="12234946"/>
            <a:chExt cx="997963" cy="997962"/>
          </a:xfrm>
        </p:grpSpPr>
        <p:sp>
          <p:nvSpPr>
            <p:cNvPr id="176" name="Rounded Rectangle 175"/>
            <p:cNvSpPr/>
            <p:nvPr/>
          </p:nvSpPr>
          <p:spPr>
            <a:xfrm>
              <a:off x="12361171" y="12234946"/>
              <a:ext cx="997963" cy="997962"/>
            </a:xfrm>
            <a:prstGeom prst="roundRect">
              <a:avLst/>
            </a:prstGeom>
            <a:ln w="76200" cmpd="sng">
              <a:solidFill>
                <a:srgbClr val="7AF93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2961110" y="12681102"/>
              <a:ext cx="229566" cy="122479"/>
            </a:xfrm>
            <a:prstGeom prst="rect">
              <a:avLst/>
            </a:prstGeom>
            <a:solidFill>
              <a:srgbClr val="F8C72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 rot="5400000">
              <a:off x="12696955" y="12956189"/>
              <a:ext cx="321248" cy="112894"/>
            </a:xfrm>
            <a:prstGeom prst="rect">
              <a:avLst/>
            </a:prstGeom>
            <a:solidFill>
              <a:srgbClr val="3090D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ight Arrow 178"/>
            <p:cNvSpPr/>
            <p:nvPr/>
          </p:nvSpPr>
          <p:spPr>
            <a:xfrm>
              <a:off x="12548901" y="12623536"/>
              <a:ext cx="296108" cy="243602"/>
            </a:xfrm>
            <a:prstGeom prst="rightArrow">
              <a:avLst/>
            </a:prstGeom>
            <a:solidFill>
              <a:srgbClr val="F8C72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ight Arrow 179"/>
            <p:cNvSpPr/>
            <p:nvPr/>
          </p:nvSpPr>
          <p:spPr>
            <a:xfrm rot="16200000">
              <a:off x="12704959" y="12365547"/>
              <a:ext cx="321248" cy="224538"/>
            </a:xfrm>
            <a:prstGeom prst="rightArrow">
              <a:avLst/>
            </a:prstGeom>
            <a:solidFill>
              <a:srgbClr val="3090D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5" name="Rounded Rectangle 174"/>
          <p:cNvSpPr/>
          <p:nvPr/>
        </p:nvSpPr>
        <p:spPr>
          <a:xfrm>
            <a:off x="1643283" y="13201088"/>
            <a:ext cx="3199560" cy="638993"/>
          </a:xfrm>
          <a:prstGeom prst="roundRect">
            <a:avLst/>
          </a:prstGeom>
          <a:solidFill>
            <a:srgbClr val="F88BF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halkduster"/>
                <a:cs typeface="Chalkduster"/>
              </a:rPr>
              <a:t>l</a:t>
            </a:r>
            <a:r>
              <a:rPr lang="en-US" sz="2000" dirty="0" smtClean="0">
                <a:latin typeface="Chalkduster"/>
                <a:cs typeface="Chalkduster"/>
              </a:rPr>
              <a:t>ine change :</a:t>
            </a:r>
            <a:endParaRPr lang="en-US" sz="2000" dirty="0">
              <a:latin typeface="Chalkduster"/>
              <a:cs typeface="Chalkduster"/>
            </a:endParaRPr>
          </a:p>
        </p:txBody>
      </p:sp>
      <p:grpSp>
        <p:nvGrpSpPr>
          <p:cNvPr id="193" name="Group 192"/>
          <p:cNvGrpSpPr/>
          <p:nvPr/>
        </p:nvGrpSpPr>
        <p:grpSpPr>
          <a:xfrm>
            <a:off x="7573117" y="11671664"/>
            <a:ext cx="633536" cy="633529"/>
            <a:chOff x="12367119" y="13404783"/>
            <a:chExt cx="1012573" cy="1012564"/>
          </a:xfrm>
        </p:grpSpPr>
        <p:sp>
          <p:nvSpPr>
            <p:cNvPr id="211" name="Rounded Rectangle 210"/>
            <p:cNvSpPr/>
            <p:nvPr/>
          </p:nvSpPr>
          <p:spPr>
            <a:xfrm>
              <a:off x="12367119" y="13404783"/>
              <a:ext cx="1012573" cy="1012564"/>
            </a:xfrm>
            <a:prstGeom prst="roundRect">
              <a:avLst/>
            </a:prstGeom>
            <a:ln w="76200" cmpd="sng">
              <a:solidFill>
                <a:srgbClr val="3BFEFD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ight Arrow 211"/>
            <p:cNvSpPr/>
            <p:nvPr/>
          </p:nvSpPr>
          <p:spPr>
            <a:xfrm>
              <a:off x="12557596" y="13799056"/>
              <a:ext cx="300444" cy="247166"/>
            </a:xfrm>
            <a:prstGeom prst="rightArrow">
              <a:avLst/>
            </a:prstGeom>
            <a:solidFill>
              <a:srgbClr val="F8C72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ight Arrow 212"/>
            <p:cNvSpPr/>
            <p:nvPr/>
          </p:nvSpPr>
          <p:spPr>
            <a:xfrm rot="16200000">
              <a:off x="12707819" y="13528892"/>
              <a:ext cx="325948" cy="227826"/>
            </a:xfrm>
            <a:prstGeom prst="rightArrow">
              <a:avLst/>
            </a:prstGeom>
            <a:solidFill>
              <a:srgbClr val="F8C72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8375973" y="11677128"/>
            <a:ext cx="633536" cy="633529"/>
            <a:chOff x="12361383" y="15758840"/>
            <a:chExt cx="1012573" cy="1012564"/>
          </a:xfrm>
        </p:grpSpPr>
        <p:sp>
          <p:nvSpPr>
            <p:cNvPr id="208" name="Rounded Rectangle 207"/>
            <p:cNvSpPr/>
            <p:nvPr/>
          </p:nvSpPr>
          <p:spPr>
            <a:xfrm>
              <a:off x="12361383" y="15758840"/>
              <a:ext cx="1012573" cy="1012564"/>
            </a:xfrm>
            <a:prstGeom prst="roundRect">
              <a:avLst/>
            </a:prstGeom>
            <a:ln w="76200" cmpd="sng">
              <a:solidFill>
                <a:srgbClr val="F5152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ight Arrow 208"/>
            <p:cNvSpPr/>
            <p:nvPr/>
          </p:nvSpPr>
          <p:spPr>
            <a:xfrm>
              <a:off x="12551859" y="16153113"/>
              <a:ext cx="300444" cy="247166"/>
            </a:xfrm>
            <a:prstGeom prst="rightArrow">
              <a:avLst/>
            </a:prstGeom>
            <a:solidFill>
              <a:srgbClr val="F8C72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ight Arrow 209"/>
            <p:cNvSpPr/>
            <p:nvPr/>
          </p:nvSpPr>
          <p:spPr>
            <a:xfrm>
              <a:off x="12919630" y="16153113"/>
              <a:ext cx="300444" cy="247166"/>
            </a:xfrm>
            <a:prstGeom prst="rightArrow">
              <a:avLst/>
            </a:prstGeom>
            <a:solidFill>
              <a:srgbClr val="F8C72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6335203" y="11671665"/>
            <a:ext cx="638997" cy="638992"/>
            <a:chOff x="12361383" y="14589222"/>
            <a:chExt cx="997751" cy="997744"/>
          </a:xfrm>
        </p:grpSpPr>
        <p:sp>
          <p:nvSpPr>
            <p:cNvPr id="203" name="Rounded Rectangle 202"/>
            <p:cNvSpPr/>
            <p:nvPr/>
          </p:nvSpPr>
          <p:spPr>
            <a:xfrm>
              <a:off x="12361383" y="14589222"/>
              <a:ext cx="997751" cy="997744"/>
            </a:xfrm>
            <a:prstGeom prst="roundRect">
              <a:avLst/>
            </a:prstGeom>
            <a:ln w="76200" cmpd="sng">
              <a:solidFill>
                <a:srgbClr val="6A29F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ight Arrow 203"/>
            <p:cNvSpPr/>
            <p:nvPr/>
          </p:nvSpPr>
          <p:spPr>
            <a:xfrm>
              <a:off x="12549074" y="14977726"/>
              <a:ext cx="296046" cy="243548"/>
            </a:xfrm>
            <a:prstGeom prst="rightArrow">
              <a:avLst/>
            </a:prstGeom>
            <a:solidFill>
              <a:srgbClr val="F8C72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ight Arrow 204"/>
            <p:cNvSpPr/>
            <p:nvPr/>
          </p:nvSpPr>
          <p:spPr>
            <a:xfrm>
              <a:off x="12911460" y="14977726"/>
              <a:ext cx="296046" cy="243548"/>
            </a:xfrm>
            <a:prstGeom prst="rightArrow">
              <a:avLst/>
            </a:prstGeom>
            <a:solidFill>
              <a:srgbClr val="F8C72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/>
            <p:cNvSpPr/>
            <p:nvPr/>
          </p:nvSpPr>
          <p:spPr>
            <a:xfrm rot="5400000">
              <a:off x="12697096" y="14775131"/>
              <a:ext cx="321178" cy="112870"/>
            </a:xfrm>
            <a:prstGeom prst="rect">
              <a:avLst/>
            </a:prstGeom>
            <a:solidFill>
              <a:srgbClr val="3090D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 rot="5400000">
              <a:off x="12697096" y="15310304"/>
              <a:ext cx="321178" cy="112870"/>
            </a:xfrm>
            <a:prstGeom prst="rect">
              <a:avLst/>
            </a:prstGeom>
            <a:solidFill>
              <a:srgbClr val="3090D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6" name="Group 195"/>
          <p:cNvGrpSpPr/>
          <p:nvPr/>
        </p:nvGrpSpPr>
        <p:grpSpPr>
          <a:xfrm>
            <a:off x="5528716" y="11673882"/>
            <a:ext cx="632497" cy="632496"/>
            <a:chOff x="12361171" y="12234946"/>
            <a:chExt cx="997963" cy="997962"/>
          </a:xfrm>
        </p:grpSpPr>
        <p:sp>
          <p:nvSpPr>
            <p:cNvPr id="198" name="Rounded Rectangle 197"/>
            <p:cNvSpPr/>
            <p:nvPr/>
          </p:nvSpPr>
          <p:spPr>
            <a:xfrm>
              <a:off x="12361171" y="12234946"/>
              <a:ext cx="997963" cy="997962"/>
            </a:xfrm>
            <a:prstGeom prst="roundRect">
              <a:avLst/>
            </a:prstGeom>
            <a:ln w="76200" cmpd="sng">
              <a:solidFill>
                <a:srgbClr val="7AF93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12961110" y="12681102"/>
              <a:ext cx="229566" cy="122479"/>
            </a:xfrm>
            <a:prstGeom prst="rect">
              <a:avLst/>
            </a:prstGeom>
            <a:solidFill>
              <a:srgbClr val="F8C72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 rot="5400000">
              <a:off x="12696955" y="12956189"/>
              <a:ext cx="321248" cy="112894"/>
            </a:xfrm>
            <a:prstGeom prst="rect">
              <a:avLst/>
            </a:prstGeom>
            <a:solidFill>
              <a:srgbClr val="3090D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ight Arrow 200"/>
            <p:cNvSpPr/>
            <p:nvPr/>
          </p:nvSpPr>
          <p:spPr>
            <a:xfrm>
              <a:off x="12548901" y="12623536"/>
              <a:ext cx="296108" cy="243602"/>
            </a:xfrm>
            <a:prstGeom prst="rightArrow">
              <a:avLst/>
            </a:prstGeom>
            <a:solidFill>
              <a:srgbClr val="F8C72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ight Arrow 201"/>
            <p:cNvSpPr/>
            <p:nvPr/>
          </p:nvSpPr>
          <p:spPr>
            <a:xfrm rot="16200000">
              <a:off x="12704959" y="12365547"/>
              <a:ext cx="321248" cy="224538"/>
            </a:xfrm>
            <a:prstGeom prst="rightArrow">
              <a:avLst/>
            </a:prstGeom>
            <a:solidFill>
              <a:srgbClr val="3090D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7" name="Rounded Rectangle 196"/>
          <p:cNvSpPr/>
          <p:nvPr/>
        </p:nvSpPr>
        <p:spPr>
          <a:xfrm>
            <a:off x="1643283" y="11671663"/>
            <a:ext cx="3199560" cy="638993"/>
          </a:xfrm>
          <a:prstGeom prst="roundRect">
            <a:avLst/>
          </a:prstGeom>
          <a:solidFill>
            <a:srgbClr val="1471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halkduster"/>
                <a:cs typeface="Chalkduster"/>
              </a:rPr>
              <a:t>exchange station :</a:t>
            </a:r>
            <a:endParaRPr lang="en-US" sz="2000" dirty="0">
              <a:latin typeface="Chalkduster"/>
              <a:cs typeface="Chalkduster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71860" y="11587358"/>
            <a:ext cx="40911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600" dirty="0" smtClean="0">
                <a:latin typeface="Chalkduster"/>
                <a:cs typeface="Chalkduster"/>
              </a:rPr>
              <a:t>&gt;</a:t>
            </a:r>
            <a:endParaRPr lang="en-US" sz="3600" dirty="0">
              <a:latin typeface="Chalkduster"/>
              <a:cs typeface="Chalkduster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6243664" y="13112504"/>
            <a:ext cx="40911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600" dirty="0" smtClean="0">
                <a:latin typeface="Chalkduster"/>
                <a:cs typeface="Chalkduster"/>
              </a:rPr>
              <a:t>&gt;</a:t>
            </a:r>
            <a:endParaRPr lang="en-US" sz="3600" dirty="0">
              <a:latin typeface="Chalkduster"/>
              <a:cs typeface="Chalkduster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7071860" y="12360855"/>
            <a:ext cx="40911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600" dirty="0" smtClean="0">
                <a:latin typeface="Chalkduster"/>
                <a:cs typeface="Chalkduster"/>
              </a:rPr>
              <a:t>&gt;</a:t>
            </a:r>
            <a:endParaRPr lang="en-US" sz="3600" dirty="0">
              <a:latin typeface="Chalkduster"/>
              <a:cs typeface="Chalkduster"/>
            </a:endParaRPr>
          </a:p>
        </p:txBody>
      </p:sp>
      <p:pic>
        <p:nvPicPr>
          <p:cNvPr id="258" name="Picture 257" descr="slices[2,13]_hue150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05" y="9380202"/>
            <a:ext cx="10236200" cy="1930400"/>
          </a:xfrm>
          <a:prstGeom prst="rect">
            <a:avLst/>
          </a:prstGeom>
        </p:spPr>
      </p:pic>
      <p:sp>
        <p:nvSpPr>
          <p:cNvPr id="218" name="TextBox 217"/>
          <p:cNvSpPr txBox="1"/>
          <p:nvPr/>
        </p:nvSpPr>
        <p:spPr>
          <a:xfrm>
            <a:off x="12519652" y="9909958"/>
            <a:ext cx="7040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2147"/>
                </a:solidFill>
                <a:latin typeface="Aller Display"/>
                <a:cs typeface="Aller Display"/>
              </a:rPr>
              <a:t>Reaction times</a:t>
            </a:r>
            <a:endParaRPr lang="en-US" sz="4000" dirty="0">
              <a:solidFill>
                <a:srgbClr val="002147"/>
              </a:solidFill>
              <a:latin typeface="Aller Display"/>
              <a:cs typeface="Aller Display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1470639" y="11609055"/>
            <a:ext cx="1977524" cy="1936910"/>
            <a:chOff x="11636720" y="11537071"/>
            <a:chExt cx="1977524" cy="1936910"/>
          </a:xfrm>
        </p:grpSpPr>
        <p:grpSp>
          <p:nvGrpSpPr>
            <p:cNvPr id="302" name="Group 301"/>
            <p:cNvGrpSpPr/>
            <p:nvPr/>
          </p:nvGrpSpPr>
          <p:grpSpPr>
            <a:xfrm>
              <a:off x="11636720" y="12595486"/>
              <a:ext cx="882932" cy="878495"/>
              <a:chOff x="12367119" y="13404783"/>
              <a:chExt cx="1012573" cy="1012564"/>
            </a:xfrm>
          </p:grpSpPr>
          <p:sp>
            <p:nvSpPr>
              <p:cNvPr id="338" name="Rounded Rectangle 337"/>
              <p:cNvSpPr/>
              <p:nvPr/>
            </p:nvSpPr>
            <p:spPr>
              <a:xfrm>
                <a:off x="12367119" y="13404783"/>
                <a:ext cx="1012573" cy="1012564"/>
              </a:xfrm>
              <a:prstGeom prst="roundRect">
                <a:avLst/>
              </a:prstGeom>
              <a:ln w="76200" cmpd="sng">
                <a:solidFill>
                  <a:srgbClr val="3BFEFD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Right Arrow 338"/>
              <p:cNvSpPr/>
              <p:nvPr/>
            </p:nvSpPr>
            <p:spPr>
              <a:xfrm>
                <a:off x="12557596" y="13799056"/>
                <a:ext cx="300444" cy="247166"/>
              </a:xfrm>
              <a:prstGeom prst="rightArrow">
                <a:avLst/>
              </a:prstGeom>
              <a:solidFill>
                <a:srgbClr val="F8C72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Right Arrow 339"/>
              <p:cNvSpPr/>
              <p:nvPr/>
            </p:nvSpPr>
            <p:spPr>
              <a:xfrm rot="16200000">
                <a:off x="12707819" y="13528892"/>
                <a:ext cx="325948" cy="227826"/>
              </a:xfrm>
              <a:prstGeom prst="rightArrow">
                <a:avLst/>
              </a:prstGeom>
              <a:solidFill>
                <a:srgbClr val="F8C72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3" name="Group 302"/>
            <p:cNvGrpSpPr/>
            <p:nvPr/>
          </p:nvGrpSpPr>
          <p:grpSpPr>
            <a:xfrm>
              <a:off x="12731312" y="12595487"/>
              <a:ext cx="882591" cy="878494"/>
              <a:chOff x="12361383" y="15758840"/>
              <a:chExt cx="1012573" cy="1012564"/>
            </a:xfrm>
          </p:grpSpPr>
          <p:sp>
            <p:nvSpPr>
              <p:cNvPr id="325" name="Rounded Rectangle 324"/>
              <p:cNvSpPr/>
              <p:nvPr/>
            </p:nvSpPr>
            <p:spPr>
              <a:xfrm>
                <a:off x="12361383" y="15758840"/>
                <a:ext cx="1012573" cy="1012564"/>
              </a:xfrm>
              <a:prstGeom prst="roundRect">
                <a:avLst/>
              </a:prstGeom>
              <a:ln w="76200" cmpd="sng">
                <a:solidFill>
                  <a:srgbClr val="F5152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Right Arrow 335"/>
              <p:cNvSpPr/>
              <p:nvPr/>
            </p:nvSpPr>
            <p:spPr>
              <a:xfrm>
                <a:off x="12551859" y="16153113"/>
                <a:ext cx="300444" cy="247166"/>
              </a:xfrm>
              <a:prstGeom prst="rightArrow">
                <a:avLst/>
              </a:prstGeom>
              <a:solidFill>
                <a:srgbClr val="F8C72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Right Arrow 336"/>
              <p:cNvSpPr/>
              <p:nvPr/>
            </p:nvSpPr>
            <p:spPr>
              <a:xfrm>
                <a:off x="12919630" y="16153113"/>
                <a:ext cx="300444" cy="247166"/>
              </a:xfrm>
              <a:prstGeom prst="rightArrow">
                <a:avLst/>
              </a:prstGeom>
              <a:solidFill>
                <a:srgbClr val="F8C72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4" name="Group 303"/>
            <p:cNvGrpSpPr/>
            <p:nvPr/>
          </p:nvGrpSpPr>
          <p:grpSpPr>
            <a:xfrm>
              <a:off x="12731312" y="11537071"/>
              <a:ext cx="882932" cy="878495"/>
              <a:chOff x="12361383" y="14589222"/>
              <a:chExt cx="997751" cy="997744"/>
            </a:xfrm>
          </p:grpSpPr>
          <p:sp>
            <p:nvSpPr>
              <p:cNvPr id="311" name="Rounded Rectangle 310"/>
              <p:cNvSpPr/>
              <p:nvPr/>
            </p:nvSpPr>
            <p:spPr>
              <a:xfrm>
                <a:off x="12361383" y="14589222"/>
                <a:ext cx="997751" cy="997744"/>
              </a:xfrm>
              <a:prstGeom prst="roundRect">
                <a:avLst/>
              </a:prstGeom>
              <a:ln w="76200" cmpd="sng">
                <a:solidFill>
                  <a:srgbClr val="6A29F5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Right Arrow 311"/>
              <p:cNvSpPr/>
              <p:nvPr/>
            </p:nvSpPr>
            <p:spPr>
              <a:xfrm>
                <a:off x="12549074" y="14977726"/>
                <a:ext cx="296046" cy="243548"/>
              </a:xfrm>
              <a:prstGeom prst="rightArrow">
                <a:avLst/>
              </a:prstGeom>
              <a:solidFill>
                <a:srgbClr val="F8C72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Right Arrow 313"/>
              <p:cNvSpPr/>
              <p:nvPr/>
            </p:nvSpPr>
            <p:spPr>
              <a:xfrm>
                <a:off x="12911460" y="14977726"/>
                <a:ext cx="296046" cy="243548"/>
              </a:xfrm>
              <a:prstGeom prst="rightArrow">
                <a:avLst/>
              </a:prstGeom>
              <a:solidFill>
                <a:srgbClr val="F8C72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Rectangle 322"/>
              <p:cNvSpPr/>
              <p:nvPr/>
            </p:nvSpPr>
            <p:spPr>
              <a:xfrm rot="5400000">
                <a:off x="12697096" y="14775131"/>
                <a:ext cx="321178" cy="112870"/>
              </a:xfrm>
              <a:prstGeom prst="rect">
                <a:avLst/>
              </a:prstGeom>
              <a:solidFill>
                <a:srgbClr val="3090D5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Rectangle 323"/>
              <p:cNvSpPr/>
              <p:nvPr/>
            </p:nvSpPr>
            <p:spPr>
              <a:xfrm rot="5400000">
                <a:off x="12697096" y="15310304"/>
                <a:ext cx="321178" cy="112870"/>
              </a:xfrm>
              <a:prstGeom prst="rect">
                <a:avLst/>
              </a:prstGeom>
              <a:solidFill>
                <a:srgbClr val="3090D5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5" name="Group 304"/>
            <p:cNvGrpSpPr/>
            <p:nvPr/>
          </p:nvGrpSpPr>
          <p:grpSpPr>
            <a:xfrm>
              <a:off x="11636720" y="11537071"/>
              <a:ext cx="882932" cy="878495"/>
              <a:chOff x="12361171" y="12234946"/>
              <a:chExt cx="997963" cy="997962"/>
            </a:xfrm>
          </p:grpSpPr>
          <p:sp>
            <p:nvSpPr>
              <p:cNvPr id="306" name="Rounded Rectangle 305"/>
              <p:cNvSpPr/>
              <p:nvPr/>
            </p:nvSpPr>
            <p:spPr>
              <a:xfrm>
                <a:off x="12361171" y="12234946"/>
                <a:ext cx="997963" cy="997962"/>
              </a:xfrm>
              <a:prstGeom prst="roundRect">
                <a:avLst/>
              </a:prstGeom>
              <a:ln w="76200" cmpd="sng">
                <a:solidFill>
                  <a:srgbClr val="7AF93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Rectangle 306"/>
              <p:cNvSpPr/>
              <p:nvPr/>
            </p:nvSpPr>
            <p:spPr>
              <a:xfrm>
                <a:off x="12961110" y="12681102"/>
                <a:ext cx="229566" cy="122479"/>
              </a:xfrm>
              <a:prstGeom prst="rect">
                <a:avLst/>
              </a:prstGeom>
              <a:solidFill>
                <a:srgbClr val="F8C72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Rectangle 307"/>
              <p:cNvSpPr/>
              <p:nvPr/>
            </p:nvSpPr>
            <p:spPr>
              <a:xfrm rot="5400000">
                <a:off x="12696955" y="12956189"/>
                <a:ext cx="321248" cy="112894"/>
              </a:xfrm>
              <a:prstGeom prst="rect">
                <a:avLst/>
              </a:prstGeom>
              <a:solidFill>
                <a:srgbClr val="3090D5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" name="Right Arrow 308"/>
              <p:cNvSpPr/>
              <p:nvPr/>
            </p:nvSpPr>
            <p:spPr>
              <a:xfrm>
                <a:off x="12548901" y="12623536"/>
                <a:ext cx="296108" cy="243602"/>
              </a:xfrm>
              <a:prstGeom prst="rightArrow">
                <a:avLst/>
              </a:prstGeom>
              <a:solidFill>
                <a:srgbClr val="F8C72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Right Arrow 309"/>
              <p:cNvSpPr/>
              <p:nvPr/>
            </p:nvSpPr>
            <p:spPr>
              <a:xfrm rot="16200000">
                <a:off x="12704959" y="12365547"/>
                <a:ext cx="321248" cy="224538"/>
              </a:xfrm>
              <a:prstGeom prst="rightArrow">
                <a:avLst/>
              </a:prstGeom>
              <a:solidFill>
                <a:srgbClr val="3090D5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78" name="Picture 77" descr="summerfieldQcode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2811" y="28528041"/>
            <a:ext cx="1745418" cy="1740844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15146" y="15382011"/>
            <a:ext cx="9381611" cy="5779834"/>
            <a:chOff x="482020" y="15446788"/>
            <a:chExt cx="9381611" cy="5779834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677" y="17222250"/>
              <a:ext cx="6673954" cy="4004372"/>
            </a:xfrm>
            <a:prstGeom prst="rect">
              <a:avLst/>
            </a:prstGeom>
          </p:spPr>
        </p:pic>
        <p:sp>
          <p:nvSpPr>
            <p:cNvPr id="447" name="TextBox 446"/>
            <p:cNvSpPr txBox="1"/>
            <p:nvPr/>
          </p:nvSpPr>
          <p:spPr>
            <a:xfrm>
              <a:off x="8085653" y="16455820"/>
              <a:ext cx="13509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latin typeface="FoundrySterling-Book"/>
                  <a:cs typeface="FoundrySterling-Book"/>
                </a:rPr>
                <a:t>caudate</a:t>
              </a:r>
              <a:endParaRPr lang="en-US" sz="2800" dirty="0">
                <a:latin typeface="FoundrySterling-Book"/>
                <a:cs typeface="FoundrySterling-Book"/>
              </a:endParaRPr>
            </a:p>
          </p:txBody>
        </p:sp>
        <p:sp>
          <p:nvSpPr>
            <p:cNvPr id="448" name="TextBox 447"/>
            <p:cNvSpPr txBox="1"/>
            <p:nvPr/>
          </p:nvSpPr>
          <p:spPr>
            <a:xfrm>
              <a:off x="1585476" y="20341079"/>
              <a:ext cx="13509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dirty="0" smtClean="0">
                  <a:latin typeface="FoundrySterling-Book"/>
                  <a:cs typeface="FoundrySterling-Book"/>
                </a:rPr>
                <a:t>caudate</a:t>
              </a:r>
              <a:endParaRPr lang="en-US" sz="2800" dirty="0">
                <a:latin typeface="FoundrySterling-Book"/>
                <a:cs typeface="FoundrySterling-Book"/>
              </a:endParaRPr>
            </a:p>
          </p:txBody>
        </p:sp>
        <p:sp>
          <p:nvSpPr>
            <p:cNvPr id="449" name="TextBox 448"/>
            <p:cNvSpPr txBox="1"/>
            <p:nvPr/>
          </p:nvSpPr>
          <p:spPr>
            <a:xfrm>
              <a:off x="3543946" y="16455820"/>
              <a:ext cx="8452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err="1" smtClean="0">
                  <a:latin typeface="FoundrySterling-Book"/>
                  <a:cs typeface="FoundrySterling-Book"/>
                </a:rPr>
                <a:t>dlPFC</a:t>
              </a:r>
              <a:endParaRPr lang="en-US" sz="2800" dirty="0">
                <a:latin typeface="FoundrySterling-Book"/>
                <a:cs typeface="FoundrySterling-Book"/>
              </a:endParaRPr>
            </a:p>
          </p:txBody>
        </p:sp>
        <p:sp>
          <p:nvSpPr>
            <p:cNvPr id="451" name="TextBox 450"/>
            <p:cNvSpPr txBox="1"/>
            <p:nvPr/>
          </p:nvSpPr>
          <p:spPr>
            <a:xfrm>
              <a:off x="1775090" y="17562700"/>
              <a:ext cx="8452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err="1" smtClean="0">
                  <a:latin typeface="FoundrySterling-Book"/>
                  <a:cs typeface="FoundrySterling-Book"/>
                </a:rPr>
                <a:t>dlPFC</a:t>
              </a:r>
              <a:endParaRPr lang="en-US" sz="2800" dirty="0" smtClean="0">
                <a:latin typeface="FoundrySterling-Book"/>
                <a:cs typeface="FoundrySterling-Book"/>
              </a:endParaRPr>
            </a:p>
          </p:txBody>
        </p:sp>
        <p:sp>
          <p:nvSpPr>
            <p:cNvPr id="452" name="TextBox 451"/>
            <p:cNvSpPr txBox="1"/>
            <p:nvPr/>
          </p:nvSpPr>
          <p:spPr>
            <a:xfrm>
              <a:off x="1936523" y="18952880"/>
              <a:ext cx="5223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latin typeface="FoundrySterling-Book"/>
                  <a:cs typeface="FoundrySterling-Book"/>
                </a:rPr>
                <a:t>IPL</a:t>
              </a:r>
              <a:endParaRPr lang="en-US" sz="2800" dirty="0">
                <a:latin typeface="FoundrySterling-Book"/>
                <a:cs typeface="FoundrySterling-Book"/>
              </a:endParaRPr>
            </a:p>
          </p:txBody>
        </p:sp>
        <p:grpSp>
          <p:nvGrpSpPr>
            <p:cNvPr id="83" name="Group 82"/>
            <p:cNvGrpSpPr/>
            <p:nvPr/>
          </p:nvGrpSpPr>
          <p:grpSpPr>
            <a:xfrm rot="16200000">
              <a:off x="-872418" y="18837148"/>
              <a:ext cx="3642558" cy="933682"/>
              <a:chOff x="4031411" y="15561532"/>
              <a:chExt cx="5814927" cy="933682"/>
            </a:xfrm>
          </p:grpSpPr>
          <p:sp>
            <p:nvSpPr>
              <p:cNvPr id="446" name="TextBox 445"/>
              <p:cNvSpPr txBox="1"/>
              <p:nvPr/>
            </p:nvSpPr>
            <p:spPr>
              <a:xfrm>
                <a:off x="6241696" y="15561532"/>
                <a:ext cx="13970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 smtClean="0">
                    <a:latin typeface="FoundrySterling-Book"/>
                    <a:cs typeface="FoundrySterling-Book"/>
                  </a:rPr>
                  <a:t>seed</a:t>
                </a:r>
                <a:endParaRPr lang="en-US" sz="2800" dirty="0">
                  <a:latin typeface="FoundrySterling-Book"/>
                  <a:cs typeface="FoundrySterling-Book"/>
                </a:endParaRPr>
              </a:p>
            </p:txBody>
          </p:sp>
          <p:sp>
            <p:nvSpPr>
              <p:cNvPr id="81" name="Left Brace 80"/>
              <p:cNvSpPr/>
              <p:nvPr/>
            </p:nvSpPr>
            <p:spPr>
              <a:xfrm rot="5400000">
                <a:off x="6773160" y="13422036"/>
                <a:ext cx="331429" cy="5814927"/>
              </a:xfrm>
              <a:prstGeom prst="leftBrace">
                <a:avLst>
                  <a:gd name="adj1" fmla="val 280397"/>
                  <a:gd name="adj2" fmla="val 50000"/>
                </a:avLst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3" name="TextBox 452"/>
            <p:cNvSpPr txBox="1"/>
            <p:nvPr/>
          </p:nvSpPr>
          <p:spPr>
            <a:xfrm>
              <a:off x="6102688" y="16455820"/>
              <a:ext cx="5223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latin typeface="FoundrySterling-Book"/>
                  <a:cs typeface="FoundrySterling-Book"/>
                </a:rPr>
                <a:t>IPL</a:t>
              </a:r>
              <a:endParaRPr lang="en-US" sz="2800" dirty="0">
                <a:latin typeface="FoundrySterling-Book"/>
                <a:cs typeface="FoundrySterling-Book"/>
              </a:endParaRPr>
            </a:p>
          </p:txBody>
        </p:sp>
        <p:grpSp>
          <p:nvGrpSpPr>
            <p:cNvPr id="454" name="Group 453"/>
            <p:cNvGrpSpPr/>
            <p:nvPr/>
          </p:nvGrpSpPr>
          <p:grpSpPr>
            <a:xfrm>
              <a:off x="3456147" y="15446788"/>
              <a:ext cx="5814927" cy="933682"/>
              <a:chOff x="4031411" y="15561532"/>
              <a:chExt cx="5814927" cy="933682"/>
            </a:xfrm>
          </p:grpSpPr>
          <p:sp>
            <p:nvSpPr>
              <p:cNvPr id="455" name="TextBox 454"/>
              <p:cNvSpPr txBox="1"/>
              <p:nvPr/>
            </p:nvSpPr>
            <p:spPr>
              <a:xfrm>
                <a:off x="6463180" y="15561532"/>
                <a:ext cx="9541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 smtClean="0">
                    <a:latin typeface="FoundrySterling-Book"/>
                    <a:cs typeface="FoundrySterling-Book"/>
                  </a:rPr>
                  <a:t>mask</a:t>
                </a:r>
                <a:endParaRPr lang="en-US" sz="2800" dirty="0">
                  <a:latin typeface="FoundrySterling-Book"/>
                  <a:cs typeface="FoundrySterling-Book"/>
                </a:endParaRPr>
              </a:p>
            </p:txBody>
          </p:sp>
          <p:sp>
            <p:nvSpPr>
              <p:cNvPr id="456" name="Left Brace 455"/>
              <p:cNvSpPr/>
              <p:nvPr/>
            </p:nvSpPr>
            <p:spPr>
              <a:xfrm rot="5400000">
                <a:off x="6773160" y="13422036"/>
                <a:ext cx="331429" cy="5814927"/>
              </a:xfrm>
              <a:prstGeom prst="leftBrace">
                <a:avLst>
                  <a:gd name="adj1" fmla="val 280397"/>
                  <a:gd name="adj2" fmla="val 50000"/>
                </a:avLst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57" name="TextBox 456"/>
          <p:cNvSpPr txBox="1"/>
          <p:nvPr/>
        </p:nvSpPr>
        <p:spPr>
          <a:xfrm>
            <a:off x="717060" y="5192445"/>
            <a:ext cx="935488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solidFill>
                  <a:srgbClr val="3090D5"/>
                </a:solidFill>
                <a:latin typeface="FoundrySterling-Book"/>
                <a:cs typeface="FoundrySterling-Book"/>
              </a:rPr>
              <a:t>Hierarchical representations</a:t>
            </a:r>
            <a:r>
              <a:rPr lang="en-US" sz="3200" dirty="0">
                <a:latin typeface="FoundrySterling-Book"/>
                <a:cs typeface="FoundrySterling-Book"/>
              </a:rPr>
              <a:t> alleviate the complexity of </a:t>
            </a:r>
            <a:r>
              <a:rPr lang="en-US" sz="3200" dirty="0" smtClean="0">
                <a:latin typeface="FoundrySterling-Book"/>
                <a:cs typeface="FoundrySterling-Book"/>
              </a:rPr>
              <a:t>planning over multiple states. </a:t>
            </a:r>
            <a:r>
              <a:rPr lang="en-US" sz="3200" dirty="0">
                <a:latin typeface="FoundrySterling-Book"/>
                <a:cs typeface="FoundrySterling-Book"/>
              </a:rPr>
              <a:t>Using </a:t>
            </a:r>
            <a:r>
              <a:rPr lang="en-US" sz="3200" dirty="0">
                <a:solidFill>
                  <a:srgbClr val="3090D5"/>
                </a:solidFill>
                <a:latin typeface="FoundrySterling-Book"/>
                <a:cs typeface="FoundrySterling-Book"/>
              </a:rPr>
              <a:t>fMRI</a:t>
            </a:r>
            <a:r>
              <a:rPr lang="en-US" sz="3200" dirty="0">
                <a:latin typeface="FoundrySterling-Book"/>
                <a:cs typeface="FoundrySterling-Book"/>
              </a:rPr>
              <a:t>, we looked for the neural correlates of </a:t>
            </a:r>
            <a:r>
              <a:rPr lang="en-US" sz="3200" dirty="0" err="1" smtClean="0">
                <a:solidFill>
                  <a:srgbClr val="3090D5"/>
                </a:solidFill>
                <a:latin typeface="FoundrySterling-Book"/>
                <a:cs typeface="FoundrySterling-Book"/>
              </a:rPr>
              <a:t>subgoal</a:t>
            </a:r>
            <a:r>
              <a:rPr lang="en-US" sz="3200" dirty="0" smtClean="0">
                <a:solidFill>
                  <a:srgbClr val="3090D5"/>
                </a:solidFill>
                <a:latin typeface="FoundrySterling-Book"/>
                <a:cs typeface="FoundrySterling-Book"/>
              </a:rPr>
              <a:t> states</a:t>
            </a:r>
            <a:r>
              <a:rPr lang="en-US" sz="3200" dirty="0" smtClean="0">
                <a:latin typeface="FoundrySterling-Book"/>
                <a:cs typeface="FoundrySterling-Book"/>
              </a:rPr>
              <a:t> (e.g. line changes) within </a:t>
            </a:r>
            <a:r>
              <a:rPr lang="en-US" sz="3200" dirty="0">
                <a:latin typeface="FoundrySterling-Book"/>
                <a:cs typeface="FoundrySterling-Book"/>
              </a:rPr>
              <a:t>a navigation </a:t>
            </a:r>
            <a:r>
              <a:rPr lang="en-US" sz="3200" dirty="0" smtClean="0">
                <a:latin typeface="FoundrySterling-Book"/>
                <a:cs typeface="FoundrySterling-Book"/>
              </a:rPr>
              <a:t>task. 20 healthy participants planned their way within </a:t>
            </a:r>
            <a:r>
              <a:rPr lang="en-US" sz="3200" dirty="0" smtClean="0">
                <a:solidFill>
                  <a:srgbClr val="3090D5"/>
                </a:solidFill>
                <a:latin typeface="FoundrySterling-Book"/>
                <a:cs typeface="FoundrySterling-Book"/>
              </a:rPr>
              <a:t>a virtual underground network</a:t>
            </a:r>
            <a:r>
              <a:rPr lang="en-US" sz="3200" dirty="0" smtClean="0">
                <a:latin typeface="FoundrySterling-Book"/>
                <a:cs typeface="FoundrySterling-Book"/>
              </a:rPr>
              <a:t> they had previously been </a:t>
            </a:r>
            <a:r>
              <a:rPr lang="en-US" sz="3200" dirty="0" err="1" smtClean="0">
                <a:latin typeface="FoundrySterling-Book"/>
                <a:cs typeface="FoundrySterling-Book"/>
              </a:rPr>
              <a:t>familiarised</a:t>
            </a:r>
            <a:r>
              <a:rPr lang="en-US" sz="3200" dirty="0" smtClean="0">
                <a:latin typeface="FoundrySterling-Book"/>
                <a:cs typeface="FoundrySterling-Book"/>
              </a:rPr>
              <a:t> with.</a:t>
            </a:r>
            <a:endParaRPr lang="en-US" sz="3200" dirty="0">
              <a:latin typeface="FoundrySterling-Book"/>
              <a:cs typeface="FoundrySterling-Book"/>
            </a:endParaRPr>
          </a:p>
        </p:txBody>
      </p:sp>
      <p:pic>
        <p:nvPicPr>
          <p:cNvPr id="458" name="Picture 457" descr="green_spiky.pdf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354" y="21898582"/>
            <a:ext cx="352752" cy="7090318"/>
          </a:xfrm>
          <a:prstGeom prst="rect">
            <a:avLst/>
          </a:prstGeom>
        </p:spPr>
      </p:pic>
      <p:pic>
        <p:nvPicPr>
          <p:cNvPr id="459" name="Picture 458" descr="blue_spiky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0287"/>
          <a:stretch/>
        </p:blipFill>
        <p:spPr>
          <a:xfrm>
            <a:off x="10527508" y="4425811"/>
            <a:ext cx="352752" cy="5652000"/>
          </a:xfrm>
          <a:prstGeom prst="rect">
            <a:avLst/>
          </a:prstGeom>
        </p:spPr>
      </p:pic>
      <p:pic>
        <p:nvPicPr>
          <p:cNvPr id="460" name="Picture 459" descr="green_spiky.pdf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354" y="15678768"/>
            <a:ext cx="352752" cy="70903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27222" y="14298339"/>
            <a:ext cx="7037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 smtClean="0">
                <a:solidFill>
                  <a:srgbClr val="002147"/>
                </a:solidFill>
                <a:latin typeface="Aller Display"/>
                <a:cs typeface="Aller Display"/>
              </a:rPr>
              <a:t>PPI analysis</a:t>
            </a:r>
            <a:endParaRPr lang="en-US" sz="4000" dirty="0">
              <a:solidFill>
                <a:srgbClr val="002147"/>
              </a:solidFill>
              <a:latin typeface="Aller Display"/>
              <a:cs typeface="Aller Display"/>
            </a:endParaRPr>
          </a:p>
        </p:txBody>
      </p:sp>
      <p:pic>
        <p:nvPicPr>
          <p:cNvPr id="350" name="Picture 349" descr="tube_crop.pdf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1" t="-3" r="-687" b="39693"/>
          <a:stretch/>
        </p:blipFill>
        <p:spPr>
          <a:xfrm>
            <a:off x="0" y="27318438"/>
            <a:ext cx="19947600" cy="3009600"/>
          </a:xfrm>
          <a:prstGeom prst="rect">
            <a:avLst/>
          </a:prstGeom>
        </p:spPr>
      </p:pic>
      <p:pic>
        <p:nvPicPr>
          <p:cNvPr id="96" name="Picture 95" descr="green_90.pdf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94654" y="9964310"/>
            <a:ext cx="1526540" cy="869882"/>
          </a:xfrm>
          <a:prstGeom prst="rect">
            <a:avLst/>
          </a:prstGeom>
        </p:spPr>
      </p:pic>
      <p:pic>
        <p:nvPicPr>
          <p:cNvPr id="462" name="Picture 461" descr="blue_spiky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508" y="9462027"/>
            <a:ext cx="352752" cy="7090318"/>
          </a:xfrm>
          <a:prstGeom prst="rect">
            <a:avLst/>
          </a:prstGeom>
        </p:spPr>
      </p:pic>
      <p:pic>
        <p:nvPicPr>
          <p:cNvPr id="361" name="Picture 360" descr="tube_exchange.pdf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380" y="4380158"/>
            <a:ext cx="1526540" cy="763270"/>
          </a:xfrm>
          <a:prstGeom prst="rect">
            <a:avLst/>
          </a:prstGeom>
        </p:spPr>
      </p:pic>
      <p:pic>
        <p:nvPicPr>
          <p:cNvPr id="362" name="Picture 361" descr="tube_exchange.pdf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50441" y="4380158"/>
            <a:ext cx="1526540" cy="763270"/>
          </a:xfrm>
          <a:prstGeom prst="rect">
            <a:avLst/>
          </a:prstGeom>
        </p:spPr>
      </p:pic>
      <p:pic>
        <p:nvPicPr>
          <p:cNvPr id="119" name="Picture 118" descr="blue_90.pdf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467" y="8663925"/>
            <a:ext cx="1463039" cy="763270"/>
          </a:xfrm>
          <a:prstGeom prst="rect">
            <a:avLst/>
          </a:prstGeom>
        </p:spPr>
      </p:pic>
      <p:sp>
        <p:nvSpPr>
          <p:cNvPr id="246" name="TextBox 245"/>
          <p:cNvSpPr txBox="1"/>
          <p:nvPr/>
        </p:nvSpPr>
        <p:spPr>
          <a:xfrm>
            <a:off x="5620940" y="16967570"/>
            <a:ext cx="57837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AF934"/>
                </a:solidFill>
                <a:latin typeface="FoundrySterling-Book"/>
                <a:cs typeface="FoundrySterling-Book"/>
              </a:rPr>
              <a:t>**</a:t>
            </a:r>
            <a:endParaRPr lang="en-US" sz="2400" dirty="0">
              <a:solidFill>
                <a:srgbClr val="7AF934"/>
              </a:solidFill>
              <a:latin typeface="FoundrySterling-Book"/>
              <a:cs typeface="FoundrySterling-Book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5627290" y="19646447"/>
            <a:ext cx="57837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AF934"/>
                </a:solidFill>
                <a:latin typeface="FoundrySterling-Book"/>
                <a:cs typeface="FoundrySterling-Book"/>
              </a:rPr>
              <a:t>**</a:t>
            </a:r>
            <a:endParaRPr lang="en-US" sz="2400" dirty="0">
              <a:solidFill>
                <a:srgbClr val="7AF934"/>
              </a:solidFill>
              <a:latin typeface="FoundrySterling-Book"/>
              <a:cs typeface="FoundrySterling-Book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3210310" y="17353035"/>
            <a:ext cx="57837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AF934"/>
                </a:solidFill>
                <a:latin typeface="FoundrySterling-Book"/>
                <a:cs typeface="FoundrySterling-Book"/>
              </a:rPr>
              <a:t>**</a:t>
            </a:r>
            <a:endParaRPr lang="en-US" sz="2400" dirty="0">
              <a:solidFill>
                <a:srgbClr val="7AF934"/>
              </a:solidFill>
              <a:latin typeface="FoundrySterling-Book"/>
              <a:cs typeface="FoundrySterling-Book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8647673" y="20038168"/>
            <a:ext cx="57837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6A29F5"/>
                </a:solidFill>
                <a:latin typeface="FoundrySterling-Book"/>
                <a:cs typeface="FoundrySterling-Book"/>
              </a:rPr>
              <a:t>**</a:t>
            </a:r>
            <a:endParaRPr lang="en-US" sz="2400" dirty="0">
              <a:solidFill>
                <a:srgbClr val="6A29F5"/>
              </a:solidFill>
              <a:latin typeface="FoundrySterling-Book"/>
              <a:cs typeface="FoundrySterling-Book"/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8341612" y="18789292"/>
            <a:ext cx="57837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3BFEFD"/>
                </a:solidFill>
                <a:latin typeface="FoundrySterling-Book"/>
                <a:cs typeface="FoundrySterling-Book"/>
              </a:rPr>
              <a:t>*</a:t>
            </a:r>
            <a:endParaRPr lang="en-US" sz="2400" dirty="0">
              <a:solidFill>
                <a:srgbClr val="3BFEFD"/>
              </a:solidFill>
              <a:latin typeface="FoundrySterling-Book"/>
              <a:cs typeface="FoundrySterling-Book"/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6546486" y="18842324"/>
            <a:ext cx="57837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51522"/>
                </a:solidFill>
                <a:latin typeface="FoundrySterling-Book"/>
                <a:cs typeface="FoundrySterling-Book"/>
              </a:rPr>
              <a:t>*</a:t>
            </a:r>
            <a:endParaRPr lang="en-US" sz="2400" dirty="0">
              <a:solidFill>
                <a:srgbClr val="F51522"/>
              </a:solidFill>
              <a:latin typeface="FoundrySterling-Book"/>
              <a:cs typeface="FoundrySterling-Book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3210310" y="18528942"/>
            <a:ext cx="57837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AF934"/>
                </a:solidFill>
                <a:latin typeface="FoundrySterling-Book"/>
                <a:cs typeface="FoundrySterling-Book"/>
              </a:rPr>
              <a:t>*</a:t>
            </a:r>
            <a:endParaRPr lang="en-US" sz="2400" dirty="0">
              <a:solidFill>
                <a:srgbClr val="7AF934"/>
              </a:solidFill>
              <a:latin typeface="FoundrySterling-Book"/>
              <a:cs typeface="FoundrySterling-Book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3210310" y="19981018"/>
            <a:ext cx="57837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AF934"/>
                </a:solidFill>
                <a:latin typeface="FoundrySterling-Book"/>
                <a:cs typeface="FoundrySterling-Book"/>
              </a:rPr>
              <a:t>*</a:t>
            </a:r>
            <a:endParaRPr lang="en-US" sz="2400" dirty="0">
              <a:solidFill>
                <a:srgbClr val="7AF934"/>
              </a:solidFill>
              <a:latin typeface="FoundrySterling-Book"/>
              <a:cs typeface="FoundrySterling-Book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6237413" y="20127068"/>
            <a:ext cx="57837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6A29F5"/>
                </a:solidFill>
                <a:latin typeface="FoundrySterling-Book"/>
                <a:cs typeface="FoundrySterling-Book"/>
              </a:rPr>
              <a:t>**</a:t>
            </a:r>
            <a:endParaRPr lang="en-US" sz="2400" dirty="0">
              <a:solidFill>
                <a:srgbClr val="6A29F5"/>
              </a:solidFill>
              <a:latin typeface="FoundrySterling-Book"/>
              <a:cs typeface="FoundrySterling-Book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5627290" y="18370192"/>
            <a:ext cx="57837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AF934"/>
                </a:solidFill>
                <a:latin typeface="FoundrySterling-Book"/>
                <a:cs typeface="FoundrySterling-Book"/>
              </a:rPr>
              <a:t>**</a:t>
            </a:r>
            <a:endParaRPr lang="en-US" sz="2400" dirty="0">
              <a:solidFill>
                <a:srgbClr val="7AF934"/>
              </a:solidFill>
              <a:latin typeface="FoundrySterling-Book"/>
              <a:cs typeface="FoundrySterling-Book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13870796" y="9930519"/>
            <a:ext cx="7705405" cy="5534382"/>
            <a:chOff x="13870796" y="9930519"/>
            <a:chExt cx="7705405" cy="5534382"/>
          </a:xfrm>
        </p:grpSpPr>
        <p:grpSp>
          <p:nvGrpSpPr>
            <p:cNvPr id="8" name="Group 7"/>
            <p:cNvGrpSpPr/>
            <p:nvPr/>
          </p:nvGrpSpPr>
          <p:grpSpPr>
            <a:xfrm>
              <a:off x="15571074" y="14434393"/>
              <a:ext cx="4812339" cy="1030508"/>
              <a:chOff x="15571074" y="14434393"/>
              <a:chExt cx="4812339" cy="1030508"/>
            </a:xfrm>
          </p:grpSpPr>
          <p:sp>
            <p:nvSpPr>
              <p:cNvPr id="262" name="TextBox 261"/>
              <p:cNvSpPr txBox="1"/>
              <p:nvPr/>
            </p:nvSpPr>
            <p:spPr>
              <a:xfrm>
                <a:off x="15807690" y="15064791"/>
                <a:ext cx="43549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latin typeface="FoundrySterling-Book"/>
                    <a:cs typeface="FoundrySterling-Book"/>
                  </a:rPr>
                  <a:t>Steps around each condition</a:t>
                </a:r>
                <a:endParaRPr lang="en-US" sz="2000" b="1" dirty="0">
                  <a:latin typeface="FoundrySterling-Book"/>
                  <a:cs typeface="FoundrySterling-Book"/>
                </a:endParaRPr>
              </a:p>
            </p:txBody>
          </p:sp>
          <p:grpSp>
            <p:nvGrpSpPr>
              <p:cNvPr id="263" name="Group 262"/>
              <p:cNvGrpSpPr/>
              <p:nvPr/>
            </p:nvGrpSpPr>
            <p:grpSpPr>
              <a:xfrm>
                <a:off x="15571074" y="14434393"/>
                <a:ext cx="4812339" cy="439216"/>
                <a:chOff x="15626870" y="16695204"/>
                <a:chExt cx="4812339" cy="439216"/>
              </a:xfrm>
            </p:grpSpPr>
            <p:sp>
              <p:nvSpPr>
                <p:cNvPr id="264" name="Rounded Rectangle 263"/>
                <p:cNvSpPr/>
                <p:nvPr/>
              </p:nvSpPr>
              <p:spPr>
                <a:xfrm>
                  <a:off x="19999991" y="16695204"/>
                  <a:ext cx="439218" cy="439216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Right Arrow 266"/>
                <p:cNvSpPr/>
                <p:nvPr/>
              </p:nvSpPr>
              <p:spPr>
                <a:xfrm>
                  <a:off x="20077081" y="16866227"/>
                  <a:ext cx="141386" cy="107213"/>
                </a:xfrm>
                <a:prstGeom prst="rightArrow">
                  <a:avLst/>
                </a:prstGeom>
                <a:solidFill>
                  <a:srgbClr val="F8C726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8" name="Right Arrow 267"/>
                <p:cNvSpPr/>
                <p:nvPr/>
              </p:nvSpPr>
              <p:spPr>
                <a:xfrm>
                  <a:off x="20236607" y="16866227"/>
                  <a:ext cx="141386" cy="107213"/>
                </a:xfrm>
                <a:prstGeom prst="rightArrow">
                  <a:avLst/>
                </a:prstGeom>
                <a:solidFill>
                  <a:srgbClr val="F8C726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9" name="Rounded Rectangle 268"/>
                <p:cNvSpPr/>
                <p:nvPr/>
              </p:nvSpPr>
              <p:spPr>
                <a:xfrm>
                  <a:off x="18542284" y="16695204"/>
                  <a:ext cx="439218" cy="439216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0" name="Right Arrow 269"/>
                <p:cNvSpPr/>
                <p:nvPr/>
              </p:nvSpPr>
              <p:spPr>
                <a:xfrm>
                  <a:off x="18619374" y="16866227"/>
                  <a:ext cx="141386" cy="107213"/>
                </a:xfrm>
                <a:prstGeom prst="rightArrow">
                  <a:avLst/>
                </a:prstGeom>
                <a:solidFill>
                  <a:srgbClr val="F8C726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" name="Right Arrow 270"/>
                <p:cNvSpPr/>
                <p:nvPr/>
              </p:nvSpPr>
              <p:spPr>
                <a:xfrm>
                  <a:off x="18778900" y="16866227"/>
                  <a:ext cx="141386" cy="107213"/>
                </a:xfrm>
                <a:prstGeom prst="rightArrow">
                  <a:avLst/>
                </a:prstGeom>
                <a:solidFill>
                  <a:srgbClr val="F8C726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2" name="Rounded Rectangle 271"/>
                <p:cNvSpPr/>
                <p:nvPr/>
              </p:nvSpPr>
              <p:spPr>
                <a:xfrm>
                  <a:off x="19271138" y="16695204"/>
                  <a:ext cx="439218" cy="439216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3" name="Right Arrow 272"/>
                <p:cNvSpPr/>
                <p:nvPr/>
              </p:nvSpPr>
              <p:spPr>
                <a:xfrm>
                  <a:off x="19348228" y="16866227"/>
                  <a:ext cx="141386" cy="107213"/>
                </a:xfrm>
                <a:prstGeom prst="rightArrow">
                  <a:avLst/>
                </a:prstGeom>
                <a:solidFill>
                  <a:srgbClr val="F8C726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Right Arrow 273"/>
                <p:cNvSpPr/>
                <p:nvPr/>
              </p:nvSpPr>
              <p:spPr>
                <a:xfrm>
                  <a:off x="19507754" y="16866227"/>
                  <a:ext cx="141386" cy="107213"/>
                </a:xfrm>
                <a:prstGeom prst="rightArrow">
                  <a:avLst/>
                </a:prstGeom>
                <a:solidFill>
                  <a:srgbClr val="F8C726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" name="Rounded Rectangle 274"/>
                <p:cNvSpPr/>
                <p:nvPr/>
              </p:nvSpPr>
              <p:spPr>
                <a:xfrm>
                  <a:off x="17813431" y="16695204"/>
                  <a:ext cx="439218" cy="439216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800" dirty="0" smtClean="0">
                      <a:latin typeface="Chalkduster"/>
                      <a:cs typeface="Chalkduster"/>
                    </a:rPr>
                    <a:t>?</a:t>
                  </a:r>
                  <a:endParaRPr lang="en-US" sz="1800" dirty="0">
                    <a:latin typeface="Chalkduster"/>
                    <a:cs typeface="Chalkduster"/>
                  </a:endParaRPr>
                </a:p>
              </p:txBody>
            </p:sp>
            <p:sp>
              <p:nvSpPr>
                <p:cNvPr id="276" name="Rounded Rectangle 275"/>
                <p:cNvSpPr/>
                <p:nvPr/>
              </p:nvSpPr>
              <p:spPr>
                <a:xfrm>
                  <a:off x="15626870" y="16695204"/>
                  <a:ext cx="439218" cy="439216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7" name="Right Arrow 276"/>
                <p:cNvSpPr/>
                <p:nvPr/>
              </p:nvSpPr>
              <p:spPr>
                <a:xfrm>
                  <a:off x="15703961" y="16866227"/>
                  <a:ext cx="141386" cy="107213"/>
                </a:xfrm>
                <a:prstGeom prst="rightArrow">
                  <a:avLst/>
                </a:prstGeom>
                <a:solidFill>
                  <a:srgbClr val="F8C726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" name="Right Arrow 277"/>
                <p:cNvSpPr/>
                <p:nvPr/>
              </p:nvSpPr>
              <p:spPr>
                <a:xfrm>
                  <a:off x="15863486" y="16866227"/>
                  <a:ext cx="141386" cy="107213"/>
                </a:xfrm>
                <a:prstGeom prst="rightArrow">
                  <a:avLst/>
                </a:prstGeom>
                <a:solidFill>
                  <a:srgbClr val="F8C726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" name="Rounded Rectangle 278"/>
                <p:cNvSpPr/>
                <p:nvPr/>
              </p:nvSpPr>
              <p:spPr>
                <a:xfrm>
                  <a:off x="16355724" y="16695204"/>
                  <a:ext cx="439218" cy="439216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0" name="Right Arrow 279"/>
                <p:cNvSpPr/>
                <p:nvPr/>
              </p:nvSpPr>
              <p:spPr>
                <a:xfrm>
                  <a:off x="16432815" y="16866227"/>
                  <a:ext cx="141386" cy="107213"/>
                </a:xfrm>
                <a:prstGeom prst="rightArrow">
                  <a:avLst/>
                </a:prstGeom>
                <a:solidFill>
                  <a:srgbClr val="F8C726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Right Arrow 280"/>
                <p:cNvSpPr/>
                <p:nvPr/>
              </p:nvSpPr>
              <p:spPr>
                <a:xfrm>
                  <a:off x="16592340" y="16866227"/>
                  <a:ext cx="141386" cy="107213"/>
                </a:xfrm>
                <a:prstGeom prst="rightArrow">
                  <a:avLst/>
                </a:prstGeom>
                <a:solidFill>
                  <a:srgbClr val="F8C726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Rounded Rectangle 281"/>
                <p:cNvSpPr/>
                <p:nvPr/>
              </p:nvSpPr>
              <p:spPr>
                <a:xfrm>
                  <a:off x="17084577" y="16695204"/>
                  <a:ext cx="439218" cy="439216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Right Arrow 282"/>
                <p:cNvSpPr/>
                <p:nvPr/>
              </p:nvSpPr>
              <p:spPr>
                <a:xfrm>
                  <a:off x="17161667" y="16866227"/>
                  <a:ext cx="141386" cy="107213"/>
                </a:xfrm>
                <a:prstGeom prst="rightArrow">
                  <a:avLst/>
                </a:prstGeom>
                <a:solidFill>
                  <a:srgbClr val="F8C726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Right Arrow 283"/>
                <p:cNvSpPr/>
                <p:nvPr/>
              </p:nvSpPr>
              <p:spPr>
                <a:xfrm>
                  <a:off x="17321193" y="16866227"/>
                  <a:ext cx="141386" cy="107213"/>
                </a:xfrm>
                <a:prstGeom prst="rightArrow">
                  <a:avLst/>
                </a:prstGeom>
                <a:solidFill>
                  <a:srgbClr val="F8C726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86" name="Group 285"/>
            <p:cNvGrpSpPr/>
            <p:nvPr/>
          </p:nvGrpSpPr>
          <p:grpSpPr>
            <a:xfrm>
              <a:off x="14295430" y="10838214"/>
              <a:ext cx="677930" cy="3438181"/>
              <a:chOff x="1623543" y="1585078"/>
              <a:chExt cx="558523" cy="4055028"/>
            </a:xfrm>
          </p:grpSpPr>
          <p:sp>
            <p:nvSpPr>
              <p:cNvPr id="287" name="TextBox 286"/>
              <p:cNvSpPr txBox="1"/>
              <p:nvPr/>
            </p:nvSpPr>
            <p:spPr>
              <a:xfrm>
                <a:off x="1623543" y="1585078"/>
                <a:ext cx="553105" cy="278923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/>
                <a:r>
                  <a:rPr lang="en-US" sz="1600" dirty="0" smtClean="0">
                    <a:latin typeface="FoundrySterling-Book"/>
                    <a:cs typeface="FoundrySterling-Book"/>
                  </a:rPr>
                  <a:t>1200</a:t>
                </a:r>
                <a:endParaRPr lang="en-US" sz="1600" dirty="0">
                  <a:latin typeface="FoundrySterling-Book"/>
                  <a:cs typeface="FoundrySterling-Book"/>
                </a:endParaRPr>
              </a:p>
            </p:txBody>
          </p:sp>
          <p:sp>
            <p:nvSpPr>
              <p:cNvPr id="288" name="TextBox 287"/>
              <p:cNvSpPr txBox="1"/>
              <p:nvPr/>
            </p:nvSpPr>
            <p:spPr>
              <a:xfrm>
                <a:off x="1628961" y="2333121"/>
                <a:ext cx="553105" cy="278923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/>
                <a:r>
                  <a:rPr lang="en-US" sz="1600" dirty="0" smtClean="0">
                    <a:latin typeface="FoundrySterling-Book"/>
                    <a:cs typeface="FoundrySterling-Book"/>
                  </a:rPr>
                  <a:t>1100</a:t>
                </a:r>
                <a:endParaRPr lang="en-US" sz="1600" dirty="0">
                  <a:latin typeface="FoundrySterling-Book"/>
                  <a:cs typeface="FoundrySterling-Book"/>
                </a:endParaRPr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1628960" y="3093409"/>
                <a:ext cx="553105" cy="278923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/>
                <a:r>
                  <a:rPr lang="en-US" sz="1600" dirty="0" smtClean="0">
                    <a:latin typeface="FoundrySterling-Book"/>
                    <a:cs typeface="FoundrySterling-Book"/>
                  </a:rPr>
                  <a:t>1000</a:t>
                </a:r>
                <a:endParaRPr lang="en-US" sz="1600" dirty="0">
                  <a:latin typeface="FoundrySterling-Book"/>
                  <a:cs typeface="FoundrySterling-Book"/>
                </a:endParaRP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1717069" y="5361183"/>
                <a:ext cx="452863" cy="278923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/>
                <a:r>
                  <a:rPr lang="en-US" sz="1600" dirty="0">
                    <a:latin typeface="FoundrySterling-Book"/>
                    <a:cs typeface="FoundrySterling-Book"/>
                  </a:rPr>
                  <a:t>7</a:t>
                </a:r>
                <a:r>
                  <a:rPr lang="en-US" sz="1600" dirty="0" smtClean="0">
                    <a:latin typeface="FoundrySterling-Book"/>
                    <a:cs typeface="FoundrySterling-Book"/>
                  </a:rPr>
                  <a:t>00</a:t>
                </a:r>
                <a:endParaRPr lang="en-US" sz="1600" dirty="0">
                  <a:latin typeface="FoundrySterling-Book"/>
                  <a:cs typeface="FoundrySterling-Book"/>
                </a:endParaRPr>
              </a:p>
            </p:txBody>
          </p:sp>
          <p:sp>
            <p:nvSpPr>
              <p:cNvPr id="291" name="TextBox 290"/>
              <p:cNvSpPr txBox="1"/>
              <p:nvPr/>
            </p:nvSpPr>
            <p:spPr>
              <a:xfrm>
                <a:off x="1717069" y="4605319"/>
                <a:ext cx="452863" cy="278923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/>
                <a:r>
                  <a:rPr lang="en-US" sz="1600" dirty="0">
                    <a:latin typeface="FoundrySterling-Book"/>
                    <a:cs typeface="FoundrySterling-Book"/>
                  </a:rPr>
                  <a:t>8</a:t>
                </a:r>
                <a:r>
                  <a:rPr lang="en-US" sz="1600" dirty="0" smtClean="0">
                    <a:latin typeface="FoundrySterling-Book"/>
                    <a:cs typeface="FoundrySterling-Book"/>
                  </a:rPr>
                  <a:t>00</a:t>
                </a:r>
                <a:endParaRPr lang="en-US" sz="1600" dirty="0">
                  <a:latin typeface="FoundrySterling-Book"/>
                  <a:cs typeface="FoundrySterling-Book"/>
                </a:endParaRPr>
              </a:p>
            </p:txBody>
          </p:sp>
          <p:sp>
            <p:nvSpPr>
              <p:cNvPr id="292" name="TextBox 291"/>
              <p:cNvSpPr txBox="1"/>
              <p:nvPr/>
            </p:nvSpPr>
            <p:spPr>
              <a:xfrm>
                <a:off x="1717069" y="3851011"/>
                <a:ext cx="452863" cy="278923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/>
                <a:r>
                  <a:rPr lang="en-US" sz="1600" dirty="0">
                    <a:latin typeface="FoundrySterling-Book"/>
                    <a:cs typeface="FoundrySterling-Book"/>
                  </a:rPr>
                  <a:t>9</a:t>
                </a:r>
                <a:r>
                  <a:rPr lang="en-US" sz="1600" dirty="0" smtClean="0">
                    <a:latin typeface="FoundrySterling-Book"/>
                    <a:cs typeface="FoundrySterling-Book"/>
                  </a:rPr>
                  <a:t>00</a:t>
                </a:r>
                <a:endParaRPr lang="en-US" sz="1600" dirty="0">
                  <a:latin typeface="FoundrySterling-Book"/>
                  <a:cs typeface="FoundrySterling-Book"/>
                </a:endParaRPr>
              </a:p>
            </p:txBody>
          </p:sp>
        </p:grpSp>
        <p:sp>
          <p:nvSpPr>
            <p:cNvPr id="293" name="TextBox 292"/>
            <p:cNvSpPr txBox="1"/>
            <p:nvPr/>
          </p:nvSpPr>
          <p:spPr>
            <a:xfrm rot="16200000">
              <a:off x="12456401" y="12369287"/>
              <a:ext cx="3198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>
                  <a:latin typeface="FoundrySterling-Book"/>
                  <a:cs typeface="FoundrySterling-Book"/>
                </a:rPr>
                <a:t>Reaction times </a:t>
              </a:r>
              <a:r>
                <a:rPr lang="en-US" sz="1800" b="1" dirty="0">
                  <a:latin typeface="FoundrySterling-Book"/>
                  <a:cs typeface="FoundrySterling-Book"/>
                </a:rPr>
                <a:t>(</a:t>
              </a:r>
              <a:r>
                <a:rPr lang="en-US" sz="1800" b="1" dirty="0" err="1">
                  <a:latin typeface="FoundrySterling-Book"/>
                  <a:cs typeface="FoundrySterling-Book"/>
                </a:rPr>
                <a:t>ms</a:t>
              </a:r>
              <a:r>
                <a:rPr lang="en-US" sz="1800" b="1" dirty="0" smtClean="0">
                  <a:latin typeface="FoundrySterling-Book"/>
                  <a:cs typeface="FoundrySterling-Book"/>
                </a:rPr>
                <a:t>)</a:t>
              </a:r>
              <a:endParaRPr lang="en-US" sz="1800" b="1" dirty="0">
                <a:latin typeface="FoundrySterling-Book"/>
                <a:cs typeface="FoundrySterling-Book"/>
              </a:endParaRPr>
            </a:p>
          </p:txBody>
        </p:sp>
        <p:sp>
          <p:nvSpPr>
            <p:cNvPr id="294" name="Rounded Rectangle 293"/>
            <p:cNvSpPr/>
            <p:nvPr/>
          </p:nvSpPr>
          <p:spPr>
            <a:xfrm>
              <a:off x="18485355" y="12668134"/>
              <a:ext cx="439218" cy="1182827"/>
            </a:xfrm>
            <a:prstGeom prst="roundRect">
              <a:avLst>
                <a:gd name="adj" fmla="val 37871"/>
              </a:avLst>
            </a:prstGeom>
            <a:solidFill>
              <a:schemeClr val="tx1">
                <a:alpha val="20000"/>
              </a:schemeClr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ounded Rectangle 294"/>
            <p:cNvSpPr/>
            <p:nvPr/>
          </p:nvSpPr>
          <p:spPr>
            <a:xfrm>
              <a:off x="17028781" y="12099244"/>
              <a:ext cx="439218" cy="1499177"/>
            </a:xfrm>
            <a:prstGeom prst="roundRect">
              <a:avLst>
                <a:gd name="adj" fmla="val 37871"/>
              </a:avLst>
            </a:prstGeom>
            <a:solidFill>
              <a:schemeClr val="tx1">
                <a:alpha val="20000"/>
              </a:schemeClr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TextBox 296"/>
            <p:cNvSpPr txBox="1"/>
            <p:nvPr/>
          </p:nvSpPr>
          <p:spPr>
            <a:xfrm rot="16200000">
              <a:off x="17887005" y="10649453"/>
              <a:ext cx="17883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rgbClr val="7AF934"/>
                  </a:solidFill>
                  <a:latin typeface="FoundrySterling-Book"/>
                  <a:cs typeface="FoundrySterling-Book"/>
                </a:rPr>
                <a:t>speed-up</a:t>
              </a:r>
            </a:p>
            <a:p>
              <a:r>
                <a:rPr lang="en-US" sz="1800" dirty="0" smtClean="0">
                  <a:solidFill>
                    <a:srgbClr val="7AF934"/>
                  </a:solidFill>
                  <a:latin typeface="FoundrySterling-Book"/>
                  <a:cs typeface="FoundrySterling-Book"/>
                </a:rPr>
                <a:t>after</a:t>
              </a:r>
              <a:r>
                <a:rPr lang="en-US" sz="1800" dirty="0">
                  <a:solidFill>
                    <a:srgbClr val="7AF934"/>
                  </a:solidFill>
                  <a:latin typeface="FoundrySterling-Book"/>
                  <a:cs typeface="FoundrySterling-Book"/>
                </a:rPr>
                <a:t> </a:t>
              </a:r>
              <a:r>
                <a:rPr lang="en-US" sz="1800" dirty="0" smtClean="0">
                  <a:solidFill>
                    <a:srgbClr val="7AF934"/>
                  </a:solidFill>
                  <a:latin typeface="FoundrySterling-Book"/>
                  <a:cs typeface="FoundrySterling-Book"/>
                </a:rPr>
                <a:t>line change</a:t>
              </a:r>
              <a:endParaRPr lang="en-US" sz="1800" dirty="0">
                <a:solidFill>
                  <a:srgbClr val="7AF934"/>
                </a:solidFill>
                <a:latin typeface="FoundrySterling-Book"/>
                <a:cs typeface="FoundrySterling-Book"/>
              </a:endParaRPr>
            </a:p>
          </p:txBody>
        </p:sp>
        <p:sp>
          <p:nvSpPr>
            <p:cNvPr id="298" name="TextBox 297"/>
            <p:cNvSpPr txBox="1"/>
            <p:nvPr/>
          </p:nvSpPr>
          <p:spPr>
            <a:xfrm rot="16200000">
              <a:off x="16138648" y="10588964"/>
              <a:ext cx="19632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rgbClr val="7AF934"/>
                  </a:solidFill>
                  <a:latin typeface="FoundrySterling-Book"/>
                  <a:cs typeface="FoundrySterling-Book"/>
                </a:rPr>
                <a:t>slow-down before</a:t>
              </a:r>
            </a:p>
            <a:p>
              <a:r>
                <a:rPr lang="en-US" sz="1800" dirty="0" smtClean="0">
                  <a:solidFill>
                    <a:srgbClr val="7AF934"/>
                  </a:solidFill>
                  <a:latin typeface="FoundrySterling-Book"/>
                  <a:cs typeface="FoundrySterling-Book"/>
                </a:rPr>
                <a:t>line change</a:t>
              </a:r>
              <a:endParaRPr lang="en-US" sz="1800" dirty="0">
                <a:solidFill>
                  <a:srgbClr val="7AF934"/>
                </a:solidFill>
                <a:latin typeface="FoundrySterling-Book"/>
                <a:cs typeface="FoundrySterling-Book"/>
              </a:endParaRP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17247257" y="10263901"/>
              <a:ext cx="147584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7AF934"/>
                  </a:solidFill>
                  <a:latin typeface="FoundrySterling-Book"/>
                  <a:cs typeface="FoundrySterling-Book"/>
                </a:rPr>
                <a:t>***</a:t>
              </a:r>
              <a:endParaRPr lang="en-US" sz="2400" dirty="0">
                <a:solidFill>
                  <a:srgbClr val="7AF934"/>
                </a:solidFill>
                <a:latin typeface="FoundrySterling-Book"/>
                <a:cs typeface="FoundrySterling-Book"/>
              </a:endParaRPr>
            </a:p>
          </p:txBody>
        </p:sp>
        <p:cxnSp>
          <p:nvCxnSpPr>
            <p:cNvPr id="261" name="Straight Connector 260"/>
            <p:cNvCxnSpPr/>
            <p:nvPr/>
          </p:nvCxnSpPr>
          <p:spPr>
            <a:xfrm>
              <a:off x="17265397" y="10623336"/>
              <a:ext cx="1439567" cy="0"/>
            </a:xfrm>
            <a:prstGeom prst="line">
              <a:avLst/>
            </a:prstGeom>
            <a:ln w="38100">
              <a:solidFill>
                <a:srgbClr val="7AF934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3" name="TextBox 362"/>
            <p:cNvSpPr txBox="1"/>
            <p:nvPr/>
          </p:nvSpPr>
          <p:spPr>
            <a:xfrm>
              <a:off x="17966262" y="12369322"/>
              <a:ext cx="147584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147149"/>
                  </a:solidFill>
                  <a:latin typeface="FoundrySterling-Book"/>
                  <a:cs typeface="FoundrySterling-Book"/>
                </a:rPr>
                <a:t>*</a:t>
              </a:r>
              <a:endParaRPr lang="en-US" sz="2000" dirty="0">
                <a:solidFill>
                  <a:srgbClr val="147149"/>
                </a:solidFill>
                <a:latin typeface="FoundrySterling-Book"/>
                <a:cs typeface="FoundrySterling-Book"/>
              </a:endParaRPr>
            </a:p>
          </p:txBody>
        </p:sp>
        <p:sp>
          <p:nvSpPr>
            <p:cNvPr id="365" name="TextBox 364"/>
            <p:cNvSpPr txBox="1"/>
            <p:nvPr/>
          </p:nvSpPr>
          <p:spPr>
            <a:xfrm>
              <a:off x="16509456" y="11804188"/>
              <a:ext cx="147584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A7DBFE"/>
                  </a:solidFill>
                  <a:latin typeface="FoundrySterling-Book"/>
                  <a:cs typeface="FoundrySterling-Book"/>
                </a:rPr>
                <a:t>**</a:t>
              </a:r>
              <a:endParaRPr lang="en-US" sz="2000" dirty="0">
                <a:solidFill>
                  <a:srgbClr val="A7DBFE"/>
                </a:solidFill>
                <a:latin typeface="FoundrySterling-Book"/>
                <a:cs typeface="FoundrySterling-Book"/>
              </a:endParaRPr>
            </a:p>
          </p:txBody>
        </p:sp>
        <p:pic>
          <p:nvPicPr>
            <p:cNvPr id="345" name="Picture 344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03167" y="10680480"/>
              <a:ext cx="7473034" cy="3938491"/>
            </a:xfrm>
            <a:prstGeom prst="rect">
              <a:avLst/>
            </a:prstGeom>
          </p:spPr>
        </p:pic>
      </p:grpSp>
      <p:pic>
        <p:nvPicPr>
          <p:cNvPr id="24" name="Picture 23" descr="map.png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385" y="8189181"/>
            <a:ext cx="2300032" cy="1307430"/>
          </a:xfrm>
          <a:prstGeom prst="rect">
            <a:avLst/>
          </a:prstGeom>
        </p:spPr>
      </p:pic>
      <p:pic>
        <p:nvPicPr>
          <p:cNvPr id="89" name="Picture 88" descr="green_spiky.pdf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762"/>
          <a:stretch/>
        </p:blipFill>
        <p:spPr>
          <a:xfrm>
            <a:off x="10607354" y="10480845"/>
            <a:ext cx="352752" cy="5760000"/>
          </a:xfrm>
          <a:prstGeom prst="rect">
            <a:avLst/>
          </a:prstGeom>
        </p:spPr>
      </p:pic>
      <p:pic>
        <p:nvPicPr>
          <p:cNvPr id="92" name="Picture 91" descr="exchange 02.pdf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717900" y="15762444"/>
            <a:ext cx="243109" cy="451489"/>
          </a:xfrm>
          <a:prstGeom prst="rect">
            <a:avLst/>
          </a:prstGeom>
        </p:spPr>
      </p:pic>
      <p:pic>
        <p:nvPicPr>
          <p:cNvPr id="359" name="Picture 358" descr="tube_exchange.pdf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380" y="14518329"/>
            <a:ext cx="1526540" cy="763270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11820524" y="19778819"/>
            <a:ext cx="9755677" cy="4083407"/>
            <a:chOff x="11820524" y="19501531"/>
            <a:chExt cx="9755677" cy="4083407"/>
          </a:xfrm>
        </p:grpSpPr>
        <p:pic>
          <p:nvPicPr>
            <p:cNvPr id="366" name="Picture 365"/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03167" y="19646447"/>
              <a:ext cx="7473034" cy="3938491"/>
            </a:xfrm>
            <a:prstGeom prst="rect">
              <a:avLst/>
            </a:prstGeom>
          </p:spPr>
        </p:pic>
        <p:sp>
          <p:nvSpPr>
            <p:cNvPr id="414" name="TextBox 413"/>
            <p:cNvSpPr txBox="1"/>
            <p:nvPr/>
          </p:nvSpPr>
          <p:spPr>
            <a:xfrm rot="16200000">
              <a:off x="14599508" y="21026504"/>
              <a:ext cx="1314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800" dirty="0" smtClean="0">
                  <a:latin typeface="FoundrySterling-Book"/>
                  <a:cs typeface="FoundrySterling-Book"/>
                </a:rPr>
                <a:t>β</a:t>
              </a:r>
              <a:r>
                <a:rPr lang="en-GB" sz="1800" dirty="0" smtClean="0">
                  <a:latin typeface="FoundrySterling-Book"/>
                  <a:cs typeface="FoundrySterling-Book"/>
                </a:rPr>
                <a:t> (</a:t>
              </a:r>
              <a:r>
                <a:rPr lang="en-GB" sz="1800" dirty="0" err="1" smtClean="0">
                  <a:latin typeface="FoundrySterling-Book"/>
                  <a:cs typeface="FoundrySterling-Book"/>
                </a:rPr>
                <a:t>a.u</a:t>
              </a:r>
              <a:r>
                <a:rPr lang="en-GB" sz="1800" dirty="0" smtClean="0">
                  <a:latin typeface="FoundrySterling-Book"/>
                  <a:cs typeface="FoundrySterling-Book"/>
                </a:rPr>
                <a:t>.)</a:t>
              </a:r>
              <a:endParaRPr lang="en-US" sz="1800" dirty="0">
                <a:latin typeface="FoundrySterling-Book"/>
                <a:cs typeface="FoundrySterling-Book"/>
              </a:endParaRPr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11852403" y="20563314"/>
              <a:ext cx="2804671" cy="2270784"/>
              <a:chOff x="11300346" y="20777904"/>
              <a:chExt cx="2804671" cy="2270784"/>
            </a:xfrm>
          </p:grpSpPr>
          <p:pic>
            <p:nvPicPr>
              <p:cNvPr id="242" name="Picture 241"/>
              <p:cNvPicPr>
                <a:picLocks noChangeAspect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00346" y="20777904"/>
                <a:ext cx="1509420" cy="1049678"/>
              </a:xfrm>
              <a:prstGeom prst="rect">
                <a:avLst/>
              </a:prstGeom>
            </p:spPr>
          </p:pic>
          <p:pic>
            <p:nvPicPr>
              <p:cNvPr id="243" name="Picture 242"/>
              <p:cNvPicPr>
                <a:picLocks noChangeAspect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912941" y="20779689"/>
                <a:ext cx="1192076" cy="1046107"/>
              </a:xfrm>
              <a:prstGeom prst="rect">
                <a:avLst/>
              </a:prstGeom>
            </p:spPr>
          </p:pic>
          <p:pic>
            <p:nvPicPr>
              <p:cNvPr id="244" name="Picture 243"/>
              <p:cNvPicPr>
                <a:picLocks noChangeAspect="1"/>
              </p:cNvPicPr>
              <p:nvPr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15409" y="21922373"/>
                <a:ext cx="1496389" cy="1126315"/>
              </a:xfrm>
              <a:prstGeom prst="rect">
                <a:avLst/>
              </a:prstGeom>
            </p:spPr>
          </p:pic>
        </p:grpSp>
        <p:sp>
          <p:nvSpPr>
            <p:cNvPr id="245" name="TextBox 244"/>
            <p:cNvSpPr txBox="1"/>
            <p:nvPr/>
          </p:nvSpPr>
          <p:spPr>
            <a:xfrm>
              <a:off x="11820524" y="19836278"/>
              <a:ext cx="38166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FoundrySterling-Bold"/>
                  <a:cs typeface="FoundrySterling-Bold"/>
                </a:rPr>
                <a:t>inferior parietal lobule</a:t>
              </a:r>
              <a:endParaRPr lang="en-US" sz="2800" dirty="0">
                <a:latin typeface="FoundrySterling-Bold"/>
                <a:cs typeface="FoundrySterling-Bold"/>
              </a:endParaRPr>
            </a:p>
          </p:txBody>
        </p:sp>
        <p:sp>
          <p:nvSpPr>
            <p:cNvPr id="364" name="TextBox 363"/>
            <p:cNvSpPr txBox="1"/>
            <p:nvPr/>
          </p:nvSpPr>
          <p:spPr>
            <a:xfrm>
              <a:off x="16436725" y="20012498"/>
              <a:ext cx="147584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A7DBFE"/>
                  </a:solidFill>
                  <a:latin typeface="FoundrySterling-Book"/>
                  <a:cs typeface="FoundrySterling-Book"/>
                </a:rPr>
                <a:t>**</a:t>
              </a:r>
              <a:endParaRPr lang="en-US" sz="2400" dirty="0">
                <a:solidFill>
                  <a:srgbClr val="A7DBFE"/>
                </a:solidFill>
                <a:latin typeface="FoundrySterling-Book"/>
                <a:cs typeface="FoundrySterling-Book"/>
              </a:endParaRPr>
            </a:p>
          </p:txBody>
        </p:sp>
        <p:sp>
          <p:nvSpPr>
            <p:cNvPr id="344" name="TextBox 343"/>
            <p:cNvSpPr txBox="1"/>
            <p:nvPr/>
          </p:nvSpPr>
          <p:spPr>
            <a:xfrm>
              <a:off x="14951487" y="23024948"/>
              <a:ext cx="7653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800" dirty="0" smtClean="0">
                  <a:latin typeface="FoundrySterling-Book"/>
                  <a:cs typeface="FoundrySterling-Book"/>
                </a:rPr>
                <a:t>0</a:t>
              </a:r>
              <a:endParaRPr lang="en-US" sz="1800" dirty="0">
                <a:latin typeface="FoundrySterling-Book"/>
                <a:cs typeface="FoundrySterling-Book"/>
              </a:endParaRPr>
            </a:p>
          </p:txBody>
        </p:sp>
        <p:sp>
          <p:nvSpPr>
            <p:cNvPr id="357" name="TextBox 356"/>
            <p:cNvSpPr txBox="1"/>
            <p:nvPr/>
          </p:nvSpPr>
          <p:spPr>
            <a:xfrm>
              <a:off x="16974738" y="19501531"/>
              <a:ext cx="182143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7AF934"/>
                  </a:solidFill>
                  <a:latin typeface="FoundrySterling-Book"/>
                  <a:cs typeface="FoundrySterling-Book"/>
                </a:rPr>
                <a:t>*** </a:t>
              </a:r>
              <a:r>
                <a:rPr lang="en-US" sz="2400" dirty="0" smtClean="0">
                  <a:solidFill>
                    <a:srgbClr val="3BFEFD"/>
                  </a:solidFill>
                  <a:latin typeface="FoundrySterling-Book"/>
                  <a:cs typeface="FoundrySterling-Book"/>
                </a:rPr>
                <a:t>** </a:t>
              </a:r>
              <a:r>
                <a:rPr lang="en-US" sz="2400" dirty="0" smtClean="0">
                  <a:solidFill>
                    <a:srgbClr val="A7DBFE"/>
                  </a:solidFill>
                  <a:latin typeface="FoundrySterling-Book"/>
                  <a:cs typeface="FoundrySterling-Book"/>
                </a:rPr>
                <a:t>**</a:t>
              </a:r>
              <a:endParaRPr lang="en-US" sz="2400" dirty="0">
                <a:solidFill>
                  <a:srgbClr val="F88BFD"/>
                </a:solidFill>
                <a:latin typeface="FoundrySterling-Book"/>
                <a:cs typeface="FoundrySterling-Book"/>
              </a:endParaRPr>
            </a:p>
          </p:txBody>
        </p:sp>
        <p:cxnSp>
          <p:nvCxnSpPr>
            <p:cNvPr id="356" name="Straight Connector 355"/>
            <p:cNvCxnSpPr/>
            <p:nvPr/>
          </p:nvCxnSpPr>
          <p:spPr>
            <a:xfrm>
              <a:off x="17165671" y="19896258"/>
              <a:ext cx="1439567" cy="0"/>
            </a:xfrm>
            <a:prstGeom prst="line">
              <a:avLst/>
            </a:prstGeom>
            <a:noFill/>
            <a:ln w="38100">
              <a:solidFill>
                <a:srgbClr val="3BFEFD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/>
          </p:nvCxnSpPr>
          <p:spPr>
            <a:xfrm>
              <a:off x="17165671" y="19836278"/>
              <a:ext cx="1439567" cy="0"/>
            </a:xfrm>
            <a:prstGeom prst="line">
              <a:avLst/>
            </a:prstGeom>
            <a:noFill/>
            <a:ln w="38100">
              <a:solidFill>
                <a:srgbClr val="7AF934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/>
          </p:nvCxnSpPr>
          <p:spPr>
            <a:xfrm>
              <a:off x="17165671" y="19954786"/>
              <a:ext cx="1439567" cy="0"/>
            </a:xfrm>
            <a:prstGeom prst="line">
              <a:avLst/>
            </a:prstGeom>
            <a:noFill/>
            <a:ln w="38100">
              <a:solidFill>
                <a:srgbClr val="A7DBFE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11820524" y="15846971"/>
            <a:ext cx="9755677" cy="4118083"/>
            <a:chOff x="11820524" y="15846971"/>
            <a:chExt cx="9755677" cy="4118083"/>
          </a:xfrm>
        </p:grpSpPr>
        <p:pic>
          <p:nvPicPr>
            <p:cNvPr id="348" name="Picture 347"/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03167" y="16026563"/>
              <a:ext cx="7473034" cy="3938491"/>
            </a:xfrm>
            <a:prstGeom prst="rect">
              <a:avLst/>
            </a:prstGeom>
          </p:spPr>
        </p:pic>
        <p:sp>
          <p:nvSpPr>
            <p:cNvPr id="351" name="TextBox 350"/>
            <p:cNvSpPr txBox="1"/>
            <p:nvPr/>
          </p:nvSpPr>
          <p:spPr>
            <a:xfrm>
              <a:off x="17147531" y="15846971"/>
              <a:ext cx="151010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7AF934"/>
                  </a:solidFill>
                  <a:latin typeface="FoundrySterling-Book"/>
                  <a:cs typeface="FoundrySterling-Book"/>
                </a:rPr>
                <a:t>** </a:t>
              </a:r>
              <a:r>
                <a:rPr lang="en-US" sz="2400" dirty="0" smtClean="0">
                  <a:solidFill>
                    <a:srgbClr val="F88BFD"/>
                  </a:solidFill>
                  <a:latin typeface="FoundrySterling-Book"/>
                  <a:cs typeface="FoundrySterling-Book"/>
                </a:rPr>
                <a:t>*</a:t>
              </a:r>
              <a:endParaRPr lang="en-US" sz="2400" dirty="0">
                <a:solidFill>
                  <a:srgbClr val="F88BFD"/>
                </a:solidFill>
                <a:latin typeface="FoundrySterling-Book"/>
                <a:cs typeface="FoundrySterling-Book"/>
              </a:endParaRPr>
            </a:p>
          </p:txBody>
        </p:sp>
        <p:grpSp>
          <p:nvGrpSpPr>
            <p:cNvPr id="435" name="Group 434"/>
            <p:cNvGrpSpPr/>
            <p:nvPr/>
          </p:nvGrpSpPr>
          <p:grpSpPr>
            <a:xfrm>
              <a:off x="11850369" y="17222250"/>
              <a:ext cx="2806705" cy="2270784"/>
              <a:chOff x="11047730" y="17851407"/>
              <a:chExt cx="2806705" cy="2270784"/>
            </a:xfrm>
          </p:grpSpPr>
          <p:pic>
            <p:nvPicPr>
              <p:cNvPr id="437" name="Picture 436" descr="dlPFC1.png"/>
              <p:cNvPicPr>
                <a:picLocks noChangeAspect="1"/>
              </p:cNvPicPr>
              <p:nvPr/>
            </p:nvPicPr>
            <p:blipFill>
              <a:blip r:embed="rId3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47730" y="17851407"/>
                <a:ext cx="1513488" cy="1049678"/>
              </a:xfrm>
              <a:prstGeom prst="rect">
                <a:avLst/>
              </a:prstGeom>
            </p:spPr>
          </p:pic>
          <p:pic>
            <p:nvPicPr>
              <p:cNvPr id="438" name="Picture 437" descr="dlPFC2.png"/>
              <p:cNvPicPr>
                <a:picLocks noChangeAspect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62359" y="17851407"/>
                <a:ext cx="1192076" cy="1049678"/>
              </a:xfrm>
              <a:prstGeom prst="rect">
                <a:avLst/>
              </a:prstGeom>
            </p:spPr>
          </p:pic>
          <p:pic>
            <p:nvPicPr>
              <p:cNvPr id="439" name="Picture 438" descr="dlPFC3.png"/>
              <p:cNvPicPr>
                <a:picLocks noChangeAspect="1"/>
              </p:cNvPicPr>
              <p:nvPr/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64826" y="18995876"/>
                <a:ext cx="1496392" cy="1126315"/>
              </a:xfrm>
              <a:prstGeom prst="rect">
                <a:avLst/>
              </a:prstGeom>
            </p:spPr>
          </p:pic>
        </p:grpSp>
        <p:sp>
          <p:nvSpPr>
            <p:cNvPr id="436" name="TextBox 435"/>
            <p:cNvSpPr txBox="1"/>
            <p:nvPr/>
          </p:nvSpPr>
          <p:spPr>
            <a:xfrm>
              <a:off x="11820524" y="16495214"/>
              <a:ext cx="3900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FoundrySterling-Bold"/>
                  <a:cs typeface="FoundrySterling-Bold"/>
                </a:rPr>
                <a:t>dorsolateral prefrontal</a:t>
              </a:r>
              <a:endParaRPr lang="en-US" sz="2800" dirty="0">
                <a:latin typeface="FoundrySterling-Bold"/>
                <a:cs typeface="FoundrySterling-Bold"/>
              </a:endParaRPr>
            </a:p>
          </p:txBody>
        </p:sp>
        <p:cxnSp>
          <p:nvCxnSpPr>
            <p:cNvPr id="353" name="Straight Connector 352"/>
            <p:cNvCxnSpPr/>
            <p:nvPr/>
          </p:nvCxnSpPr>
          <p:spPr>
            <a:xfrm>
              <a:off x="17147531" y="16284023"/>
              <a:ext cx="1510101" cy="0"/>
            </a:xfrm>
            <a:prstGeom prst="line">
              <a:avLst/>
            </a:prstGeom>
            <a:ln w="38100">
              <a:solidFill>
                <a:srgbClr val="F88BFD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TextBox 295"/>
            <p:cNvSpPr txBox="1"/>
            <p:nvPr/>
          </p:nvSpPr>
          <p:spPr>
            <a:xfrm rot="16200000">
              <a:off x="14675702" y="17695004"/>
              <a:ext cx="1314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800" dirty="0" smtClean="0">
                  <a:latin typeface="FoundrySterling-Book"/>
                  <a:cs typeface="FoundrySterling-Book"/>
                </a:rPr>
                <a:t>β</a:t>
              </a:r>
              <a:r>
                <a:rPr lang="en-GB" sz="1800" dirty="0" smtClean="0">
                  <a:latin typeface="FoundrySterling-Book"/>
                  <a:cs typeface="FoundrySterling-Book"/>
                </a:rPr>
                <a:t> (</a:t>
              </a:r>
              <a:r>
                <a:rPr lang="en-GB" sz="1800" dirty="0" err="1" smtClean="0">
                  <a:latin typeface="FoundrySterling-Book"/>
                  <a:cs typeface="FoundrySterling-Book"/>
                </a:rPr>
                <a:t>a.u</a:t>
              </a:r>
              <a:r>
                <a:rPr lang="en-GB" sz="1800" dirty="0" smtClean="0">
                  <a:latin typeface="FoundrySterling-Book"/>
                  <a:cs typeface="FoundrySterling-Book"/>
                </a:rPr>
                <a:t>.)</a:t>
              </a:r>
              <a:endParaRPr lang="en-US" sz="1800" dirty="0">
                <a:latin typeface="FoundrySterling-Book"/>
                <a:cs typeface="FoundrySterling-Book"/>
              </a:endParaRPr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4951487" y="18329299"/>
              <a:ext cx="7653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800" dirty="0" smtClean="0">
                  <a:latin typeface="FoundrySterling-Book"/>
                  <a:cs typeface="FoundrySterling-Book"/>
                </a:rPr>
                <a:t>0</a:t>
              </a:r>
              <a:endParaRPr lang="en-US" sz="1800" dirty="0">
                <a:latin typeface="FoundrySterling-Book"/>
                <a:cs typeface="FoundrySterling-Book"/>
              </a:endParaRPr>
            </a:p>
          </p:txBody>
        </p:sp>
        <p:cxnSp>
          <p:nvCxnSpPr>
            <p:cNvPr id="301" name="Straight Connector 300"/>
            <p:cNvCxnSpPr/>
            <p:nvPr/>
          </p:nvCxnSpPr>
          <p:spPr>
            <a:xfrm>
              <a:off x="17147531" y="16224274"/>
              <a:ext cx="1510101" cy="0"/>
            </a:xfrm>
            <a:prstGeom prst="line">
              <a:avLst/>
            </a:prstGeom>
            <a:ln w="38100">
              <a:solidFill>
                <a:srgbClr val="7AF934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TextBox 372"/>
            <p:cNvSpPr txBox="1"/>
            <p:nvPr/>
          </p:nvSpPr>
          <p:spPr>
            <a:xfrm>
              <a:off x="16436725" y="16734230"/>
              <a:ext cx="147584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88BFD"/>
                  </a:solidFill>
                  <a:latin typeface="FoundrySterling-Book"/>
                  <a:cs typeface="FoundrySterling-Book"/>
                </a:rPr>
                <a:t>**</a:t>
              </a:r>
              <a:endParaRPr lang="en-US" sz="2400" dirty="0">
                <a:solidFill>
                  <a:srgbClr val="F88BFD"/>
                </a:solidFill>
                <a:latin typeface="FoundrySterling-Book"/>
                <a:cs typeface="FoundrySterling-Book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1820524" y="23550436"/>
            <a:ext cx="9755677" cy="4821719"/>
            <a:chOff x="11820524" y="23238646"/>
            <a:chExt cx="9755677" cy="4821719"/>
          </a:xfrm>
        </p:grpSpPr>
        <p:pic>
          <p:nvPicPr>
            <p:cNvPr id="285" name="Picture 284"/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03167" y="23238646"/>
              <a:ext cx="7473034" cy="3938491"/>
            </a:xfrm>
            <a:prstGeom prst="rect">
              <a:avLst/>
            </a:prstGeom>
          </p:spPr>
        </p:pic>
        <p:sp>
          <p:nvSpPr>
            <p:cNvPr id="87" name="TextBox 86"/>
            <p:cNvSpPr txBox="1"/>
            <p:nvPr/>
          </p:nvSpPr>
          <p:spPr>
            <a:xfrm>
              <a:off x="15753646" y="27660255"/>
              <a:ext cx="43549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FoundrySterling-Book"/>
                  <a:cs typeface="FoundrySterling-Book"/>
                </a:rPr>
                <a:t>Steps around each condition</a:t>
              </a:r>
              <a:endParaRPr lang="en-US" sz="2000" b="1" dirty="0">
                <a:latin typeface="FoundrySterling-Book"/>
                <a:cs typeface="FoundrySterling-Book"/>
              </a:endParaRPr>
            </a:p>
          </p:txBody>
        </p:sp>
        <p:grpSp>
          <p:nvGrpSpPr>
            <p:cNvPr id="409" name="Group 408"/>
            <p:cNvGrpSpPr/>
            <p:nvPr/>
          </p:nvGrpSpPr>
          <p:grpSpPr>
            <a:xfrm>
              <a:off x="15517030" y="27029857"/>
              <a:ext cx="4812339" cy="439216"/>
              <a:chOff x="15626870" y="16695204"/>
              <a:chExt cx="4812339" cy="439216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19999991" y="16695204"/>
                <a:ext cx="439218" cy="43921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ight Arrow 112"/>
              <p:cNvSpPr/>
              <p:nvPr/>
            </p:nvSpPr>
            <p:spPr>
              <a:xfrm>
                <a:off x="20077081" y="16866227"/>
                <a:ext cx="141386" cy="107213"/>
              </a:xfrm>
              <a:prstGeom prst="rightArrow">
                <a:avLst/>
              </a:prstGeom>
              <a:solidFill>
                <a:srgbClr val="F8C72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ight Arrow 113"/>
              <p:cNvSpPr/>
              <p:nvPr/>
            </p:nvSpPr>
            <p:spPr>
              <a:xfrm>
                <a:off x="20236607" y="16866227"/>
                <a:ext cx="141386" cy="107213"/>
              </a:xfrm>
              <a:prstGeom prst="rightArrow">
                <a:avLst/>
              </a:prstGeom>
              <a:solidFill>
                <a:srgbClr val="F8C72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ounded Rectangle 108"/>
              <p:cNvSpPr/>
              <p:nvPr/>
            </p:nvSpPr>
            <p:spPr>
              <a:xfrm>
                <a:off x="18542284" y="16695204"/>
                <a:ext cx="439218" cy="43921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ight Arrow 109"/>
              <p:cNvSpPr/>
              <p:nvPr/>
            </p:nvSpPr>
            <p:spPr>
              <a:xfrm>
                <a:off x="18619374" y="16866227"/>
                <a:ext cx="141386" cy="107213"/>
              </a:xfrm>
              <a:prstGeom prst="rightArrow">
                <a:avLst/>
              </a:prstGeom>
              <a:solidFill>
                <a:srgbClr val="F8C72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ight Arrow 110"/>
              <p:cNvSpPr/>
              <p:nvPr/>
            </p:nvSpPr>
            <p:spPr>
              <a:xfrm>
                <a:off x="18778900" y="16866227"/>
                <a:ext cx="141386" cy="107213"/>
              </a:xfrm>
              <a:prstGeom prst="rightArrow">
                <a:avLst/>
              </a:prstGeom>
              <a:solidFill>
                <a:srgbClr val="F8C72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ounded Rectangle 105"/>
              <p:cNvSpPr/>
              <p:nvPr/>
            </p:nvSpPr>
            <p:spPr>
              <a:xfrm>
                <a:off x="19271138" y="16695204"/>
                <a:ext cx="439218" cy="43921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ight Arrow 106"/>
              <p:cNvSpPr/>
              <p:nvPr/>
            </p:nvSpPr>
            <p:spPr>
              <a:xfrm>
                <a:off x="19348228" y="16866227"/>
                <a:ext cx="141386" cy="107213"/>
              </a:xfrm>
              <a:prstGeom prst="rightArrow">
                <a:avLst/>
              </a:prstGeom>
              <a:solidFill>
                <a:srgbClr val="F8C72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ight Arrow 107"/>
              <p:cNvSpPr/>
              <p:nvPr/>
            </p:nvSpPr>
            <p:spPr>
              <a:xfrm>
                <a:off x="19507754" y="16866227"/>
                <a:ext cx="141386" cy="107213"/>
              </a:xfrm>
              <a:prstGeom prst="rightArrow">
                <a:avLst/>
              </a:prstGeom>
              <a:solidFill>
                <a:srgbClr val="F8C72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17813431" y="16695204"/>
                <a:ext cx="439218" cy="43921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 smtClean="0">
                    <a:latin typeface="Chalkduster"/>
                    <a:cs typeface="Chalkduster"/>
                  </a:rPr>
                  <a:t>?</a:t>
                </a:r>
                <a:endParaRPr lang="en-US" sz="1800" dirty="0">
                  <a:latin typeface="Chalkduster"/>
                  <a:cs typeface="Chalkduster"/>
                </a:endParaRPr>
              </a:p>
            </p:txBody>
          </p:sp>
          <p:sp>
            <p:nvSpPr>
              <p:cNvPr id="103" name="Rounded Rectangle 102"/>
              <p:cNvSpPr/>
              <p:nvPr/>
            </p:nvSpPr>
            <p:spPr>
              <a:xfrm>
                <a:off x="15626870" y="16695204"/>
                <a:ext cx="439218" cy="43921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ight Arrow 103"/>
              <p:cNvSpPr/>
              <p:nvPr/>
            </p:nvSpPr>
            <p:spPr>
              <a:xfrm>
                <a:off x="15703961" y="16866227"/>
                <a:ext cx="141386" cy="107213"/>
              </a:xfrm>
              <a:prstGeom prst="rightArrow">
                <a:avLst/>
              </a:prstGeom>
              <a:solidFill>
                <a:srgbClr val="F8C72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ight Arrow 104"/>
              <p:cNvSpPr/>
              <p:nvPr/>
            </p:nvSpPr>
            <p:spPr>
              <a:xfrm>
                <a:off x="15863486" y="16866227"/>
                <a:ext cx="141386" cy="107213"/>
              </a:xfrm>
              <a:prstGeom prst="rightArrow">
                <a:avLst/>
              </a:prstGeom>
              <a:solidFill>
                <a:srgbClr val="F8C72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ounded Rectangle 99"/>
              <p:cNvSpPr/>
              <p:nvPr/>
            </p:nvSpPr>
            <p:spPr>
              <a:xfrm>
                <a:off x="16355724" y="16695204"/>
                <a:ext cx="439218" cy="43921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ight Arrow 100"/>
              <p:cNvSpPr/>
              <p:nvPr/>
            </p:nvSpPr>
            <p:spPr>
              <a:xfrm>
                <a:off x="16432815" y="16866227"/>
                <a:ext cx="141386" cy="107213"/>
              </a:xfrm>
              <a:prstGeom prst="rightArrow">
                <a:avLst/>
              </a:prstGeom>
              <a:solidFill>
                <a:srgbClr val="F8C72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ight Arrow 101"/>
              <p:cNvSpPr/>
              <p:nvPr/>
            </p:nvSpPr>
            <p:spPr>
              <a:xfrm>
                <a:off x="16592340" y="16866227"/>
                <a:ext cx="141386" cy="107213"/>
              </a:xfrm>
              <a:prstGeom prst="rightArrow">
                <a:avLst/>
              </a:prstGeom>
              <a:solidFill>
                <a:srgbClr val="F8C72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ounded Rectangle 96"/>
              <p:cNvSpPr/>
              <p:nvPr/>
            </p:nvSpPr>
            <p:spPr>
              <a:xfrm>
                <a:off x="17084577" y="16695204"/>
                <a:ext cx="439218" cy="43921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ight Arrow 97"/>
              <p:cNvSpPr/>
              <p:nvPr/>
            </p:nvSpPr>
            <p:spPr>
              <a:xfrm>
                <a:off x="17161667" y="16866227"/>
                <a:ext cx="141386" cy="107213"/>
              </a:xfrm>
              <a:prstGeom prst="rightArrow">
                <a:avLst/>
              </a:prstGeom>
              <a:solidFill>
                <a:srgbClr val="F8C72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ight Arrow 98"/>
              <p:cNvSpPr/>
              <p:nvPr/>
            </p:nvSpPr>
            <p:spPr>
              <a:xfrm>
                <a:off x="17321193" y="16866227"/>
                <a:ext cx="141386" cy="107213"/>
              </a:xfrm>
              <a:prstGeom prst="rightArrow">
                <a:avLst/>
              </a:prstGeom>
              <a:solidFill>
                <a:srgbClr val="F8C72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6" name="TextBox 85"/>
            <p:cNvSpPr txBox="1"/>
            <p:nvPr/>
          </p:nvSpPr>
          <p:spPr>
            <a:xfrm rot="16200000">
              <a:off x="14599508" y="24677734"/>
              <a:ext cx="1314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800" dirty="0" smtClean="0">
                  <a:latin typeface="FoundrySterling-Book"/>
                  <a:cs typeface="FoundrySterling-Book"/>
                </a:rPr>
                <a:t>β</a:t>
              </a:r>
              <a:r>
                <a:rPr lang="en-GB" sz="1800" dirty="0" smtClean="0">
                  <a:latin typeface="FoundrySterling-Book"/>
                  <a:cs typeface="FoundrySterling-Book"/>
                </a:rPr>
                <a:t> (</a:t>
              </a:r>
              <a:r>
                <a:rPr lang="en-GB" sz="1800" dirty="0" err="1" smtClean="0">
                  <a:latin typeface="FoundrySterling-Book"/>
                  <a:cs typeface="FoundrySterling-Book"/>
                </a:rPr>
                <a:t>a.u</a:t>
              </a:r>
              <a:r>
                <a:rPr lang="en-GB" sz="1800" dirty="0" smtClean="0">
                  <a:latin typeface="FoundrySterling-Book"/>
                  <a:cs typeface="FoundrySterling-Book"/>
                </a:rPr>
                <a:t>.)</a:t>
              </a:r>
              <a:endParaRPr lang="en-US" sz="1800" dirty="0">
                <a:latin typeface="FoundrySterling-Book"/>
                <a:cs typeface="FoundrySterling-Book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1852403" y="24278883"/>
              <a:ext cx="2804670" cy="2269372"/>
              <a:chOff x="11300346" y="20779315"/>
              <a:chExt cx="2804670" cy="2269372"/>
            </a:xfrm>
          </p:grpSpPr>
          <p:pic>
            <p:nvPicPr>
              <p:cNvPr id="443" name="Picture 442"/>
              <p:cNvPicPr>
                <a:picLocks noChangeAspect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00346" y="20779315"/>
                <a:ext cx="1509420" cy="1046855"/>
              </a:xfrm>
              <a:prstGeom prst="rect">
                <a:avLst/>
              </a:prstGeom>
            </p:spPr>
          </p:pic>
          <p:pic>
            <p:nvPicPr>
              <p:cNvPr id="444" name="Picture 443"/>
              <p:cNvPicPr>
                <a:picLocks noChangeAspect="1"/>
              </p:cNvPicPr>
              <p:nvPr/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912941" y="20779689"/>
                <a:ext cx="1192075" cy="1046107"/>
              </a:xfrm>
              <a:prstGeom prst="rect">
                <a:avLst/>
              </a:prstGeom>
            </p:spPr>
          </p:pic>
          <p:pic>
            <p:nvPicPr>
              <p:cNvPr id="445" name="Picture 444"/>
              <p:cNvPicPr>
                <a:picLocks noChangeAspect="1"/>
              </p:cNvPicPr>
              <p:nvPr/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15409" y="21922373"/>
                <a:ext cx="1496389" cy="1126314"/>
              </a:xfrm>
              <a:prstGeom prst="rect">
                <a:avLst/>
              </a:prstGeom>
            </p:spPr>
          </p:pic>
        </p:grpSp>
        <p:sp>
          <p:nvSpPr>
            <p:cNvPr id="442" name="TextBox 441"/>
            <p:cNvSpPr txBox="1"/>
            <p:nvPr/>
          </p:nvSpPr>
          <p:spPr>
            <a:xfrm>
              <a:off x="11820524" y="23550436"/>
              <a:ext cx="23570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FoundrySterling-Bold"/>
                  <a:cs typeface="FoundrySterling-Bold"/>
                </a:rPr>
                <a:t>right caudate</a:t>
              </a:r>
              <a:endParaRPr lang="en-US" sz="2800" dirty="0">
                <a:latin typeface="FoundrySterling-Bold"/>
                <a:cs typeface="FoundrySterling-Bold"/>
              </a:endParaRPr>
            </a:p>
          </p:txBody>
        </p:sp>
        <p:sp>
          <p:nvSpPr>
            <p:cNvPr id="354" name="TextBox 353"/>
            <p:cNvSpPr txBox="1"/>
            <p:nvPr/>
          </p:nvSpPr>
          <p:spPr>
            <a:xfrm>
              <a:off x="17171056" y="23359812"/>
              <a:ext cx="1475847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7AF934"/>
                  </a:solidFill>
                  <a:latin typeface="FoundrySterling-Book"/>
                  <a:cs typeface="FoundrySterling-Book"/>
                </a:rPr>
                <a:t>*</a:t>
              </a:r>
              <a:endParaRPr lang="en-US" sz="2000" dirty="0">
                <a:solidFill>
                  <a:srgbClr val="7AF934"/>
                </a:solidFill>
                <a:latin typeface="FoundrySterling-Book"/>
                <a:cs typeface="FoundrySterling-Book"/>
              </a:endParaRPr>
            </a:p>
          </p:txBody>
        </p:sp>
        <p:cxnSp>
          <p:nvCxnSpPr>
            <p:cNvPr id="355" name="Straight Connector 354"/>
            <p:cNvCxnSpPr/>
            <p:nvPr/>
          </p:nvCxnSpPr>
          <p:spPr>
            <a:xfrm>
              <a:off x="17189196" y="23719247"/>
              <a:ext cx="1439567" cy="0"/>
            </a:xfrm>
            <a:prstGeom prst="line">
              <a:avLst/>
            </a:prstGeom>
            <a:ln w="38100">
              <a:solidFill>
                <a:srgbClr val="7AF934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2" name="TextBox 351"/>
            <p:cNvSpPr txBox="1"/>
            <p:nvPr/>
          </p:nvSpPr>
          <p:spPr>
            <a:xfrm>
              <a:off x="14951487" y="25277324"/>
              <a:ext cx="7653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800" dirty="0" smtClean="0">
                  <a:latin typeface="FoundrySterling-Book"/>
                  <a:cs typeface="FoundrySterling-Book"/>
                </a:rPr>
                <a:t>0</a:t>
              </a:r>
              <a:endParaRPr lang="en-US" sz="1800" dirty="0">
                <a:latin typeface="FoundrySterling-Book"/>
                <a:cs typeface="FoundrySterling-Book"/>
              </a:endParaRPr>
            </a:p>
          </p:txBody>
        </p:sp>
        <p:sp>
          <p:nvSpPr>
            <p:cNvPr id="375" name="TextBox 374"/>
            <p:cNvSpPr txBox="1"/>
            <p:nvPr/>
          </p:nvSpPr>
          <p:spPr>
            <a:xfrm>
              <a:off x="16438961" y="23842823"/>
              <a:ext cx="147584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88BFD"/>
                  </a:solidFill>
                  <a:latin typeface="FoundrySterling-Book"/>
                  <a:cs typeface="FoundrySterling-Book"/>
                </a:rPr>
                <a:t>*</a:t>
              </a:r>
              <a:endParaRPr lang="en-US" sz="2400" dirty="0">
                <a:solidFill>
                  <a:srgbClr val="F88BFD"/>
                </a:solidFill>
                <a:latin typeface="FoundrySterling-Book"/>
                <a:cs typeface="FoundrySterling-Boo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1532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301</Words>
  <Application>Microsoft Macintosh PowerPoint</Application>
  <PresentationFormat>Custom</PresentationFormat>
  <Paragraphs>83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</dc:creator>
  <cp:lastModifiedBy>jan</cp:lastModifiedBy>
  <cp:revision>140</cp:revision>
  <dcterms:created xsi:type="dcterms:W3CDTF">2015-05-01T12:21:01Z</dcterms:created>
  <dcterms:modified xsi:type="dcterms:W3CDTF">2015-05-07T13:45:24Z</dcterms:modified>
</cp:coreProperties>
</file>