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5"/>
  </p:notesMasterIdLst>
  <p:sldIdLst>
    <p:sldId id="256" r:id="rId2"/>
    <p:sldId id="278" r:id="rId3"/>
    <p:sldId id="261" r:id="rId4"/>
    <p:sldId id="280" r:id="rId5"/>
    <p:sldId id="259" r:id="rId6"/>
    <p:sldId id="277" r:id="rId7"/>
    <p:sldId id="276" r:id="rId8"/>
    <p:sldId id="264" r:id="rId9"/>
    <p:sldId id="279" r:id="rId10"/>
    <p:sldId id="271" r:id="rId11"/>
    <p:sldId id="266" r:id="rId12"/>
    <p:sldId id="269" r:id="rId13"/>
    <p:sldId id="281" r:id="rId1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40062"/>
    <a:srgbClr val="9EFF29"/>
    <a:srgbClr val="A4660C"/>
    <a:srgbClr val="952F69"/>
    <a:srgbClr val="FF856D"/>
    <a:srgbClr val="FF2549"/>
    <a:srgbClr val="003635"/>
    <a:srgbClr val="005856"/>
    <a:srgbClr val="007033"/>
    <a:srgbClr val="5EEC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1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732" y="5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bg1"/>
                </a:solidFill>
              </a:rPr>
              <a:t>Time</a:t>
            </a:r>
            <a:r>
              <a:rPr lang="en-US" baseline="0" dirty="0">
                <a:solidFill>
                  <a:schemeClr val="bg1"/>
                </a:solidFill>
              </a:rPr>
              <a:t> efficiency</a:t>
            </a:r>
            <a:endParaRPr lang="en-US" dirty="0">
              <a:solidFill>
                <a:schemeClr val="bg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Solution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numRef>
              <c:f>Sheet1!$A$2:$A$6</c:f>
              <c:numCache>
                <c:formatCode>General</c:formatCode>
                <c:ptCount val="5"/>
                <c:pt idx="0">
                  <c:v>0</c:v>
                </c:pt>
                <c:pt idx="1">
                  <c:v>15</c:v>
                </c:pt>
                <c:pt idx="2">
                  <c:v>20</c:v>
                </c:pt>
                <c:pt idx="3">
                  <c:v>25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0</c:v>
                </c:pt>
                <c:pt idx="1">
                  <c:v>0.4</c:v>
                </c:pt>
                <c:pt idx="2">
                  <c:v>0.4</c:v>
                </c:pt>
                <c:pt idx="3">
                  <c:v>0.4</c:v>
                </c:pt>
                <c:pt idx="4">
                  <c:v>0.4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BA5-4E67-AA92-6E478524FA7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Brute force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numRef>
              <c:f>Sheet1!$A$2:$A$6</c:f>
              <c:numCache>
                <c:formatCode>General</c:formatCode>
                <c:ptCount val="5"/>
                <c:pt idx="0">
                  <c:v>0</c:v>
                </c:pt>
                <c:pt idx="1">
                  <c:v>15</c:v>
                </c:pt>
                <c:pt idx="2">
                  <c:v>20</c:v>
                </c:pt>
                <c:pt idx="3">
                  <c:v>25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0</c:v>
                </c:pt>
                <c:pt idx="1">
                  <c:v>0.42399999999999999</c:v>
                </c:pt>
                <c:pt idx="2">
                  <c:v>0.54700000000000004</c:v>
                </c:pt>
                <c:pt idx="3">
                  <c:v>3.17</c:v>
                </c:pt>
                <c:pt idx="4">
                  <c:v>3.17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2BA5-4E67-AA92-6E478524FA7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1433860608"/>
        <c:axId val="-1433851360"/>
      </c:lineChart>
      <c:catAx>
        <c:axId val="-143386060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>
                    <a:solidFill>
                      <a:schemeClr val="bg1"/>
                    </a:solidFill>
                  </a:rPr>
                  <a:t>Area of grid</a:t>
                </a:r>
              </a:p>
            </c:rich>
          </c:tx>
          <c:layout>
            <c:manualLayout>
              <c:xMode val="edge"/>
              <c:yMode val="edge"/>
              <c:x val="0.45654897560409369"/>
              <c:y val="0.7773248280673776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bg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433851360"/>
        <c:crosses val="autoZero"/>
        <c:auto val="1"/>
        <c:lblAlgn val="ctr"/>
        <c:lblOffset val="100"/>
        <c:noMultiLvlLbl val="0"/>
      </c:catAx>
      <c:valAx>
        <c:axId val="-14338513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>
                    <a:solidFill>
                      <a:schemeClr val="bg1"/>
                    </a:solidFill>
                  </a:rPr>
                  <a:t>seconds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4338606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ayout>
        <c:manualLayout>
          <c:xMode val="edge"/>
          <c:yMode val="edge"/>
          <c:x val="0.29361728801098885"/>
          <c:y val="0.88305733935156838"/>
          <c:w val="0.70638271198901115"/>
          <c:h val="9.16262049522290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Time efficiency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Solution</c:v>
                </c:pt>
              </c:strCache>
            </c:strRef>
          </c:tx>
          <c:spPr>
            <a:ln w="317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1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Sheet1!$A$2:$A$9</c:f>
              <c:numCache>
                <c:formatCode>General</c:formatCode>
                <c:ptCount val="8"/>
                <c:pt idx="2">
                  <c:v>0</c:v>
                </c:pt>
                <c:pt idx="3">
                  <c:v>35</c:v>
                </c:pt>
              </c:numCache>
            </c:numRef>
          </c:cat>
          <c:val>
            <c:numRef>
              <c:f>Sheet1!$B$2:$B$9</c:f>
              <c:numCache>
                <c:formatCode>General</c:formatCode>
                <c:ptCount val="8"/>
                <c:pt idx="2">
                  <c:v>0</c:v>
                </c:pt>
                <c:pt idx="3">
                  <c:v>0.4</c:v>
                </c:pt>
                <c:pt idx="4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254-477A-8BCD-626B3A6BC18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Brute force</c:v>
                </c:pt>
              </c:strCache>
            </c:strRef>
          </c:tx>
          <c:spPr>
            <a:ln w="317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2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Sheet1!$A$2:$A$9</c:f>
              <c:numCache>
                <c:formatCode>General</c:formatCode>
                <c:ptCount val="8"/>
                <c:pt idx="2">
                  <c:v>0</c:v>
                </c:pt>
                <c:pt idx="3">
                  <c:v>35</c:v>
                </c:pt>
              </c:numCache>
            </c:numRef>
          </c:cat>
          <c:val>
            <c:numRef>
              <c:f>Sheet1!$C$2:$C$9</c:f>
              <c:numCache>
                <c:formatCode>General</c:formatCode>
                <c:ptCount val="8"/>
                <c:pt idx="2">
                  <c:v>0</c:v>
                </c:pt>
                <c:pt idx="3">
                  <c:v>600</c:v>
                </c:pt>
                <c:pt idx="4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254-477A-8BCD-626B3A6BC18D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-1222714256"/>
        <c:axId val="-1222712080"/>
      </c:lineChart>
      <c:catAx>
        <c:axId val="-122271425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Area of grid</a:t>
                </a:r>
              </a:p>
            </c:rich>
          </c:tx>
          <c:layout>
            <c:manualLayout>
              <c:xMode val="edge"/>
              <c:yMode val="edge"/>
              <c:x val="0.45654897560409369"/>
              <c:y val="0.7773248280673776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222712080"/>
        <c:crosses val="autoZero"/>
        <c:auto val="1"/>
        <c:lblAlgn val="ctr"/>
        <c:lblOffset val="100"/>
        <c:noMultiLvlLbl val="0"/>
      </c:catAx>
      <c:valAx>
        <c:axId val="-1222712080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seconds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crossAx val="-12227142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 algn="just"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>
      <cs:styleClr val="auto"/>
    </cs:fillRef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17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2329" y="1474839"/>
            <a:ext cx="7989723" cy="1644446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9204" y="3841965"/>
            <a:ext cx="7975483" cy="685791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842" y="327573"/>
            <a:ext cx="8246070" cy="763526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843" y="1437967"/>
            <a:ext cx="8246070" cy="3099889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5499" y="450782"/>
            <a:ext cx="6461299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5499" y="1214307"/>
            <a:ext cx="6461299" cy="3511061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2691" y="367508"/>
            <a:ext cx="8093365" cy="76352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596535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068932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596535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068932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5850" y="1814053"/>
            <a:ext cx="8203575" cy="1364225"/>
          </a:xfrm>
        </p:spPr>
        <p:txBody>
          <a:bodyPr>
            <a:normAutofit/>
          </a:bodyPr>
          <a:lstStyle/>
          <a:p>
            <a:r>
              <a:rPr lang="en-US" dirty="0"/>
              <a:t>Project 1.1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0600" y="3884947"/>
            <a:ext cx="8188953" cy="76352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Failed experiment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Field copy – Clone the field instead of removing a piece  </a:t>
            </a:r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197" y="2134290"/>
            <a:ext cx="4431774" cy="164527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461317" y="3943171"/>
            <a:ext cx="49845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int</a:t>
            </a:r>
            <a:r>
              <a:rPr lang="en-US" dirty="0">
                <a:solidFill>
                  <a:schemeClr val="bg1"/>
                </a:solidFill>
              </a:rPr>
              <a:t>[][]</a:t>
            </a:r>
            <a:r>
              <a:rPr lang="en-US" dirty="0" err="1">
                <a:solidFill>
                  <a:schemeClr val="bg1"/>
                </a:solidFill>
              </a:rPr>
              <a:t>fieldCopy</a:t>
            </a:r>
            <a:r>
              <a:rPr lang="en-US" dirty="0">
                <a:solidFill>
                  <a:schemeClr val="bg1"/>
                </a:solidFill>
              </a:rPr>
              <a:t>=</a:t>
            </a:r>
            <a:r>
              <a:rPr lang="en-US" dirty="0" err="1">
                <a:solidFill>
                  <a:schemeClr val="bg1"/>
                </a:solidFill>
              </a:rPr>
              <a:t>twoDimensionalArrayClone</a:t>
            </a:r>
            <a:r>
              <a:rPr lang="en-US" dirty="0">
                <a:solidFill>
                  <a:schemeClr val="bg1"/>
                </a:solidFill>
              </a:rPr>
              <a:t>(field);</a:t>
            </a:r>
          </a:p>
          <a:p>
            <a:r>
              <a:rPr lang="en-US" dirty="0">
                <a:solidFill>
                  <a:schemeClr val="bg1"/>
                </a:solidFill>
              </a:rPr>
              <a:t>If(!solution)</a:t>
            </a:r>
          </a:p>
          <a:p>
            <a:r>
              <a:rPr lang="en-US" dirty="0">
                <a:solidFill>
                  <a:schemeClr val="bg1"/>
                </a:solidFill>
              </a:rPr>
              <a:t>{field= </a:t>
            </a:r>
            <a:r>
              <a:rPr lang="en-US" dirty="0" err="1">
                <a:solidFill>
                  <a:schemeClr val="bg1"/>
                </a:solidFill>
              </a:rPr>
              <a:t>fieldCopy</a:t>
            </a:r>
            <a:r>
              <a:rPr lang="en-US" dirty="0">
                <a:solidFill>
                  <a:schemeClr val="bg1"/>
                </a:solidFill>
              </a:rPr>
              <a:t>; x++;} </a:t>
            </a:r>
            <a:endParaRPr lang="bg-B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08124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Dancing links 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Dancing links is the technique suggested by Donald Knuth</a:t>
            </a:r>
          </a:p>
          <a:p>
            <a:r>
              <a:rPr lang="en-US" sz="2400" dirty="0"/>
              <a:t>Finds a solution for the exact cover problem</a:t>
            </a:r>
          </a:p>
          <a:p>
            <a:r>
              <a:rPr lang="en-US" sz="2400" dirty="0"/>
              <a:t>Searching for 1s in selected rows and columns.</a:t>
            </a:r>
          </a:p>
          <a:p>
            <a:r>
              <a:rPr lang="en-US" sz="2400" dirty="0"/>
              <a:t>Sparse matrix</a:t>
            </a:r>
          </a:p>
        </p:txBody>
      </p:sp>
    </p:spTree>
    <p:extLst>
      <p:ext uri="{BB962C8B-B14F-4D97-AF65-F5344CB8AC3E}">
        <p14:creationId xmlns:p14="http://schemas.microsoft.com/office/powerpoint/2010/main" val="15753380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3036" y="2059576"/>
            <a:ext cx="6461299" cy="725349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Conclusion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6557629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6C4B7-9180-4E46-9337-37FE6ABEF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7DE2173-BD84-4B5E-95EA-07021B1888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587836" cy="5179567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34794C4-6814-4E1C-AF09-BE43FEDC55DB}"/>
              </a:ext>
            </a:extLst>
          </p:cNvPr>
          <p:cNvSpPr txBox="1"/>
          <p:nvPr/>
        </p:nvSpPr>
        <p:spPr>
          <a:xfrm>
            <a:off x="2400311" y="3605278"/>
            <a:ext cx="6508366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IE" dirty="0"/>
              <a:t>Time for 12x5 grid:</a:t>
            </a:r>
          </a:p>
          <a:p>
            <a:r>
              <a:rPr lang="en-IE" dirty="0"/>
              <a:t>Before Pruning &gt; 8 hours</a:t>
            </a:r>
          </a:p>
          <a:p>
            <a:r>
              <a:rPr lang="en-IE" dirty="0"/>
              <a:t>After Pruning = 2hours 15 minutes</a:t>
            </a:r>
          </a:p>
        </p:txBody>
      </p:sp>
    </p:spTree>
    <p:extLst>
      <p:ext uri="{BB962C8B-B14F-4D97-AF65-F5344CB8AC3E}">
        <p14:creationId xmlns:p14="http://schemas.microsoft.com/office/powerpoint/2010/main" val="644365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Relation between the parts of the </a:t>
            </a:r>
            <a:r>
              <a:rPr lang="en-US" dirty="0" err="1"/>
              <a:t>programme</a:t>
            </a:r>
            <a:endParaRPr lang="bg-B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1404" y="1913917"/>
            <a:ext cx="6454833" cy="1932709"/>
          </a:xfrm>
        </p:spPr>
      </p:pic>
    </p:spTree>
    <p:extLst>
      <p:ext uri="{BB962C8B-B14F-4D97-AF65-F5344CB8AC3E}">
        <p14:creationId xmlns:p14="http://schemas.microsoft.com/office/powerpoint/2010/main" val="450264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topics 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842" y="1504984"/>
            <a:ext cx="8246070" cy="309988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Solutions to this task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Our process during the week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Statistics about the time efficiency of code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Failed experiment  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411283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Different solutions to the problem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3003" y="1956828"/>
            <a:ext cx="6461299" cy="3511061"/>
          </a:xfrm>
        </p:spPr>
        <p:txBody>
          <a:bodyPr/>
          <a:lstStyle/>
          <a:p>
            <a:r>
              <a:rPr lang="en-US" dirty="0"/>
              <a:t>Brute force</a:t>
            </a:r>
          </a:p>
          <a:p>
            <a:r>
              <a:rPr lang="en-US" dirty="0"/>
              <a:t>Recursion/Branching algorithm</a:t>
            </a:r>
          </a:p>
          <a:p>
            <a:r>
              <a:rPr lang="en-US" dirty="0"/>
              <a:t>Dancing links 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610621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25498" y="1014547"/>
            <a:ext cx="6461299" cy="725349"/>
          </a:xfrm>
        </p:spPr>
        <p:txBody>
          <a:bodyPr>
            <a:normAutofit/>
          </a:bodyPr>
          <a:lstStyle/>
          <a:p>
            <a:r>
              <a:rPr lang="en-US" dirty="0"/>
              <a:t>Process during the week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25499" y="1544659"/>
            <a:ext cx="6461299" cy="3511061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Individual Research</a:t>
            </a:r>
          </a:p>
          <a:p>
            <a:r>
              <a:rPr lang="en-US" dirty="0"/>
              <a:t>Allocation of the tasks</a:t>
            </a:r>
          </a:p>
          <a:p>
            <a:r>
              <a:rPr lang="en-US" dirty="0"/>
              <a:t>Completion of the Brute force</a:t>
            </a:r>
          </a:p>
          <a:p>
            <a:r>
              <a:rPr lang="en-US" dirty="0"/>
              <a:t>Creation of the Branching algorithm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5317" y="296166"/>
            <a:ext cx="8093365" cy="763525"/>
          </a:xfrm>
        </p:spPr>
        <p:txBody>
          <a:bodyPr>
            <a:normAutofit fontScale="90000"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Branching and Brute Force</a:t>
            </a:r>
            <a:br>
              <a:rPr lang="en-US" sz="3200" dirty="0">
                <a:solidFill>
                  <a:schemeClr val="bg1"/>
                </a:solidFill>
              </a:rPr>
            </a:br>
            <a:r>
              <a:rPr lang="en-US" sz="3200" dirty="0">
                <a:solidFill>
                  <a:schemeClr val="bg1"/>
                </a:solidFill>
              </a:rPr>
              <a:t>Why branching is better ?</a:t>
            </a:r>
            <a:endParaRPr lang="bg-BG" sz="3200" dirty="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531812" y="1854025"/>
            <a:ext cx="4040188" cy="479822"/>
          </a:xfrm>
        </p:spPr>
        <p:txBody>
          <a:bodyPr/>
          <a:lstStyle/>
          <a:p>
            <a:r>
              <a:rPr lang="en-US" dirty="0"/>
              <a:t>No randomness</a:t>
            </a:r>
            <a:endParaRPr lang="bg-BG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40372" y="2867206"/>
            <a:ext cx="4040188" cy="1971494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Only checking each pieces mutations once for each position.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4571999" y="1854025"/>
            <a:ext cx="4041775" cy="479822"/>
          </a:xfrm>
        </p:spPr>
        <p:txBody>
          <a:bodyPr/>
          <a:lstStyle/>
          <a:p>
            <a:r>
              <a:rPr lang="en-US" dirty="0"/>
              <a:t>More control</a:t>
            </a:r>
            <a:endParaRPr lang="bg-BG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4647953" y="2797557"/>
            <a:ext cx="4041775" cy="1971494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We can control what order pieces get placed.</a:t>
            </a:r>
          </a:p>
          <a:p>
            <a:pPr marL="514350" indent="-514350">
              <a:buFont typeface="+mj-lt"/>
              <a:buAutoNum type="romanUcPeriod"/>
            </a:pPr>
            <a:endParaRPr lang="en-US" dirty="0"/>
          </a:p>
          <a:p>
            <a:pPr marL="514350" indent="-514350">
              <a:buFont typeface="+mj-lt"/>
              <a:buAutoNum type="romanUcPeriod"/>
            </a:pPr>
            <a:endParaRPr lang="bg-BG" dirty="0"/>
          </a:p>
          <a:p>
            <a:endParaRPr lang="bg-BG" dirty="0"/>
          </a:p>
        </p:txBody>
      </p:sp>
      <p:sp>
        <p:nvSpPr>
          <p:cNvPr id="9" name="TextBox 8"/>
          <p:cNvSpPr txBox="1"/>
          <p:nvPr/>
        </p:nvSpPr>
        <p:spPr>
          <a:xfrm>
            <a:off x="1897380" y="4274820"/>
            <a:ext cx="5166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bg-BG" sz="2400" dirty="0"/>
          </a:p>
        </p:txBody>
      </p:sp>
    </p:spTree>
    <p:extLst>
      <p:ext uri="{BB962C8B-B14F-4D97-AF65-F5344CB8AC3E}">
        <p14:creationId xmlns:p14="http://schemas.microsoft.com/office/powerpoint/2010/main" val="3698706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842" y="327573"/>
            <a:ext cx="6568318" cy="763526"/>
          </a:xfrm>
        </p:spPr>
        <p:txBody>
          <a:bodyPr/>
          <a:lstStyle/>
          <a:p>
            <a:r>
              <a:rPr lang="en-US" dirty="0"/>
              <a:t>Pruning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842" y="2043611"/>
            <a:ext cx="8246070" cy="3099889"/>
          </a:xfrm>
        </p:spPr>
        <p:txBody>
          <a:bodyPr/>
          <a:lstStyle/>
          <a:p>
            <a:r>
              <a:rPr lang="en-US" dirty="0"/>
              <a:t>Checking for overlap when placing a new piece</a:t>
            </a:r>
          </a:p>
          <a:p>
            <a:r>
              <a:rPr lang="en-US" dirty="0"/>
              <a:t>Try each position and mutation only once</a:t>
            </a:r>
          </a:p>
          <a:p>
            <a:r>
              <a:rPr lang="en-US" dirty="0" err="1"/>
              <a:t>CharacterToID</a:t>
            </a:r>
            <a:r>
              <a:rPr lang="en-US" dirty="0"/>
              <a:t> moved to the main.</a:t>
            </a:r>
          </a:p>
          <a:p>
            <a:r>
              <a:rPr lang="en-US" dirty="0"/>
              <a:t>Try symmetrical </a:t>
            </a:r>
            <a:r>
              <a:rPr lang="en-US" dirty="0" err="1"/>
              <a:t>pentominoes</a:t>
            </a:r>
            <a:r>
              <a:rPr lang="en-US" dirty="0"/>
              <a:t> first </a:t>
            </a:r>
          </a:p>
          <a:p>
            <a:pPr marL="0" indent="0">
              <a:buNone/>
            </a:pPr>
            <a:r>
              <a:rPr lang="en-US" dirty="0"/>
              <a:t>(5*9 grid / 16859ms -&gt; 765ms)</a:t>
            </a:r>
          </a:p>
          <a:p>
            <a:pPr marL="0" indent="0">
              <a:buNone/>
            </a:pPr>
            <a:endParaRPr lang="bg-BG" dirty="0"/>
          </a:p>
          <a:p>
            <a:pPr marL="0" indent="0">
              <a:buNone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5635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509780"/>
              </p:ext>
            </p:extLst>
          </p:nvPr>
        </p:nvGraphicFramePr>
        <p:xfrm>
          <a:off x="2150724" y="1176131"/>
          <a:ext cx="6461125" cy="35115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207236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bg-BG"/>
          </a:p>
        </p:txBody>
      </p:sp>
      <p:graphicFrame>
        <p:nvGraphicFramePr>
          <p:cNvPr id="4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7071651"/>
              </p:ext>
            </p:extLst>
          </p:nvPr>
        </p:nvGraphicFramePr>
        <p:xfrm>
          <a:off x="2225675" y="1214438"/>
          <a:ext cx="6461125" cy="35115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791900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214</Words>
  <Application>Microsoft Office PowerPoint</Application>
  <PresentationFormat>On-screen Show (16:9)</PresentationFormat>
  <Paragraphs>50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Wingdings</vt:lpstr>
      <vt:lpstr>Office Theme</vt:lpstr>
      <vt:lpstr>Project 1.1</vt:lpstr>
      <vt:lpstr>Relation between the parts of the programme</vt:lpstr>
      <vt:lpstr>Main topics </vt:lpstr>
      <vt:lpstr>Different solutions to the problem</vt:lpstr>
      <vt:lpstr>Process during the week</vt:lpstr>
      <vt:lpstr>Branching and Brute Force Why branching is better ?</vt:lpstr>
      <vt:lpstr>Pruning</vt:lpstr>
      <vt:lpstr>PowerPoint Presentation</vt:lpstr>
      <vt:lpstr>PowerPoint Presentation</vt:lpstr>
      <vt:lpstr>Failed experiment</vt:lpstr>
      <vt:lpstr>Dancing links 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2019-10-10T21:40:44Z</dcterms:modified>
</cp:coreProperties>
</file>