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5073"/>
  </p:normalViewPr>
  <p:slideViewPr>
    <p:cSldViewPr snapToGrid="0" snapToObjects="1">
      <p:cViewPr>
        <p:scale>
          <a:sx n="92" d="100"/>
          <a:sy n="92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6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E1C0-D154-F644-B94B-4E32496DEFFD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4F92-44E1-8A4B-90DF-3E3622290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82346" y="1992574"/>
            <a:ext cx="84273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Light" charset="0"/>
                <a:ea typeface="Helvetica Light" charset="0"/>
                <a:cs typeface="Helvetica Light" charset="0"/>
              </a:rPr>
              <a:t>Implementing a Flow Afterburner for </a:t>
            </a:r>
            <a:r>
              <a:rPr lang="en-US" sz="3200" dirty="0" err="1" smtClean="0">
                <a:latin typeface="Helvetica Light" charset="0"/>
                <a:ea typeface="Helvetica Light" charset="0"/>
                <a:cs typeface="Helvetica Light" charset="0"/>
              </a:rPr>
              <a:t>sHIJING</a:t>
            </a:r>
            <a:endParaRPr lang="en-US" sz="3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endParaRPr lang="en-US" sz="3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endParaRPr lang="en-US" sz="3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endParaRPr lang="en-US" sz="3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" y="847234"/>
            <a:ext cx="2984500" cy="5854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881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Centrality-Dependent v</a:t>
            </a:r>
            <a:r>
              <a:rPr lang="en-US" sz="2400" baseline="-25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for Identified Pions in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Au+Au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Collisions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4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166" y="782092"/>
            <a:ext cx="17107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    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sHIJING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   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 descr="mage result for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10" y="1851977"/>
            <a:ext cx="756902" cy="10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105063" y="1189541"/>
            <a:ext cx="0" cy="60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47857" y="290094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 smtClean="0">
                <a:latin typeface="Arial" charset="0"/>
                <a:ea typeface="Arial" charset="0"/>
                <a:cs typeface="Arial" charset="0"/>
              </a:rPr>
              <a:t>HepMC</a:t>
            </a: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 File</a:t>
            </a:r>
            <a:br>
              <a:rPr lang="en-US" sz="1200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Event Record</a:t>
            </a:r>
            <a:endParaRPr lang="en-US" sz="12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149" y="4023740"/>
            <a:ext cx="168982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Flow Afterburner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76529" y="3383231"/>
            <a:ext cx="0" cy="60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mage result for file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99" y="5104780"/>
            <a:ext cx="756902" cy="10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6208" y="6153743"/>
            <a:ext cx="136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Modified </a:t>
            </a:r>
            <a:r>
              <a:rPr lang="en-US" sz="1200" i="1" dirty="0" err="1" smtClean="0">
                <a:latin typeface="Arial" charset="0"/>
                <a:ea typeface="Arial" charset="0"/>
                <a:cs typeface="Arial" charset="0"/>
              </a:rPr>
              <a:t>HepMC</a:t>
            </a: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US" sz="1200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200" i="1" dirty="0" smtClean="0">
                <a:latin typeface="Arial" charset="0"/>
                <a:ea typeface="Arial" charset="0"/>
                <a:cs typeface="Arial" charset="0"/>
              </a:rPr>
              <a:t>Event Record</a:t>
            </a:r>
            <a:endParaRPr lang="en-US" sz="1200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76529" y="4436540"/>
            <a:ext cx="0" cy="60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57" y="1665323"/>
            <a:ext cx="1744563" cy="1640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657" y="4861257"/>
            <a:ext cx="1527698" cy="15106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183" y="81463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8813" y="2090569"/>
            <a:ext cx="62953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We want to write an afterburner that takes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sHIJING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/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output, in the form of a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HepMC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text file, and modifies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uniform azimuthal distribution of particles to have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flow modulations.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This needs to be done in a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pT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- and centrality-dependent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manner.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Local correlations (like jets) need to be preserved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0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183" y="81463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(Mathematical) 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8" y="3845589"/>
            <a:ext cx="4927811" cy="1001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68" y="1857191"/>
            <a:ext cx="2055096" cy="92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541" y="1255595"/>
            <a:ext cx="1078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Let the azimuthal angle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of particles at a given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</a:t>
            </a:r>
            <a:r>
              <a:rPr lang="en-US" baseline="-25000" dirty="0" err="1" smtClean="0">
                <a:latin typeface="Helvetica Light" charset="0"/>
                <a:ea typeface="Helvetica Light" charset="0"/>
                <a:cs typeface="Helvetica Light" charset="0"/>
              </a:rPr>
              <a:t>T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 a random variable distributed uniformly in [0, 2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π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]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541" y="3015464"/>
            <a:ext cx="101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We want to find a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mapping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i="1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y 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  <a:sym typeface="Wingdings"/>
              </a:rPr>
              <a:t>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where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’ is a new random variable distributed according to 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541" y="5308149"/>
            <a:ext cx="108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Such a mapping guarantees that local particle correlations (e.g., jets) are preserved, while constructing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 global flow correlation of strength v</a:t>
            </a:r>
            <a:r>
              <a:rPr lang="en-US" baseline="-25000" dirty="0" smtClean="0">
                <a:latin typeface="Helvetica Light" charset="0"/>
                <a:ea typeface="Helvetica Light" charset="0"/>
                <a:cs typeface="Helvetica Light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887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2862"/>
          <a:stretch/>
        </p:blipFill>
        <p:spPr>
          <a:xfrm>
            <a:off x="171450" y="1448274"/>
            <a:ext cx="4400550" cy="1231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(Mathematical) 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" y="980626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probability of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being between values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b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is given by: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6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2862"/>
          <a:stretch/>
        </p:blipFill>
        <p:spPr>
          <a:xfrm>
            <a:off x="171450" y="1448274"/>
            <a:ext cx="4400550" cy="1231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(Mathematical) Statement of the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752" r="32866"/>
          <a:stretch/>
        </p:blipFill>
        <p:spPr>
          <a:xfrm>
            <a:off x="2343550" y="3285038"/>
            <a:ext cx="3600050" cy="123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" y="980626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probability of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being between values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b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is given by: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" y="2712327"/>
            <a:ext cx="114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But, given the mapping </a:t>
            </a:r>
            <a:r>
              <a:rPr lang="en-US" i="1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y 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  <a:sym typeface="Wingdings"/>
              </a:rPr>
              <a:t>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,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it should also be equal to the probability of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being between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y(a)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y(b)</a:t>
            </a:r>
            <a:endParaRPr lang="en-US" i="1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9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2862"/>
          <a:stretch/>
        </p:blipFill>
        <p:spPr>
          <a:xfrm>
            <a:off x="171450" y="1448274"/>
            <a:ext cx="4400550" cy="1231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183" y="81463"/>
            <a:ext cx="640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752"/>
          <a:stretch/>
        </p:blipFill>
        <p:spPr>
          <a:xfrm>
            <a:off x="2343550" y="3285038"/>
            <a:ext cx="7494270" cy="123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" y="980626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probability of </a:t>
            </a:r>
            <a:r>
              <a:rPr lang="el-GR" dirty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being between values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b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is given by: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" y="2712327"/>
            <a:ext cx="114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But, given the mapping </a:t>
            </a:r>
            <a:r>
              <a:rPr lang="en-US" i="1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y 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  <a:sym typeface="Wingdings"/>
              </a:rPr>
              <a:t>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,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it should also be equal to the probability of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’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being between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y(a)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y(b)</a:t>
            </a:r>
            <a:endParaRPr lang="en-US" i="1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4980" y="5193486"/>
            <a:ext cx="241284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  <a:t>This is akin to integration by</a:t>
            </a:r>
            <a:r>
              <a:rPr lang="en-US" sz="1400" i="1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1400" i="1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1400" i="1" smtClean="0">
                <a:solidFill>
                  <a:srgbClr val="0432FF"/>
                </a:solidFill>
                <a:latin typeface="Helvetica Light Oblique" charset="0"/>
                <a:ea typeface="Helvetica Light Oblique" charset="0"/>
                <a:cs typeface="Helvetica Light Oblique" charset="0"/>
              </a:rPr>
              <a:t>substitution of variables</a:t>
            </a:r>
            <a:endParaRPr lang="en-US" sz="1400" i="1">
              <a:solidFill>
                <a:srgbClr val="0432FF"/>
              </a:solidFill>
              <a:latin typeface="Helvetica Light Oblique" charset="0"/>
              <a:ea typeface="Helvetica Light Oblique" charset="0"/>
              <a:cs typeface="Helvetica Light Oblique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8631400" y="4448698"/>
            <a:ext cx="0" cy="744788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03" y="2957251"/>
            <a:ext cx="4069753" cy="1117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183" y="81463"/>
            <a:ext cx="640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3266" y="1813685"/>
            <a:ext cx="872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Comparing the integrands of the expressions in the previous slide, we see that the 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probability distributions and the mapping should satisfy the following differential 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equation, which must be solved for 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’(</a:t>
            </a:r>
            <a:r>
              <a:rPr lang="el-GR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φ</a:t>
            </a:r>
            <a:r>
              <a:rPr lang="en-US" dirty="0" smtClean="0">
                <a:solidFill>
                  <a:srgbClr val="0432FF"/>
                </a:solidFill>
                <a:latin typeface="Helvetica Light" charset="0"/>
                <a:ea typeface="Helvetica Light" charset="0"/>
                <a:cs typeface="Helvetica Light" charset="0"/>
              </a:rPr>
              <a:t>)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392" y="1098845"/>
            <a:ext cx="1165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In our case, with                                                     and v</a:t>
            </a:r>
            <a:r>
              <a:rPr lang="en-US" baseline="-25000" dirty="0" smtClean="0">
                <a:latin typeface="Helvetica Light" charset="0"/>
                <a:ea typeface="Helvetica Light" charset="0"/>
                <a:cs typeface="Helvetica Light" charset="0"/>
              </a:rPr>
              <a:t>2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= 0.4, we obtain the following transcendental equation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1" y="935122"/>
            <a:ext cx="3277592" cy="666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92" y="1696172"/>
            <a:ext cx="3291728" cy="725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3320" y="1857027"/>
            <a:ext cx="600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w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hich can be solved numerically for </a:t>
            </a:r>
            <a:r>
              <a:rPr lang="el-GR" dirty="0" smtClean="0">
                <a:latin typeface="Helvetica Light" charset="0"/>
                <a:ea typeface="Helvetica Light" charset="0"/>
                <a:cs typeface="Helvetica Light" charset="0"/>
              </a:rPr>
              <a:t>φ’,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as shown below: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183" y="81463"/>
            <a:ext cx="853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Distributions: A Toy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19" y="2840944"/>
            <a:ext cx="4005152" cy="37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269" y="2856257"/>
            <a:ext cx="4234178" cy="37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41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183" y="81463"/>
            <a:ext cx="853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Transforming Probability Density Distributions: A Toy Problem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06666" y="2931160"/>
            <a:ext cx="2742824" cy="20320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0891" y="5352123"/>
            <a:ext cx="1073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mapping is applied to every single particle, originally with uniform azimuthal distribution, obtaining</a:t>
            </a:r>
            <a:b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new azimuthal distribution 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shown on the right.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730" y="1304789"/>
            <a:ext cx="3982298" cy="3474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96965" y="101038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1 + 2 x 0.4 x Cos(2</a:t>
            </a:r>
            <a:r>
              <a:rPr lang="el-GR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φ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)</a:t>
            </a:r>
            <a:endParaRPr lang="en-US" i="1" dirty="0">
              <a:latin typeface="Helvetica Light Oblique" charset="0"/>
              <a:ea typeface="Helvetica Light Oblique" charset="0"/>
              <a:cs typeface="Helvetica Light Oblique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9" y="1304789"/>
            <a:ext cx="3775357" cy="3474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73" y="1379719"/>
            <a:ext cx="1450610" cy="13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340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Light</vt:lpstr>
      <vt:lpstr>Helvetica Light Oblique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2018-06-10T12:36:05Z</dcterms:created>
  <dcterms:modified xsi:type="dcterms:W3CDTF">2018-06-22T14:07:42Z</dcterms:modified>
</cp:coreProperties>
</file>