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54A329-1C0F-41BD-B499-7ECBA0951F32}" v="4" dt="2020-01-29T19:33:15.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4865D-DB48-43BA-A859-C5DF1D0829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E47AA4-7792-4B45-B419-E0638BEBD6F1}">
      <dgm:prSet/>
      <dgm:spPr/>
      <dgm:t>
        <a:bodyPr/>
        <a:lstStyle/>
        <a:p>
          <a:r>
            <a:rPr lang="en-US"/>
            <a:t>Passwords that would take millions of years to brute force can be cracked by a quantum computer in days.</a:t>
          </a:r>
        </a:p>
      </dgm:t>
    </dgm:pt>
    <dgm:pt modelId="{1BA71074-4610-43A2-B7DC-D496E0FE65F3}" type="parTrans" cxnId="{F17B3A64-D239-4AB1-B1A1-3C4A6C76AFB9}">
      <dgm:prSet/>
      <dgm:spPr/>
      <dgm:t>
        <a:bodyPr/>
        <a:lstStyle/>
        <a:p>
          <a:endParaRPr lang="en-US"/>
        </a:p>
      </dgm:t>
    </dgm:pt>
    <dgm:pt modelId="{05F17804-CB2D-446A-ADA1-1429A2B1BFFB}" type="sibTrans" cxnId="{F17B3A64-D239-4AB1-B1A1-3C4A6C76AFB9}">
      <dgm:prSet/>
      <dgm:spPr/>
      <dgm:t>
        <a:bodyPr/>
        <a:lstStyle/>
        <a:p>
          <a:endParaRPr lang="en-US"/>
        </a:p>
      </dgm:t>
    </dgm:pt>
    <dgm:pt modelId="{4968B366-CC85-4876-A2D3-01692BF6FD36}">
      <dgm:prSet/>
      <dgm:spPr/>
      <dgm:t>
        <a:bodyPr/>
        <a:lstStyle/>
        <a:p>
          <a:r>
            <a:rPr lang="en-US"/>
            <a:t>Encrypted data can be quickly decrypted by quantum computers.</a:t>
          </a:r>
        </a:p>
      </dgm:t>
    </dgm:pt>
    <dgm:pt modelId="{EEDEDF5A-0F48-4190-9617-37492D1F78B6}" type="parTrans" cxnId="{B9209D8C-BA6A-43D5-AD82-51D87EA90503}">
      <dgm:prSet/>
      <dgm:spPr/>
      <dgm:t>
        <a:bodyPr/>
        <a:lstStyle/>
        <a:p>
          <a:endParaRPr lang="en-US"/>
        </a:p>
      </dgm:t>
    </dgm:pt>
    <dgm:pt modelId="{C405582B-1C9C-4586-A244-D96754C7652A}" type="sibTrans" cxnId="{B9209D8C-BA6A-43D5-AD82-51D87EA90503}">
      <dgm:prSet/>
      <dgm:spPr/>
      <dgm:t>
        <a:bodyPr/>
        <a:lstStyle/>
        <a:p>
          <a:endParaRPr lang="en-US"/>
        </a:p>
      </dgm:t>
    </dgm:pt>
    <dgm:pt modelId="{625C1AB4-0C2E-41D6-9BD0-6CCCC09A9BFA}">
      <dgm:prSet/>
      <dgm:spPr/>
      <dgm:t>
        <a:bodyPr/>
        <a:lstStyle/>
        <a:p>
          <a:r>
            <a:rPr lang="en-US"/>
            <a:t>New encryption techniques can be created using quantum computers to prevent unwanted decryption of important data.</a:t>
          </a:r>
        </a:p>
      </dgm:t>
    </dgm:pt>
    <dgm:pt modelId="{B5E3980B-E27E-495F-9FD0-330C07A93C7C}" type="parTrans" cxnId="{C81A3CD3-5745-4132-9B8B-5DCC19AE0948}">
      <dgm:prSet/>
      <dgm:spPr/>
      <dgm:t>
        <a:bodyPr/>
        <a:lstStyle/>
        <a:p>
          <a:endParaRPr lang="en-US"/>
        </a:p>
      </dgm:t>
    </dgm:pt>
    <dgm:pt modelId="{5A288126-CB49-4805-97E0-66058E524D31}" type="sibTrans" cxnId="{C81A3CD3-5745-4132-9B8B-5DCC19AE0948}">
      <dgm:prSet/>
      <dgm:spPr/>
      <dgm:t>
        <a:bodyPr/>
        <a:lstStyle/>
        <a:p>
          <a:endParaRPr lang="en-US"/>
        </a:p>
      </dgm:t>
    </dgm:pt>
    <dgm:pt modelId="{A6F9EDD3-69A6-490D-A9A6-931D281AF58B}" type="pres">
      <dgm:prSet presAssocID="{5B54865D-DB48-43BA-A859-C5DF1D0829AF}" presName="root" presStyleCnt="0">
        <dgm:presLayoutVars>
          <dgm:dir/>
          <dgm:resizeHandles val="exact"/>
        </dgm:presLayoutVars>
      </dgm:prSet>
      <dgm:spPr/>
    </dgm:pt>
    <dgm:pt modelId="{38648F70-03C7-4C6A-8A4C-94A16BFD110A}" type="pres">
      <dgm:prSet presAssocID="{98E47AA4-7792-4B45-B419-E0638BEBD6F1}" presName="compNode" presStyleCnt="0"/>
      <dgm:spPr/>
    </dgm:pt>
    <dgm:pt modelId="{0B58E078-DFF8-4A61-A492-61B9BD195F8D}" type="pres">
      <dgm:prSet presAssocID="{98E47AA4-7792-4B45-B419-E0638BEBD6F1}" presName="bgRect" presStyleLbl="bgShp" presStyleIdx="0" presStyleCnt="3"/>
      <dgm:spPr/>
    </dgm:pt>
    <dgm:pt modelId="{270DEE6D-A7EA-461E-A854-90D911D2096F}" type="pres">
      <dgm:prSet presAssocID="{98E47AA4-7792-4B45-B419-E0638BEBD6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D39E036-5AAD-4B1C-948B-10439F8A3EB1}" type="pres">
      <dgm:prSet presAssocID="{98E47AA4-7792-4B45-B419-E0638BEBD6F1}" presName="spaceRect" presStyleCnt="0"/>
      <dgm:spPr/>
    </dgm:pt>
    <dgm:pt modelId="{DBF6BA7F-C3BD-4D08-B7E1-901BCA4578CB}" type="pres">
      <dgm:prSet presAssocID="{98E47AA4-7792-4B45-B419-E0638BEBD6F1}" presName="parTx" presStyleLbl="revTx" presStyleIdx="0" presStyleCnt="3">
        <dgm:presLayoutVars>
          <dgm:chMax val="0"/>
          <dgm:chPref val="0"/>
        </dgm:presLayoutVars>
      </dgm:prSet>
      <dgm:spPr/>
    </dgm:pt>
    <dgm:pt modelId="{F0DFBDDA-392C-4BBD-B163-D025E67D50AB}" type="pres">
      <dgm:prSet presAssocID="{05F17804-CB2D-446A-ADA1-1429A2B1BFFB}" presName="sibTrans" presStyleCnt="0"/>
      <dgm:spPr/>
    </dgm:pt>
    <dgm:pt modelId="{1DBB1E48-8724-44CE-A697-BB3296D44744}" type="pres">
      <dgm:prSet presAssocID="{4968B366-CC85-4876-A2D3-01692BF6FD36}" presName="compNode" presStyleCnt="0"/>
      <dgm:spPr/>
    </dgm:pt>
    <dgm:pt modelId="{026FAC3D-BC0B-4A47-B69A-A13C69A82134}" type="pres">
      <dgm:prSet presAssocID="{4968B366-CC85-4876-A2D3-01692BF6FD36}" presName="bgRect" presStyleLbl="bgShp" presStyleIdx="1" presStyleCnt="3"/>
      <dgm:spPr/>
    </dgm:pt>
    <dgm:pt modelId="{B079BE6A-845F-432F-889C-77C1638F2FB9}" type="pres">
      <dgm:prSet presAssocID="{4968B366-CC85-4876-A2D3-01692BF6FD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89A7E56-BF34-46E4-8DC6-752812B1FC93}" type="pres">
      <dgm:prSet presAssocID="{4968B366-CC85-4876-A2D3-01692BF6FD36}" presName="spaceRect" presStyleCnt="0"/>
      <dgm:spPr/>
    </dgm:pt>
    <dgm:pt modelId="{8F58281E-1912-479C-987E-4348F5F62528}" type="pres">
      <dgm:prSet presAssocID="{4968B366-CC85-4876-A2D3-01692BF6FD36}" presName="parTx" presStyleLbl="revTx" presStyleIdx="1" presStyleCnt="3">
        <dgm:presLayoutVars>
          <dgm:chMax val="0"/>
          <dgm:chPref val="0"/>
        </dgm:presLayoutVars>
      </dgm:prSet>
      <dgm:spPr/>
    </dgm:pt>
    <dgm:pt modelId="{D58E88BD-146E-4E05-A123-6C235E716A50}" type="pres">
      <dgm:prSet presAssocID="{C405582B-1C9C-4586-A244-D96754C7652A}" presName="sibTrans" presStyleCnt="0"/>
      <dgm:spPr/>
    </dgm:pt>
    <dgm:pt modelId="{2A82867B-D02A-45E4-97DE-3F0B3B8134A3}" type="pres">
      <dgm:prSet presAssocID="{625C1AB4-0C2E-41D6-9BD0-6CCCC09A9BFA}" presName="compNode" presStyleCnt="0"/>
      <dgm:spPr/>
    </dgm:pt>
    <dgm:pt modelId="{50E6EC54-813B-44A1-BDF9-8573D4FCA972}" type="pres">
      <dgm:prSet presAssocID="{625C1AB4-0C2E-41D6-9BD0-6CCCC09A9BFA}" presName="bgRect" presStyleLbl="bgShp" presStyleIdx="2" presStyleCnt="3"/>
      <dgm:spPr/>
    </dgm:pt>
    <dgm:pt modelId="{53CDC198-7E06-4510-A89D-7F9013E2B1F6}" type="pres">
      <dgm:prSet presAssocID="{625C1AB4-0C2E-41D6-9BD0-6CCCC09A9B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8952952-F5C4-4C27-ACBB-CB45DA006F52}" type="pres">
      <dgm:prSet presAssocID="{625C1AB4-0C2E-41D6-9BD0-6CCCC09A9BFA}" presName="spaceRect" presStyleCnt="0"/>
      <dgm:spPr/>
    </dgm:pt>
    <dgm:pt modelId="{E4912852-D119-4B4A-A8CE-6A444455633B}" type="pres">
      <dgm:prSet presAssocID="{625C1AB4-0C2E-41D6-9BD0-6CCCC09A9BFA}" presName="parTx" presStyleLbl="revTx" presStyleIdx="2" presStyleCnt="3">
        <dgm:presLayoutVars>
          <dgm:chMax val="0"/>
          <dgm:chPref val="0"/>
        </dgm:presLayoutVars>
      </dgm:prSet>
      <dgm:spPr/>
    </dgm:pt>
  </dgm:ptLst>
  <dgm:cxnLst>
    <dgm:cxn modelId="{0EF7F934-E031-4D43-B1A9-F374C5DED1F7}" type="presOf" srcId="{625C1AB4-0C2E-41D6-9BD0-6CCCC09A9BFA}" destId="{E4912852-D119-4B4A-A8CE-6A444455633B}" srcOrd="0" destOrd="0" presId="urn:microsoft.com/office/officeart/2018/2/layout/IconVerticalSolidList"/>
    <dgm:cxn modelId="{F17B3A64-D239-4AB1-B1A1-3C4A6C76AFB9}" srcId="{5B54865D-DB48-43BA-A859-C5DF1D0829AF}" destId="{98E47AA4-7792-4B45-B419-E0638BEBD6F1}" srcOrd="0" destOrd="0" parTransId="{1BA71074-4610-43A2-B7DC-D496E0FE65F3}" sibTransId="{05F17804-CB2D-446A-ADA1-1429A2B1BFFB}"/>
    <dgm:cxn modelId="{B9209D8C-BA6A-43D5-AD82-51D87EA90503}" srcId="{5B54865D-DB48-43BA-A859-C5DF1D0829AF}" destId="{4968B366-CC85-4876-A2D3-01692BF6FD36}" srcOrd="1" destOrd="0" parTransId="{EEDEDF5A-0F48-4190-9617-37492D1F78B6}" sibTransId="{C405582B-1C9C-4586-A244-D96754C7652A}"/>
    <dgm:cxn modelId="{23C2509B-992A-4413-ADA6-B8F779707D17}" type="presOf" srcId="{4968B366-CC85-4876-A2D3-01692BF6FD36}" destId="{8F58281E-1912-479C-987E-4348F5F62528}" srcOrd="0" destOrd="0" presId="urn:microsoft.com/office/officeart/2018/2/layout/IconVerticalSolidList"/>
    <dgm:cxn modelId="{16A7B9B5-CBBB-4DE3-B1FC-E4B48A2215F8}" type="presOf" srcId="{98E47AA4-7792-4B45-B419-E0638BEBD6F1}" destId="{DBF6BA7F-C3BD-4D08-B7E1-901BCA4578CB}" srcOrd="0" destOrd="0" presId="urn:microsoft.com/office/officeart/2018/2/layout/IconVerticalSolidList"/>
    <dgm:cxn modelId="{EAAEE8B9-2C7F-4747-884C-DA0B2D83CB73}" type="presOf" srcId="{5B54865D-DB48-43BA-A859-C5DF1D0829AF}" destId="{A6F9EDD3-69A6-490D-A9A6-931D281AF58B}" srcOrd="0" destOrd="0" presId="urn:microsoft.com/office/officeart/2018/2/layout/IconVerticalSolidList"/>
    <dgm:cxn modelId="{C81A3CD3-5745-4132-9B8B-5DCC19AE0948}" srcId="{5B54865D-DB48-43BA-A859-C5DF1D0829AF}" destId="{625C1AB4-0C2E-41D6-9BD0-6CCCC09A9BFA}" srcOrd="2" destOrd="0" parTransId="{B5E3980B-E27E-495F-9FD0-330C07A93C7C}" sibTransId="{5A288126-CB49-4805-97E0-66058E524D31}"/>
    <dgm:cxn modelId="{E1040528-7B80-42AD-B047-8B4644E0E0A5}" type="presParOf" srcId="{A6F9EDD3-69A6-490D-A9A6-931D281AF58B}" destId="{38648F70-03C7-4C6A-8A4C-94A16BFD110A}" srcOrd="0" destOrd="0" presId="urn:microsoft.com/office/officeart/2018/2/layout/IconVerticalSolidList"/>
    <dgm:cxn modelId="{1A8F284D-AA66-45C5-B80D-14970AC7FFFC}" type="presParOf" srcId="{38648F70-03C7-4C6A-8A4C-94A16BFD110A}" destId="{0B58E078-DFF8-4A61-A492-61B9BD195F8D}" srcOrd="0" destOrd="0" presId="urn:microsoft.com/office/officeart/2018/2/layout/IconVerticalSolidList"/>
    <dgm:cxn modelId="{A1184675-45E4-49B0-A8AD-7AF407CCA013}" type="presParOf" srcId="{38648F70-03C7-4C6A-8A4C-94A16BFD110A}" destId="{270DEE6D-A7EA-461E-A854-90D911D2096F}" srcOrd="1" destOrd="0" presId="urn:microsoft.com/office/officeart/2018/2/layout/IconVerticalSolidList"/>
    <dgm:cxn modelId="{E88BFD8F-9A51-4EF7-82B8-79B672E3F28E}" type="presParOf" srcId="{38648F70-03C7-4C6A-8A4C-94A16BFD110A}" destId="{BD39E036-5AAD-4B1C-948B-10439F8A3EB1}" srcOrd="2" destOrd="0" presId="urn:microsoft.com/office/officeart/2018/2/layout/IconVerticalSolidList"/>
    <dgm:cxn modelId="{824F22BA-0573-4B60-8B39-180866A7EF0C}" type="presParOf" srcId="{38648F70-03C7-4C6A-8A4C-94A16BFD110A}" destId="{DBF6BA7F-C3BD-4D08-B7E1-901BCA4578CB}" srcOrd="3" destOrd="0" presId="urn:microsoft.com/office/officeart/2018/2/layout/IconVerticalSolidList"/>
    <dgm:cxn modelId="{61033675-DF07-4541-A70B-0CA6B558242A}" type="presParOf" srcId="{A6F9EDD3-69A6-490D-A9A6-931D281AF58B}" destId="{F0DFBDDA-392C-4BBD-B163-D025E67D50AB}" srcOrd="1" destOrd="0" presId="urn:microsoft.com/office/officeart/2018/2/layout/IconVerticalSolidList"/>
    <dgm:cxn modelId="{AE6C6896-781E-41C9-BD49-CBD6D5C5E7DC}" type="presParOf" srcId="{A6F9EDD3-69A6-490D-A9A6-931D281AF58B}" destId="{1DBB1E48-8724-44CE-A697-BB3296D44744}" srcOrd="2" destOrd="0" presId="urn:microsoft.com/office/officeart/2018/2/layout/IconVerticalSolidList"/>
    <dgm:cxn modelId="{8BE68145-FA4B-4E02-A916-AE3FED50CF3A}" type="presParOf" srcId="{1DBB1E48-8724-44CE-A697-BB3296D44744}" destId="{026FAC3D-BC0B-4A47-B69A-A13C69A82134}" srcOrd="0" destOrd="0" presId="urn:microsoft.com/office/officeart/2018/2/layout/IconVerticalSolidList"/>
    <dgm:cxn modelId="{33C6E896-3326-414E-A564-EE2213F0697B}" type="presParOf" srcId="{1DBB1E48-8724-44CE-A697-BB3296D44744}" destId="{B079BE6A-845F-432F-889C-77C1638F2FB9}" srcOrd="1" destOrd="0" presId="urn:microsoft.com/office/officeart/2018/2/layout/IconVerticalSolidList"/>
    <dgm:cxn modelId="{43695FBD-41D0-4653-B9F0-5F0E0B34B280}" type="presParOf" srcId="{1DBB1E48-8724-44CE-A697-BB3296D44744}" destId="{389A7E56-BF34-46E4-8DC6-752812B1FC93}" srcOrd="2" destOrd="0" presId="urn:microsoft.com/office/officeart/2018/2/layout/IconVerticalSolidList"/>
    <dgm:cxn modelId="{0BCB36A3-017F-40EB-B433-CAE6844F4AD9}" type="presParOf" srcId="{1DBB1E48-8724-44CE-A697-BB3296D44744}" destId="{8F58281E-1912-479C-987E-4348F5F62528}" srcOrd="3" destOrd="0" presId="urn:microsoft.com/office/officeart/2018/2/layout/IconVerticalSolidList"/>
    <dgm:cxn modelId="{5E724886-CE9C-4BCC-A8C2-E4BF771A7094}" type="presParOf" srcId="{A6F9EDD3-69A6-490D-A9A6-931D281AF58B}" destId="{D58E88BD-146E-4E05-A123-6C235E716A50}" srcOrd="3" destOrd="0" presId="urn:microsoft.com/office/officeart/2018/2/layout/IconVerticalSolidList"/>
    <dgm:cxn modelId="{163C0B63-B881-4BE2-8263-93F4B24491EB}" type="presParOf" srcId="{A6F9EDD3-69A6-490D-A9A6-931D281AF58B}" destId="{2A82867B-D02A-45E4-97DE-3F0B3B8134A3}" srcOrd="4" destOrd="0" presId="urn:microsoft.com/office/officeart/2018/2/layout/IconVerticalSolidList"/>
    <dgm:cxn modelId="{11E08347-C90F-4535-8505-E80F25C9D6A7}" type="presParOf" srcId="{2A82867B-D02A-45E4-97DE-3F0B3B8134A3}" destId="{50E6EC54-813B-44A1-BDF9-8573D4FCA972}" srcOrd="0" destOrd="0" presId="urn:microsoft.com/office/officeart/2018/2/layout/IconVerticalSolidList"/>
    <dgm:cxn modelId="{FF7CD0C4-125B-42AD-9AF6-342F41860E61}" type="presParOf" srcId="{2A82867B-D02A-45E4-97DE-3F0B3B8134A3}" destId="{53CDC198-7E06-4510-A89D-7F9013E2B1F6}" srcOrd="1" destOrd="0" presId="urn:microsoft.com/office/officeart/2018/2/layout/IconVerticalSolidList"/>
    <dgm:cxn modelId="{D52CF5E4-AD4F-48E9-83D7-11F8DE4F5668}" type="presParOf" srcId="{2A82867B-D02A-45E4-97DE-3F0B3B8134A3}" destId="{A8952952-F5C4-4C27-ACBB-CB45DA006F52}" srcOrd="2" destOrd="0" presId="urn:microsoft.com/office/officeart/2018/2/layout/IconVerticalSolidList"/>
    <dgm:cxn modelId="{1A848656-FCEA-4AE7-92DE-806D0B7BF094}" type="presParOf" srcId="{2A82867B-D02A-45E4-97DE-3F0B3B8134A3}" destId="{E4912852-D119-4B4A-A8CE-6A44445563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8E078-DFF8-4A61-A492-61B9BD195F8D}">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DEE6D-A7EA-461E-A854-90D911D2096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F6BA7F-C3BD-4D08-B7E1-901BCA4578CB}">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977900">
            <a:lnSpc>
              <a:spcPct val="90000"/>
            </a:lnSpc>
            <a:spcBef>
              <a:spcPct val="0"/>
            </a:spcBef>
            <a:spcAft>
              <a:spcPct val="35000"/>
            </a:spcAft>
            <a:buNone/>
          </a:pPr>
          <a:r>
            <a:rPr lang="en-US" sz="2200" kern="1200"/>
            <a:t>Passwords that would take millions of years to brute force can be cracked by a quantum computer in days.</a:t>
          </a:r>
        </a:p>
      </dsp:txBody>
      <dsp:txXfrm>
        <a:off x="1553633" y="574"/>
        <a:ext cx="5458736" cy="1345137"/>
      </dsp:txXfrm>
    </dsp:sp>
    <dsp:sp modelId="{026FAC3D-BC0B-4A47-B69A-A13C69A82134}">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9BE6A-845F-432F-889C-77C1638F2FB9}">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8281E-1912-479C-987E-4348F5F62528}">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977900">
            <a:lnSpc>
              <a:spcPct val="90000"/>
            </a:lnSpc>
            <a:spcBef>
              <a:spcPct val="0"/>
            </a:spcBef>
            <a:spcAft>
              <a:spcPct val="35000"/>
            </a:spcAft>
            <a:buNone/>
          </a:pPr>
          <a:r>
            <a:rPr lang="en-US" sz="2200" kern="1200"/>
            <a:t>Encrypted data can be quickly decrypted by quantum computers.</a:t>
          </a:r>
        </a:p>
      </dsp:txBody>
      <dsp:txXfrm>
        <a:off x="1553633" y="1681996"/>
        <a:ext cx="5458736" cy="1345137"/>
      </dsp:txXfrm>
    </dsp:sp>
    <dsp:sp modelId="{50E6EC54-813B-44A1-BDF9-8573D4FCA972}">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DC198-7E06-4510-A89D-7F9013E2B1F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12852-D119-4B4A-A8CE-6A44445563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977900">
            <a:lnSpc>
              <a:spcPct val="90000"/>
            </a:lnSpc>
            <a:spcBef>
              <a:spcPct val="0"/>
            </a:spcBef>
            <a:spcAft>
              <a:spcPct val="35000"/>
            </a:spcAft>
            <a:buNone/>
          </a:pPr>
          <a:r>
            <a:rPr lang="en-US" sz="2200" kern="1200"/>
            <a:t>New encryption techniques can be created using quantum computers to prevent unwanted decryption of important data.</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95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2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07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16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18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06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58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72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25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968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27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10704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ewscientist.com/question/what-is-a-quantum-computer/" TargetMode="External"/><Relationship Id="rId2" Type="http://schemas.openxmlformats.org/officeDocument/2006/relationships/hyperlink" Target="https://www.quantum-inspire.com/kbase/what-is-a-qubit/" TargetMode="External"/><Relationship Id="rId1" Type="http://schemas.openxmlformats.org/officeDocument/2006/relationships/slideLayout" Target="../slideLayouts/slideLayout2.xml"/><Relationship Id="rId5" Type="http://schemas.openxmlformats.org/officeDocument/2006/relationships/hyperlink" Target="https://www.technologyreview.com/s/613596/how-a-quantum-computer-could-break-2048-bit-rsa-encryption-in-8-hours/" TargetMode="External"/><Relationship Id="rId4" Type="http://schemas.openxmlformats.org/officeDocument/2006/relationships/hyperlink" Target="https://www.npr.org/2019/10/23/772710977/google-claims-to-achieve-quantum-supremacy-ibm-pushes-ba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FEC5DC-C28D-4783-991C-311399BD3A2E}"/>
              </a:ext>
            </a:extLst>
          </p:cNvPr>
          <p:cNvSpPr>
            <a:spLocks noGrp="1"/>
          </p:cNvSpPr>
          <p:nvPr>
            <p:ph type="ctrTitle"/>
          </p:nvPr>
        </p:nvSpPr>
        <p:spPr>
          <a:xfrm>
            <a:off x="8109235" y="863695"/>
            <a:ext cx="3863690" cy="3779995"/>
          </a:xfrm>
        </p:spPr>
        <p:txBody>
          <a:bodyPr anchor="ctr">
            <a:normAutofit/>
          </a:bodyPr>
          <a:lstStyle/>
          <a:p>
            <a:r>
              <a:rPr lang="en-US" sz="4900" dirty="0">
                <a:solidFill>
                  <a:schemeClr val="tx1"/>
                </a:solidFill>
              </a:rPr>
              <a:t>Quantum Computing </a:t>
            </a:r>
            <a:br>
              <a:rPr lang="en-US" sz="4900" dirty="0">
                <a:solidFill>
                  <a:schemeClr val="tx1"/>
                </a:solidFill>
              </a:rPr>
            </a:br>
            <a:r>
              <a:rPr lang="en-US" sz="2400" dirty="0">
                <a:solidFill>
                  <a:schemeClr val="tx1"/>
                </a:solidFill>
              </a:rPr>
              <a:t>and How it affects information security</a:t>
            </a:r>
            <a:endParaRPr lang="en-US" dirty="0">
              <a:solidFill>
                <a:schemeClr val="tx1"/>
              </a:solidFill>
            </a:endParaRPr>
          </a:p>
        </p:txBody>
      </p:sp>
      <p:sp>
        <p:nvSpPr>
          <p:cNvPr id="3" name="Subtitle 2">
            <a:extLst>
              <a:ext uri="{FF2B5EF4-FFF2-40B4-BE49-F238E27FC236}">
                <a16:creationId xmlns:a16="http://schemas.microsoft.com/office/drawing/2014/main" id="{74C950B0-5F07-48FB-BB78-7F66F95C275F}"/>
              </a:ext>
            </a:extLst>
          </p:cNvPr>
          <p:cNvSpPr>
            <a:spLocks noGrp="1"/>
          </p:cNvSpPr>
          <p:nvPr>
            <p:ph type="subTitle" idx="1"/>
          </p:nvPr>
        </p:nvSpPr>
        <p:spPr>
          <a:xfrm>
            <a:off x="8109236" y="4739780"/>
            <a:ext cx="3511233" cy="1147054"/>
          </a:xfrm>
        </p:spPr>
        <p:txBody>
          <a:bodyPr anchor="t">
            <a:normAutofit/>
          </a:bodyPr>
          <a:lstStyle/>
          <a:p>
            <a:r>
              <a:rPr lang="en-US" sz="2000" dirty="0"/>
              <a:t>Jerry Olds</a:t>
            </a:r>
          </a:p>
        </p:txBody>
      </p:sp>
      <p:pic>
        <p:nvPicPr>
          <p:cNvPr id="17" name="Picture 3">
            <a:extLst>
              <a:ext uri="{FF2B5EF4-FFF2-40B4-BE49-F238E27FC236}">
                <a16:creationId xmlns:a16="http://schemas.microsoft.com/office/drawing/2014/main" id="{8E11ABB0-426E-4C6C-9808-16A2487F43C3}"/>
              </a:ext>
            </a:extLst>
          </p:cNvPr>
          <p:cNvPicPr>
            <a:picLocks noChangeAspect="1"/>
          </p:cNvPicPr>
          <p:nvPr/>
        </p:nvPicPr>
        <p:blipFill rotWithShape="1">
          <a:blip r:embed="rId2"/>
          <a:srcRect l="15898" r="1669"/>
          <a:stretch/>
        </p:blipFill>
        <p:spPr>
          <a:xfrm>
            <a:off x="20" y="10"/>
            <a:ext cx="7537685" cy="6857990"/>
          </a:xfrm>
          <a:prstGeom prst="rect">
            <a:avLst/>
          </a:prstGeom>
        </p:spPr>
      </p:pic>
      <p:sp>
        <p:nvSpPr>
          <p:cNvPr id="18"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019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66B-5B10-468A-88DD-CC28386F99C0}"/>
              </a:ext>
            </a:extLst>
          </p:cNvPr>
          <p:cNvSpPr>
            <a:spLocks noGrp="1"/>
          </p:cNvSpPr>
          <p:nvPr>
            <p:ph type="title"/>
          </p:nvPr>
        </p:nvSpPr>
        <p:spPr/>
        <p:txBody>
          <a:bodyPr>
            <a:normAutofit/>
          </a:bodyPr>
          <a:lstStyle/>
          <a:p>
            <a:r>
              <a:rPr lang="en-US" b="1" dirty="0"/>
              <a:t>How A Quantum Computer Works</a:t>
            </a:r>
          </a:p>
        </p:txBody>
      </p:sp>
      <p:sp>
        <p:nvSpPr>
          <p:cNvPr id="3" name="Content Placeholder 2">
            <a:extLst>
              <a:ext uri="{FF2B5EF4-FFF2-40B4-BE49-F238E27FC236}">
                <a16:creationId xmlns:a16="http://schemas.microsoft.com/office/drawing/2014/main" id="{A4CA45DF-DB5B-44A2-8504-036AB91E9E05}"/>
              </a:ext>
            </a:extLst>
          </p:cNvPr>
          <p:cNvSpPr>
            <a:spLocks noGrp="1"/>
          </p:cNvSpPr>
          <p:nvPr>
            <p:ph idx="1"/>
          </p:nvPr>
        </p:nvSpPr>
        <p:spPr>
          <a:xfrm>
            <a:off x="428626" y="2047875"/>
            <a:ext cx="11182182" cy="3927475"/>
          </a:xfrm>
        </p:spPr>
        <p:txBody>
          <a:bodyPr numCol="2">
            <a:normAutofit/>
          </a:bodyPr>
          <a:lstStyle/>
          <a:p>
            <a:r>
              <a:rPr lang="en-US" dirty="0"/>
              <a:t>Quantum computers use </a:t>
            </a:r>
            <a:r>
              <a:rPr lang="en-US" b="1" u="sng" dirty="0"/>
              <a:t>Quantum bits</a:t>
            </a:r>
            <a:r>
              <a:rPr lang="en-US" dirty="0"/>
              <a:t> (Qubits) to preform operations.  A Qubit can be equal to 0, 1 or a linear combination of both due to a phenomenon known as </a:t>
            </a:r>
            <a:r>
              <a:rPr lang="en-US" b="1" u="sng" dirty="0"/>
              <a:t>superposition.</a:t>
            </a:r>
            <a:endParaRPr lang="en-US" dirty="0"/>
          </a:p>
          <a:p>
            <a:r>
              <a:rPr lang="en-US" dirty="0"/>
              <a:t>This allows quantum computers to use significantly less bits to preform operations than a classical (binary) computer.</a:t>
            </a:r>
          </a:p>
          <a:p>
            <a:r>
              <a:rPr lang="en-US" dirty="0"/>
              <a:t>For example, it takes 8 bits to represent a number from 0-255 in a classical computer.  You can represent every number in that range at the same time with 8 qubits. It takes only a couple hundred qubits to represent the number of atoms in the universe (10</a:t>
            </a:r>
            <a:r>
              <a:rPr lang="en-US" baseline="30000" dirty="0"/>
              <a:t>82</a:t>
            </a:r>
            <a:r>
              <a:rPr lang="en-US" dirty="0"/>
              <a:t>).</a:t>
            </a:r>
          </a:p>
        </p:txBody>
      </p:sp>
      <p:pic>
        <p:nvPicPr>
          <p:cNvPr id="1028" name="Picture 4" descr="Image result for qubit">
            <a:extLst>
              <a:ext uri="{FF2B5EF4-FFF2-40B4-BE49-F238E27FC236}">
                <a16:creationId xmlns:a16="http://schemas.microsoft.com/office/drawing/2014/main" id="{E019D976-830E-4F2B-86D1-482BD3E6A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00" y="2372118"/>
            <a:ext cx="5576963" cy="30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F337F-80C1-40E6-BFF1-0ECF3C8EF387}"/>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How much faster is a quantum computer than a classical computer?</a:t>
            </a:r>
          </a:p>
        </p:txBody>
      </p:sp>
      <p:sp>
        <p:nvSpPr>
          <p:cNvPr id="30" name="Content Placeholder 2">
            <a:extLst>
              <a:ext uri="{FF2B5EF4-FFF2-40B4-BE49-F238E27FC236}">
                <a16:creationId xmlns:a16="http://schemas.microsoft.com/office/drawing/2014/main" id="{DFB93BC9-EEF8-4BBE-A826-9B09B76223B1}"/>
              </a:ext>
            </a:extLst>
          </p:cNvPr>
          <p:cNvSpPr>
            <a:spLocks noGrp="1"/>
          </p:cNvSpPr>
          <p:nvPr>
            <p:ph idx="1"/>
          </p:nvPr>
        </p:nvSpPr>
        <p:spPr>
          <a:xfrm>
            <a:off x="5155905" y="1113764"/>
            <a:ext cx="6108179" cy="4624327"/>
          </a:xfrm>
        </p:spPr>
        <p:txBody>
          <a:bodyPr anchor="ctr">
            <a:noAutofit/>
          </a:bodyPr>
          <a:lstStyle/>
          <a:p>
            <a:pPr>
              <a:lnSpc>
                <a:spcPct val="90000"/>
              </a:lnSpc>
            </a:pPr>
            <a:r>
              <a:rPr lang="en-US" sz="2100" dirty="0"/>
              <a:t>Quantum computers are not going to replace classical computers. Classical computers are much better at preforming daily tasks like surfing the web or sending emails. Quantum computers are only good at solving complex mathematical problems.</a:t>
            </a:r>
          </a:p>
          <a:p>
            <a:pPr>
              <a:lnSpc>
                <a:spcPct val="90000"/>
              </a:lnSpc>
            </a:pPr>
            <a:r>
              <a:rPr lang="en-US" sz="2100" b="1" u="sng" dirty="0"/>
              <a:t>Quantum supremacy:</a:t>
            </a:r>
            <a:r>
              <a:rPr lang="en-US" sz="2100" b="1" dirty="0"/>
              <a:t> </a:t>
            </a:r>
            <a:r>
              <a:rPr lang="en-US" sz="2100" dirty="0"/>
              <a:t>The goal of demonstrating that a quantum device can solve a problem that a classical computer cannot.</a:t>
            </a:r>
          </a:p>
          <a:p>
            <a:pPr>
              <a:lnSpc>
                <a:spcPct val="90000"/>
              </a:lnSpc>
            </a:pPr>
            <a:r>
              <a:rPr lang="en-US" sz="2100" dirty="0"/>
              <a:t>Google claimed quantum supremacy on October 23, 2019 when their 54-qubit processor named Sycamore solved a problem in 200 seconds that would’ve taken a classical computer 10,000 years.  Sycamore calculated the likelihood of randomly generated bit strings (what is the likelihood of the string 100110 being randomly generated?).</a:t>
            </a:r>
          </a:p>
          <a:p>
            <a:pPr>
              <a:lnSpc>
                <a:spcPct val="90000"/>
              </a:lnSpc>
            </a:pPr>
            <a:r>
              <a:rPr lang="en-US" sz="2100" dirty="0"/>
              <a:t>IBM claimed that its supercomputer could preform the same task Sycamore did in 2.5 days.</a:t>
            </a:r>
          </a:p>
        </p:txBody>
      </p:sp>
    </p:spTree>
    <p:extLst>
      <p:ext uri="{BB962C8B-B14F-4D97-AF65-F5344CB8AC3E}">
        <p14:creationId xmlns:p14="http://schemas.microsoft.com/office/powerpoint/2010/main" val="32387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BAAD3-0983-4D09-80CF-95E79CDDE54D}"/>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What does this mean for information security?</a:t>
            </a:r>
          </a:p>
        </p:txBody>
      </p:sp>
      <p:sp>
        <p:nvSpPr>
          <p:cNvPr id="25"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2E7594A8-3509-4C18-8D23-6D69775C66EE}"/>
              </a:ext>
            </a:extLst>
          </p:cNvPr>
          <p:cNvGraphicFramePr>
            <a:graphicFrameLocks noGrp="1"/>
          </p:cNvGraphicFramePr>
          <p:nvPr>
            <p:ph idx="1"/>
            <p:extLst>
              <p:ext uri="{D42A27DB-BD31-4B8C-83A1-F6EECF244321}">
                <p14:modId xmlns:p14="http://schemas.microsoft.com/office/powerpoint/2010/main" val="263458989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1059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00EDB-247A-41E6-A108-5FBEFE4A80CB}"/>
              </a:ext>
            </a:extLst>
          </p:cNvPr>
          <p:cNvSpPr>
            <a:spLocks noGrp="1"/>
          </p:cNvSpPr>
          <p:nvPr>
            <p:ph type="title"/>
          </p:nvPr>
        </p:nvSpPr>
        <p:spPr>
          <a:xfrm>
            <a:off x="4241830" y="702156"/>
            <a:ext cx="7368978" cy="1188720"/>
          </a:xfrm>
        </p:spPr>
        <p:txBody>
          <a:bodyPr>
            <a:normAutofit/>
          </a:bodyPr>
          <a:lstStyle/>
          <a:p>
            <a:r>
              <a:rPr lang="en-US" dirty="0"/>
              <a:t>How far off is quantum computing?</a:t>
            </a: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PC">
            <a:extLst>
              <a:ext uri="{FF2B5EF4-FFF2-40B4-BE49-F238E27FC236}">
                <a16:creationId xmlns:a16="http://schemas.microsoft.com/office/drawing/2014/main" id="{E0AEA61F-7061-45C1-B21A-F38632101D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4F860CB7-FB80-4087-AFD6-C7EA8AEA9460}"/>
              </a:ext>
            </a:extLst>
          </p:cNvPr>
          <p:cNvSpPr>
            <a:spLocks noGrp="1"/>
          </p:cNvSpPr>
          <p:nvPr>
            <p:ph idx="1"/>
          </p:nvPr>
        </p:nvSpPr>
        <p:spPr>
          <a:xfrm>
            <a:off x="4241829" y="2314230"/>
            <a:ext cx="7368978" cy="3634486"/>
          </a:xfrm>
        </p:spPr>
        <p:txBody>
          <a:bodyPr>
            <a:normAutofit/>
          </a:bodyPr>
          <a:lstStyle/>
          <a:p>
            <a:r>
              <a:rPr lang="en-US" dirty="0"/>
              <a:t>Current quantum computers only work in very controlled environments. Outside disturbances such as noise, airflow, and temperature change will disturb qubit operation.</a:t>
            </a:r>
          </a:p>
          <a:p>
            <a:r>
              <a:rPr lang="en-US" dirty="0"/>
              <a:t>Major corporations such as Google, IBM, and Amazon are currently the only owners of quantum devices.</a:t>
            </a:r>
          </a:p>
          <a:p>
            <a:r>
              <a:rPr lang="en-US" dirty="0"/>
              <a:t>It will be many years until quantum computing is more prevalent. They are not a threat to our security yet.</a:t>
            </a:r>
          </a:p>
          <a:p>
            <a:endParaRPr lang="en-US" dirty="0"/>
          </a:p>
        </p:txBody>
      </p:sp>
    </p:spTree>
    <p:extLst>
      <p:ext uri="{BB962C8B-B14F-4D97-AF65-F5344CB8AC3E}">
        <p14:creationId xmlns:p14="http://schemas.microsoft.com/office/powerpoint/2010/main" val="233842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08E32F-DD44-4C71-B9D8-CE77589642DA}"/>
              </a:ext>
            </a:extLst>
          </p:cNvPr>
          <p:cNvSpPr>
            <a:spLocks noGrp="1"/>
          </p:cNvSpPr>
          <p:nvPr>
            <p:ph type="title"/>
          </p:nvPr>
        </p:nvSpPr>
        <p:spPr>
          <a:xfrm>
            <a:off x="771148" y="1037967"/>
            <a:ext cx="3054091" cy="4709131"/>
          </a:xfrm>
        </p:spPr>
        <p:txBody>
          <a:bodyPr anchor="ctr">
            <a:normAutofit/>
          </a:bodyPr>
          <a:lstStyle/>
          <a:p>
            <a:r>
              <a:rPr lang="en-US" sz="3200" dirty="0">
                <a:solidFill>
                  <a:srgbClr val="FFFEFF"/>
                </a:solidFill>
              </a:rPr>
              <a:t>References</a:t>
            </a:r>
          </a:p>
        </p:txBody>
      </p:sp>
      <p:sp>
        <p:nvSpPr>
          <p:cNvPr id="22" name="Content Placeholder 2">
            <a:extLst>
              <a:ext uri="{FF2B5EF4-FFF2-40B4-BE49-F238E27FC236}">
                <a16:creationId xmlns:a16="http://schemas.microsoft.com/office/drawing/2014/main" id="{F5154389-B35E-445D-A66B-5C7DB1070D77}"/>
              </a:ext>
            </a:extLst>
          </p:cNvPr>
          <p:cNvSpPr>
            <a:spLocks noGrp="1"/>
          </p:cNvSpPr>
          <p:nvPr>
            <p:ph idx="1"/>
          </p:nvPr>
        </p:nvSpPr>
        <p:spPr>
          <a:xfrm>
            <a:off x="4534935" y="1037968"/>
            <a:ext cx="7014423" cy="4820832"/>
          </a:xfrm>
        </p:spPr>
        <p:txBody>
          <a:bodyPr>
            <a:normAutofit/>
          </a:bodyPr>
          <a:lstStyle/>
          <a:p>
            <a:r>
              <a:rPr lang="en-US" sz="2000">
                <a:hlinkClick r:id="rId2"/>
              </a:rPr>
              <a:t>https://www.quantum-inspire.com/kbase/what-is-a-qubit/</a:t>
            </a:r>
            <a:endParaRPr lang="en-US" sz="2000"/>
          </a:p>
          <a:p>
            <a:r>
              <a:rPr lang="en-US" sz="2000">
                <a:hlinkClick r:id="rId3"/>
              </a:rPr>
              <a:t>https://www.newscientist.com/question/what-is-a-quantum-computer/</a:t>
            </a:r>
            <a:endParaRPr lang="en-US" sz="2000"/>
          </a:p>
          <a:p>
            <a:r>
              <a:rPr lang="en-US" sz="2000">
                <a:hlinkClick r:id="rId4"/>
              </a:rPr>
              <a:t>https://www.npr.org/2019/10/23/772710977/google-claims-to-achieve-quantum-supremacy-ibm-pushes-back</a:t>
            </a:r>
            <a:endParaRPr lang="en-US" sz="2000"/>
          </a:p>
          <a:p>
            <a:r>
              <a:rPr lang="en-US" sz="2000">
                <a:hlinkClick r:id="rId5"/>
              </a:rPr>
              <a:t>https://www.technologyreview.com/s/613596/how-a-quantum-computer-could-break-2048-bit-rsa-encryption-in-8-hours/</a:t>
            </a:r>
            <a:endParaRPr lang="en-US" sz="2000"/>
          </a:p>
          <a:p>
            <a:endParaRPr lang="en-US" sz="2000"/>
          </a:p>
        </p:txBody>
      </p:sp>
    </p:spTree>
    <p:extLst>
      <p:ext uri="{BB962C8B-B14F-4D97-AF65-F5344CB8AC3E}">
        <p14:creationId xmlns:p14="http://schemas.microsoft.com/office/powerpoint/2010/main" val="545156953"/>
      </p:ext>
    </p:extLst>
  </p:cSld>
  <p:clrMapOvr>
    <a:masterClrMapping/>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412724"/>
      </a:dk2>
      <a:lt2>
        <a:srgbClr val="E8E4E2"/>
      </a:lt2>
      <a:accent1>
        <a:srgbClr val="4DA4C3"/>
      </a:accent1>
      <a:accent2>
        <a:srgbClr val="3B61B1"/>
      </a:accent2>
      <a:accent3>
        <a:srgbClr val="584DC3"/>
      </a:accent3>
      <a:accent4>
        <a:srgbClr val="7A3FB3"/>
      </a:accent4>
      <a:accent5>
        <a:srgbClr val="BB4DC3"/>
      </a:accent5>
      <a:accent6>
        <a:srgbClr val="B13B88"/>
      </a:accent6>
      <a:hlink>
        <a:srgbClr val="BF613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148</TotalTime>
  <Words>442</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Gill Sans MT</vt:lpstr>
      <vt:lpstr>Wingdings 2</vt:lpstr>
      <vt:lpstr>DividendVTI</vt:lpstr>
      <vt:lpstr>Quantum Computing  and How it affects information security</vt:lpstr>
      <vt:lpstr>How A Quantum Computer Works</vt:lpstr>
      <vt:lpstr>How much faster is a quantum computer than a classical computer?</vt:lpstr>
      <vt:lpstr>What does this mean for information security?</vt:lpstr>
      <vt:lpstr>How far off is quantum computing?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and How it affects information security</dc:title>
  <dc:creator>Jerry Olds</dc:creator>
  <cp:lastModifiedBy>Jerry Olds</cp:lastModifiedBy>
  <cp:revision>3</cp:revision>
  <dcterms:created xsi:type="dcterms:W3CDTF">2020-01-31T18:21:40Z</dcterms:created>
  <dcterms:modified xsi:type="dcterms:W3CDTF">2020-01-31T20:49:59Z</dcterms:modified>
</cp:coreProperties>
</file>