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3" r:id="rId10"/>
    <p:sldId id="263" r:id="rId11"/>
    <p:sldId id="265" r:id="rId12"/>
    <p:sldId id="266" r:id="rId13"/>
    <p:sldId id="268" r:id="rId14"/>
    <p:sldId id="275" r:id="rId15"/>
    <p:sldId id="267" r:id="rId16"/>
    <p:sldId id="272" r:id="rId17"/>
    <p:sldId id="270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queN\Downloads\Graf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lvl="0">
              <a:defRPr sz="1800" b="1" i="0">
                <a:solidFill>
                  <a:srgbClr val="FF0000"/>
                </a:solidFill>
              </a:defRPr>
            </a:pPr>
            <a:r>
              <a:rPr lang="pt-BR" sz="2000" u="sng"/>
              <a:t>Temperature moyenne en Chine (1901-2015)</a:t>
            </a:r>
          </a:p>
        </c:rich>
      </c:tx>
      <c:layout>
        <c:manualLayout>
          <c:xMode val="edge"/>
          <c:yMode val="edge"/>
          <c:x val="0.32198113639785048"/>
          <c:y val="2.8150991682661549E-2"/>
        </c:manualLayout>
      </c:layout>
      <c:overlay val="0"/>
    </c:title>
    <c:autoTitleDeleted val="0"/>
    <c:plotArea>
      <c:layout>
        <c:manualLayout>
          <c:xMode val="edge"/>
          <c:yMode val="edge"/>
          <c:x val="6.8447773318042762E-2"/>
          <c:y val="0.11455525606469003"/>
          <c:w val="0.81610880160550481"/>
          <c:h val="0.78692722371967672"/>
        </c:manualLayout>
      </c:layout>
      <c:barChart>
        <c:barDir val="col"/>
        <c:grouping val="clustered"/>
        <c:varyColors val="1"/>
        <c:ser>
          <c:idx val="0"/>
          <c:order val="0"/>
          <c:spPr>
            <a:solidFill>
              <a:srgbClr val="3366CC"/>
            </a:solidFill>
          </c:spPr>
          <c:invertIfNegative val="1"/>
          <c:val>
            <c:numRef>
              <c:f>[Graficos.xlsx]Página1!$B$3:$D$3</c:f>
              <c:numCache>
                <c:formatCode>General</c:formatCode>
                <c:ptCount val="3"/>
                <c:pt idx="0">
                  <c:v>6.05</c:v>
                </c:pt>
                <c:pt idx="1">
                  <c:v>6.31</c:v>
                </c:pt>
                <c:pt idx="2">
                  <c:v>7.02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908E-4EDD-867D-113FED16B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2322518"/>
        <c:axId val="709407815"/>
      </c:barChart>
      <c:catAx>
        <c:axId val="200232251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800"/>
                </a:pPr>
                <a:r>
                  <a:rPr lang="pt-BR"/>
                  <a:t>(1901-1930)                                    (1931-1990)                                    (1991-2015)</a:t>
                </a:r>
              </a:p>
            </c:rich>
          </c:tx>
          <c:layout>
            <c:manualLayout>
              <c:xMode val="edge"/>
              <c:yMode val="edge"/>
              <c:x val="0.18034720722253855"/>
              <c:y val="0.90148241066795631"/>
            </c:manualLayout>
          </c:layout>
          <c:overlay val="0"/>
        </c:title>
        <c:majorTickMark val="cross"/>
        <c:minorTickMark val="cross"/>
        <c:tickLblPos val="nextTo"/>
        <c:txPr>
          <a:bodyPr/>
          <a:lstStyle/>
          <a:p>
            <a:pPr lvl="0">
              <a:defRPr/>
            </a:pPr>
            <a:endParaRPr lang="pt-BR"/>
          </a:p>
        </c:txPr>
        <c:crossAx val="709407815"/>
        <c:crosses val="autoZero"/>
        <c:auto val="1"/>
        <c:lblAlgn val="ctr"/>
        <c:lblOffset val="100"/>
        <c:noMultiLvlLbl val="1"/>
      </c:catAx>
      <c:valAx>
        <c:axId val="709407815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sz="1800"/>
                </a:pPr>
                <a:r>
                  <a:rPr lang="pt-BR"/>
                  <a:t>Temperature (°C)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sz="1200"/>
            </a:pPr>
            <a:endParaRPr lang="pt-BR"/>
          </a:p>
        </c:txPr>
        <c:crossAx val="2002322518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 u="sng">
                <a:solidFill>
                  <a:srgbClr val="FF0000"/>
                </a:solidFill>
              </a:rPr>
              <a:t>Température moyenne en</a:t>
            </a:r>
            <a:r>
              <a:rPr lang="pt-BR" sz="1600" b="1" u="sng" baseline="0">
                <a:solidFill>
                  <a:srgbClr val="FF0000"/>
                </a:solidFill>
              </a:rPr>
              <a:t> Chine par mois</a:t>
            </a:r>
          </a:p>
          <a:p>
            <a:pPr>
              <a:defRPr/>
            </a:pPr>
            <a:r>
              <a:rPr lang="pt-BR" sz="1600" b="1" u="sng" baseline="0">
                <a:solidFill>
                  <a:srgbClr val="FF0000"/>
                </a:solidFill>
              </a:rPr>
              <a:t>(1930;1990;2015)</a:t>
            </a:r>
            <a:endParaRPr lang="pt-BR" sz="1600" b="1" u="sng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34284003870976176"/>
          <c:y val="1.340236386069864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65585615766045"/>
          <c:y val="1.2006759264268668E-2"/>
          <c:w val="0.80925473505001067"/>
          <c:h val="0.92808146246489431"/>
        </c:manualLayout>
      </c:layout>
      <c:lineChart>
        <c:grouping val="standard"/>
        <c:varyColors val="1"/>
        <c:ser>
          <c:idx val="1"/>
          <c:order val="1"/>
          <c:tx>
            <c:v>1930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[Graficos.xlsx]Página1!$B$38:$B$49</c:f>
              <c:numCache>
                <c:formatCode>General</c:formatCode>
                <c:ptCount val="12"/>
                <c:pt idx="0">
                  <c:v>-7.91</c:v>
                </c:pt>
                <c:pt idx="1">
                  <c:v>-4.7373000000000003</c:v>
                </c:pt>
                <c:pt idx="2">
                  <c:v>1.97607</c:v>
                </c:pt>
                <c:pt idx="3">
                  <c:v>7.0557499999999997</c:v>
                </c:pt>
                <c:pt idx="4">
                  <c:v>13.148400000000001</c:v>
                </c:pt>
                <c:pt idx="5">
                  <c:v>17.5581</c:v>
                </c:pt>
                <c:pt idx="6">
                  <c:v>19.489000000000001</c:v>
                </c:pt>
                <c:pt idx="7">
                  <c:v>18.744700000000002</c:v>
                </c:pt>
                <c:pt idx="8">
                  <c:v>14.442600000000001</c:v>
                </c:pt>
                <c:pt idx="9">
                  <c:v>8.2412399999999995</c:v>
                </c:pt>
                <c:pt idx="10">
                  <c:v>1.3451</c:v>
                </c:pt>
                <c:pt idx="11">
                  <c:v>-5.1555999999999997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2F-45B3-8132-5E7ED6EF2972}"/>
            </c:ext>
          </c:extLst>
        </c:ser>
        <c:ser>
          <c:idx val="2"/>
          <c:order val="2"/>
          <c:tx>
            <c:v>1990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[Graficos.xlsx]Página1!$F$38:$F$49</c:f>
              <c:numCache>
                <c:formatCode>General</c:formatCode>
                <c:ptCount val="12"/>
                <c:pt idx="0">
                  <c:v>-10.57</c:v>
                </c:pt>
                <c:pt idx="1">
                  <c:v>-5.4137000000000004</c:v>
                </c:pt>
                <c:pt idx="2">
                  <c:v>0.67571000000000003</c:v>
                </c:pt>
                <c:pt idx="3">
                  <c:v>6.99702</c:v>
                </c:pt>
                <c:pt idx="4">
                  <c:v>13.216900000000001</c:v>
                </c:pt>
                <c:pt idx="5">
                  <c:v>16.8995</c:v>
                </c:pt>
                <c:pt idx="6">
                  <c:v>20.276800000000001</c:v>
                </c:pt>
                <c:pt idx="7">
                  <c:v>18.513999999999999</c:v>
                </c:pt>
                <c:pt idx="8">
                  <c:v>13.6006</c:v>
                </c:pt>
                <c:pt idx="9">
                  <c:v>7.3403700000000001</c:v>
                </c:pt>
                <c:pt idx="10">
                  <c:v>-1.3032999999999999</c:v>
                </c:pt>
                <c:pt idx="11">
                  <c:v>-7.1957000000000004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2F-45B3-8132-5E7ED6EF2972}"/>
            </c:ext>
          </c:extLst>
        </c:ser>
        <c:ser>
          <c:idx val="3"/>
          <c:order val="3"/>
          <c:tx>
            <c:v>2015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val>
            <c:numRef>
              <c:f>[Graficos.xlsx]Página1!$J$38:$J$49</c:f>
              <c:numCache>
                <c:formatCode>General</c:formatCode>
                <c:ptCount val="12"/>
                <c:pt idx="0">
                  <c:v>-6.3235000000000001</c:v>
                </c:pt>
                <c:pt idx="1">
                  <c:v>-3.2715999999999998</c:v>
                </c:pt>
                <c:pt idx="2">
                  <c:v>2.5801500000000002</c:v>
                </c:pt>
                <c:pt idx="3">
                  <c:v>8.7006399999999999</c:v>
                </c:pt>
                <c:pt idx="4">
                  <c:v>13.914</c:v>
                </c:pt>
                <c:pt idx="5">
                  <c:v>17.4817</c:v>
                </c:pt>
                <c:pt idx="6">
                  <c:v>19.8109</c:v>
                </c:pt>
                <c:pt idx="7">
                  <c:v>18.883099999999999</c:v>
                </c:pt>
                <c:pt idx="8">
                  <c:v>14.296099999999999</c:v>
                </c:pt>
                <c:pt idx="9">
                  <c:v>8.3151700000000002</c:v>
                </c:pt>
                <c:pt idx="10">
                  <c:v>0.67142000000000002</c:v>
                </c:pt>
                <c:pt idx="11">
                  <c:v>-5.2389999999999999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2F-45B3-8132-5E7ED6EF2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926023"/>
        <c:axId val="55033698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[Graficos.xlsx]Página1!$F$62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C2F-45B3-8132-5E7ED6EF2972}"/>
                  </c:ext>
                </c:extLst>
              </c15:ser>
            </c15:filteredLineSeries>
          </c:ext>
        </c:extLst>
      </c:lineChart>
      <c:catAx>
        <c:axId val="766926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 b="1" dirty="0"/>
                  <a:t>Mois</a:t>
                </a:r>
                <a:endParaRPr lang="pt-BR" sz="1600" b="1" baseline="0" dirty="0"/>
              </a:p>
            </c:rich>
          </c:tx>
          <c:layout>
            <c:manualLayout>
              <c:xMode val="edge"/>
              <c:yMode val="edge"/>
              <c:x val="0.50900935511519385"/>
              <c:y val="0.813127042720555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0336984"/>
        <c:crosses val="autoZero"/>
        <c:auto val="1"/>
        <c:lblAlgn val="ctr"/>
        <c:lblOffset val="100"/>
        <c:noMultiLvlLbl val="1"/>
      </c:catAx>
      <c:valAx>
        <c:axId val="55033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 b="1" dirty="0" err="1"/>
                  <a:t>Temperature</a:t>
                </a:r>
                <a:r>
                  <a:rPr lang="pt-BR" sz="1600" b="1" dirty="0"/>
                  <a:t> </a:t>
                </a:r>
                <a:r>
                  <a:rPr lang="pt-BR" sz="1600" b="1" dirty="0" err="1"/>
                  <a:t>moyenne</a:t>
                </a:r>
                <a:r>
                  <a:rPr lang="pt-BR" sz="1600" b="1" dirty="0"/>
                  <a:t> d</a:t>
                </a:r>
                <a:r>
                  <a:rPr lang="pt-BR" sz="1600" b="1" baseline="0" dirty="0"/>
                  <a:t>e </a:t>
                </a:r>
                <a:r>
                  <a:rPr lang="pt-BR" sz="1600" b="1" baseline="0" dirty="0" err="1"/>
                  <a:t>chaque</a:t>
                </a:r>
                <a:r>
                  <a:rPr lang="pt-BR" sz="1600" b="1" baseline="0" dirty="0"/>
                  <a:t> mois</a:t>
                </a:r>
                <a:endParaRPr lang="pt-BR" sz="1600" b="1" dirty="0"/>
              </a:p>
            </c:rich>
          </c:tx>
          <c:layout>
            <c:manualLayout>
              <c:xMode val="edge"/>
              <c:yMode val="edge"/>
              <c:x val="3.2336442997032991E-2"/>
              <c:y val="0.187582068444155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69260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6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1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2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3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7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8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B12BB6-4496-438E-A18B-EB77251FAB81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BE206F-64D2-4EB0-9619-AA2BC498E87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0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0232" y="1129916"/>
            <a:ext cx="8620605" cy="2416848"/>
          </a:xfrm>
        </p:spPr>
        <p:txBody>
          <a:bodyPr/>
          <a:lstStyle/>
          <a:p>
            <a:pPr algn="ctr"/>
            <a:r>
              <a:rPr lang="pt-BR" dirty="0" smtClean="0"/>
              <a:t>Le </a:t>
            </a:r>
            <a:r>
              <a:rPr lang="pt-BR" dirty="0" err="1" smtClean="0"/>
              <a:t>Réchauffement</a:t>
            </a:r>
            <a:r>
              <a:rPr lang="pt-BR" dirty="0" smtClean="0"/>
              <a:t> Global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5380870"/>
            <a:ext cx="7766936" cy="1096899"/>
          </a:xfrm>
        </p:spPr>
        <p:txBody>
          <a:bodyPr/>
          <a:lstStyle/>
          <a:p>
            <a:r>
              <a:rPr lang="pt-BR" dirty="0" smtClean="0"/>
              <a:t>Enrique et </a:t>
            </a:r>
            <a:r>
              <a:rPr lang="pt-BR" dirty="0" err="1" smtClean="0"/>
              <a:t>Aymeric</a:t>
            </a:r>
            <a:r>
              <a:rPr lang="pt-BR" dirty="0" smtClean="0"/>
              <a:t> </a:t>
            </a:r>
          </a:p>
          <a:p>
            <a:r>
              <a:rPr lang="pt-BR" dirty="0" smtClean="0"/>
              <a:t>3e1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9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061556" y="84771"/>
            <a:ext cx="8670175" cy="579120"/>
          </a:xfrm>
        </p:spPr>
        <p:txBody>
          <a:bodyPr>
            <a:noAutofit/>
          </a:bodyPr>
          <a:lstStyle/>
          <a:p>
            <a:pPr algn="ctr"/>
            <a:r>
              <a:rPr lang="pt-BR" sz="4400" dirty="0" err="1" smtClean="0">
                <a:solidFill>
                  <a:schemeClr val="accent1"/>
                </a:solidFill>
              </a:rPr>
              <a:t>Acidification</a:t>
            </a:r>
            <a:r>
              <a:rPr lang="pt-BR" sz="4400" dirty="0" smtClean="0">
                <a:solidFill>
                  <a:schemeClr val="accent1"/>
                </a:solidFill>
              </a:rPr>
              <a:t> </a:t>
            </a:r>
            <a:r>
              <a:rPr lang="pt-BR" sz="4400" dirty="0" err="1" smtClean="0">
                <a:solidFill>
                  <a:schemeClr val="accent1"/>
                </a:solidFill>
              </a:rPr>
              <a:t>des</a:t>
            </a:r>
            <a:r>
              <a:rPr lang="pt-BR" sz="4400" dirty="0" smtClean="0">
                <a:solidFill>
                  <a:schemeClr val="accent1"/>
                </a:solidFill>
              </a:rPr>
              <a:t> </a:t>
            </a:r>
            <a:r>
              <a:rPr lang="pt-BR" sz="4400" dirty="0" err="1" smtClean="0">
                <a:solidFill>
                  <a:schemeClr val="accent1"/>
                </a:solidFill>
              </a:rPr>
              <a:t>Océans</a:t>
            </a:r>
            <a:r>
              <a:rPr lang="pt-BR" sz="4400" dirty="0" smtClean="0">
                <a:solidFill>
                  <a:schemeClr val="accent1"/>
                </a:solidFill>
              </a:rPr>
              <a:t>:</a:t>
            </a:r>
            <a:endParaRPr lang="pt-BR" sz="4400" dirty="0">
              <a:solidFill>
                <a:schemeClr val="accent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1041" y="1517939"/>
            <a:ext cx="5726144" cy="33599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" y="1517939"/>
            <a:ext cx="6215384" cy="33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3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833" y="0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pt-BR" sz="6600" dirty="0" err="1" smtClean="0"/>
              <a:t>Préventions</a:t>
            </a:r>
            <a:r>
              <a:rPr lang="pt-BR" sz="6600" dirty="0" smtClean="0"/>
              <a:t>:</a:t>
            </a:r>
            <a:endParaRPr lang="pt-BR" sz="6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5401" y="3172473"/>
            <a:ext cx="8596668" cy="1574095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 smtClean="0">
                <a:solidFill>
                  <a:schemeClr val="tx1"/>
                </a:solidFill>
              </a:rPr>
              <a:t>Comment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s'en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préserver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des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changements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climatiques</a:t>
            </a:r>
            <a:r>
              <a:rPr lang="pt-BR" dirty="0" smtClean="0">
                <a:solidFill>
                  <a:schemeClr val="tx1"/>
                </a:solidFill>
              </a:rPr>
              <a:t>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75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/>
          </p:nvPr>
        </p:nvGraphicFramePr>
        <p:xfrm>
          <a:off x="594563" y="457199"/>
          <a:ext cx="8596312" cy="401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44290008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46882990"/>
                    </a:ext>
                  </a:extLst>
                </a:gridCol>
              </a:tblGrid>
              <a:tr h="923842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Moyen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baseline="0" dirty="0" err="1" smtClean="0"/>
                        <a:t>Transport</a:t>
                      </a:r>
                      <a:endParaRPr lang="pt-BR" baseline="0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Émission</a:t>
                      </a:r>
                      <a:r>
                        <a:rPr lang="pt-BR" baseline="0" dirty="0" smtClean="0"/>
                        <a:t> d'</a:t>
                      </a:r>
                      <a:r>
                        <a:rPr lang="pt-BR" baseline="0" dirty="0" err="1" smtClean="0"/>
                        <a:t>un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voyageur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parcourant</a:t>
                      </a:r>
                      <a:r>
                        <a:rPr lang="pt-BR" baseline="0" dirty="0" smtClean="0"/>
                        <a:t> 1km (g de CO2)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57582"/>
                  </a:ext>
                </a:extLst>
              </a:tr>
              <a:tr h="77280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Tramway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228"/>
                  </a:ext>
                </a:extLst>
              </a:tr>
              <a:tr h="77280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Métro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43775"/>
                  </a:ext>
                </a:extLst>
              </a:tr>
              <a:tr h="772801">
                <a:tc>
                  <a:txBody>
                    <a:bodyPr/>
                    <a:lstStyle/>
                    <a:p>
                      <a:r>
                        <a:rPr lang="pt-BR" dirty="0" smtClean="0"/>
                        <a:t>Bus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94,7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98699"/>
                  </a:ext>
                </a:extLst>
              </a:tr>
              <a:tr h="77280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Voiture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Particulière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162,0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815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32260" y="4671752"/>
            <a:ext cx="9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 smtClean="0"/>
              <a:t>Émission</a:t>
            </a:r>
            <a:r>
              <a:rPr lang="pt-BR" b="1" u="sng" dirty="0" smtClean="0"/>
              <a:t> de </a:t>
            </a:r>
            <a:r>
              <a:rPr lang="pt-BR" b="1" u="sng" dirty="0" err="1" smtClean="0"/>
              <a:t>dioxyde</a:t>
            </a:r>
            <a:r>
              <a:rPr lang="pt-BR" b="1" u="sng" dirty="0" smtClean="0"/>
              <a:t> de </a:t>
            </a:r>
            <a:r>
              <a:rPr lang="pt-BR" b="1" u="sng" dirty="0" err="1" smtClean="0"/>
              <a:t>carbonne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selon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le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moyen</a:t>
            </a:r>
            <a:r>
              <a:rPr lang="pt-BR" b="1" u="sng" dirty="0" smtClean="0"/>
              <a:t> de </a:t>
            </a:r>
            <a:r>
              <a:rPr lang="pt-BR" b="1" u="sng" dirty="0" err="1" smtClean="0"/>
              <a:t>transport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en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région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parisienne</a:t>
            </a:r>
            <a:r>
              <a:rPr lang="pt-BR" b="1" u="sng" dirty="0" smtClean="0"/>
              <a:t>.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635760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Resultado de imagem para thermographie d'une habitation individuel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416742"/>
            <a:ext cx="7118147" cy="44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29295" y="4906673"/>
            <a:ext cx="899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err="1"/>
              <a:t>thermographie</a:t>
            </a:r>
            <a:r>
              <a:rPr lang="pt-BR" sz="3200" b="1" u="sng" dirty="0"/>
              <a:t> d'une </a:t>
            </a:r>
            <a:r>
              <a:rPr lang="pt-BR" sz="3200" b="1" u="sng" dirty="0" err="1"/>
              <a:t>habitation</a:t>
            </a:r>
            <a:r>
              <a:rPr lang="pt-BR" sz="3200" b="1" u="sng" dirty="0"/>
              <a:t> </a:t>
            </a:r>
            <a:r>
              <a:rPr lang="pt-BR" sz="3200" b="1" u="sng" dirty="0" err="1"/>
              <a:t>individuelle</a:t>
            </a:r>
            <a:endParaRPr lang="pt-BR" sz="3200" b="1" u="sng" dirty="0"/>
          </a:p>
        </p:txBody>
      </p:sp>
    </p:spTree>
    <p:extLst>
      <p:ext uri="{BB962C8B-B14F-4D97-AF65-F5344CB8AC3E}">
        <p14:creationId xmlns:p14="http://schemas.microsoft.com/office/powerpoint/2010/main" val="189673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962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BR" sz="5400" b="1" u="sng" dirty="0" err="1" smtClean="0"/>
              <a:t>Cop</a:t>
            </a:r>
            <a:r>
              <a:rPr lang="pt-BR" sz="5400" b="1" u="sng" dirty="0" smtClean="0"/>
              <a:t> 21:</a:t>
            </a:r>
            <a:endParaRPr lang="pt-BR" sz="5400" b="1" u="sng" dirty="0"/>
          </a:p>
        </p:txBody>
      </p:sp>
      <p:pic>
        <p:nvPicPr>
          <p:cNvPr id="1026" name="Picture 2" descr="Resultado de image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2" y="1554163"/>
            <a:ext cx="2458862" cy="44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1000" y="2120900"/>
            <a:ext cx="486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COP 21</a:t>
            </a:r>
            <a:r>
              <a:rPr lang="pt-BR" dirty="0" smtClean="0"/>
              <a:t> : </a:t>
            </a:r>
            <a:r>
              <a:rPr lang="pt-BR" dirty="0" err="1" smtClean="0"/>
              <a:t>conférences</a:t>
            </a:r>
            <a:r>
              <a:rPr lang="pt-BR" dirty="0" smtClean="0"/>
              <a:t> </a:t>
            </a:r>
            <a:r>
              <a:rPr lang="pt-BR" dirty="0" err="1" smtClean="0"/>
              <a:t>des</a:t>
            </a:r>
            <a:r>
              <a:rPr lang="pt-BR" dirty="0" smtClean="0"/>
              <a:t> </a:t>
            </a:r>
            <a:r>
              <a:rPr lang="pt-BR" dirty="0" err="1" smtClean="0"/>
              <a:t>nations</a:t>
            </a:r>
            <a:r>
              <a:rPr lang="pt-BR" dirty="0" smtClean="0"/>
              <a:t> Unis </a:t>
            </a:r>
            <a:r>
              <a:rPr lang="pt-BR" dirty="0" err="1" smtClean="0"/>
              <a:t>sur</a:t>
            </a:r>
            <a:r>
              <a:rPr lang="pt-BR" dirty="0" smtClean="0"/>
              <a:t> </a:t>
            </a:r>
            <a:r>
              <a:rPr lang="pt-BR" dirty="0" err="1" smtClean="0"/>
              <a:t>les</a:t>
            </a:r>
            <a:r>
              <a:rPr lang="pt-BR" dirty="0" smtClean="0"/>
              <a:t> </a:t>
            </a:r>
            <a:r>
              <a:rPr lang="pt-BR" dirty="0" err="1" smtClean="0"/>
              <a:t>changements</a:t>
            </a:r>
            <a:r>
              <a:rPr lang="pt-BR" dirty="0" smtClean="0"/>
              <a:t> </a:t>
            </a:r>
            <a:r>
              <a:rPr lang="pt-BR" dirty="0" err="1" smtClean="0"/>
              <a:t>climatiques</a:t>
            </a:r>
            <a:r>
              <a:rPr lang="pt-BR" dirty="0" smtClean="0"/>
              <a:t> </a:t>
            </a:r>
            <a:r>
              <a:rPr lang="pt-BR" dirty="0" err="1" smtClean="0"/>
              <a:t>qui</a:t>
            </a:r>
            <a:r>
              <a:rPr lang="pt-BR" dirty="0" smtClean="0"/>
              <a:t> a </a:t>
            </a:r>
            <a:r>
              <a:rPr lang="pt-BR" dirty="0" err="1" smtClean="0"/>
              <a:t>eut</a:t>
            </a:r>
            <a:r>
              <a:rPr lang="pt-BR" dirty="0" smtClean="0"/>
              <a:t> </a:t>
            </a:r>
            <a:r>
              <a:rPr lang="pt-BR" dirty="0" err="1" smtClean="0"/>
              <a:t>lieu</a:t>
            </a:r>
            <a:r>
              <a:rPr lang="pt-BR" dirty="0" smtClean="0"/>
              <a:t> </a:t>
            </a:r>
            <a:r>
              <a:rPr lang="pt-BR" dirty="0" err="1" smtClean="0"/>
              <a:t>en</a:t>
            </a:r>
            <a:r>
              <a:rPr lang="pt-BR" dirty="0" smtClean="0"/>
              <a:t> 2015 à Paris. </a:t>
            </a:r>
            <a:endParaRPr lang="pt-BR" dirty="0"/>
          </a:p>
        </p:txBody>
      </p:sp>
      <p:pic>
        <p:nvPicPr>
          <p:cNvPr id="1028" name="Picture 4" descr="Resultado de imagem para cop 21 resum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15" y="3187700"/>
            <a:ext cx="5583585" cy="29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gagements pris par quelques participants de la COP21 sur la baisse des 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11" y="0"/>
            <a:ext cx="6716683" cy="526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695795" y="5391427"/>
            <a:ext cx="959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 err="1" smtClean="0"/>
              <a:t>Émission</a:t>
            </a:r>
            <a:r>
              <a:rPr lang="pt-BR" sz="2000" b="1" u="sng" dirty="0" smtClean="0"/>
              <a:t> </a:t>
            </a:r>
            <a:r>
              <a:rPr lang="pt-BR" sz="2000" b="1" u="sng" dirty="0" err="1" smtClean="0"/>
              <a:t>pris</a:t>
            </a:r>
            <a:r>
              <a:rPr lang="pt-BR" sz="2000" b="1" u="sng" dirty="0" smtClean="0"/>
              <a:t> par </a:t>
            </a:r>
            <a:r>
              <a:rPr lang="pt-BR" sz="2000" b="1" u="sng" dirty="0" err="1" smtClean="0"/>
              <a:t>quelques</a:t>
            </a:r>
            <a:r>
              <a:rPr lang="pt-BR" sz="2000" b="1" u="sng" dirty="0" smtClean="0"/>
              <a:t> </a:t>
            </a:r>
            <a:r>
              <a:rPr lang="pt-BR" sz="2000" b="1" u="sng" dirty="0" err="1" smtClean="0"/>
              <a:t>participants</a:t>
            </a:r>
            <a:r>
              <a:rPr lang="pt-BR" sz="2000" b="1" u="sng" dirty="0" smtClean="0"/>
              <a:t> de </a:t>
            </a:r>
            <a:r>
              <a:rPr lang="pt-BR" sz="2000" b="1" u="sng" dirty="0" err="1" smtClean="0"/>
              <a:t>la</a:t>
            </a:r>
            <a:r>
              <a:rPr lang="pt-BR" sz="2000" b="1" u="sng" dirty="0" smtClean="0"/>
              <a:t> COP21 </a:t>
            </a:r>
            <a:r>
              <a:rPr lang="pt-BR" sz="2000" b="1" u="sng" dirty="0" err="1" smtClean="0"/>
              <a:t>sur</a:t>
            </a:r>
            <a:r>
              <a:rPr lang="pt-BR" sz="2000" b="1" u="sng" dirty="0" smtClean="0"/>
              <a:t> </a:t>
            </a:r>
            <a:r>
              <a:rPr lang="pt-BR" sz="2000" b="1" u="sng" dirty="0" err="1" smtClean="0"/>
              <a:t>la</a:t>
            </a:r>
            <a:r>
              <a:rPr lang="pt-BR" sz="2000" b="1" u="sng" dirty="0" smtClean="0"/>
              <a:t> </a:t>
            </a:r>
            <a:r>
              <a:rPr lang="pt-BR" sz="2000" b="1" u="sng" dirty="0" err="1" smtClean="0"/>
              <a:t>baisse</a:t>
            </a:r>
            <a:r>
              <a:rPr lang="pt-BR" sz="2000" b="1" u="sng" dirty="0" smtClean="0"/>
              <a:t> </a:t>
            </a:r>
            <a:r>
              <a:rPr lang="pt-BR" sz="2000" b="1" u="sng" dirty="0" err="1" smtClean="0"/>
              <a:t>des</a:t>
            </a:r>
            <a:r>
              <a:rPr lang="pt-BR" sz="2000" b="1" u="sng" dirty="0" smtClean="0"/>
              <a:t> GES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447409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196" y="99117"/>
            <a:ext cx="10515600" cy="14719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 smtClean="0"/>
              <a:t>Étude</a:t>
            </a:r>
            <a:r>
              <a:rPr lang="pt-BR" sz="6000" dirty="0" smtClean="0"/>
              <a:t> de </a:t>
            </a:r>
            <a:r>
              <a:rPr lang="pt-BR" sz="6000" dirty="0" err="1" smtClean="0"/>
              <a:t>cas</a:t>
            </a:r>
            <a:r>
              <a:rPr lang="pt-BR" sz="6000" dirty="0" smtClean="0"/>
              <a:t>:</a:t>
            </a:r>
            <a:br>
              <a:rPr lang="pt-BR" sz="6000" dirty="0" smtClean="0"/>
            </a:br>
            <a:r>
              <a:rPr lang="pt-BR" sz="4900" dirty="0" err="1" smtClean="0"/>
              <a:t>Chine</a:t>
            </a:r>
            <a:endParaRPr lang="pt-BR" sz="4900" dirty="0"/>
          </a:p>
        </p:txBody>
      </p:sp>
      <p:pic>
        <p:nvPicPr>
          <p:cNvPr id="1026" name="Picture 2" descr="Imagem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41" y="1800557"/>
            <a:ext cx="7839710" cy="489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50901"/>
              </p:ext>
            </p:extLst>
          </p:nvPr>
        </p:nvGraphicFramePr>
        <p:xfrm>
          <a:off x="588817" y="374073"/>
          <a:ext cx="11265131" cy="591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44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230239"/>
              </p:ext>
            </p:extLst>
          </p:nvPr>
        </p:nvGraphicFramePr>
        <p:xfrm>
          <a:off x="610832" y="556953"/>
          <a:ext cx="10411844" cy="552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67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8800" dirty="0" err="1" smtClean="0"/>
              <a:t>Conclusion</a:t>
            </a:r>
            <a:endParaRPr lang="pt-BR" sz="8800" dirty="0"/>
          </a:p>
        </p:txBody>
      </p:sp>
      <p:pic>
        <p:nvPicPr>
          <p:cNvPr id="5122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73" y="2024160"/>
            <a:ext cx="8137589" cy="457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82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err="1" smtClean="0"/>
              <a:t>Problématique</a:t>
            </a:r>
            <a:r>
              <a:rPr lang="pt-BR" sz="5400" dirty="0" smtClean="0"/>
              <a:t>: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8436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pt-BR" sz="4000" dirty="0" err="1" smtClean="0">
                <a:solidFill>
                  <a:schemeClr val="tx1"/>
                </a:solidFill>
              </a:rPr>
              <a:t>Quelles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sont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les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actions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humaines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qui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contribuent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pour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le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réchauffemnt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climatique</a:t>
            </a:r>
            <a:r>
              <a:rPr lang="pt-BR" sz="4000" dirty="0" smtClean="0">
                <a:solidFill>
                  <a:schemeClr val="tx1"/>
                </a:solidFill>
              </a:rPr>
              <a:t>?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7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err="1" smtClean="0"/>
              <a:t>Introduction</a:t>
            </a:r>
            <a:r>
              <a:rPr lang="pt-BR" sz="5400" dirty="0" smtClean="0"/>
              <a:t>: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BR" sz="3200" dirty="0" err="1" smtClean="0"/>
              <a:t>Après</a:t>
            </a:r>
            <a:r>
              <a:rPr lang="pt-BR" sz="3200" dirty="0" smtClean="0"/>
              <a:t> </a:t>
            </a:r>
            <a:r>
              <a:rPr lang="pt-BR" sz="3200" dirty="0" err="1" smtClean="0"/>
              <a:t>la</a:t>
            </a:r>
            <a:r>
              <a:rPr lang="pt-BR" sz="3200" dirty="0" smtClean="0"/>
              <a:t> </a:t>
            </a:r>
            <a:r>
              <a:rPr lang="pt-BR" sz="3200" dirty="0" err="1" smtClean="0"/>
              <a:t>révolution</a:t>
            </a:r>
            <a:r>
              <a:rPr lang="pt-BR" sz="3200" dirty="0" smtClean="0"/>
              <a:t> </a:t>
            </a:r>
            <a:r>
              <a:rPr lang="pt-BR" sz="3200" dirty="0" err="1" smtClean="0"/>
              <a:t>industrielle</a:t>
            </a:r>
            <a:r>
              <a:rPr lang="pt-BR" sz="3200" dirty="0" smtClean="0"/>
              <a:t>, </a:t>
            </a:r>
            <a:r>
              <a:rPr lang="pt-BR" sz="3200" dirty="0" err="1" smtClean="0"/>
              <a:t>l'émission</a:t>
            </a:r>
            <a:r>
              <a:rPr lang="pt-BR" sz="3200" dirty="0" smtClean="0"/>
              <a:t> de </a:t>
            </a:r>
            <a:r>
              <a:rPr lang="pt-BR" sz="3200" dirty="0" err="1" smtClean="0"/>
              <a:t>gaz</a:t>
            </a:r>
            <a:r>
              <a:rPr lang="pt-BR" sz="3200" dirty="0" smtClean="0"/>
              <a:t> à </a:t>
            </a:r>
            <a:r>
              <a:rPr lang="pt-BR" sz="3200" dirty="0" err="1" smtClean="0"/>
              <a:t>effet</a:t>
            </a:r>
            <a:r>
              <a:rPr lang="pt-BR" sz="3200" dirty="0" smtClean="0"/>
              <a:t> de serre(GES) a </a:t>
            </a:r>
            <a:r>
              <a:rPr lang="pt-BR" sz="3200" dirty="0" err="1" smtClean="0"/>
              <a:t>augmenté</a:t>
            </a:r>
            <a:r>
              <a:rPr lang="pt-BR" sz="3200" dirty="0" smtClean="0"/>
              <a:t> </a:t>
            </a:r>
            <a:r>
              <a:rPr lang="pt-BR" sz="3200" dirty="0" err="1" smtClean="0"/>
              <a:t>considérablement</a:t>
            </a:r>
            <a:r>
              <a:rPr lang="pt-BR" sz="3200" dirty="0" smtClean="0"/>
              <a:t> et par </a:t>
            </a:r>
            <a:r>
              <a:rPr lang="pt-BR" sz="3200" dirty="0" err="1" smtClean="0"/>
              <a:t>consequent</a:t>
            </a:r>
            <a:r>
              <a:rPr lang="pt-BR" sz="3200" dirty="0" smtClean="0"/>
              <a:t> </a:t>
            </a:r>
            <a:r>
              <a:rPr lang="pt-BR" sz="3200" dirty="0" err="1" smtClean="0"/>
              <a:t>la</a:t>
            </a:r>
            <a:r>
              <a:rPr lang="pt-BR" sz="3200" dirty="0" smtClean="0"/>
              <a:t> </a:t>
            </a:r>
            <a:r>
              <a:rPr lang="pt-BR" sz="3200" dirty="0" err="1" smtClean="0"/>
              <a:t>température</a:t>
            </a:r>
            <a:r>
              <a:rPr lang="pt-BR" sz="3200" dirty="0" smtClean="0"/>
              <a:t> </a:t>
            </a:r>
            <a:r>
              <a:rPr lang="pt-BR" sz="3200" dirty="0" err="1" smtClean="0"/>
              <a:t>du</a:t>
            </a:r>
            <a:r>
              <a:rPr lang="pt-BR" sz="3200" dirty="0" smtClean="0"/>
              <a:t> </a:t>
            </a:r>
            <a:r>
              <a:rPr lang="pt-BR" sz="3200" dirty="0" err="1" smtClean="0"/>
              <a:t>globe</a:t>
            </a:r>
            <a:r>
              <a:rPr lang="pt-BR" sz="3200" dirty="0" smtClean="0"/>
              <a:t> </a:t>
            </a:r>
            <a:r>
              <a:rPr lang="pt-BR" sz="3200" dirty="0" err="1" smtClean="0"/>
              <a:t>aussi</a:t>
            </a:r>
            <a:r>
              <a:rPr lang="pt-BR" sz="3200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Resultado de imagem para usi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02" y="4342966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26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759" y="514924"/>
            <a:ext cx="3854528" cy="1278466"/>
          </a:xfrm>
        </p:spPr>
        <p:txBody>
          <a:bodyPr>
            <a:noAutofit/>
          </a:bodyPr>
          <a:lstStyle/>
          <a:p>
            <a:pPr algn="ctr"/>
            <a:r>
              <a:rPr lang="pt-BR" sz="4000" dirty="0" err="1" smtClean="0"/>
              <a:t>Effet</a:t>
            </a:r>
            <a:r>
              <a:rPr lang="pt-BR" sz="4000" dirty="0" smtClean="0"/>
              <a:t> de Serre(ES)</a:t>
            </a:r>
            <a:endParaRPr lang="pt-BR" sz="4000" dirty="0"/>
          </a:p>
        </p:txBody>
      </p:sp>
      <p:pic>
        <p:nvPicPr>
          <p:cNvPr id="3074" name="Picture 2" descr="Resultado de imagem para evolution de la teneur en co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474" y="1245468"/>
            <a:ext cx="5054962" cy="39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7334" y="1918082"/>
            <a:ext cx="3854528" cy="411557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.</a:t>
            </a:r>
            <a:r>
              <a:rPr lang="pt-BR" sz="1800" dirty="0" err="1" smtClean="0"/>
              <a:t>Gaz</a:t>
            </a:r>
            <a:r>
              <a:rPr lang="pt-BR" sz="1800" dirty="0" smtClean="0"/>
              <a:t> à </a:t>
            </a:r>
            <a:r>
              <a:rPr lang="pt-BR" sz="1800" dirty="0" err="1" smtClean="0"/>
              <a:t>effet</a:t>
            </a:r>
            <a:r>
              <a:rPr lang="pt-BR" sz="1800" dirty="0" smtClean="0"/>
              <a:t> de </a:t>
            </a:r>
            <a:r>
              <a:rPr lang="pt-BR" sz="1800" dirty="0" err="1" smtClean="0"/>
              <a:t>serrre</a:t>
            </a:r>
            <a:r>
              <a:rPr lang="pt-BR" sz="1800" dirty="0" smtClean="0"/>
              <a:t>:</a:t>
            </a:r>
          </a:p>
          <a:p>
            <a:r>
              <a:rPr lang="pt-BR" sz="1800" dirty="0" smtClean="0"/>
              <a:t>-</a:t>
            </a:r>
            <a:r>
              <a:rPr lang="pt-BR" sz="1800" dirty="0" err="1" smtClean="0"/>
              <a:t>Méthane</a:t>
            </a:r>
            <a:r>
              <a:rPr lang="pt-BR" sz="1800" dirty="0" smtClean="0"/>
              <a:t> (Ch4)</a:t>
            </a:r>
          </a:p>
          <a:p>
            <a:r>
              <a:rPr lang="pt-BR" sz="1800" dirty="0" smtClean="0"/>
              <a:t>-</a:t>
            </a:r>
            <a:r>
              <a:rPr lang="pt-BR" sz="1800" dirty="0" err="1" smtClean="0"/>
              <a:t>Dioxyde</a:t>
            </a:r>
            <a:r>
              <a:rPr lang="pt-BR" sz="1800" dirty="0" smtClean="0"/>
              <a:t> de </a:t>
            </a:r>
            <a:r>
              <a:rPr lang="pt-BR" sz="1800" dirty="0" err="1" smtClean="0"/>
              <a:t>carbonne</a:t>
            </a:r>
            <a:r>
              <a:rPr lang="pt-BR" sz="1800" dirty="0" smtClean="0"/>
              <a:t> (CO2)</a:t>
            </a:r>
          </a:p>
          <a:p>
            <a:r>
              <a:rPr lang="pt-BR" sz="1800" dirty="0" smtClean="0"/>
              <a:t>-</a:t>
            </a:r>
            <a:r>
              <a:rPr lang="pt-BR" sz="1800" dirty="0" err="1" smtClean="0"/>
              <a:t>Protoxyde</a:t>
            </a:r>
            <a:r>
              <a:rPr lang="pt-BR" sz="1800" dirty="0" smtClean="0"/>
              <a:t> d'azote (N2O)</a:t>
            </a:r>
          </a:p>
          <a:p>
            <a:endParaRPr lang="pt-BR" sz="1800" dirty="0" smtClean="0"/>
          </a:p>
          <a:p>
            <a:r>
              <a:rPr lang="pt-BR" sz="1800" dirty="0" smtClean="0"/>
              <a:t>.Causes:</a:t>
            </a:r>
          </a:p>
          <a:p>
            <a:r>
              <a:rPr lang="pt-BR" sz="1800" dirty="0" smtClean="0"/>
              <a:t>-</a:t>
            </a:r>
            <a:r>
              <a:rPr lang="pt-BR" sz="1800" dirty="0" err="1" smtClean="0"/>
              <a:t>Déflorestation</a:t>
            </a:r>
            <a:endParaRPr lang="pt-BR" sz="1800" dirty="0" smtClean="0"/>
          </a:p>
          <a:p>
            <a:r>
              <a:rPr lang="pt-BR" sz="1800" dirty="0" smtClean="0"/>
              <a:t>-</a:t>
            </a:r>
            <a:r>
              <a:rPr lang="pt-BR" sz="1800" dirty="0" err="1" smtClean="0"/>
              <a:t>Agriculture</a:t>
            </a:r>
            <a:r>
              <a:rPr lang="pt-BR" sz="1800" dirty="0" smtClean="0"/>
              <a:t> </a:t>
            </a:r>
            <a:r>
              <a:rPr lang="pt-BR" sz="1800" dirty="0" err="1" smtClean="0"/>
              <a:t>intensive</a:t>
            </a:r>
            <a:endParaRPr lang="pt-BR" sz="1800" dirty="0" smtClean="0"/>
          </a:p>
          <a:p>
            <a:r>
              <a:rPr lang="pt-BR" sz="1800" dirty="0" smtClean="0"/>
              <a:t>-</a:t>
            </a:r>
            <a:r>
              <a:rPr lang="pt-BR" sz="1800" dirty="0" err="1" smtClean="0"/>
              <a:t>Industrialisation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72951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45" y="740703"/>
            <a:ext cx="3854528" cy="1025236"/>
          </a:xfrm>
        </p:spPr>
        <p:txBody>
          <a:bodyPr>
            <a:noAutofit/>
          </a:bodyPr>
          <a:lstStyle/>
          <a:p>
            <a:r>
              <a:rPr lang="pt-BR" sz="2800" dirty="0" err="1" smtClean="0"/>
              <a:t>Quelle</a:t>
            </a:r>
            <a:r>
              <a:rPr lang="pt-BR" sz="2800" dirty="0" smtClean="0"/>
              <a:t> est </a:t>
            </a:r>
            <a:r>
              <a:rPr lang="pt-BR" sz="2800" dirty="0" err="1" smtClean="0"/>
              <a:t>la</a:t>
            </a:r>
            <a:r>
              <a:rPr lang="pt-BR" sz="2800" dirty="0" smtClean="0"/>
              <a:t> </a:t>
            </a:r>
            <a:r>
              <a:rPr lang="pt-BR" sz="2800" dirty="0" err="1" smtClean="0"/>
              <a:t>conséquence</a:t>
            </a:r>
            <a:r>
              <a:rPr lang="pt-BR" sz="2800" dirty="0" smtClean="0"/>
              <a:t> de </a:t>
            </a:r>
            <a:r>
              <a:rPr lang="pt-BR" sz="2800" dirty="0" err="1" smtClean="0"/>
              <a:t>l'augmentation</a:t>
            </a:r>
            <a:r>
              <a:rPr lang="pt-BR" sz="2800" dirty="0" smtClean="0"/>
              <a:t> de </a:t>
            </a:r>
            <a:r>
              <a:rPr lang="pt-BR" sz="2800" dirty="0" err="1" smtClean="0"/>
              <a:t>ces</a:t>
            </a:r>
            <a:r>
              <a:rPr lang="pt-BR" sz="2800" dirty="0" smtClean="0"/>
              <a:t> </a:t>
            </a:r>
            <a:r>
              <a:rPr lang="pt-BR" sz="2800" dirty="0" err="1" smtClean="0"/>
              <a:t>gaz</a:t>
            </a:r>
            <a:r>
              <a:rPr lang="pt-BR" sz="2800" dirty="0" smtClean="0"/>
              <a:t> </a:t>
            </a:r>
            <a:r>
              <a:rPr lang="pt-BR" sz="2800" dirty="0" err="1" smtClean="0"/>
              <a:t>dans</a:t>
            </a:r>
            <a:r>
              <a:rPr lang="pt-BR" sz="2800" dirty="0" smtClean="0"/>
              <a:t> </a:t>
            </a:r>
            <a:r>
              <a:rPr lang="pt-BR" sz="2800" dirty="0" err="1" smtClean="0"/>
              <a:t>l'atmosphère</a:t>
            </a:r>
            <a:r>
              <a:rPr lang="pt-BR" sz="2800" dirty="0" smtClean="0"/>
              <a:t>?</a:t>
            </a:r>
            <a:endParaRPr lang="pt-BR" sz="2800" dirty="0"/>
          </a:p>
        </p:txBody>
      </p:sp>
      <p:pic>
        <p:nvPicPr>
          <p:cNvPr id="4098" name="Picture 2" descr="Imagem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03" y="1073212"/>
            <a:ext cx="6067440" cy="42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8446" y="2687782"/>
            <a:ext cx="3854529" cy="3047809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solidFill>
                  <a:srgbClr val="FFFF00"/>
                </a:solidFill>
              </a:rPr>
              <a:t>Rayons</a:t>
            </a: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err="1" smtClean="0">
                <a:solidFill>
                  <a:srgbClr val="FFFF00"/>
                </a:solidFill>
              </a:rPr>
              <a:t>Lumineux</a:t>
            </a:r>
            <a:endParaRPr lang="pt-BR" sz="3200" dirty="0" smtClean="0">
              <a:solidFill>
                <a:srgbClr val="FFFF00"/>
              </a:solidFill>
            </a:endParaRPr>
          </a:p>
          <a:p>
            <a:endParaRPr lang="pt-BR" sz="3200" dirty="0">
              <a:solidFill>
                <a:srgbClr val="FFFF00"/>
              </a:solidFill>
            </a:endParaRPr>
          </a:p>
          <a:p>
            <a:r>
              <a:rPr lang="pt-BR" sz="3200" dirty="0" err="1" smtClean="0">
                <a:solidFill>
                  <a:srgbClr val="FF0000"/>
                </a:solidFill>
              </a:rPr>
              <a:t>Rayons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Infra-rouges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59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err="1" smtClean="0"/>
              <a:t>Conséquences</a:t>
            </a:r>
            <a:r>
              <a:rPr lang="pt-BR" sz="6000" dirty="0" smtClean="0"/>
              <a:t>: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Quelles</a:t>
            </a:r>
            <a:r>
              <a:rPr lang="pt-BR" sz="4000" dirty="0" smtClean="0"/>
              <a:t> </a:t>
            </a:r>
            <a:r>
              <a:rPr lang="pt-BR" sz="4000" dirty="0" err="1" smtClean="0"/>
              <a:t>sont</a:t>
            </a:r>
            <a:r>
              <a:rPr lang="pt-BR" sz="4000" dirty="0" smtClean="0"/>
              <a:t> </a:t>
            </a:r>
            <a:r>
              <a:rPr lang="pt-BR" sz="4000" dirty="0" err="1" smtClean="0"/>
              <a:t>les</a:t>
            </a:r>
            <a:r>
              <a:rPr lang="pt-BR" sz="4000" dirty="0" smtClean="0"/>
              <a:t> </a:t>
            </a:r>
            <a:r>
              <a:rPr lang="pt-BR" sz="4000" dirty="0" err="1" smtClean="0"/>
              <a:t>conséquences</a:t>
            </a:r>
            <a:r>
              <a:rPr lang="pt-BR" sz="4000" dirty="0" smtClean="0"/>
              <a:t> </a:t>
            </a:r>
            <a:r>
              <a:rPr lang="pt-BR" sz="4000" dirty="0" err="1" smtClean="0"/>
              <a:t>du</a:t>
            </a:r>
            <a:r>
              <a:rPr lang="pt-BR" sz="4000" dirty="0" smtClean="0"/>
              <a:t> </a:t>
            </a:r>
            <a:r>
              <a:rPr lang="pt-BR" sz="4000" dirty="0" err="1" smtClean="0"/>
              <a:t>réchaffement</a:t>
            </a:r>
            <a:r>
              <a:rPr lang="pt-BR" sz="4000" dirty="0" smtClean="0"/>
              <a:t> </a:t>
            </a:r>
            <a:r>
              <a:rPr lang="pt-BR" sz="4000" dirty="0" err="1" smtClean="0"/>
              <a:t>climatique</a:t>
            </a:r>
            <a:r>
              <a:rPr lang="pt-BR" sz="4000" dirty="0" smtClean="0"/>
              <a:t>?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96385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900134" y="309642"/>
            <a:ext cx="823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 smtClean="0">
                <a:solidFill>
                  <a:schemeClr val="accent1"/>
                </a:solidFill>
              </a:rPr>
              <a:t>Montée</a:t>
            </a:r>
            <a:r>
              <a:rPr lang="pt-BR" sz="4800" dirty="0" smtClean="0">
                <a:solidFill>
                  <a:schemeClr val="accent1"/>
                </a:solidFill>
              </a:rPr>
              <a:t> </a:t>
            </a:r>
            <a:r>
              <a:rPr lang="pt-BR" sz="4800" dirty="0" err="1" smtClean="0">
                <a:solidFill>
                  <a:schemeClr val="accent1"/>
                </a:solidFill>
              </a:rPr>
              <a:t>des</a:t>
            </a:r>
            <a:r>
              <a:rPr lang="pt-BR" sz="4800" dirty="0" smtClean="0">
                <a:solidFill>
                  <a:schemeClr val="accent1"/>
                </a:solidFill>
              </a:rPr>
              <a:t> </a:t>
            </a:r>
            <a:r>
              <a:rPr lang="pt-BR" sz="4800" dirty="0" err="1" smtClean="0">
                <a:solidFill>
                  <a:schemeClr val="accent1"/>
                </a:solidFill>
              </a:rPr>
              <a:t>Océans</a:t>
            </a:r>
            <a:r>
              <a:rPr lang="pt-BR" sz="4000" dirty="0" smtClean="0">
                <a:solidFill>
                  <a:schemeClr val="accent1"/>
                </a:solidFill>
              </a:rPr>
              <a:t>:</a:t>
            </a:r>
            <a:endParaRPr lang="pt-BR" sz="4000" dirty="0">
              <a:solidFill>
                <a:schemeClr val="accent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06" y="1995747"/>
            <a:ext cx="5927703" cy="3368834"/>
          </a:xfrm>
          <a:prstGeom prst="rect">
            <a:avLst/>
          </a:prstGeom>
        </p:spPr>
      </p:pic>
      <p:pic>
        <p:nvPicPr>
          <p:cNvPr id="5126" name="Picture 6" descr="Resultado de imag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8" y="2145376"/>
            <a:ext cx="5925936" cy="31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7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Picture 4" descr="Resultado de imagem para sécheress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844" y="1825625"/>
            <a:ext cx="5136348" cy="3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296785" y="265372"/>
            <a:ext cx="8131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err="1" smtClean="0">
                <a:solidFill>
                  <a:schemeClr val="accent1"/>
                </a:solidFill>
              </a:rPr>
              <a:t>Augmentation</a:t>
            </a:r>
            <a:r>
              <a:rPr lang="pt-BR" sz="4400" dirty="0" smtClean="0">
                <a:solidFill>
                  <a:schemeClr val="accent1"/>
                </a:solidFill>
              </a:rPr>
              <a:t> </a:t>
            </a:r>
            <a:r>
              <a:rPr lang="pt-BR" sz="4400" dirty="0" err="1" smtClean="0">
                <a:solidFill>
                  <a:schemeClr val="accent1"/>
                </a:solidFill>
              </a:rPr>
              <a:t>des</a:t>
            </a:r>
            <a:r>
              <a:rPr lang="pt-BR" sz="4400" dirty="0" smtClean="0">
                <a:solidFill>
                  <a:schemeClr val="accent1"/>
                </a:solidFill>
              </a:rPr>
              <a:t> </a:t>
            </a:r>
            <a:r>
              <a:rPr lang="pt-BR" sz="4400" dirty="0" err="1" smtClean="0">
                <a:solidFill>
                  <a:schemeClr val="accent1"/>
                </a:solidFill>
              </a:rPr>
              <a:t>précipitations</a:t>
            </a:r>
            <a:r>
              <a:rPr lang="pt-BR" sz="4400" dirty="0" smtClean="0">
                <a:solidFill>
                  <a:schemeClr val="accent1"/>
                </a:solidFill>
              </a:rPr>
              <a:t>:</a:t>
            </a:r>
          </a:p>
          <a:p>
            <a:pPr algn="ctr"/>
            <a:endParaRPr lang="pt-BR" sz="2400" dirty="0"/>
          </a:p>
          <a:p>
            <a:endParaRPr lang="pt-BR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0" y="1825624"/>
            <a:ext cx="6491959" cy="36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88967" y="335280"/>
            <a:ext cx="892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err="1" smtClean="0">
                <a:solidFill>
                  <a:schemeClr val="accent1"/>
                </a:solidFill>
              </a:rPr>
              <a:t>Phénomènes</a:t>
            </a:r>
            <a:r>
              <a:rPr lang="pt-BR" sz="4400" dirty="0" smtClean="0">
                <a:solidFill>
                  <a:schemeClr val="accent1"/>
                </a:solidFill>
              </a:rPr>
              <a:t> </a:t>
            </a:r>
            <a:r>
              <a:rPr lang="pt-BR" sz="4400" dirty="0" err="1" smtClean="0">
                <a:solidFill>
                  <a:schemeClr val="accent1"/>
                </a:solidFill>
              </a:rPr>
              <a:t>exceptionnels</a:t>
            </a:r>
            <a:r>
              <a:rPr lang="pt-BR" sz="3600" dirty="0" smtClean="0">
                <a:solidFill>
                  <a:schemeClr val="accent1"/>
                </a:solidFill>
              </a:rPr>
              <a:t>:</a:t>
            </a:r>
            <a:endParaRPr lang="pt-BR" sz="36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Resultado de imagem para incen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6" y="1104721"/>
            <a:ext cx="8221286" cy="304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cycl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10" y="4253749"/>
            <a:ext cx="3613589" cy="23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m para ino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80" y="4253750"/>
            <a:ext cx="2889590" cy="23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253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Retrospectiva</vt:lpstr>
      <vt:lpstr>Le Réchauffement Global</vt:lpstr>
      <vt:lpstr>Problématique:</vt:lpstr>
      <vt:lpstr>Introduction:</vt:lpstr>
      <vt:lpstr>Effet de Serre(ES)</vt:lpstr>
      <vt:lpstr>Quelle est la conséquence de l'augmentation de ces gaz dans l'atmosphère?</vt:lpstr>
      <vt:lpstr>Conséquences:</vt:lpstr>
      <vt:lpstr>Apresentação do PowerPoint</vt:lpstr>
      <vt:lpstr>Apresentação do PowerPoint</vt:lpstr>
      <vt:lpstr>Apresentação do PowerPoint</vt:lpstr>
      <vt:lpstr>Apresentação do PowerPoint</vt:lpstr>
      <vt:lpstr>Préventions:</vt:lpstr>
      <vt:lpstr>Apresentação do PowerPoint</vt:lpstr>
      <vt:lpstr>Apresentação do PowerPoint</vt:lpstr>
      <vt:lpstr>Cop 21:</vt:lpstr>
      <vt:lpstr>Apresentação do PowerPoint</vt:lpstr>
      <vt:lpstr>Étude de cas: Chine</vt:lpstr>
      <vt:lpstr>Apresentação do PowerPoint</vt:lpstr>
      <vt:lpstr>Apresentação do PowerPoint</vt:lpstr>
      <vt:lpstr>Conclusion</vt:lpstr>
    </vt:vector>
  </TitlesOfParts>
  <Company>Fondation Lycée Pasteur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Réchauffement Global</dc:title>
  <dc:creator>Enrique NASSEH FREITAS</dc:creator>
  <cp:lastModifiedBy>Aymeric Julian Tom VERDIER</cp:lastModifiedBy>
  <cp:revision>13</cp:revision>
  <dcterms:created xsi:type="dcterms:W3CDTF">2017-06-07T11:05:10Z</dcterms:created>
  <dcterms:modified xsi:type="dcterms:W3CDTF">2017-09-26T16:59:31Z</dcterms:modified>
</cp:coreProperties>
</file>