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11" autoAdjust="0"/>
    <p:restoredTop sz="94660"/>
  </p:normalViewPr>
  <p:slideViewPr>
    <p:cSldViewPr snapToGrid="0">
      <p:cViewPr varScale="1">
        <p:scale>
          <a:sx n="115" d="100"/>
          <a:sy n="115" d="100"/>
        </p:scale>
        <p:origin x="30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E:\Moyenne%20temp&#233;rature%201991-2014.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BR" dirty="0" err="1" smtClean="0"/>
              <a:t>Température</a:t>
            </a:r>
            <a:r>
              <a:rPr lang="pt-BR" dirty="0" smtClean="0"/>
              <a:t> </a:t>
            </a:r>
            <a:r>
              <a:rPr lang="pt-BR" dirty="0" err="1" smtClean="0"/>
              <a:t>moyenne</a:t>
            </a:r>
            <a:r>
              <a:rPr lang="pt-BR" baseline="0" dirty="0" smtClean="0"/>
              <a:t> </a:t>
            </a:r>
            <a:r>
              <a:rPr lang="pt-BR" baseline="0" dirty="0" err="1" smtClean="0"/>
              <a:t>en</a:t>
            </a:r>
            <a:r>
              <a:rPr lang="pt-BR" baseline="0" dirty="0" smtClean="0"/>
              <a:t> France </a:t>
            </a:r>
            <a:r>
              <a:rPr lang="pt-BR" baseline="0" dirty="0" err="1" smtClean="0"/>
              <a:t>depuis</a:t>
            </a:r>
            <a:r>
              <a:rPr lang="pt-BR" baseline="0" dirty="0" smtClean="0"/>
              <a:t> 1991 à 2014</a:t>
            </a:r>
            <a:endParaRPr lang="pt-BR" dirty="0"/>
          </a:p>
        </c:rich>
      </c:tx>
      <c:layout>
        <c:manualLayout>
          <c:xMode val="edge"/>
          <c:yMode val="edge"/>
          <c:x val="0.1007171296437688"/>
          <c:y val="2.9984137049368847E-2"/>
        </c:manualLayout>
      </c:layout>
      <c:overlay val="0"/>
      <c:spPr>
        <a:noFill/>
        <a:ln w="25400">
          <a:noFill/>
        </a:ln>
      </c:spPr>
    </c:title>
    <c:autoTitleDeleted val="0"/>
    <c:plotArea>
      <c:layout>
        <c:manualLayout>
          <c:layoutTarget val="inner"/>
          <c:xMode val="edge"/>
          <c:yMode val="edge"/>
          <c:x val="9.2903697682595543E-2"/>
          <c:y val="0.30067376761389009"/>
          <c:w val="0.87391365696899115"/>
          <c:h val="0.55149543510288135"/>
        </c:manualLayout>
      </c:layout>
      <c:lineChart>
        <c:grouping val="standard"/>
        <c:varyColors val="0"/>
        <c:ser>
          <c:idx val="0"/>
          <c:order val="0"/>
          <c:spPr>
            <a:ln w="25400">
              <a:solidFill>
                <a:srgbClr val="666699"/>
              </a:solidFill>
              <a:prstDash val="solid"/>
            </a:ln>
          </c:spPr>
          <c:marker>
            <c:symbol val="none"/>
          </c:marker>
          <c:val>
            <c:numRef>
              <c:f>tas_1991_2015!$G$2:$G$25</c:f>
              <c:numCache>
                <c:formatCode>General</c:formatCode>
                <c:ptCount val="24"/>
                <c:pt idx="0">
                  <c:v>10.954917500000001</c:v>
                </c:pt>
                <c:pt idx="1">
                  <c:v>10.755990833333334</c:v>
                </c:pt>
                <c:pt idx="2">
                  <c:v>10.898290833333334</c:v>
                </c:pt>
                <c:pt idx="3">
                  <c:v>11.716839999999999</c:v>
                </c:pt>
                <c:pt idx="4">
                  <c:v>11.805999999999997</c:v>
                </c:pt>
                <c:pt idx="5">
                  <c:v>10.895560833333333</c:v>
                </c:pt>
                <c:pt idx="6">
                  <c:v>11.856218333333333</c:v>
                </c:pt>
                <c:pt idx="7">
                  <c:v>11.705648333333334</c:v>
                </c:pt>
                <c:pt idx="8">
                  <c:v>11.688708333333336</c:v>
                </c:pt>
                <c:pt idx="9">
                  <c:v>12.095233333333333</c:v>
                </c:pt>
                <c:pt idx="10">
                  <c:v>11.612149999999998</c:v>
                </c:pt>
                <c:pt idx="11">
                  <c:v>12.177498333333332</c:v>
                </c:pt>
                <c:pt idx="12">
                  <c:v>12.097550833333335</c:v>
                </c:pt>
                <c:pt idx="13">
                  <c:v>11.691068333333334</c:v>
                </c:pt>
                <c:pt idx="14">
                  <c:v>12.20729</c:v>
                </c:pt>
                <c:pt idx="15">
                  <c:v>12.685455833333334</c:v>
                </c:pt>
                <c:pt idx="16">
                  <c:v>12.827250833333336</c:v>
                </c:pt>
                <c:pt idx="17">
                  <c:v>12.455063333333335</c:v>
                </c:pt>
                <c:pt idx="18">
                  <c:v>12.742286666666667</c:v>
                </c:pt>
                <c:pt idx="19">
                  <c:v>11.611069166666667</c:v>
                </c:pt>
                <c:pt idx="20">
                  <c:v>13.376745833333333</c:v>
                </c:pt>
                <c:pt idx="21">
                  <c:v>12.750579999999999</c:v>
                </c:pt>
                <c:pt idx="22">
                  <c:v>12.193615000000001</c:v>
                </c:pt>
                <c:pt idx="23">
                  <c:v>13.391120000000001</c:v>
                </c:pt>
              </c:numCache>
            </c:numRef>
          </c:val>
          <c:smooth val="0"/>
          <c:extLst>
            <c:ext xmlns:c16="http://schemas.microsoft.com/office/drawing/2014/chart" uri="{C3380CC4-5D6E-409C-BE32-E72D297353CC}">
              <c16:uniqueId val="{00000000-A521-461A-A2D0-E2A6FC1DA300}"/>
            </c:ext>
          </c:extLst>
        </c:ser>
        <c:dLbls>
          <c:showLegendKey val="0"/>
          <c:showVal val="0"/>
          <c:showCatName val="0"/>
          <c:showSerName val="0"/>
          <c:showPercent val="0"/>
          <c:showBubbleSize val="0"/>
        </c:dLbls>
        <c:smooth val="0"/>
        <c:axId val="130258656"/>
        <c:axId val="1"/>
      </c:lineChart>
      <c:catAx>
        <c:axId val="130258656"/>
        <c:scaling>
          <c:orientation val="minMax"/>
        </c:scaling>
        <c:delete val="0"/>
        <c:axPos val="b"/>
        <c:numFmt formatCode="General" sourceLinked="1"/>
        <c:majorTickMark val="none"/>
        <c:minorTickMark val="none"/>
        <c:tickLblPos val="nextTo"/>
        <c:spPr>
          <a:ln w="3175">
            <a:solidFill>
              <a:srgbClr val="C0C0C0"/>
            </a:solidFill>
            <a:prstDash val="solid"/>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1"/>
        <c:crosses val="autoZero"/>
        <c:auto val="1"/>
        <c:lblAlgn val="ctr"/>
        <c:lblOffset val="100"/>
        <c:noMultiLvlLbl val="0"/>
      </c:catAx>
      <c:valAx>
        <c:axId val="1"/>
        <c:scaling>
          <c:orientation val="minMax"/>
        </c:scaling>
        <c:delete val="0"/>
        <c:axPos val="l"/>
        <c:majorGridlines>
          <c:spPr>
            <a:ln w="3175">
              <a:solidFill>
                <a:srgbClr val="C0C0C0"/>
              </a:solidFill>
              <a:prstDash val="solid"/>
            </a:ln>
          </c:spPr>
        </c:majorGridlines>
        <c:numFmt formatCode="General"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130258656"/>
        <c:crosses val="autoZero"/>
        <c:crossBetween val="between"/>
      </c:valAx>
      <c:spPr>
        <a:noFill/>
        <a:ln w="25400">
          <a:noFill/>
        </a:ln>
      </c:spPr>
    </c:plotArea>
    <c:plotVisOnly val="1"/>
    <c:dispBlanksAs val="gap"/>
    <c:showDLblsOverMax val="0"/>
  </c:chart>
  <c:spPr>
    <a:solidFill>
      <a:srgbClr val="FFFFFF"/>
    </a:solidFill>
    <a:ln w="3175">
      <a:solidFill>
        <a:srgbClr val="C0C0C0"/>
      </a:solidFill>
      <a:prstDash val="solid"/>
    </a:ln>
  </c:spPr>
  <c:txPr>
    <a:bodyPr/>
    <a:lstStyle/>
    <a:p>
      <a:pPr>
        <a:defRPr/>
      </a:pPr>
      <a:endParaRPr lang="pt-BR"/>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14803380-D397-409B-A1C3-F9FD2675ED95}" type="datetimeFigureOut">
              <a:rPr lang="pt-BR" smtClean="0"/>
              <a:t>28/09/2017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7517EB-EBE5-4303-A9BB-DA71EE863B68}" type="slidenum">
              <a:rPr lang="pt-BR" smtClean="0"/>
              <a:t>‹nº›</a:t>
            </a:fld>
            <a:endParaRPr lang="pt-BR"/>
          </a:p>
        </p:txBody>
      </p:sp>
    </p:spTree>
    <p:extLst>
      <p:ext uri="{BB962C8B-B14F-4D97-AF65-F5344CB8AC3E}">
        <p14:creationId xmlns:p14="http://schemas.microsoft.com/office/powerpoint/2010/main" val="217537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4803380-D397-409B-A1C3-F9FD2675ED95}" type="datetimeFigureOut">
              <a:rPr lang="pt-BR" smtClean="0"/>
              <a:t>28/09/2017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7517EB-EBE5-4303-A9BB-DA71EE863B68}" type="slidenum">
              <a:rPr lang="pt-BR" smtClean="0"/>
              <a:t>‹nº›</a:t>
            </a:fld>
            <a:endParaRPr lang="pt-BR"/>
          </a:p>
        </p:txBody>
      </p:sp>
    </p:spTree>
    <p:extLst>
      <p:ext uri="{BB962C8B-B14F-4D97-AF65-F5344CB8AC3E}">
        <p14:creationId xmlns:p14="http://schemas.microsoft.com/office/powerpoint/2010/main" val="977054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4803380-D397-409B-A1C3-F9FD2675ED95}" type="datetimeFigureOut">
              <a:rPr lang="pt-BR" smtClean="0"/>
              <a:t>28/09/2017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7517EB-EBE5-4303-A9BB-DA71EE863B68}" type="slidenum">
              <a:rPr lang="pt-BR" smtClean="0"/>
              <a:t>‹nº›</a:t>
            </a:fld>
            <a:endParaRPr lang="pt-BR"/>
          </a:p>
        </p:txBody>
      </p:sp>
    </p:spTree>
    <p:extLst>
      <p:ext uri="{BB962C8B-B14F-4D97-AF65-F5344CB8AC3E}">
        <p14:creationId xmlns:p14="http://schemas.microsoft.com/office/powerpoint/2010/main" val="286602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4803380-D397-409B-A1C3-F9FD2675ED95}" type="datetimeFigureOut">
              <a:rPr lang="pt-BR" smtClean="0"/>
              <a:t>28/09/2017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7517EB-EBE5-4303-A9BB-DA71EE863B68}" type="slidenum">
              <a:rPr lang="pt-BR" smtClean="0"/>
              <a:t>‹nº›</a:t>
            </a:fld>
            <a:endParaRPr lang="pt-BR"/>
          </a:p>
        </p:txBody>
      </p:sp>
    </p:spTree>
    <p:extLst>
      <p:ext uri="{BB962C8B-B14F-4D97-AF65-F5344CB8AC3E}">
        <p14:creationId xmlns:p14="http://schemas.microsoft.com/office/powerpoint/2010/main" val="2524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14803380-D397-409B-A1C3-F9FD2675ED95}" type="datetimeFigureOut">
              <a:rPr lang="pt-BR" smtClean="0"/>
              <a:t>28/09/2017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7517EB-EBE5-4303-A9BB-DA71EE863B68}" type="slidenum">
              <a:rPr lang="pt-BR" smtClean="0"/>
              <a:t>‹nº›</a:t>
            </a:fld>
            <a:endParaRPr lang="pt-BR"/>
          </a:p>
        </p:txBody>
      </p:sp>
    </p:spTree>
    <p:extLst>
      <p:ext uri="{BB962C8B-B14F-4D97-AF65-F5344CB8AC3E}">
        <p14:creationId xmlns:p14="http://schemas.microsoft.com/office/powerpoint/2010/main" val="352341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14803380-D397-409B-A1C3-F9FD2675ED95}" type="datetimeFigureOut">
              <a:rPr lang="pt-BR" smtClean="0"/>
              <a:t>28/09/2017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F7517EB-EBE5-4303-A9BB-DA71EE863B68}" type="slidenum">
              <a:rPr lang="pt-BR" smtClean="0"/>
              <a:t>‹nº›</a:t>
            </a:fld>
            <a:endParaRPr lang="pt-BR"/>
          </a:p>
        </p:txBody>
      </p:sp>
    </p:spTree>
    <p:extLst>
      <p:ext uri="{BB962C8B-B14F-4D97-AF65-F5344CB8AC3E}">
        <p14:creationId xmlns:p14="http://schemas.microsoft.com/office/powerpoint/2010/main" val="122895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14803380-D397-409B-A1C3-F9FD2675ED95}" type="datetimeFigureOut">
              <a:rPr lang="pt-BR" smtClean="0"/>
              <a:t>28/09/2017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F7517EB-EBE5-4303-A9BB-DA71EE863B68}" type="slidenum">
              <a:rPr lang="pt-BR" smtClean="0"/>
              <a:t>‹nº›</a:t>
            </a:fld>
            <a:endParaRPr lang="pt-BR"/>
          </a:p>
        </p:txBody>
      </p:sp>
    </p:spTree>
    <p:extLst>
      <p:ext uri="{BB962C8B-B14F-4D97-AF65-F5344CB8AC3E}">
        <p14:creationId xmlns:p14="http://schemas.microsoft.com/office/powerpoint/2010/main" val="34297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14803380-D397-409B-A1C3-F9FD2675ED95}" type="datetimeFigureOut">
              <a:rPr lang="pt-BR" smtClean="0"/>
              <a:t>28/09/2017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F7517EB-EBE5-4303-A9BB-DA71EE863B68}" type="slidenum">
              <a:rPr lang="pt-BR" smtClean="0"/>
              <a:t>‹nº›</a:t>
            </a:fld>
            <a:endParaRPr lang="pt-BR"/>
          </a:p>
        </p:txBody>
      </p:sp>
    </p:spTree>
    <p:extLst>
      <p:ext uri="{BB962C8B-B14F-4D97-AF65-F5344CB8AC3E}">
        <p14:creationId xmlns:p14="http://schemas.microsoft.com/office/powerpoint/2010/main" val="399310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4803380-D397-409B-A1C3-F9FD2675ED95}" type="datetimeFigureOut">
              <a:rPr lang="pt-BR" smtClean="0"/>
              <a:t>28/09/2017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F7517EB-EBE5-4303-A9BB-DA71EE863B68}" type="slidenum">
              <a:rPr lang="pt-BR" smtClean="0"/>
              <a:t>‹nº›</a:t>
            </a:fld>
            <a:endParaRPr lang="pt-BR"/>
          </a:p>
        </p:txBody>
      </p:sp>
    </p:spTree>
    <p:extLst>
      <p:ext uri="{BB962C8B-B14F-4D97-AF65-F5344CB8AC3E}">
        <p14:creationId xmlns:p14="http://schemas.microsoft.com/office/powerpoint/2010/main" val="175835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14803380-D397-409B-A1C3-F9FD2675ED95}" type="datetimeFigureOut">
              <a:rPr lang="pt-BR" smtClean="0"/>
              <a:t>28/09/2017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F7517EB-EBE5-4303-A9BB-DA71EE863B68}" type="slidenum">
              <a:rPr lang="pt-BR" smtClean="0"/>
              <a:t>‹nº›</a:t>
            </a:fld>
            <a:endParaRPr lang="pt-BR"/>
          </a:p>
        </p:txBody>
      </p:sp>
    </p:spTree>
    <p:extLst>
      <p:ext uri="{BB962C8B-B14F-4D97-AF65-F5344CB8AC3E}">
        <p14:creationId xmlns:p14="http://schemas.microsoft.com/office/powerpoint/2010/main" val="1343481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14803380-D397-409B-A1C3-F9FD2675ED95}" type="datetimeFigureOut">
              <a:rPr lang="pt-BR" smtClean="0"/>
              <a:t>28/09/2017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F7517EB-EBE5-4303-A9BB-DA71EE863B68}" type="slidenum">
              <a:rPr lang="pt-BR" smtClean="0"/>
              <a:t>‹nº›</a:t>
            </a:fld>
            <a:endParaRPr lang="pt-BR"/>
          </a:p>
        </p:txBody>
      </p:sp>
    </p:spTree>
    <p:extLst>
      <p:ext uri="{BB962C8B-B14F-4D97-AF65-F5344CB8AC3E}">
        <p14:creationId xmlns:p14="http://schemas.microsoft.com/office/powerpoint/2010/main" val="13625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803380-D397-409B-A1C3-F9FD2675ED95}" type="datetimeFigureOut">
              <a:rPr lang="pt-BR" smtClean="0"/>
              <a:t>28/09/2017</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7517EB-EBE5-4303-A9BB-DA71EE863B68}" type="slidenum">
              <a:rPr lang="pt-BR" smtClean="0"/>
              <a:t>‹nº›</a:t>
            </a:fld>
            <a:endParaRPr lang="pt-BR"/>
          </a:p>
        </p:txBody>
      </p:sp>
    </p:spTree>
    <p:extLst>
      <p:ext uri="{BB962C8B-B14F-4D97-AF65-F5344CB8AC3E}">
        <p14:creationId xmlns:p14="http://schemas.microsoft.com/office/powerpoint/2010/main" val="4287455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1249940536"/>
              </p:ext>
            </p:extLst>
          </p:nvPr>
        </p:nvGraphicFramePr>
        <p:xfrm>
          <a:off x="4194048" y="300446"/>
          <a:ext cx="7770368" cy="6173505"/>
        </p:xfrm>
        <a:graphic>
          <a:graphicData uri="http://schemas.openxmlformats.org/drawingml/2006/table">
            <a:tbl>
              <a:tblPr firstRow="1" bandRow="1">
                <a:tableStyleId>{5C22544A-7EE6-4342-B048-85BDC9FD1C3A}</a:tableStyleId>
              </a:tblPr>
              <a:tblGrid>
                <a:gridCol w="3885184">
                  <a:extLst>
                    <a:ext uri="{9D8B030D-6E8A-4147-A177-3AD203B41FA5}">
                      <a16:colId xmlns:a16="http://schemas.microsoft.com/office/drawing/2014/main" val="1965724739"/>
                    </a:ext>
                  </a:extLst>
                </a:gridCol>
                <a:gridCol w="3885184">
                  <a:extLst>
                    <a:ext uri="{9D8B030D-6E8A-4147-A177-3AD203B41FA5}">
                      <a16:colId xmlns:a16="http://schemas.microsoft.com/office/drawing/2014/main" val="2694158437"/>
                    </a:ext>
                  </a:extLst>
                </a:gridCol>
              </a:tblGrid>
              <a:tr h="61735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400" dirty="0"/>
                        <a:t>Quelles en sont les </a:t>
                      </a:r>
                      <a:r>
                        <a:rPr lang="fr-FR" sz="2400" noProof="0" dirty="0"/>
                        <a:t>conséquences</a:t>
                      </a:r>
                      <a:r>
                        <a:rPr lang="pt-BR" sz="2400" dirty="0"/>
                        <a:t> ?</a:t>
                      </a:r>
                    </a:p>
                    <a:p>
                      <a:pPr algn="l"/>
                      <a:r>
                        <a:rPr lang="fr-FR" sz="1800" noProof="0" dirty="0" smtClean="0"/>
                        <a:t>Ce réchauffement climatique </a:t>
                      </a:r>
                      <a:r>
                        <a:rPr lang="pt-BR" sz="1800" dirty="0" smtClean="0"/>
                        <a:t>aura de </a:t>
                      </a:r>
                      <a:r>
                        <a:rPr lang="fr-FR" sz="1800" noProof="0" dirty="0" smtClean="0"/>
                        <a:t>nombreuses conséquences</a:t>
                      </a:r>
                      <a:r>
                        <a:rPr lang="fr-FR" sz="1800" baseline="0" noProof="0" dirty="0" smtClean="0"/>
                        <a:t> mais les principales sont:</a:t>
                      </a:r>
                    </a:p>
                    <a:p>
                      <a:pPr algn="l"/>
                      <a:r>
                        <a:rPr lang="pt-BR" sz="1800" baseline="0" dirty="0" smtClean="0"/>
                        <a:t>-</a:t>
                      </a:r>
                      <a:r>
                        <a:rPr lang="fr-FR" sz="1800" baseline="0" noProof="0" dirty="0" smtClean="0"/>
                        <a:t>hausse de la température moyenne</a:t>
                      </a:r>
                    </a:p>
                    <a:p>
                      <a:pPr algn="l"/>
                      <a:r>
                        <a:rPr lang="fr-FR" sz="1800" baseline="0" noProof="0" dirty="0" smtClean="0"/>
                        <a:t>-augmentation du niveau de la mer </a:t>
                      </a:r>
                      <a:r>
                        <a:rPr lang="fr-FR" sz="1800" baseline="0" noProof="0" dirty="0" smtClean="0"/>
                        <a:t>dû </a:t>
                      </a:r>
                      <a:r>
                        <a:rPr lang="fr-FR" sz="1800" baseline="0" noProof="0" dirty="0" smtClean="0"/>
                        <a:t>à la fonte des glaces se qui signifie que de nombreuses villes portuaires ou au bord de la mer seront probablement inondées. Cela entrainera une migration vers le centre des terres.</a:t>
                      </a:r>
                    </a:p>
                    <a:p>
                      <a:pPr algn="l"/>
                      <a:r>
                        <a:rPr lang="fr-FR" sz="1800" baseline="0" noProof="0" dirty="0" smtClean="0"/>
                        <a:t>-périodes de pluies et canicules plus intenses</a:t>
                      </a:r>
                    </a:p>
                    <a:p>
                      <a:pPr algn="l"/>
                      <a:endParaRPr lang="fr-FR" sz="1800" noProof="0" dirty="0" smtClean="0"/>
                    </a:p>
                    <a:p>
                      <a:pPr algn="ctr"/>
                      <a:endParaRPr lang="fr-FR" sz="1400" noProof="0" dirty="0">
                        <a:solidFill>
                          <a:schemeClr val="bg1"/>
                        </a:solidFill>
                        <a:latin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aseline="0" noProof="0" dirty="0"/>
                        <a:t> </a:t>
                      </a:r>
                      <a:r>
                        <a:rPr lang="pt-BR" sz="2400" dirty="0"/>
                        <a:t>Que pouvons</a:t>
                      </a:r>
                      <a:r>
                        <a:rPr lang="pt-BR" sz="2400" baseline="0" dirty="0"/>
                        <a:t>-nous faire au quotidien pour limiter les conséquences ?</a:t>
                      </a:r>
                      <a:endParaRPr lang="pt-BR" sz="2400" dirty="0"/>
                    </a:p>
                    <a:p>
                      <a:pPr algn="l"/>
                      <a:endParaRPr lang="fr-FR" sz="1800" baseline="0" noProof="0" dirty="0"/>
                    </a:p>
                    <a:p>
                      <a:pPr algn="l"/>
                      <a:r>
                        <a:rPr lang="fr-FR" sz="1800" noProof="0" dirty="0" smtClean="0"/>
                        <a:t>Pour</a:t>
                      </a:r>
                      <a:r>
                        <a:rPr lang="fr-FR" sz="1800" baseline="0" noProof="0" dirty="0" smtClean="0"/>
                        <a:t> limiter les effets du réchauffement climatique, nous pouvons:</a:t>
                      </a:r>
                    </a:p>
                    <a:p>
                      <a:pPr algn="l"/>
                      <a:r>
                        <a:rPr lang="fr-FR" sz="1800" baseline="0" noProof="0" dirty="0" smtClean="0"/>
                        <a:t>-Limiter les transports individuels et favoriser les transports communs</a:t>
                      </a:r>
                    </a:p>
                    <a:p>
                      <a:pPr algn="l"/>
                      <a:r>
                        <a:rPr lang="fr-FR" sz="1800" baseline="0" noProof="0" dirty="0" smtClean="0"/>
                        <a:t>-Réduire sa consommation électrique (éteindre la lumière avant de sortir d'une pièce)</a:t>
                      </a:r>
                    </a:p>
                    <a:p>
                      <a:pPr algn="l"/>
                      <a:r>
                        <a:rPr lang="fr-FR" sz="1800" baseline="0" noProof="0" dirty="0" smtClean="0"/>
                        <a:t>-Trier les déchets</a:t>
                      </a:r>
                    </a:p>
                    <a:p>
                      <a:pPr marL="0" indent="0" algn="l">
                        <a:buFontTx/>
                        <a:buNone/>
                      </a:pPr>
                      <a:r>
                        <a:rPr lang="fr-FR" sz="1800" baseline="0" noProof="0" dirty="0" smtClean="0"/>
                        <a:t>-Réduire sa consommation d'eau (il est préférable d'utiliser la douche que prendre un bain)</a:t>
                      </a:r>
                    </a:p>
                    <a:p>
                      <a:pPr marL="0" indent="0" algn="l">
                        <a:buFontTx/>
                        <a:buNone/>
                      </a:pPr>
                      <a:r>
                        <a:rPr lang="fr-FR" sz="1800" baseline="0" noProof="0" dirty="0" smtClean="0"/>
                        <a:t>-Limiter le chauffage et la climatisation</a:t>
                      </a:r>
                    </a:p>
                    <a:p>
                      <a:pPr marL="0" indent="0" algn="l">
                        <a:buFontTx/>
                        <a:buNone/>
                      </a:pPr>
                      <a:endParaRPr lang="fr-FR" sz="1800" baseline="0" noProof="0" dirty="0" smtClean="0"/>
                    </a:p>
                    <a:p>
                      <a:pPr marL="0" indent="0" algn="l">
                        <a:buFontTx/>
                        <a:buNone/>
                      </a:pPr>
                      <a:endParaRPr lang="fr-FR" sz="1800" baseline="0" noProof="0" dirty="0" smtClean="0"/>
                    </a:p>
                    <a:p>
                      <a:pPr marL="0" indent="0" algn="l">
                        <a:buFontTx/>
                        <a:buNone/>
                      </a:pPr>
                      <a:endParaRPr lang="fr-FR" sz="1800" baseline="0" noProof="0" dirty="0" smtClean="0"/>
                    </a:p>
                    <a:p>
                      <a:pPr marL="285750" indent="-285750" algn="l">
                        <a:buFontTx/>
                        <a:buChar char="-"/>
                      </a:pPr>
                      <a:endParaRPr lang="fr-FR" sz="1800" noProof="0" dirty="0"/>
                    </a:p>
                  </a:txBody>
                  <a:tcPr/>
                </a:tc>
                <a:extLst>
                  <a:ext uri="{0D108BD9-81ED-4DB2-BD59-A6C34878D82A}">
                    <a16:rowId xmlns:a16="http://schemas.microsoft.com/office/drawing/2014/main" val="3380372611"/>
                  </a:ext>
                </a:extLst>
              </a:tr>
            </a:tbl>
          </a:graphicData>
        </a:graphic>
      </p:graphicFrame>
      <p:pic>
        <p:nvPicPr>
          <p:cNvPr id="1026" name="Picture 2" descr="Résultats de recherche d'images pour « terre pn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864" y="2388855"/>
            <a:ext cx="3584448" cy="3603689"/>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161362" y="80531"/>
            <a:ext cx="3879451" cy="2308324"/>
          </a:xfrm>
          <a:prstGeom prst="rect">
            <a:avLst/>
          </a:prstGeom>
          <a:noFill/>
        </p:spPr>
        <p:txBody>
          <a:bodyPr wrap="square" rtlCol="0">
            <a:spAutoFit/>
          </a:bodyPr>
          <a:lstStyle/>
          <a:p>
            <a:pPr algn="ctr"/>
            <a:r>
              <a:rPr lang="pt-BR" sz="3600" dirty="0">
                <a:solidFill>
                  <a:schemeClr val="bg1"/>
                </a:solidFill>
                <a:latin typeface="DFKai-SB" panose="03000509000000000000" pitchFamily="65" charset="-120"/>
                <a:ea typeface="DFKai-SB" panose="03000509000000000000" pitchFamily="65" charset="-120"/>
              </a:rPr>
              <a:t>C</a:t>
            </a:r>
            <a:r>
              <a:rPr lang="pt-BR" sz="3600" dirty="0" smtClean="0">
                <a:solidFill>
                  <a:schemeClr val="bg1"/>
                </a:solidFill>
                <a:latin typeface="DFKai-SB" panose="03000509000000000000" pitchFamily="65" charset="-120"/>
                <a:ea typeface="DFKai-SB" panose="03000509000000000000" pitchFamily="65" charset="-120"/>
              </a:rPr>
              <a:t>auses</a:t>
            </a:r>
            <a:endParaRPr lang="pt-BR" sz="3600" dirty="0">
              <a:solidFill>
                <a:schemeClr val="bg1"/>
              </a:solidFill>
              <a:latin typeface="DFKai-SB" panose="03000509000000000000" pitchFamily="65" charset="-120"/>
              <a:ea typeface="DFKai-SB" panose="03000509000000000000" pitchFamily="65" charset="-120"/>
            </a:endParaRPr>
          </a:p>
          <a:p>
            <a:pPr algn="ctr"/>
            <a:r>
              <a:rPr lang="pt-BR" sz="3600" dirty="0">
                <a:solidFill>
                  <a:schemeClr val="bg1"/>
                </a:solidFill>
                <a:latin typeface="DFKai-SB" panose="03000509000000000000" pitchFamily="65" charset="-120"/>
                <a:ea typeface="DFKai-SB" panose="03000509000000000000" pitchFamily="65" charset="-120"/>
              </a:rPr>
              <a:t>et </a:t>
            </a:r>
            <a:r>
              <a:rPr lang="fr-FR" sz="3600" dirty="0">
                <a:solidFill>
                  <a:schemeClr val="bg1"/>
                </a:solidFill>
                <a:latin typeface="DFKai-SB" panose="03000509000000000000" pitchFamily="65" charset="-120"/>
                <a:ea typeface="DFKai-SB" panose="03000509000000000000" pitchFamily="65" charset="-120"/>
              </a:rPr>
              <a:t>conséquences</a:t>
            </a:r>
          </a:p>
          <a:p>
            <a:pPr algn="ctr"/>
            <a:r>
              <a:rPr lang="pt-BR" sz="3600" dirty="0">
                <a:solidFill>
                  <a:schemeClr val="bg1"/>
                </a:solidFill>
                <a:latin typeface="DFKai-SB" panose="03000509000000000000" pitchFamily="65" charset="-120"/>
                <a:ea typeface="DFKai-SB" panose="03000509000000000000" pitchFamily="65" charset="-120"/>
              </a:rPr>
              <a:t>du changement climatique </a:t>
            </a:r>
          </a:p>
        </p:txBody>
      </p:sp>
      <p:sp>
        <p:nvSpPr>
          <p:cNvPr id="11" name="CaixaDeTexto 10"/>
          <p:cNvSpPr txBox="1"/>
          <p:nvPr/>
        </p:nvSpPr>
        <p:spPr>
          <a:xfrm>
            <a:off x="313944" y="5928872"/>
            <a:ext cx="3584448" cy="707886"/>
          </a:xfrm>
          <a:prstGeom prst="rect">
            <a:avLst/>
          </a:prstGeom>
          <a:noFill/>
        </p:spPr>
        <p:txBody>
          <a:bodyPr wrap="square" rtlCol="0">
            <a:spAutoFit/>
          </a:bodyPr>
          <a:lstStyle/>
          <a:p>
            <a:pPr algn="ctr"/>
            <a:r>
              <a:rPr lang="pt-BR" sz="2000" dirty="0">
                <a:solidFill>
                  <a:schemeClr val="bg1"/>
                </a:solidFill>
                <a:latin typeface="DFKai-SB" panose="03000509000000000000" pitchFamily="65" charset="-120"/>
                <a:ea typeface="DFKai-SB" panose="03000509000000000000" pitchFamily="65" charset="-120"/>
              </a:rPr>
              <a:t>EPI Sciences Tristan et Adrien</a:t>
            </a:r>
            <a:r>
              <a:rPr lang="pt-BR" sz="2000" dirty="0">
                <a:solidFill>
                  <a:schemeClr val="bg1"/>
                </a:solidFill>
                <a:latin typeface="Bauhaus 93" panose="04030905020B02020C02" pitchFamily="82" charset="0"/>
                <a:ea typeface="DFKai-SB" panose="03000509000000000000" pitchFamily="65" charset="-120"/>
              </a:rPr>
              <a:t> </a:t>
            </a:r>
            <a:r>
              <a:rPr lang="pt-BR" sz="2000" dirty="0">
                <a:solidFill>
                  <a:schemeClr val="bg1"/>
                </a:solidFill>
                <a:latin typeface="DFKai-SB" panose="03000509000000000000" pitchFamily="65" charset="-120"/>
                <a:ea typeface="DFKai-SB" panose="03000509000000000000" pitchFamily="65" charset="-120"/>
              </a:rPr>
              <a:t> </a:t>
            </a:r>
          </a:p>
        </p:txBody>
      </p:sp>
      <p:graphicFrame>
        <p:nvGraphicFramePr>
          <p:cNvPr id="7" name="Graphique 2"/>
          <p:cNvGraphicFramePr>
            <a:graphicFrameLocks/>
          </p:cNvGraphicFramePr>
          <p:nvPr>
            <p:extLst>
              <p:ext uri="{D42A27DB-BD31-4B8C-83A1-F6EECF244321}">
                <p14:modId xmlns:p14="http://schemas.microsoft.com/office/powerpoint/2010/main" val="3131239117"/>
              </p:ext>
            </p:extLst>
          </p:nvPr>
        </p:nvGraphicFramePr>
        <p:xfrm>
          <a:off x="4199128" y="4422371"/>
          <a:ext cx="3830967" cy="19618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09778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ext uri="{D42A27DB-BD31-4B8C-83A1-F6EECF244321}">
                <p14:modId xmlns:p14="http://schemas.microsoft.com/office/powerpoint/2010/main" val="2231756667"/>
              </p:ext>
            </p:extLst>
          </p:nvPr>
        </p:nvGraphicFramePr>
        <p:xfrm>
          <a:off x="224588" y="224589"/>
          <a:ext cx="11774907" cy="6324129"/>
        </p:xfrm>
        <a:graphic>
          <a:graphicData uri="http://schemas.openxmlformats.org/drawingml/2006/table">
            <a:tbl>
              <a:tblPr firstRow="1" bandRow="1">
                <a:tableStyleId>{5C22544A-7EE6-4342-B048-85BDC9FD1C3A}</a:tableStyleId>
              </a:tblPr>
              <a:tblGrid>
                <a:gridCol w="3924969">
                  <a:extLst>
                    <a:ext uri="{9D8B030D-6E8A-4147-A177-3AD203B41FA5}">
                      <a16:colId xmlns:a16="http://schemas.microsoft.com/office/drawing/2014/main" val="4194845547"/>
                    </a:ext>
                  </a:extLst>
                </a:gridCol>
                <a:gridCol w="3924969">
                  <a:extLst>
                    <a:ext uri="{9D8B030D-6E8A-4147-A177-3AD203B41FA5}">
                      <a16:colId xmlns:a16="http://schemas.microsoft.com/office/drawing/2014/main" val="4175031821"/>
                    </a:ext>
                  </a:extLst>
                </a:gridCol>
                <a:gridCol w="3924969">
                  <a:extLst>
                    <a:ext uri="{9D8B030D-6E8A-4147-A177-3AD203B41FA5}">
                      <a16:colId xmlns:a16="http://schemas.microsoft.com/office/drawing/2014/main" val="3399931369"/>
                    </a:ext>
                  </a:extLst>
                </a:gridCol>
              </a:tblGrid>
              <a:tr h="6324129">
                <a:tc>
                  <a:txBody>
                    <a:bodyPr/>
                    <a:lstStyle/>
                    <a:p>
                      <a:pPr algn="ctr"/>
                      <a:r>
                        <a:rPr lang="fr-FR" sz="2400" dirty="0"/>
                        <a:t>Qu'est-ce que le changement climatique ?</a:t>
                      </a:r>
                    </a:p>
                    <a:p>
                      <a:pPr algn="ctr"/>
                      <a:endParaRPr lang="pt-BR" sz="1800" dirty="0"/>
                    </a:p>
                    <a:p>
                      <a:pPr algn="l"/>
                      <a:r>
                        <a:rPr lang="fr-FR" sz="1800" noProof="0" dirty="0" smtClean="0">
                          <a:solidFill>
                            <a:schemeClr val="bg1"/>
                          </a:solidFill>
                          <a:latin typeface="Calibri" panose="020F0502020204030204" pitchFamily="34" charset="0"/>
                        </a:rPr>
                        <a:t>Le</a:t>
                      </a:r>
                      <a:r>
                        <a:rPr lang="fr-FR" sz="1800" baseline="0" noProof="0" dirty="0" smtClean="0">
                          <a:solidFill>
                            <a:schemeClr val="bg1"/>
                          </a:solidFill>
                          <a:latin typeface="Calibri" panose="020F0502020204030204" pitchFamily="34" charset="0"/>
                        </a:rPr>
                        <a:t> changement climatique désigne l’ensemble des variations des caractéristiques climatiques sur une </a:t>
                      </a:r>
                      <a:r>
                        <a:rPr lang="fr-FR" sz="1800" baseline="0" noProof="0" dirty="0" smtClean="0">
                          <a:solidFill>
                            <a:schemeClr val="bg1"/>
                          </a:solidFill>
                          <a:latin typeface="Calibri" panose="020F0502020204030204" pitchFamily="34" charset="0"/>
                        </a:rPr>
                        <a:t>période longue. </a:t>
                      </a:r>
                      <a:r>
                        <a:rPr lang="fr-FR" sz="1800" baseline="0" noProof="0" dirty="0" smtClean="0">
                          <a:solidFill>
                            <a:schemeClr val="bg1"/>
                          </a:solidFill>
                          <a:latin typeface="Calibri" panose="020F0502020204030204" pitchFamily="34" charset="0"/>
                        </a:rPr>
                        <a:t>Cela concerne plus le réchauffement ou le refroidissement de la planète. Un changement aura des conséquences climatiques à grande ou à petite échelle.</a:t>
                      </a:r>
                    </a:p>
                    <a:p>
                      <a:pPr algn="l"/>
                      <a:r>
                        <a:rPr lang="fr-FR" sz="1800" baseline="0" noProof="0" dirty="0" smtClean="0">
                          <a:solidFill>
                            <a:schemeClr val="bg1"/>
                          </a:solidFill>
                          <a:latin typeface="Calibri" panose="020F0502020204030204" pitchFamily="34" charset="0"/>
                        </a:rPr>
                        <a:t>Aujourd’hui, nous entrons dans une période de réchauffement climatique. Quelques scientifiques pensent que c’est un phénomène naturel alors que la majorité prétendent que ce réchauffement est dû aux actions de l’homme (pollution, agriculture intensive, déforestation</a:t>
                      </a:r>
                      <a:r>
                        <a:rPr lang="mr-IN" sz="1800" baseline="0" noProof="0" dirty="0" smtClean="0">
                          <a:solidFill>
                            <a:schemeClr val="bg1"/>
                          </a:solidFill>
                          <a:latin typeface="Calibri" panose="020F0502020204030204" pitchFamily="34" charset="0"/>
                        </a:rPr>
                        <a:t>…</a:t>
                      </a:r>
                      <a:r>
                        <a:rPr lang="fr-FR" sz="1800" baseline="0" noProof="0" dirty="0" smtClean="0">
                          <a:solidFill>
                            <a:schemeClr val="bg1"/>
                          </a:solidFill>
                          <a:latin typeface="Calibri" panose="020F0502020204030204" pitchFamily="34" charset="0"/>
                        </a:rPr>
                        <a:t>). </a:t>
                      </a:r>
                      <a:endParaRPr lang="fr-FR" sz="1800" noProof="0" dirty="0" smtClean="0">
                        <a:solidFill>
                          <a:schemeClr val="bg1"/>
                        </a:solidFill>
                        <a:latin typeface="Calibri" panose="020F0502020204030204" pitchFamily="34" charset="0"/>
                      </a:endParaRPr>
                    </a:p>
                    <a:p>
                      <a:pPr marL="0" indent="0" algn="l">
                        <a:buFontTx/>
                        <a:buNone/>
                      </a:pPr>
                      <a:endParaRPr lang="pt-BR" sz="1800" dirty="0"/>
                    </a:p>
                    <a:p>
                      <a:pPr marL="0" indent="0" algn="l">
                        <a:buFontTx/>
                        <a:buNone/>
                      </a:pPr>
                      <a:endParaRPr lang="pt-BR" sz="1800" dirty="0"/>
                    </a:p>
                    <a:p>
                      <a:pPr marL="0" indent="0" algn="l">
                        <a:buFontTx/>
                        <a:buNone/>
                      </a:pPr>
                      <a:endParaRPr lang="pt-BR"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400" dirty="0"/>
                        <a:t>Qu'est-ce</a:t>
                      </a:r>
                      <a:r>
                        <a:rPr lang="pt-BR" sz="2400" baseline="0" dirty="0"/>
                        <a:t> que l'effet de serre ?</a:t>
                      </a:r>
                      <a:endParaRPr lang="pt-BR" sz="2400" dirty="0"/>
                    </a:p>
                    <a:p>
                      <a:pPr algn="l"/>
                      <a:r>
                        <a:rPr lang="fr-FR" sz="1800" baseline="0" noProof="0" dirty="0"/>
                        <a:t>Quand les rayons solaires atteignent la Terre, celle-ci émet un rayonnement infrarouge qui va repartir en direction de l’espace. Cependant il va être en partie retenu par la couche de gaz au dessus de la Terre. </a:t>
                      </a:r>
                    </a:p>
                    <a:p>
                      <a:pPr algn="l"/>
                      <a:r>
                        <a:rPr lang="fr-FR" sz="1800" baseline="0" noProof="0" dirty="0"/>
                        <a:t>Donc plus il y a de G.E.S., plus la couche retiendra le rayonnement plus la température terrestre s’élèvera.</a:t>
                      </a:r>
                    </a:p>
                    <a:p>
                      <a:pPr algn="l"/>
                      <a:r>
                        <a:rPr lang="fr-FR" sz="1800" baseline="0" noProof="0" dirty="0"/>
                        <a:t>Il faut noter que l’effet de serre n’est pas mauvais en soi car </a:t>
                      </a:r>
                      <a:r>
                        <a:rPr lang="fr-FR" sz="1800" baseline="0" noProof="0" dirty="0" smtClean="0"/>
                        <a:t>c’est grâce à lui que la vie est </a:t>
                      </a:r>
                      <a:r>
                        <a:rPr lang="fr-FR" sz="1800" baseline="0" noProof="0" dirty="0" smtClean="0"/>
                        <a:t>apparue </a:t>
                      </a:r>
                      <a:r>
                        <a:rPr lang="fr-FR" sz="1800" baseline="0" noProof="0" dirty="0" smtClean="0"/>
                        <a:t>sur Terre.</a:t>
                      </a:r>
                      <a:endParaRPr lang="fr-FR" sz="1800" baseline="0" noProof="0" dirty="0"/>
                    </a:p>
                    <a:p>
                      <a:pPr algn="l"/>
                      <a:r>
                        <a:rPr lang="fr-FR" sz="1800" baseline="0" noProof="0" dirty="0"/>
                        <a:t> </a:t>
                      </a:r>
                    </a:p>
                    <a:p>
                      <a:pPr algn="ctr"/>
                      <a:endParaRPr lang="pt-BR" sz="1800" dirty="0"/>
                    </a:p>
                  </a:txBody>
                  <a:tcPr/>
                </a:tc>
                <a:tc>
                  <a:txBody>
                    <a:bodyPr/>
                    <a:lstStyle/>
                    <a:p>
                      <a:pPr algn="ctr"/>
                      <a:r>
                        <a:rPr lang="fr-FR" sz="2400" noProof="0" dirty="0"/>
                        <a:t>Quelles</a:t>
                      </a:r>
                      <a:r>
                        <a:rPr lang="fr-FR" sz="2400" baseline="0" noProof="0" dirty="0"/>
                        <a:t> sont les causes du changement ?</a:t>
                      </a:r>
                      <a:r>
                        <a:rPr lang="pt-BR" sz="2400" dirty="0"/>
                        <a:t> </a:t>
                      </a:r>
                    </a:p>
                    <a:p>
                      <a:pPr algn="l"/>
                      <a:r>
                        <a:rPr lang="pt-BR" sz="1800" dirty="0"/>
                        <a:t>On distingue quatre causes principales anthropiques* de l’augmentation des émissions de G.E.S. : </a:t>
                      </a:r>
                    </a:p>
                    <a:p>
                      <a:pPr marL="285750" indent="-285750" algn="l">
                        <a:buFontTx/>
                        <a:buChar char="-"/>
                      </a:pPr>
                      <a:r>
                        <a:rPr lang="pt-BR" sz="1800" dirty="0"/>
                        <a:t>les processus industriels et les engrais synthétiques;</a:t>
                      </a:r>
                    </a:p>
                    <a:p>
                      <a:pPr marL="285750" indent="-285750" algn="l">
                        <a:buFontTx/>
                        <a:buChar char="-"/>
                      </a:pPr>
                      <a:r>
                        <a:rPr lang="pt-BR" sz="1800" dirty="0"/>
                        <a:t>la déforestation et autres apauvrissements du sol;</a:t>
                      </a:r>
                    </a:p>
                    <a:p>
                      <a:pPr marL="285750" indent="-285750" algn="l">
                        <a:buFontTx/>
                        <a:buChar char="-"/>
                      </a:pPr>
                      <a:r>
                        <a:rPr lang="pt-BR" sz="1800" dirty="0"/>
                        <a:t>l’élevage bovin intensif; </a:t>
                      </a:r>
                    </a:p>
                    <a:p>
                      <a:pPr marL="285750" indent="-285750" algn="l">
                        <a:buFontTx/>
                        <a:buChar char="-"/>
                      </a:pPr>
                      <a:r>
                        <a:rPr lang="pt-BR" sz="1800" dirty="0"/>
                        <a:t>et surtout la combustion des énergies fossiles comme le gaz, le pétrole ou le </a:t>
                      </a:r>
                      <a:r>
                        <a:rPr lang="fr-FR" sz="1800" noProof="0" dirty="0" smtClean="0"/>
                        <a:t>charbon.</a:t>
                      </a:r>
                    </a:p>
                    <a:p>
                      <a:pPr marL="0" indent="0" algn="l">
                        <a:buFontTx/>
                        <a:buNone/>
                      </a:pPr>
                      <a:r>
                        <a:rPr lang="pt-BR" sz="1800" dirty="0" smtClean="0"/>
                        <a:t>*anthropique</a:t>
                      </a:r>
                      <a:r>
                        <a:rPr lang="pt-BR" sz="1800" baseline="0" dirty="0" smtClean="0"/>
                        <a:t>:</a:t>
                      </a:r>
                      <a:r>
                        <a:rPr lang="fr-FR" sz="1800" baseline="0" noProof="0" dirty="0" smtClean="0"/>
                        <a:t> d'origine humaine</a:t>
                      </a:r>
                      <a:endParaRPr lang="pt-BR" sz="1800" dirty="0"/>
                    </a:p>
                    <a:p>
                      <a:pPr algn="l"/>
                      <a:endParaRPr lang="pt-BR" sz="1800" dirty="0"/>
                    </a:p>
                  </a:txBody>
                  <a:tcPr/>
                </a:tc>
                <a:extLst>
                  <a:ext uri="{0D108BD9-81ED-4DB2-BD59-A6C34878D82A}">
                    <a16:rowId xmlns:a16="http://schemas.microsoft.com/office/drawing/2014/main" val="3655760450"/>
                  </a:ext>
                </a:extLst>
              </a:tr>
            </a:tbl>
          </a:graphicData>
        </a:graphic>
      </p:graphicFrame>
      <p:pic>
        <p:nvPicPr>
          <p:cNvPr id="3" name="Imagem 2"/>
          <p:cNvPicPr>
            <a:picLocks noChangeAspect="1"/>
          </p:cNvPicPr>
          <p:nvPr/>
        </p:nvPicPr>
        <p:blipFill rotWithShape="1">
          <a:blip r:embed="rId2"/>
          <a:srcRect t="17008" b="10430"/>
          <a:stretch/>
        </p:blipFill>
        <p:spPr>
          <a:xfrm>
            <a:off x="4166863" y="4345845"/>
            <a:ext cx="3890356" cy="2115845"/>
          </a:xfrm>
          <a:prstGeom prst="rect">
            <a:avLst/>
          </a:prstGeom>
        </p:spPr>
      </p:pic>
      <p:pic>
        <p:nvPicPr>
          <p:cNvPr id="2" name="Imagem 1"/>
          <p:cNvPicPr>
            <a:picLocks noChangeAspect="1"/>
          </p:cNvPicPr>
          <p:nvPr/>
        </p:nvPicPr>
        <p:blipFill>
          <a:blip r:embed="rId3"/>
          <a:stretch>
            <a:fillRect/>
          </a:stretch>
        </p:blipFill>
        <p:spPr>
          <a:xfrm>
            <a:off x="8223440" y="4318896"/>
            <a:ext cx="3609833" cy="2169741"/>
          </a:xfrm>
          <a:prstGeom prst="rect">
            <a:avLst/>
          </a:prstGeom>
        </p:spPr>
      </p:pic>
    </p:spTree>
    <p:extLst>
      <p:ext uri="{BB962C8B-B14F-4D97-AF65-F5344CB8AC3E}">
        <p14:creationId xmlns:p14="http://schemas.microsoft.com/office/powerpoint/2010/main" val="190694331"/>
      </p:ext>
    </p:extLst>
  </p:cSld>
  <p:clrMapOvr>
    <a:masterClrMapping/>
  </p:clrMapOvr>
</p:sld>
</file>

<file path=ppt/theme/theme1.xml><?xml version="1.0" encoding="utf-8"?>
<a:theme xmlns:a="http://schemas.openxmlformats.org/drawingml/2006/main" name="Tema do Office">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410</Words>
  <Application>Microsoft Office PowerPoint</Application>
  <PresentationFormat>Widescreen</PresentationFormat>
  <Paragraphs>37</Paragraphs>
  <Slides>2</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vt:i4>
      </vt:variant>
    </vt:vector>
  </HeadingPairs>
  <TitlesOfParts>
    <vt:vector size="9" baseType="lpstr">
      <vt:lpstr>DFKai-SB</vt:lpstr>
      <vt:lpstr>Arial</vt:lpstr>
      <vt:lpstr>Bauhaus 93</vt:lpstr>
      <vt:lpstr>Calibri</vt:lpstr>
      <vt:lpstr>Calibri Light</vt:lpstr>
      <vt:lpstr>Mangal</vt:lpstr>
      <vt:lpstr>Tema do Office</vt:lpstr>
      <vt:lpstr>Apresentação do PowerPoint</vt:lpstr>
      <vt:lpstr>Apresentação do PowerPoint</vt:lpstr>
    </vt:vector>
  </TitlesOfParts>
  <Company>Fondation Lycée Pasteur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Adrien Louis Jean GRANT SMITH BIANCHI</dc:creator>
  <cp:lastModifiedBy>Adrien Louis Jean GRANT SMITH BIANCHI</cp:lastModifiedBy>
  <cp:revision>22</cp:revision>
  <dcterms:created xsi:type="dcterms:W3CDTF">2017-08-31T16:32:32Z</dcterms:created>
  <dcterms:modified xsi:type="dcterms:W3CDTF">2017-09-28T16:02:28Z</dcterms:modified>
</cp:coreProperties>
</file>