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matic SC" panose="020B0604020202020204" charset="-79"/>
      <p:regular r:id="rId18"/>
      <p:bold r:id="rId19"/>
    </p:embeddedFont>
    <p:embeddedFont>
      <p:font typeface="Source Code Pro" panose="020B0604020202020204" charset="0"/>
      <p:regular r:id="rId20"/>
      <p:bold r:id="rId21"/>
    </p:embeddedFont>
    <p:embeddedFont>
      <p:font typeface="Bree Serif"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4"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wrap="square"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wrap="square"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wrap="square" lIns="91425" tIns="91425" rIns="91425" bIns="91425" anchor="t" anchorCtr="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wrap="square"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solidFill>
                  <a:schemeClr val="lt1"/>
                </a:solidFill>
              </a:rPr>
              <a:t>‹nº›</a:t>
            </a:fld>
            <a:endParaRPr lang="f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wrap="square"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fr"/>
              <a:t>‹nº›</a:t>
            </a:fld>
            <a:endParaRPr lang="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rgbClr val="38761D"/>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wrap="square"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fr" sz="1000">
                <a:solidFill>
                  <a:schemeClr val="accent1"/>
                </a:solidFill>
                <a:latin typeface="Source Code Pro"/>
                <a:ea typeface="Source Code Pro"/>
                <a:cs typeface="Source Code Pro"/>
                <a:sym typeface="Source Code Pro"/>
              </a:rPr>
              <a:t>‹nº›</a:t>
            </a:fld>
            <a:endParaRPr lang="fr"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votreimpact.org/gaz-a-effet-de-serre/sources-de-co2" TargetMode="External"/><Relationship Id="rId7" Type="http://schemas.openxmlformats.org/officeDocument/2006/relationships/hyperlink" Target="https://fr.wikipedia.org/wiki/Groupe_d'experts_intergouvernemental_sur_l'%C3%A9volution_du_clima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fr.wikipedia.org/wiki/Conf%C3%A9rence_de_Paris_de_2015_sur_les_changements_climatiques" TargetMode="External"/><Relationship Id="rId5" Type="http://schemas.openxmlformats.org/officeDocument/2006/relationships/hyperlink" Target="http://social-ecologie.parti-socialiste.fr/uploads/2015/09/logo-cop21.png" TargetMode="External"/><Relationship Id="rId4" Type="http://schemas.openxmlformats.org/officeDocument/2006/relationships/hyperlink" Target="https://fr.wikipedia.org/wiki/Liste_des_pays_par_%C3%A9missions_de_dioxyde_de_carbo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wrap="square" lIns="91425" tIns="91425" rIns="91425" bIns="91425" anchor="ctr" anchorCtr="0">
            <a:noAutofit/>
          </a:bodyPr>
          <a:lstStyle/>
          <a:p>
            <a:pPr lvl="0">
              <a:spcBef>
                <a:spcPts val="0"/>
              </a:spcBef>
              <a:buNone/>
            </a:pPr>
            <a:r>
              <a:rPr lang="fr" sz="6000" b="0"/>
              <a:t>Quels sont les enjeux politiques du changement climatique ?</a:t>
            </a:r>
          </a:p>
        </p:txBody>
      </p:sp>
      <p:sp>
        <p:nvSpPr>
          <p:cNvPr id="57" name="Shape 57"/>
          <p:cNvSpPr txBox="1"/>
          <p:nvPr/>
        </p:nvSpPr>
        <p:spPr>
          <a:xfrm>
            <a:off x="775650" y="4057550"/>
            <a:ext cx="7592700" cy="489900"/>
          </a:xfrm>
          <a:prstGeom prst="rect">
            <a:avLst/>
          </a:prstGeom>
          <a:solidFill>
            <a:srgbClr val="38761D"/>
          </a:solidFill>
          <a:ln>
            <a:noFill/>
          </a:ln>
        </p:spPr>
        <p:txBody>
          <a:bodyPr wrap="square" lIns="91425" tIns="91425" rIns="91425" bIns="91425" anchor="t" anchorCtr="0">
            <a:noAutofit/>
          </a:bodyPr>
          <a:lstStyle/>
          <a:p>
            <a:pPr lvl="0" algn="ctr">
              <a:spcBef>
                <a:spcPts val="0"/>
              </a:spcBef>
              <a:buNone/>
            </a:pPr>
            <a:r>
              <a:rPr lang="fr">
                <a:latin typeface="Bree Serif"/>
                <a:ea typeface="Bree Serif"/>
                <a:cs typeface="Bree Serif"/>
                <a:sym typeface="Bree Serif"/>
              </a:rPr>
              <a:t>Adrien Bianchi et Tristan Gras EPI de Sciences</a:t>
            </a:r>
            <a:r>
              <a:rPr lang="fr" sz="1800">
                <a:latin typeface="Bree Serif"/>
                <a:ea typeface="Bree Serif"/>
                <a:cs typeface="Bree Serif"/>
                <a:sym typeface="Bree Serif"/>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117900"/>
            <a:ext cx="8520600" cy="801000"/>
          </a:xfrm>
          <a:prstGeom prst="rect">
            <a:avLst/>
          </a:prstGeom>
        </p:spPr>
        <p:txBody>
          <a:bodyPr wrap="square" lIns="91425" tIns="91425" rIns="91425" bIns="91425" anchor="t" anchorCtr="0">
            <a:noAutofit/>
          </a:bodyPr>
          <a:lstStyle/>
          <a:p>
            <a:pPr lvl="0" algn="ctr">
              <a:spcBef>
                <a:spcPts val="0"/>
              </a:spcBef>
              <a:buNone/>
            </a:pPr>
            <a:r>
              <a:rPr lang="fr" b="0">
                <a:solidFill>
                  <a:srgbClr val="FFFFFF"/>
                </a:solidFill>
              </a:rPr>
              <a:t>indicateurs du changement climatique</a:t>
            </a:r>
          </a:p>
        </p:txBody>
      </p:sp>
      <p:sp>
        <p:nvSpPr>
          <p:cNvPr id="115" name="Shape 115"/>
          <p:cNvSpPr txBox="1">
            <a:spLocks noGrp="1"/>
          </p:cNvSpPr>
          <p:nvPr>
            <p:ph type="body" idx="1"/>
          </p:nvPr>
        </p:nvSpPr>
        <p:spPr>
          <a:xfrm>
            <a:off x="311700" y="1228675"/>
            <a:ext cx="8520600" cy="3340200"/>
          </a:xfrm>
          <a:prstGeom prst="rect">
            <a:avLst/>
          </a:prstGeom>
        </p:spPr>
        <p:txBody>
          <a:bodyPr wrap="square" lIns="91425" tIns="91425" rIns="91425" bIns="91425" anchor="t" anchorCtr="0">
            <a:noAutofit/>
          </a:bodyPr>
          <a:lstStyle/>
          <a:p>
            <a:pPr lvl="0">
              <a:spcBef>
                <a:spcPts val="0"/>
              </a:spcBef>
              <a:buNone/>
            </a:pPr>
            <a:endParaRPr/>
          </a:p>
        </p:txBody>
      </p:sp>
      <p:pic>
        <p:nvPicPr>
          <p:cNvPr id="116" name="Shape 116"/>
          <p:cNvPicPr preferRelativeResize="0"/>
          <p:nvPr/>
        </p:nvPicPr>
        <p:blipFill>
          <a:blip r:embed="rId3">
            <a:alphaModFix/>
          </a:blip>
          <a:stretch>
            <a:fillRect/>
          </a:stretch>
        </p:blipFill>
        <p:spPr>
          <a:xfrm>
            <a:off x="766487" y="918899"/>
            <a:ext cx="7611024" cy="403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292850"/>
            <a:ext cx="8520600" cy="801000"/>
          </a:xfrm>
          <a:prstGeom prst="rect">
            <a:avLst/>
          </a:prstGeom>
        </p:spPr>
        <p:txBody>
          <a:bodyPr wrap="square" lIns="91425" tIns="91425" rIns="91425" bIns="91425" anchor="t" anchorCtr="0">
            <a:noAutofit/>
          </a:bodyPr>
          <a:lstStyle/>
          <a:p>
            <a:pPr lvl="0" algn="ctr" rtl="0">
              <a:spcBef>
                <a:spcPts val="0"/>
              </a:spcBef>
              <a:buNone/>
            </a:pPr>
            <a:r>
              <a:rPr lang="fr"/>
              <a:t>les conséquences du changement climatique</a:t>
            </a:r>
          </a:p>
        </p:txBody>
      </p:sp>
      <p:sp>
        <p:nvSpPr>
          <p:cNvPr id="122" name="Shape 122"/>
          <p:cNvSpPr txBox="1">
            <a:spLocks noGrp="1"/>
          </p:cNvSpPr>
          <p:nvPr>
            <p:ph type="body" idx="1"/>
          </p:nvPr>
        </p:nvSpPr>
        <p:spPr>
          <a:xfrm>
            <a:off x="311700" y="1228675"/>
            <a:ext cx="8520600" cy="3340200"/>
          </a:xfrm>
          <a:prstGeom prst="rect">
            <a:avLst/>
          </a:prstGeom>
        </p:spPr>
        <p:txBody>
          <a:bodyPr wrap="square" lIns="91425" tIns="91425" rIns="91425" bIns="91425" anchor="t" anchorCtr="0">
            <a:noAutofit/>
          </a:bodyPr>
          <a:lstStyle/>
          <a:p>
            <a:pPr lvl="0" rtl="0">
              <a:spcBef>
                <a:spcPts val="0"/>
              </a:spcBef>
              <a:buNone/>
            </a:pPr>
            <a:r>
              <a:rPr lang="fr">
                <a:solidFill>
                  <a:srgbClr val="FFFFFF"/>
                </a:solidFill>
              </a:rPr>
              <a:t>1.Plus de sècheresse, de précipitations violentes et de catastrophes naturelles</a:t>
            </a:r>
          </a:p>
          <a:p>
            <a:pPr lvl="0" rtl="0">
              <a:spcBef>
                <a:spcPts val="0"/>
              </a:spcBef>
              <a:buNone/>
            </a:pPr>
            <a:r>
              <a:rPr lang="fr">
                <a:solidFill>
                  <a:srgbClr val="FFFFFF"/>
                </a:solidFill>
              </a:rPr>
              <a:t>2.L’acidification des océans</a:t>
            </a:r>
          </a:p>
        </p:txBody>
      </p:sp>
      <p:pic>
        <p:nvPicPr>
          <p:cNvPr id="123" name="Shape 123"/>
          <p:cNvPicPr preferRelativeResize="0"/>
          <p:nvPr/>
        </p:nvPicPr>
        <p:blipFill>
          <a:blip r:embed="rId3">
            <a:alphaModFix/>
          </a:blip>
          <a:stretch>
            <a:fillRect/>
          </a:stretch>
        </p:blipFill>
        <p:spPr>
          <a:xfrm>
            <a:off x="4581725" y="1664025"/>
            <a:ext cx="3716225" cy="2469500"/>
          </a:xfrm>
          <a:prstGeom prst="rect">
            <a:avLst/>
          </a:prstGeom>
          <a:noFill/>
          <a:ln>
            <a:noFill/>
          </a:ln>
        </p:spPr>
      </p:pic>
      <p:sp>
        <p:nvSpPr>
          <p:cNvPr id="124" name="Shape 124"/>
          <p:cNvSpPr/>
          <p:nvPr/>
        </p:nvSpPr>
        <p:spPr>
          <a:xfrm>
            <a:off x="3615600" y="1796150"/>
            <a:ext cx="629700" cy="163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125" name="Shape 125"/>
          <p:cNvPicPr preferRelativeResize="0"/>
          <p:nvPr/>
        </p:nvPicPr>
        <p:blipFill>
          <a:blip r:embed="rId4">
            <a:alphaModFix/>
          </a:blip>
          <a:stretch>
            <a:fillRect/>
          </a:stretch>
        </p:blipFill>
        <p:spPr>
          <a:xfrm>
            <a:off x="473925" y="2550095"/>
            <a:ext cx="3659649" cy="2325149"/>
          </a:xfrm>
          <a:prstGeom prst="rect">
            <a:avLst/>
          </a:prstGeom>
          <a:noFill/>
          <a:ln>
            <a:noFill/>
          </a:ln>
        </p:spPr>
      </p:pic>
      <p:sp>
        <p:nvSpPr>
          <p:cNvPr id="126" name="Shape 126"/>
          <p:cNvSpPr/>
          <p:nvPr/>
        </p:nvSpPr>
        <p:spPr>
          <a:xfrm>
            <a:off x="4292075" y="2367650"/>
            <a:ext cx="176400" cy="373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292850"/>
            <a:ext cx="8520600" cy="801000"/>
          </a:xfrm>
          <a:prstGeom prst="rect">
            <a:avLst/>
          </a:prstGeom>
        </p:spPr>
        <p:txBody>
          <a:bodyPr wrap="square" lIns="91425" tIns="91425" rIns="91425" bIns="91425" anchor="t" anchorCtr="0">
            <a:noAutofit/>
          </a:bodyPr>
          <a:lstStyle/>
          <a:p>
            <a:pPr lvl="0" algn="ctr" rtl="0">
              <a:spcBef>
                <a:spcPts val="0"/>
              </a:spcBef>
              <a:buNone/>
            </a:pPr>
            <a:r>
              <a:rPr lang="fr" b="0">
                <a:solidFill>
                  <a:srgbClr val="FFFFFF"/>
                </a:solidFill>
              </a:rPr>
              <a:t>Migrations climatiques</a:t>
            </a:r>
          </a:p>
          <a:p>
            <a:pPr lvl="0" algn="ctr">
              <a:spcBef>
                <a:spcPts val="0"/>
              </a:spcBef>
              <a:buNone/>
            </a:pPr>
            <a:endParaRPr b="0">
              <a:solidFill>
                <a:srgbClr val="FFFFFF"/>
              </a:solidFill>
            </a:endParaRPr>
          </a:p>
        </p:txBody>
      </p:sp>
      <p:sp>
        <p:nvSpPr>
          <p:cNvPr id="132" name="Shape 132"/>
          <p:cNvSpPr txBox="1">
            <a:spLocks noGrp="1"/>
          </p:cNvSpPr>
          <p:nvPr>
            <p:ph type="body" idx="1"/>
          </p:nvPr>
        </p:nvSpPr>
        <p:spPr>
          <a:xfrm>
            <a:off x="311700" y="1228675"/>
            <a:ext cx="8520600" cy="3340200"/>
          </a:xfrm>
          <a:prstGeom prst="rect">
            <a:avLst/>
          </a:prstGeom>
        </p:spPr>
        <p:txBody>
          <a:bodyPr wrap="square" lIns="91425" tIns="91425" rIns="91425" bIns="91425" anchor="t" anchorCtr="0">
            <a:noAutofit/>
          </a:bodyPr>
          <a:lstStyle/>
          <a:p>
            <a:pPr lvl="0">
              <a:spcBef>
                <a:spcPts val="0"/>
              </a:spcBef>
              <a:buNone/>
            </a:pPr>
            <a:endParaRPr/>
          </a:p>
        </p:txBody>
      </p:sp>
      <p:pic>
        <p:nvPicPr>
          <p:cNvPr id="133" name="Shape 133"/>
          <p:cNvPicPr preferRelativeResize="0"/>
          <p:nvPr/>
        </p:nvPicPr>
        <p:blipFill>
          <a:blip r:embed="rId3">
            <a:alphaModFix/>
          </a:blip>
          <a:stretch>
            <a:fillRect/>
          </a:stretch>
        </p:blipFill>
        <p:spPr>
          <a:xfrm>
            <a:off x="2245950" y="1057525"/>
            <a:ext cx="4652099" cy="399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292850"/>
            <a:ext cx="8520600" cy="801000"/>
          </a:xfrm>
          <a:prstGeom prst="rect">
            <a:avLst/>
          </a:prstGeom>
        </p:spPr>
        <p:txBody>
          <a:bodyPr wrap="square" lIns="91425" tIns="91425" rIns="91425" bIns="91425" anchor="t" anchorCtr="0">
            <a:noAutofit/>
          </a:bodyPr>
          <a:lstStyle/>
          <a:p>
            <a:pPr lvl="0" algn="ctr" rtl="0">
              <a:spcBef>
                <a:spcPts val="0"/>
              </a:spcBef>
              <a:buNone/>
            </a:pPr>
            <a:r>
              <a:rPr lang="fr" b="0">
                <a:solidFill>
                  <a:srgbClr val="FFFFFF"/>
                </a:solidFill>
              </a:rPr>
              <a:t>COP 21 et GIEC</a:t>
            </a:r>
          </a:p>
          <a:p>
            <a:pPr lvl="0" algn="l">
              <a:spcBef>
                <a:spcPts val="0"/>
              </a:spcBef>
              <a:buNone/>
            </a:pPr>
            <a:endParaRPr b="0">
              <a:solidFill>
                <a:srgbClr val="FFFFFF"/>
              </a:solidFill>
            </a:endParaRPr>
          </a:p>
        </p:txBody>
      </p:sp>
      <p:sp>
        <p:nvSpPr>
          <p:cNvPr id="139" name="Shape 139"/>
          <p:cNvSpPr txBox="1">
            <a:spLocks noGrp="1"/>
          </p:cNvSpPr>
          <p:nvPr>
            <p:ph type="body" idx="1"/>
          </p:nvPr>
        </p:nvSpPr>
        <p:spPr>
          <a:xfrm>
            <a:off x="311700" y="1228675"/>
            <a:ext cx="8520600" cy="3340200"/>
          </a:xfrm>
          <a:prstGeom prst="rect">
            <a:avLst/>
          </a:prstGeom>
        </p:spPr>
        <p:txBody>
          <a:bodyPr wrap="square" lIns="91425" tIns="91425" rIns="91425" bIns="91425" anchor="t" anchorCtr="0">
            <a:noAutofit/>
          </a:bodyPr>
          <a:lstStyle/>
          <a:p>
            <a:pPr lvl="0">
              <a:spcBef>
                <a:spcPts val="0"/>
              </a:spcBef>
              <a:buNone/>
            </a:pPr>
            <a:r>
              <a:rPr lang="fr">
                <a:solidFill>
                  <a:srgbClr val="EFEFEF"/>
                </a:solidFill>
              </a:rPr>
              <a:t>GIEC : Groupe d’experts intergouvernemental sur l’évolution du climat ( IPCC en anglais )</a:t>
            </a:r>
          </a:p>
          <a:p>
            <a:pPr lvl="0">
              <a:spcBef>
                <a:spcPts val="0"/>
              </a:spcBef>
              <a:buNone/>
            </a:pPr>
            <a:endParaRPr>
              <a:solidFill>
                <a:srgbClr val="EFEFEF"/>
              </a:solidFill>
            </a:endParaRPr>
          </a:p>
          <a:p>
            <a:pPr lvl="0">
              <a:spcBef>
                <a:spcPts val="0"/>
              </a:spcBef>
              <a:buNone/>
            </a:pPr>
            <a:endParaRPr>
              <a:solidFill>
                <a:srgbClr val="EFEFEF"/>
              </a:solidFill>
            </a:endParaRPr>
          </a:p>
          <a:p>
            <a:pPr lvl="0">
              <a:spcBef>
                <a:spcPts val="0"/>
              </a:spcBef>
              <a:buNone/>
            </a:pPr>
            <a:endParaRPr>
              <a:solidFill>
                <a:srgbClr val="EFEFEF"/>
              </a:solidFill>
            </a:endParaRPr>
          </a:p>
          <a:p>
            <a:pPr lvl="0" algn="r" rtl="0">
              <a:spcBef>
                <a:spcPts val="0"/>
              </a:spcBef>
              <a:buNone/>
            </a:pPr>
            <a:endParaRPr>
              <a:solidFill>
                <a:srgbClr val="EFEFEF"/>
              </a:solidFill>
            </a:endParaRPr>
          </a:p>
          <a:p>
            <a:pPr lvl="0" algn="r">
              <a:spcBef>
                <a:spcPts val="0"/>
              </a:spcBef>
              <a:buNone/>
            </a:pPr>
            <a:r>
              <a:rPr lang="fr">
                <a:solidFill>
                  <a:srgbClr val="EFEFEF"/>
                </a:solidFill>
              </a:rPr>
              <a:t>COP 21 : Conférence de Paris de 2015 sur les changements climatiques</a:t>
            </a:r>
          </a:p>
          <a:p>
            <a:pPr lvl="0">
              <a:spcBef>
                <a:spcPts val="0"/>
              </a:spcBef>
              <a:buNone/>
            </a:pPr>
            <a:endParaRPr>
              <a:solidFill>
                <a:srgbClr val="EFEFEF"/>
              </a:solidFill>
            </a:endParaRPr>
          </a:p>
          <a:p>
            <a:pPr lvl="0">
              <a:spcBef>
                <a:spcPts val="0"/>
              </a:spcBef>
              <a:buNone/>
            </a:pPr>
            <a:endParaRPr>
              <a:solidFill>
                <a:srgbClr val="EFEFEF"/>
              </a:solidFill>
            </a:endParaRPr>
          </a:p>
          <a:p>
            <a:pPr lvl="0">
              <a:spcBef>
                <a:spcPts val="0"/>
              </a:spcBef>
              <a:buNone/>
            </a:pPr>
            <a:r>
              <a:rPr lang="fr">
                <a:solidFill>
                  <a:srgbClr val="EFEFEF"/>
                </a:solidFill>
              </a:rPr>
              <a:t> </a:t>
            </a:r>
          </a:p>
        </p:txBody>
      </p:sp>
      <p:pic>
        <p:nvPicPr>
          <p:cNvPr id="140" name="Shape 140"/>
          <p:cNvPicPr preferRelativeResize="0"/>
          <p:nvPr/>
        </p:nvPicPr>
        <p:blipFill>
          <a:blip r:embed="rId3">
            <a:alphaModFix/>
          </a:blip>
          <a:stretch>
            <a:fillRect/>
          </a:stretch>
        </p:blipFill>
        <p:spPr>
          <a:xfrm>
            <a:off x="4863625" y="1924449"/>
            <a:ext cx="3615600" cy="1807800"/>
          </a:xfrm>
          <a:prstGeom prst="rect">
            <a:avLst/>
          </a:prstGeom>
          <a:noFill/>
          <a:ln>
            <a:noFill/>
          </a:ln>
        </p:spPr>
      </p:pic>
      <p:pic>
        <p:nvPicPr>
          <p:cNvPr id="141" name="Shape 141"/>
          <p:cNvPicPr preferRelativeResize="0"/>
          <p:nvPr/>
        </p:nvPicPr>
        <p:blipFill>
          <a:blip r:embed="rId4">
            <a:alphaModFix/>
          </a:blip>
          <a:stretch>
            <a:fillRect/>
          </a:stretch>
        </p:blipFill>
        <p:spPr>
          <a:xfrm>
            <a:off x="595600" y="2040875"/>
            <a:ext cx="3429000" cy="180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769775" y="524850"/>
            <a:ext cx="7499700" cy="4233600"/>
          </a:xfrm>
          <a:prstGeom prst="rect">
            <a:avLst/>
          </a:prstGeom>
        </p:spPr>
        <p:txBody>
          <a:bodyPr wrap="square" lIns="91425" tIns="91425" rIns="91425" bIns="91425" anchor="ctr" anchorCtr="0">
            <a:noAutofit/>
          </a:bodyPr>
          <a:lstStyle/>
          <a:p>
            <a:pPr lvl="0" rtl="0">
              <a:spcBef>
                <a:spcPts val="0"/>
              </a:spcBef>
              <a:buNone/>
            </a:pPr>
            <a:r>
              <a:rPr lang="fr" sz="1800" u="sng">
                <a:latin typeface="Courier New"/>
                <a:ea typeface="Courier New"/>
                <a:cs typeface="Courier New"/>
                <a:sym typeface="Courier New"/>
              </a:rPr>
              <a:t>Conclusion:</a:t>
            </a:r>
            <a:r>
              <a:rPr lang="fr" sz="1800" b="0">
                <a:solidFill>
                  <a:srgbClr val="000000"/>
                </a:solidFill>
                <a:latin typeface="Courier New"/>
                <a:ea typeface="Courier New"/>
                <a:cs typeface="Courier New"/>
                <a:sym typeface="Courier New"/>
              </a:rPr>
              <a:t>Quels sont les enjeux politiques du changement climatique ?</a:t>
            </a:r>
          </a:p>
          <a:p>
            <a:pPr lvl="0" algn="l" rtl="0">
              <a:spcBef>
                <a:spcPts val="0"/>
              </a:spcBef>
              <a:buNone/>
            </a:pPr>
            <a:endParaRPr sz="1800" b="0">
              <a:solidFill>
                <a:srgbClr val="000000"/>
              </a:solidFill>
              <a:latin typeface="Courier New"/>
              <a:ea typeface="Courier New"/>
              <a:cs typeface="Courier New"/>
              <a:sym typeface="Courier New"/>
            </a:endParaRPr>
          </a:p>
          <a:p>
            <a:pPr marL="457200" lvl="0" indent="-342900" algn="l" rtl="0">
              <a:spcBef>
                <a:spcPts val="0"/>
              </a:spcBef>
              <a:buSzPct val="100000"/>
              <a:buFont typeface="Courier New"/>
              <a:buChar char="●"/>
            </a:pPr>
            <a:r>
              <a:rPr lang="fr" sz="1800">
                <a:latin typeface="Courier New"/>
                <a:ea typeface="Courier New"/>
                <a:cs typeface="Courier New"/>
                <a:sym typeface="Courier New"/>
              </a:rPr>
              <a:t>Ce sont principalement les pays riches qui émettent des G.E.S..</a:t>
            </a:r>
          </a:p>
          <a:p>
            <a:pPr marL="457200" lvl="0" indent="-342900" algn="l" rtl="0">
              <a:spcBef>
                <a:spcPts val="0"/>
              </a:spcBef>
              <a:buSzPct val="100000"/>
              <a:buFont typeface="Courier New"/>
              <a:buChar char="●"/>
            </a:pPr>
            <a:r>
              <a:rPr lang="fr" sz="1800">
                <a:latin typeface="Courier New"/>
                <a:ea typeface="Courier New"/>
                <a:cs typeface="Courier New"/>
                <a:sym typeface="Courier New"/>
              </a:rPr>
              <a:t>Les émissions sont très inégalitaires entre les pays riches et les pauvres.</a:t>
            </a:r>
          </a:p>
          <a:p>
            <a:pPr marL="457200" lvl="0" indent="-342900" algn="l" rtl="0">
              <a:spcBef>
                <a:spcPts val="0"/>
              </a:spcBef>
              <a:buSzPct val="100000"/>
              <a:buFont typeface="Courier New"/>
              <a:buChar char="●"/>
            </a:pPr>
            <a:r>
              <a:rPr lang="fr" sz="1800">
                <a:latin typeface="Courier New"/>
                <a:ea typeface="Courier New"/>
                <a:cs typeface="Courier New"/>
                <a:sym typeface="Courier New"/>
              </a:rPr>
              <a:t>Ce sont les énergies fossiles qui sont responsables de la majorité des émissions.</a:t>
            </a:r>
          </a:p>
          <a:p>
            <a:pPr marL="457200" lvl="0" indent="-342900" algn="l" rtl="0">
              <a:spcBef>
                <a:spcPts val="0"/>
              </a:spcBef>
              <a:buSzPct val="100000"/>
              <a:buFont typeface="Courier New"/>
              <a:buChar char="●"/>
            </a:pPr>
            <a:r>
              <a:rPr lang="fr" sz="1800">
                <a:latin typeface="Courier New"/>
                <a:ea typeface="Courier New"/>
                <a:cs typeface="Courier New"/>
                <a:sym typeface="Courier New"/>
              </a:rPr>
              <a:t>A travers des organismes et des accords, la majorité des pays du monde cherche à réduire le changement climatique.</a:t>
            </a:r>
          </a:p>
          <a:p>
            <a:pPr marL="457200" lvl="0" indent="-342900" algn="l" rtl="0">
              <a:spcBef>
                <a:spcPts val="0"/>
              </a:spcBef>
              <a:buSzPct val="100000"/>
              <a:buFont typeface="Courier New"/>
              <a:buChar char="●"/>
            </a:pPr>
            <a:r>
              <a:rPr lang="fr" sz="1800">
                <a:latin typeface="Courier New"/>
                <a:ea typeface="Courier New"/>
                <a:cs typeface="Courier New"/>
                <a:sym typeface="Courier New"/>
              </a:rPr>
              <a:t>Cependant certains pays ne respectent pas ces accords.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292850"/>
            <a:ext cx="8520600" cy="801000"/>
          </a:xfrm>
          <a:prstGeom prst="rect">
            <a:avLst/>
          </a:prstGeom>
        </p:spPr>
        <p:txBody>
          <a:bodyPr wrap="square" lIns="91425" tIns="91425" rIns="91425" bIns="91425" anchor="t" anchorCtr="0">
            <a:noAutofit/>
          </a:bodyPr>
          <a:lstStyle/>
          <a:p>
            <a:pPr lvl="0" rtl="0">
              <a:spcBef>
                <a:spcPts val="0"/>
              </a:spcBef>
              <a:buNone/>
            </a:pPr>
            <a:r>
              <a:rPr lang="fr" u="sng"/>
              <a:t>Sources:</a:t>
            </a:r>
          </a:p>
          <a:p>
            <a:pPr lvl="0" rtl="0">
              <a:spcBef>
                <a:spcPts val="0"/>
              </a:spcBef>
              <a:buNone/>
            </a:pPr>
            <a:endParaRPr b="0"/>
          </a:p>
        </p:txBody>
      </p:sp>
      <p:sp>
        <p:nvSpPr>
          <p:cNvPr id="152" name="Shape 152"/>
          <p:cNvSpPr txBox="1">
            <a:spLocks noGrp="1"/>
          </p:cNvSpPr>
          <p:nvPr>
            <p:ph type="body" idx="1"/>
          </p:nvPr>
        </p:nvSpPr>
        <p:spPr>
          <a:xfrm>
            <a:off x="311700" y="1217025"/>
            <a:ext cx="8520600" cy="3716400"/>
          </a:xfrm>
          <a:prstGeom prst="rect">
            <a:avLst/>
          </a:prstGeom>
        </p:spPr>
        <p:txBody>
          <a:bodyPr wrap="square" lIns="91425" tIns="91425" rIns="91425" bIns="91425" anchor="t" anchorCtr="0">
            <a:noAutofit/>
          </a:bodyPr>
          <a:lstStyle/>
          <a:p>
            <a:pPr lvl="0" rtl="0">
              <a:spcBef>
                <a:spcPts val="0"/>
              </a:spcBef>
              <a:buNone/>
            </a:pPr>
            <a:r>
              <a:rPr lang="fr" sz="1400" u="sng">
                <a:solidFill>
                  <a:srgbClr val="F3F3F3"/>
                </a:solidFill>
                <a:hlinkClick r:id="rId3"/>
              </a:rPr>
              <a:t>http://votreimpact.org/gaz-a-effet-de-serre/sources-de-co2</a:t>
            </a:r>
          </a:p>
          <a:p>
            <a:pPr lvl="0">
              <a:spcBef>
                <a:spcPts val="0"/>
              </a:spcBef>
              <a:buNone/>
            </a:pPr>
            <a:r>
              <a:rPr lang="fr" sz="1400" u="sng">
                <a:solidFill>
                  <a:srgbClr val="F3F3F3"/>
                </a:solidFill>
                <a:hlinkClick r:id="rId4"/>
              </a:rPr>
              <a:t>https://fr.wikipedia.org/wiki/Liste_des_pays_par_%C3%A9missions_de_dioxyde_de_carbone</a:t>
            </a:r>
          </a:p>
          <a:p>
            <a:pPr lvl="0">
              <a:spcBef>
                <a:spcPts val="0"/>
              </a:spcBef>
              <a:buNone/>
            </a:pPr>
            <a:r>
              <a:rPr lang="fr" sz="1400" u="sng">
                <a:solidFill>
                  <a:srgbClr val="FFFFFF"/>
                </a:solidFill>
                <a:hlinkClick r:id="rId5"/>
              </a:rPr>
              <a:t>http://social-ecologie.parti-socialiste.fr/uploads/2015/09/logo-cop21.png</a:t>
            </a:r>
          </a:p>
          <a:p>
            <a:pPr lvl="0">
              <a:spcBef>
                <a:spcPts val="0"/>
              </a:spcBef>
              <a:buNone/>
            </a:pPr>
            <a:r>
              <a:rPr lang="fr" sz="1400" u="sng">
                <a:solidFill>
                  <a:srgbClr val="FFFFFF"/>
                </a:solidFill>
                <a:hlinkClick r:id="rId6"/>
              </a:rPr>
              <a:t>https://fr.wikipedia.org/wiki/Conf%C3%A9rence_de_Paris_de_2015_sur_les_changements_climatiques</a:t>
            </a:r>
          </a:p>
          <a:p>
            <a:pPr lvl="0">
              <a:spcBef>
                <a:spcPts val="0"/>
              </a:spcBef>
              <a:buNone/>
            </a:pPr>
            <a:r>
              <a:rPr lang="fr" sz="1400" u="sng">
                <a:solidFill>
                  <a:srgbClr val="FFFFFF"/>
                </a:solidFill>
                <a:hlinkClick r:id="rId7"/>
              </a:rPr>
              <a:t>https://fr.wikipedia.org/wiki/Groupe_d%27experts_intergouvernemental_sur_l%27%C3%A9volution_du_climat</a:t>
            </a:r>
          </a:p>
          <a:p>
            <a:pPr lvl="0">
              <a:spcBef>
                <a:spcPts val="0"/>
              </a:spcBef>
              <a:buNone/>
            </a:pPr>
            <a:endParaRPr sz="1400">
              <a:solidFill>
                <a:srgbClr val="FFFFFF"/>
              </a:solidFill>
            </a:endParaRPr>
          </a:p>
          <a:p>
            <a:pPr lvl="0">
              <a:spcBef>
                <a:spcPts val="0"/>
              </a:spcBef>
              <a:buNone/>
            </a:pPr>
            <a:endParaRPr sz="1400">
              <a:solidFill>
                <a:srgbClr val="FFFFFF"/>
              </a:solidFill>
            </a:endParaRPr>
          </a:p>
          <a:p>
            <a:pPr lvl="0">
              <a:spcBef>
                <a:spcPts val="0"/>
              </a:spcBef>
              <a:buNone/>
            </a:pPr>
            <a:endParaRPr sz="1400">
              <a:solidFill>
                <a:srgbClr val="FFFFFF"/>
              </a:solidFill>
            </a:endParaRPr>
          </a:p>
          <a:p>
            <a:pPr lvl="0">
              <a:spcBef>
                <a:spcPts val="0"/>
              </a:spcBef>
              <a:buNone/>
            </a:pPr>
            <a:endParaRPr>
              <a:solidFill>
                <a:srgbClr val="FFFFFF"/>
              </a:solidFill>
            </a:endParaRPr>
          </a:p>
          <a:p>
            <a:pPr lvl="0" rtl="0">
              <a:spcBef>
                <a:spcPts val="0"/>
              </a:spcBef>
              <a:buNone/>
            </a:pPr>
            <a:endParaRPr>
              <a:solidFill>
                <a:srgbClr val="F3F3F3"/>
              </a:solidFill>
            </a:endParaRPr>
          </a:p>
          <a:p>
            <a:pPr lvl="0" rtl="0">
              <a:spcBef>
                <a:spcPts val="0"/>
              </a:spcBef>
              <a:buNone/>
            </a:pP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968050" y="802500"/>
            <a:ext cx="7219800" cy="3538500"/>
          </a:xfrm>
          <a:prstGeom prst="rect">
            <a:avLst/>
          </a:prstGeom>
        </p:spPr>
        <p:txBody>
          <a:bodyPr wrap="square" lIns="91425" tIns="91425" rIns="91425" bIns="91425" anchor="ctr" anchorCtr="0">
            <a:noAutofit/>
          </a:bodyPr>
          <a:lstStyle/>
          <a:p>
            <a:pPr lvl="0" rtl="0">
              <a:spcBef>
                <a:spcPts val="0"/>
              </a:spcBef>
              <a:buNone/>
            </a:pPr>
            <a:r>
              <a:rPr lang="f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292850"/>
            <a:ext cx="8520600" cy="801000"/>
          </a:xfrm>
          <a:prstGeom prst="rect">
            <a:avLst/>
          </a:prstGeom>
          <a:ln w="9525" cap="flat" cmpd="sng">
            <a:solidFill>
              <a:srgbClr val="000000"/>
            </a:solidFill>
            <a:prstDash val="dot"/>
            <a:round/>
            <a:headEnd type="none" w="med" len="med"/>
            <a:tailEnd type="none" w="med" len="med"/>
          </a:ln>
        </p:spPr>
        <p:txBody>
          <a:bodyPr wrap="square" lIns="91425" tIns="91425" rIns="91425" bIns="91425" anchor="t" anchorCtr="0">
            <a:noAutofit/>
          </a:bodyPr>
          <a:lstStyle/>
          <a:p>
            <a:pPr lvl="0" algn="ctr" rtl="0">
              <a:spcBef>
                <a:spcPts val="0"/>
              </a:spcBef>
              <a:buNone/>
            </a:pPr>
            <a:r>
              <a:rPr lang="fr"/>
              <a:t>Variations de température </a:t>
            </a:r>
          </a:p>
        </p:txBody>
      </p:sp>
      <p:sp>
        <p:nvSpPr>
          <p:cNvPr id="68" name="Shape 68"/>
          <p:cNvSpPr txBox="1">
            <a:spLocks noGrp="1"/>
          </p:cNvSpPr>
          <p:nvPr>
            <p:ph type="body" idx="1"/>
          </p:nvPr>
        </p:nvSpPr>
        <p:spPr>
          <a:xfrm>
            <a:off x="311700" y="1342775"/>
            <a:ext cx="8520600" cy="3340200"/>
          </a:xfrm>
          <a:prstGeom prst="rect">
            <a:avLst/>
          </a:prstGeom>
        </p:spPr>
        <p:txBody>
          <a:bodyPr wrap="square" lIns="91425" tIns="91425" rIns="91425" bIns="91425" anchor="t" anchorCtr="0">
            <a:noAutofit/>
          </a:bodyPr>
          <a:lstStyle/>
          <a:p>
            <a:pPr lvl="0" rtl="0">
              <a:spcBef>
                <a:spcPts val="0"/>
              </a:spcBef>
              <a:buNone/>
            </a:pPr>
            <a:r>
              <a:rPr lang="fr">
                <a:solidFill>
                  <a:srgbClr val="F3F3F3"/>
                </a:solidFill>
              </a:rPr>
              <a:t>Il y a toujours eu des variations de température à l’échelle de milliers d’années, comme pendant les ères glaciaires.</a:t>
            </a:r>
          </a:p>
        </p:txBody>
      </p:sp>
      <p:pic>
        <p:nvPicPr>
          <p:cNvPr id="69" name="Shape 69"/>
          <p:cNvPicPr preferRelativeResize="0"/>
          <p:nvPr/>
        </p:nvPicPr>
        <p:blipFill>
          <a:blip r:embed="rId3">
            <a:alphaModFix/>
          </a:blip>
          <a:stretch>
            <a:fillRect/>
          </a:stretch>
        </p:blipFill>
        <p:spPr>
          <a:xfrm>
            <a:off x="2427600" y="2138225"/>
            <a:ext cx="3466724" cy="2751375"/>
          </a:xfrm>
          <a:prstGeom prst="rect">
            <a:avLst/>
          </a:prstGeom>
          <a:noFill/>
          <a:ln>
            <a:noFill/>
          </a:ln>
        </p:spPr>
      </p:pic>
      <p:pic>
        <p:nvPicPr>
          <p:cNvPr id="70" name="Shape 70"/>
          <p:cNvPicPr preferRelativeResize="0"/>
          <p:nvPr/>
        </p:nvPicPr>
        <p:blipFill>
          <a:blip r:embed="rId4">
            <a:alphaModFix/>
          </a:blip>
          <a:stretch>
            <a:fillRect/>
          </a:stretch>
        </p:blipFill>
        <p:spPr>
          <a:xfrm>
            <a:off x="1117087" y="2138227"/>
            <a:ext cx="6838520" cy="2751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292850"/>
            <a:ext cx="8520600" cy="801000"/>
          </a:xfrm>
          <a:prstGeom prst="rect">
            <a:avLst/>
          </a:prstGeom>
        </p:spPr>
        <p:txBody>
          <a:bodyPr wrap="square" lIns="91425" tIns="91425" rIns="91425" bIns="91425" anchor="t" anchorCtr="0">
            <a:noAutofit/>
          </a:bodyPr>
          <a:lstStyle/>
          <a:p>
            <a:pPr lvl="0" algn="ctr">
              <a:spcBef>
                <a:spcPts val="0"/>
              </a:spcBef>
              <a:buNone/>
            </a:pPr>
            <a:r>
              <a:rPr lang="fr"/>
              <a:t>Effet de serre</a:t>
            </a:r>
          </a:p>
        </p:txBody>
      </p:sp>
      <p:sp>
        <p:nvSpPr>
          <p:cNvPr id="76" name="Shape 76"/>
          <p:cNvSpPr txBox="1">
            <a:spLocks noGrp="1"/>
          </p:cNvSpPr>
          <p:nvPr>
            <p:ph type="body" idx="1"/>
          </p:nvPr>
        </p:nvSpPr>
        <p:spPr>
          <a:xfrm>
            <a:off x="311700" y="1228675"/>
            <a:ext cx="8520600" cy="3340200"/>
          </a:xfrm>
          <a:prstGeom prst="rect">
            <a:avLst/>
          </a:prstGeom>
        </p:spPr>
        <p:txBody>
          <a:bodyPr wrap="square" lIns="91425" tIns="91425" rIns="91425" bIns="91425" anchor="t" anchorCtr="0">
            <a:noAutofit/>
          </a:bodyPr>
          <a:lstStyle/>
          <a:p>
            <a:pPr lvl="0">
              <a:spcBef>
                <a:spcPts val="0"/>
              </a:spcBef>
              <a:buNone/>
            </a:pPr>
            <a:endParaRPr/>
          </a:p>
        </p:txBody>
      </p:sp>
      <p:pic>
        <p:nvPicPr>
          <p:cNvPr id="77" name="Shape 77"/>
          <p:cNvPicPr preferRelativeResize="0"/>
          <p:nvPr/>
        </p:nvPicPr>
        <p:blipFill>
          <a:blip r:embed="rId3">
            <a:alphaModFix/>
          </a:blip>
          <a:stretch>
            <a:fillRect/>
          </a:stretch>
        </p:blipFill>
        <p:spPr>
          <a:xfrm>
            <a:off x="2455750" y="1052212"/>
            <a:ext cx="4232500" cy="4001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96050"/>
            <a:ext cx="8520600" cy="801000"/>
          </a:xfrm>
          <a:prstGeom prst="rect">
            <a:avLst/>
          </a:prstGeom>
        </p:spPr>
        <p:txBody>
          <a:bodyPr wrap="square" lIns="91425" tIns="91425" rIns="91425" bIns="91425" anchor="t" anchorCtr="0">
            <a:noAutofit/>
          </a:bodyPr>
          <a:lstStyle/>
          <a:p>
            <a:pPr lvl="0" algn="ctr" rtl="0">
              <a:spcBef>
                <a:spcPts val="0"/>
              </a:spcBef>
              <a:buNone/>
            </a:pPr>
            <a:r>
              <a:rPr lang="fr" b="0">
                <a:solidFill>
                  <a:srgbClr val="FFFFFF"/>
                </a:solidFill>
              </a:rPr>
              <a:t>inégalité des émissions de CO2</a:t>
            </a:r>
          </a:p>
        </p:txBody>
      </p:sp>
      <p:pic>
        <p:nvPicPr>
          <p:cNvPr id="83" name="Shape 83"/>
          <p:cNvPicPr preferRelativeResize="0"/>
          <p:nvPr/>
        </p:nvPicPr>
        <p:blipFill>
          <a:blip r:embed="rId3">
            <a:alphaModFix/>
          </a:blip>
          <a:stretch>
            <a:fillRect/>
          </a:stretch>
        </p:blipFill>
        <p:spPr>
          <a:xfrm>
            <a:off x="1283350" y="897050"/>
            <a:ext cx="6577299" cy="3938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92850"/>
            <a:ext cx="8520600" cy="801000"/>
          </a:xfrm>
          <a:prstGeom prst="rect">
            <a:avLst/>
          </a:prstGeom>
        </p:spPr>
        <p:txBody>
          <a:bodyPr wrap="square" lIns="91425" tIns="91425" rIns="91425" bIns="91425" anchor="t" anchorCtr="0">
            <a:noAutofit/>
          </a:bodyPr>
          <a:lstStyle/>
          <a:p>
            <a:pPr lvl="0" algn="ctr">
              <a:spcBef>
                <a:spcPts val="0"/>
              </a:spcBef>
              <a:buNone/>
            </a:pPr>
            <a:r>
              <a:rPr lang="fr"/>
              <a:t>Émissions de co2 en tonnes par Habitant</a:t>
            </a:r>
          </a:p>
        </p:txBody>
      </p:sp>
      <p:sp>
        <p:nvSpPr>
          <p:cNvPr id="89" name="Shape 89"/>
          <p:cNvSpPr txBox="1">
            <a:spLocks noGrp="1"/>
          </p:cNvSpPr>
          <p:nvPr>
            <p:ph type="body" idx="1"/>
          </p:nvPr>
        </p:nvSpPr>
        <p:spPr>
          <a:xfrm>
            <a:off x="311700" y="1228675"/>
            <a:ext cx="8520600" cy="3340200"/>
          </a:xfrm>
          <a:prstGeom prst="rect">
            <a:avLst/>
          </a:prstGeom>
        </p:spPr>
        <p:txBody>
          <a:bodyPr wrap="square" lIns="91425" tIns="91425" rIns="91425" bIns="91425" anchor="t" anchorCtr="0">
            <a:noAutofit/>
          </a:bodyPr>
          <a:lstStyle/>
          <a:p>
            <a:pPr lvl="0">
              <a:spcBef>
                <a:spcPts val="0"/>
              </a:spcBef>
              <a:buNone/>
            </a:pPr>
            <a:endParaRPr/>
          </a:p>
        </p:txBody>
      </p:sp>
      <p:pic>
        <p:nvPicPr>
          <p:cNvPr id="90" name="Shape 90"/>
          <p:cNvPicPr preferRelativeResize="0"/>
          <p:nvPr/>
        </p:nvPicPr>
        <p:blipFill>
          <a:blip r:embed="rId3">
            <a:alphaModFix/>
          </a:blip>
          <a:stretch>
            <a:fillRect/>
          </a:stretch>
        </p:blipFill>
        <p:spPr>
          <a:xfrm>
            <a:off x="1548550" y="1256004"/>
            <a:ext cx="6046899" cy="364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176200"/>
            <a:ext cx="8520600" cy="801000"/>
          </a:xfrm>
          <a:prstGeom prst="rect">
            <a:avLst/>
          </a:prstGeom>
        </p:spPr>
        <p:txBody>
          <a:bodyPr wrap="square" lIns="91425" tIns="91425" rIns="91425" bIns="91425" anchor="t" anchorCtr="0">
            <a:noAutofit/>
          </a:bodyPr>
          <a:lstStyle/>
          <a:p>
            <a:pPr lvl="0" algn="ctr">
              <a:spcBef>
                <a:spcPts val="0"/>
              </a:spcBef>
              <a:buNone/>
            </a:pPr>
            <a:r>
              <a:rPr lang="fr" b="0">
                <a:solidFill>
                  <a:srgbClr val="F3F3F3"/>
                </a:solidFill>
              </a:rPr>
              <a:t>efforts des pays en matière d’émissions de CO2  </a:t>
            </a:r>
          </a:p>
        </p:txBody>
      </p:sp>
      <p:sp>
        <p:nvSpPr>
          <p:cNvPr id="96" name="Shape 96"/>
          <p:cNvSpPr txBox="1">
            <a:spLocks noGrp="1"/>
          </p:cNvSpPr>
          <p:nvPr>
            <p:ph type="body" idx="1"/>
          </p:nvPr>
        </p:nvSpPr>
        <p:spPr>
          <a:xfrm>
            <a:off x="311700" y="1228675"/>
            <a:ext cx="8520600" cy="3340200"/>
          </a:xfrm>
          <a:prstGeom prst="rect">
            <a:avLst/>
          </a:prstGeom>
        </p:spPr>
        <p:txBody>
          <a:bodyPr wrap="square" lIns="91425" tIns="91425" rIns="91425" bIns="91425" anchor="t" anchorCtr="0">
            <a:noAutofit/>
          </a:bodyPr>
          <a:lstStyle/>
          <a:p>
            <a:pPr lvl="0">
              <a:spcBef>
                <a:spcPts val="0"/>
              </a:spcBef>
              <a:buNone/>
            </a:pPr>
            <a:endParaRPr/>
          </a:p>
        </p:txBody>
      </p:sp>
      <p:pic>
        <p:nvPicPr>
          <p:cNvPr id="97" name="Shape 97"/>
          <p:cNvPicPr preferRelativeResize="0"/>
          <p:nvPr/>
        </p:nvPicPr>
        <p:blipFill>
          <a:blip r:embed="rId3">
            <a:alphaModFix/>
          </a:blip>
          <a:stretch>
            <a:fillRect/>
          </a:stretch>
        </p:blipFill>
        <p:spPr>
          <a:xfrm>
            <a:off x="441275" y="1228675"/>
            <a:ext cx="3780850" cy="3780850"/>
          </a:xfrm>
          <a:prstGeom prst="rect">
            <a:avLst/>
          </a:prstGeom>
          <a:noFill/>
          <a:ln>
            <a:noFill/>
          </a:ln>
        </p:spPr>
      </p:pic>
      <p:pic>
        <p:nvPicPr>
          <p:cNvPr id="98" name="Shape 98"/>
          <p:cNvPicPr preferRelativeResize="0"/>
          <p:nvPr/>
        </p:nvPicPr>
        <p:blipFill>
          <a:blip r:embed="rId4">
            <a:alphaModFix/>
          </a:blip>
          <a:stretch>
            <a:fillRect/>
          </a:stretch>
        </p:blipFill>
        <p:spPr>
          <a:xfrm>
            <a:off x="5056025" y="1277862"/>
            <a:ext cx="3682475" cy="36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2192887" y="82025"/>
            <a:ext cx="4758225" cy="497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292850"/>
            <a:ext cx="8520600" cy="801000"/>
          </a:xfrm>
          <a:prstGeom prst="rect">
            <a:avLst/>
          </a:prstGeom>
          <a:solidFill>
            <a:srgbClr val="4A86E8"/>
          </a:solidFill>
        </p:spPr>
        <p:txBody>
          <a:bodyPr wrap="square" lIns="91425" tIns="91425" rIns="91425" bIns="91425" anchor="t" anchorCtr="0">
            <a:noAutofit/>
          </a:bodyPr>
          <a:lstStyle/>
          <a:p>
            <a:pPr lvl="0" algn="ctr" rtl="0">
              <a:spcBef>
                <a:spcPts val="0"/>
              </a:spcBef>
              <a:buNone/>
            </a:pPr>
            <a:r>
              <a:rPr lang="fr"/>
              <a:t>LES CAUSES DES émissions anthropiques de co2</a:t>
            </a:r>
          </a:p>
        </p:txBody>
      </p:sp>
      <p:pic>
        <p:nvPicPr>
          <p:cNvPr id="109" name="Shape 109"/>
          <p:cNvPicPr preferRelativeResize="0"/>
          <p:nvPr/>
        </p:nvPicPr>
        <p:blipFill>
          <a:blip r:embed="rId3">
            <a:alphaModFix/>
          </a:blip>
          <a:stretch>
            <a:fillRect/>
          </a:stretch>
        </p:blipFill>
        <p:spPr>
          <a:xfrm>
            <a:off x="1070250" y="1353275"/>
            <a:ext cx="7003500" cy="3501750"/>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Apresentação na tela (16:9)</PresentationFormat>
  <Paragraphs>42</Paragraphs>
  <Slides>15</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Amatic SC</vt:lpstr>
      <vt:lpstr>Source Code Pro</vt:lpstr>
      <vt:lpstr>Courier New</vt:lpstr>
      <vt:lpstr>Bree Serif</vt:lpstr>
      <vt:lpstr>Arial</vt:lpstr>
      <vt:lpstr>Beach Day</vt:lpstr>
      <vt:lpstr>Quels sont les enjeux politiques du changement climatique ?</vt:lpstr>
      <vt:lpstr>introduction</vt:lpstr>
      <vt:lpstr>Variations de température </vt:lpstr>
      <vt:lpstr>Effet de serre</vt:lpstr>
      <vt:lpstr>inégalité des émissions de CO2</vt:lpstr>
      <vt:lpstr>Émissions de co2 en tonnes par Habitant</vt:lpstr>
      <vt:lpstr>efforts des pays en matière d’émissions de CO2  </vt:lpstr>
      <vt:lpstr>Apresentação do PowerPoint</vt:lpstr>
      <vt:lpstr>LES CAUSES DES émissions anthropiques de co2</vt:lpstr>
      <vt:lpstr>indicateurs du changement climatique</vt:lpstr>
      <vt:lpstr>les conséquences du changement climatique</vt:lpstr>
      <vt:lpstr>Migrations climatiques </vt:lpstr>
      <vt:lpstr>COP 21 et GIEC </vt:lpstr>
      <vt:lpstr>Conclusion:Quels sont les enjeux politiques du changement climatique ?  Ce sont principalement les pays riches qui émettent des G.E.S.. Les émissions sont très inégalitaires entre les pays riches et les pauvres. Ce sont les énergies fossiles qui sont responsables de la majorité des émissions. A travers des organismes et des accords, la majorité des pays du monde cherche à réduire le changement climatique. Cependant certains pays ne respectent pas ces accords.  </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Quels sont les enjeux politiques du changement climatique ?</dc:title>
  <dc:creator>Tristan GRAS</dc:creator>
  <cp:lastModifiedBy>Tristan GRAS</cp:lastModifiedBy>
  <cp:revision>1</cp:revision>
  <dcterms:modified xsi:type="dcterms:W3CDTF">2017-09-29T11:31:08Z</dcterms:modified>
</cp:coreProperties>
</file>