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9.png" ContentType="image/png"/>
  <Override PartName="/ppt/media/image10.jpeg" ContentType="image/jpe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7.jpeg" ContentType="image/jpeg"/>
  <Override PartName="/ppt/media/image24.jpeg" ContentType="image/jpeg"/>
  <Override PartName="/ppt/media/image2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16.jpeg" ContentType="image/jpeg"/>
  <Override PartName="/ppt/media/image14.png" ContentType="image/png"/>
  <Override PartName="/ppt/media/image6.png" ContentType="image/png"/>
  <Override PartName="/ppt/media/image15.png" ContentType="image/png"/>
  <Override PartName="/ppt/media/image5.jpeg" ContentType="image/jpeg"/>
  <Override PartName="/ppt/media/image25.png" ContentType="image/png"/>
  <Override PartName="/ppt/media/image4.jpeg" ContentType="image/jpe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41259B0-8204-4100-AA09-1D78FE37C0C6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Efecto del Diseño sobre la Comprensión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+ agradable + aceptación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Tips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Color: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Moderación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Alineación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Crear líneas verticales y horizontales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Espacio en blanco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Conserva márgenes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AB2369-EADA-4BD8-9E64-3033F928747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Todo está titulado y etiquetado, para evitar dudas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¿hacia dónde se dirigen sus ojos?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Progreso hasta la fecha”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Contraste suave [Gris-Azul]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Preatencionales: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Color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Grosor de la línea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presencia de marcador de 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etiqueta en el punto final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tamaño del texto correspondiente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Ejes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X: dólares redondeados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Y: días de 5 en 5 (de 7 en 7?)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9CF0B3-5653-41AC-9722-D8282EDCFE3A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Distinción datos reales (línea continua) - previstos (línea discontinua)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Primer Plano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Elementos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Fechas cuadros texto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Datos (línea)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Marcadores selección 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Etiquetas datos numéricos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Técnicas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Grosor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Tamaño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Etiquetado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ACTUAL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PREVISTO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Marcadores de datos &gt;&gt; Puntos de referencia 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Importantes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Previsión datos ventas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1F26E3-FE8F-4271-954E-BEBA7F7021F1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Alineaciones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Izquierda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57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2888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Leyenda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2888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 Eje 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Derecha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2888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justificado derecha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02888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alineado última barra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Primer plano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Categoría “No alcanzados”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Pegada a eje X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 Gráfico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 eje 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Supercategorías años eje X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57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Nota pie de página: contexto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D2E5B9-B5B6-4C12-9161-64BE9184F37E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Dónde miran los ojos?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Números negrita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Márgen derecho (“Necesidad insatisfecha”)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por debajo eje X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Desgaste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Color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Saturación diferente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Eje 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Magnitud Total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Positiva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Negativa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más importante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Más grande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 gráfico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Título eje Y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“</a:t>
            </a: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Brecha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144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Texto menos importante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Más pequeño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Nota pie página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Gris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Posición menos trascendente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5D87F6-C5BE-47AE-BC58-52151A7DC317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lvl="1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Gran cantidad información No abrumadora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Destascar – Restar Importancia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Máxima prioridad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Azul marino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2ª prioridad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Azul menos oscuro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3ª prioridad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Azul claro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Categorías izquierda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Fáciles leer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Organizadas verticálmente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Importancia Ascendente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Primeras en negrita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Etiquetas 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Jerarquía importancia (color)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Eliminación eje X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062F13-9A3A-4643-BAF3-A3B3B28616E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MIRAR NOTAS AL FINAL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652408-8546-480E-87B9-86EA477E8C4F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Continuación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Atributos Preatencionales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Resaltado 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justo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&gt;&gt; 10% Diseño Visual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Negrita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-ruido)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 Cursiva(-ruido, -legilibilidad) y Subrayado(+ruido)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Mayúsculas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(títulos,etiquetas y palabras clave) y 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Tipos Letra(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 evitar)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Color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(eficaz con 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moderación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Parpadeo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 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Destello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(a evitar &gt;&gt; +ruido)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A447CC-AE08-4708-877E-12F462867D43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Contexto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Dar Sentido 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Cantidad Esencial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Desorden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Ocupan Espacio  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No Aportan Información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Innecesarios, Superfluos e Irrelevantes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499"/>
              </a:spcBef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</a:rPr>
              <a:t>Identificar 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Distracciones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Importancia Datos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Detalles No Necesarios &gt;&gt; Resumen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Eliminar &gt;&gt; ¿Cambia?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,Sans-Serif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Elementos Necesarios &gt;&gt; Segundo plano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52CA94-9EB6-4011-A31D-C67C3C9D51EF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Orden Visualización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Negrita Palabras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Eje Y: Cosas que salieron Mal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Pocas: Superior / Muchas: Inferior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Eje X: Satisfacción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Baja: Izquierda / Alta: Derecha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Media Anterior Promedio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Gris Claro (900 problemas X 1000 personas)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72% Satisfacción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Cuadrante Inferior Derecho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SUPERCATEGORÍAS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Diferentes Planos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99E8C9-06A7-4A89-91D3-48496C037F1B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Eliminamos Distracciones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Gráfico Barras &gt;&gt; Gráfico Líneas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25 barras &gt;&gt; 4 líneas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Único Eje &gt;&gt; No Interpretación Leyenda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Uso Colores con Moderación &gt;&gt; 2 colores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Categoría "Todos"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Decimales &gt;&gt; Personas??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Cursiva Título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435636-5584-4A15-9524-B2A3B5AC0E9D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D84D5-59E3-47FB-9199-02755CC4D9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95809B3-1642-4436-9F4A-6EE833E460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7F131A7-9D99-423D-8542-C3409373B8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D0EE73-2F44-4617-9ED1-B072AA3B4E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571CE8-6973-43F6-BE8F-CD1F86D679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BFEBC91-404E-45F8-9E62-2FEE92A735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93F104-A00A-4567-B5E6-C2FCEC6F14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3E8BB4B-D536-4D7B-AE9E-1A5DF52D94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7349B43-DC24-4928-ACB0-C7D9569784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C21488B-E902-4235-8C68-A46207E768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E30A8F-46B8-4E15-8CF0-8F0BAEF452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6D95A5-7534-45DB-900F-D4A0E8E806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4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6B508E-42F9-42E5-969C-F0FEBDDB65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D9F53B-F967-409C-B68D-DBEF32E8EE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22AF3A-543D-432E-B40B-7B5487E6C7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A04489-C725-48F7-A96F-17CF2A0BBF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DF23A6-7644-4B98-97EF-9C1A83B751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E5DAEA-DC88-4D31-8AC1-FA8ECD640FF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CD3D8E-5791-4E8A-AE33-1191DE7A19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3F068A-4787-4138-B7CA-EDA8FCF4FE3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3B2CA2-F0D1-4598-9832-D3AE75D08B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4B3151-B442-48CC-9335-058EE20044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2" name="Content Placeholder 4" descr="An open book with icons flying out of it&#10;&#10;Description automatically generated"/>
          <p:cNvPicPr/>
          <p:nvPr/>
        </p:nvPicPr>
        <p:blipFill>
          <a:blip r:embed="rId1"/>
          <a:srcRect l="0" t="4764" r="0" b="0"/>
          <a:stretch/>
        </p:blipFill>
        <p:spPr>
          <a:xfrm>
            <a:off x="0" y="0"/>
            <a:ext cx="12191760" cy="54428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 useBgFill="1">
        <p:nvSpPr>
          <p:cNvPr id="73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486400"/>
            <a:ext cx="12191760" cy="1371240"/>
          </a:xfrm>
          <a:prstGeom prst="rect">
            <a:avLst/>
          </a:prstGeom>
          <a:ln>
            <a:noFill/>
          </a:ln>
          <a:effectLst>
            <a:outerShdw algn="t" blurRad="254160" dir="20346319" dist="11406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TextBox 5"/>
          <p:cNvSpPr/>
          <p:nvPr/>
        </p:nvSpPr>
        <p:spPr>
          <a:xfrm>
            <a:off x="302040" y="5659920"/>
            <a:ext cx="40676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rmAutofit/>
          </a:bodyPr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Calibri Light"/>
              </a:rPr>
              <a:t>STORYTELLING III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1700" spc="-1" strike="noStrike">
                <a:solidFill>
                  <a:schemeClr val="dk1"/>
                </a:solidFill>
                <a:latin typeface="Calibri Light"/>
                <a:ea typeface="Calibri Light"/>
              </a:rPr>
              <a:t>08 de Julio de 2024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1700" spc="-1" strike="noStrike">
                <a:solidFill>
                  <a:schemeClr val="dk1"/>
                </a:solidFill>
                <a:latin typeface="Calibri Light"/>
                <a:ea typeface="Calibri Light"/>
              </a:rPr>
              <a:t>Juan Domingo Ortín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6"/>
          <p:cNvSpPr/>
          <p:nvPr/>
        </p:nvSpPr>
        <p:spPr>
          <a:xfrm>
            <a:off x="4744440" y="5487120"/>
            <a:ext cx="7446600" cy="17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b">
            <a:noAutofit/>
          </a:bodyPr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Calibri Light"/>
              </a:rPr>
              <a:t>TEMA #05. PIENSA COMO UN DISEÑADOR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Calibri Light"/>
              </a:rPr>
              <a:t>TEMA #06. DESGLOSANDO MODELOS VISUALES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9680" y="856080"/>
            <a:ext cx="4560120" cy="11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5.II.a No se complique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83600"/>
            <a:ext cx="354960" cy="673200"/>
            <a:chOff x="0" y="1083600"/>
            <a:chExt cx="354960" cy="673200"/>
          </a:xfrm>
        </p:grpSpPr>
        <p:sp>
          <p:nvSpPr>
            <p:cNvPr id="122" name="Rectangle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083600"/>
              <a:ext cx="8712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3" name="Rectangle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9480" y="108360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4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64200" y="2090520"/>
            <a:ext cx="4297320" cy="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7640" bIns="-176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90760" y="2330640"/>
            <a:ext cx="4559040" cy="39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+ complicado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probabilidad dedicar tiempo a comprenderlo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Tips: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Legible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Limpieza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Lenguaje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Sencillo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Elimine 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Complejidad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innecesaria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5840" y="513720"/>
            <a:ext cx="6009120" cy="5834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8" name="Content Placeholder 4" descr="A person standing in front of a tangled line&#10;&#10;Description automatically generated"/>
          <p:cNvPicPr/>
          <p:nvPr/>
        </p:nvPicPr>
        <p:blipFill>
          <a:blip r:embed="rId1"/>
          <a:srcRect l="0" t="0" r="0" b="3071"/>
          <a:stretch/>
        </p:blipFill>
        <p:spPr>
          <a:xfrm>
            <a:off x="5977800" y="799200"/>
            <a:ext cx="5425200" cy="52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30" name="Group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2720"/>
            <a:ext cx="731160" cy="673200"/>
            <a:chOff x="0" y="1062720"/>
            <a:chExt cx="731160" cy="673200"/>
          </a:xfrm>
        </p:grpSpPr>
        <p:sp>
          <p:nvSpPr>
            <p:cNvPr id="131" name="Rectangle 9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0627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2" name="Rectangle 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10627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3" name="Rectangle 1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10627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4" name="Rectangle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080" y="656280"/>
            <a:ext cx="5672160" cy="1431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43640" y="874080"/>
            <a:ext cx="5051880" cy="103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alibri Light"/>
              </a:rPr>
              <a:t>5.II.b El texto es su amigo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045080" y="2524680"/>
            <a:ext cx="4991400" cy="367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Garantiza que Visualización sea Accesible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Funciones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Etiquetar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Introducir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Explicar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Reforzar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Destacar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Recomendar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Contar una Historia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Rectangle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60" y="608400"/>
            <a:ext cx="4637160" cy="5592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8" name="Content Placeholder 6" descr=""/>
          <p:cNvPicPr/>
          <p:nvPr/>
        </p:nvPicPr>
        <p:blipFill>
          <a:blip r:embed="rId1"/>
          <a:srcRect l="3428" t="0" r="6423" b="0"/>
          <a:stretch/>
        </p:blipFill>
        <p:spPr>
          <a:xfrm>
            <a:off x="6089760" y="1574640"/>
            <a:ext cx="5668200" cy="42807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cxnSp>
        <p:nvCxnSpPr>
          <p:cNvPr id="139" name="Straight Connector 1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8080" y="6492240"/>
            <a:ext cx="10515960" cy="360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5.II.b El texto es su amigo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1" name="Content Placeholder 4" descr="A graph with numbers and a line&#10;&#10;Description automatically generated"/>
          <p:cNvPicPr/>
          <p:nvPr/>
        </p:nvPicPr>
        <p:blipFill>
          <a:blip r:embed="rId1"/>
          <a:stretch/>
        </p:blipFill>
        <p:spPr>
          <a:xfrm>
            <a:off x="21600" y="1953000"/>
            <a:ext cx="6081120" cy="41104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42" name="Content Placeholder 5" descr="A graph of a line and a line&#10;&#10;Description automatically generated"/>
          <p:cNvPicPr/>
          <p:nvPr/>
        </p:nvPicPr>
        <p:blipFill>
          <a:blip r:embed="rId2"/>
          <a:stretch/>
        </p:blipFill>
        <p:spPr>
          <a:xfrm>
            <a:off x="6085080" y="1944000"/>
            <a:ext cx="6088680" cy="41144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Calibri Light"/>
              </a:rPr>
              <a:t>5.III. Estética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4" name="Content Placeholder 4" descr="A chart with different colored squares&#10;&#10;Description automatically generated"/>
          <p:cNvPicPr/>
          <p:nvPr/>
        </p:nvPicPr>
        <p:blipFill>
          <a:blip r:embed="rId1"/>
          <a:stretch/>
        </p:blipFill>
        <p:spPr>
          <a:xfrm>
            <a:off x="722520" y="1944000"/>
            <a:ext cx="5412960" cy="41144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145" name="Content Placeholder 5" descr=""/>
          <p:cNvPicPr/>
          <p:nvPr/>
        </p:nvPicPr>
        <p:blipFill>
          <a:blip r:embed="rId2"/>
          <a:stretch/>
        </p:blipFill>
        <p:spPr>
          <a:xfrm>
            <a:off x="6233760" y="1944000"/>
            <a:ext cx="5058360" cy="411444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 useBgFill="1">
        <p:nvSpPr>
          <p:cNvPr id="14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ln>
            <a:solidFill>
              <a:srgbClr val="e1e1e1"/>
            </a:solidFill>
          </a:ln>
          <a:effectLst>
            <a:outerShdw algn="tl" blurRad="50760" dir="2700000" dist="37674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 useBgFill="1">
        <p:nvSpPr>
          <p:cNvPr id="148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Calibri Light"/>
              </a:rPr>
              <a:t>5.IV. Aceptación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8960" y="770760"/>
            <a:ext cx="127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1" name="Picture 4" descr="A group of cell phones&#10;&#10;Description automatically generated"/>
          <p:cNvPicPr/>
          <p:nvPr/>
        </p:nvPicPr>
        <p:blipFill>
          <a:blip r:embed="rId1"/>
          <a:srcRect l="2389" t="0" r="0" b="0"/>
          <a:stretch/>
        </p:blipFill>
        <p:spPr>
          <a:xfrm>
            <a:off x="908280" y="2477880"/>
            <a:ext cx="6009480" cy="36939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411320" y="2477880"/>
            <a:ext cx="3871800" cy="36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“</a:t>
            </a: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La gente está acostumbrada a ver las cosas de una determinada manera y </a:t>
            </a:r>
            <a:r>
              <a:rPr b="1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no quiere </a:t>
            </a: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que las </a:t>
            </a:r>
            <a:r>
              <a:rPr b="1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cambiemos</a:t>
            </a: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”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Estrategias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Exponga las ventajas de enfoque nuevo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Muéstrelos juntos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Ofrezca varias opciones y recabe opiniones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700" spc="-1" strike="noStrike">
                <a:solidFill>
                  <a:schemeClr val="dk1"/>
                </a:solidFill>
                <a:latin typeface="Calibri"/>
                <a:ea typeface="Calibri"/>
              </a:rPr>
              <a:t>Consiga que un miembro de su público se haga oír</a:t>
            </a: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7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331400" y="2922480"/>
            <a:ext cx="4171680" cy="16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TEMA #06 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DESGLOSANDO MODELOS VISUALES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55" name="Group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4952880"/>
            <a:ext cx="5777640" cy="1339920"/>
            <a:chOff x="0" y="4952880"/>
            <a:chExt cx="5777640" cy="1339920"/>
          </a:xfrm>
        </p:grpSpPr>
        <p:cxnSp>
          <p:nvCxnSpPr>
            <p:cNvPr id="156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777640" y="4960080"/>
              <a:ext cx="360" cy="1332720"/>
            </a:xfrm>
            <a:prstGeom prst="straightConnector1">
              <a:avLst/>
            </a:prstGeom>
            <a:ln w="152400">
              <a:solidFill>
                <a:srgbClr val="ffc000"/>
              </a:solidFill>
            </a:ln>
          </p:spPr>
        </p:cxnSp>
        <p:sp>
          <p:nvSpPr>
            <p:cNvPr id="157" name="Rectangl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2163240" y="2789640"/>
              <a:ext cx="1339920" cy="566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58" name="Rect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680" y="372600"/>
            <a:ext cx="6116400" cy="6068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9" name="Content Placeholder 3" descr="A collection of colorful graphs and charts&#10;&#10;Description automatically generated"/>
          <p:cNvPicPr/>
          <p:nvPr/>
        </p:nvPicPr>
        <p:blipFill>
          <a:blip r:embed="rId1"/>
          <a:stretch/>
        </p:blipFill>
        <p:spPr>
          <a:xfrm>
            <a:off x="942480" y="1851480"/>
            <a:ext cx="5608440" cy="31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95240" y="3706920"/>
            <a:ext cx="3687120" cy="210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Calibri Light"/>
              </a:rPr>
              <a:t>6.I Intro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1" name="Picture 3" descr="A person and person looking at a large screen with graphs and charts&#10;&#10;Description automatically generated"/>
          <p:cNvPicPr/>
          <p:nvPr/>
        </p:nvPicPr>
        <p:blipFill>
          <a:blip r:embed="rId1"/>
          <a:srcRect l="0" t="17500" r="0" b="13474"/>
          <a:stretch/>
        </p:blipFill>
        <p:spPr>
          <a:xfrm>
            <a:off x="0" y="0"/>
            <a:ext cx="12191760" cy="3428640"/>
          </a:xfrm>
          <a:prstGeom prst="rect">
            <a:avLst/>
          </a:prstGeom>
          <a:ln w="0">
            <a:noFill/>
          </a:ln>
        </p:spPr>
      </p:pic>
      <p:grpSp>
        <p:nvGrpSpPr>
          <p:cNvPr id="162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560" y="3402000"/>
            <a:ext cx="12206880" cy="123120"/>
            <a:chOff x="-7560" y="3402000"/>
            <a:chExt cx="12206880" cy="123120"/>
          </a:xfrm>
        </p:grpSpPr>
        <p:sp>
          <p:nvSpPr>
            <p:cNvPr id="163" name="Rectangle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rot="5400000">
              <a:off x="6034320" y="-2639880"/>
              <a:ext cx="123120" cy="12206880"/>
            </a:xfrm>
            <a:prstGeom prst="rect">
              <a:avLst/>
            </a:prstGeom>
            <a:gradFill rotWithShape="0">
              <a:gsLst>
                <a:gs pos="0">
                  <a:srgbClr val="5b9bd5"/>
                </a:gs>
                <a:gs pos="100000">
                  <a:srgbClr val="ed7d31"/>
                </a:gs>
              </a:gsLst>
              <a:lin ang="14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4" name="Rectangle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173880" y="499680"/>
              <a:ext cx="123120" cy="5927760"/>
            </a:xfrm>
            <a:prstGeom prst="rect">
              <a:avLst/>
            </a:prstGeom>
            <a:gradFill rotWithShape="0">
              <a:gsLst>
                <a:gs pos="19000">
                  <a:srgbClr val="5b9bd5">
                    <a:alpha val="0"/>
                  </a:srgbClr>
                </a:gs>
                <a:gs pos="100000">
                  <a:srgbClr val="9dc3e6"/>
                </a:gs>
              </a:gsLst>
              <a:lin ang="16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356080" y="3700440"/>
            <a:ext cx="6198840" cy="29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Los puntos comunes giran en torno a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color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tamaño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También se aborda la elección 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Del formato visual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Del orden relativo de los datos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De la alineación y posición de los elementos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Del uso de palabras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267840" y="2023200"/>
            <a:ext cx="2469240" cy="284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6.II.a Modelo visual nº 1: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gráfico lineal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Rectangle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434040" y="-826560"/>
            <a:ext cx="1715040" cy="8583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Rectangle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40" y="664200"/>
            <a:ext cx="8082360" cy="560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0" name="Content Placeholder 3" descr="A graph with blue lines&#10;&#10;Description automatically generated"/>
          <p:cNvPicPr/>
          <p:nvPr/>
        </p:nvPicPr>
        <p:blipFill>
          <a:blip r:embed="rId1"/>
          <a:srcRect l="0" t="2767" r="0" b="747"/>
          <a:stretch/>
        </p:blipFill>
        <p:spPr>
          <a:xfrm>
            <a:off x="545400" y="858600"/>
            <a:ext cx="7607880" cy="52117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71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50960" y="3392280"/>
            <a:ext cx="17186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267840" y="2023200"/>
            <a:ext cx="2771280" cy="284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6.II.b Modelo visual nº 2: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gráfico lineal anotado con previsiones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Rectangle 8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434040" y="-826560"/>
            <a:ext cx="1715040" cy="8583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5" name="Rectangle 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40" y="664200"/>
            <a:ext cx="8082360" cy="560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6" name="Content Placeholder 3" descr="A graph with a line&#10;&#10;Description automatically generated"/>
          <p:cNvPicPr/>
          <p:nvPr/>
        </p:nvPicPr>
        <p:blipFill>
          <a:blip r:embed="rId1"/>
          <a:srcRect l="0" t="11033" r="0" b="0"/>
          <a:stretch/>
        </p:blipFill>
        <p:spPr>
          <a:xfrm>
            <a:off x="545400" y="858600"/>
            <a:ext cx="7607880" cy="5211720"/>
          </a:xfrm>
          <a:prstGeom prst="rect">
            <a:avLst/>
          </a:prstGeom>
          <a:ln w="0">
            <a:noFill/>
          </a:ln>
        </p:spPr>
      </p:pic>
      <p:sp>
        <p:nvSpPr>
          <p:cNvPr id="177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50960" y="3392280"/>
            <a:ext cx="17186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081000" y="2023200"/>
            <a:ext cx="2814480" cy="284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6.II.c Modelo visual nº 3: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100% barras apiladas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Rectangle 8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434040" y="-826560"/>
            <a:ext cx="1715040" cy="8583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Rectangle 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40" y="664200"/>
            <a:ext cx="8082360" cy="560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2" name="Content Placeholder 3" descr=""/>
          <p:cNvPicPr/>
          <p:nvPr/>
        </p:nvPicPr>
        <p:blipFill>
          <a:blip r:embed="rId1"/>
          <a:srcRect l="447" t="0" r="447" b="0"/>
          <a:stretch/>
        </p:blipFill>
        <p:spPr>
          <a:xfrm>
            <a:off x="545400" y="858600"/>
            <a:ext cx="7607880" cy="52117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83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50960" y="3392280"/>
            <a:ext cx="17186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8520" cy="685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7" name="Content Placeholder 3" descr="A person in a suit and tie with colorful paint splatters&#10;&#10;Description automatically generated"/>
          <p:cNvPicPr/>
          <p:nvPr/>
        </p:nvPicPr>
        <p:blipFill>
          <a:blip r:embed="rId1"/>
          <a:srcRect l="10563" t="0" r="6755" b="0"/>
          <a:stretch/>
        </p:blipFill>
        <p:spPr>
          <a:xfrm>
            <a:off x="0" y="1440"/>
            <a:ext cx="12191760" cy="68562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78" name="TextBox 7"/>
          <p:cNvSpPr/>
          <p:nvPr/>
        </p:nvSpPr>
        <p:spPr>
          <a:xfrm>
            <a:off x="230040" y="3805200"/>
            <a:ext cx="3737160" cy="1599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TEMA #05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PIENSA COMO UN DISEÑADOR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081000" y="2023200"/>
            <a:ext cx="2814480" cy="284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6.II.d Modelo visual nº 4: </a:t>
            </a:r>
            <a:br>
              <a:rPr sz="2800"/>
            </a:br>
            <a:r>
              <a:rPr b="0" lang="en-US" sz="2800" spc="-1" strike="noStrike">
                <a:solidFill>
                  <a:schemeClr val="dk1"/>
                </a:solidFill>
                <a:latin typeface="Calibri Light"/>
                <a:ea typeface="Calibri Light"/>
              </a:rPr>
              <a:t>barras apiladas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  <a:ea typeface="Calibri Light"/>
              </a:rPr>
              <a:t>positivas y negativas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Rectangle 8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434040" y="-826560"/>
            <a:ext cx="1715040" cy="8583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Rectangle 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40" y="664200"/>
            <a:ext cx="8082360" cy="560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8" name="Content Placeholder 3" descr="A screenshot of a graph&#10;&#10;Description automatically generated"/>
          <p:cNvPicPr/>
          <p:nvPr/>
        </p:nvPicPr>
        <p:blipFill>
          <a:blip r:embed="rId1"/>
          <a:srcRect l="0" t="8571" r="0" b="8571"/>
          <a:stretch/>
        </p:blipFill>
        <p:spPr>
          <a:xfrm>
            <a:off x="545400" y="858600"/>
            <a:ext cx="7607880" cy="52117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50960" y="3392280"/>
            <a:ext cx="17186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557280"/>
            <a:ext cx="3966120" cy="557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6.II.d Modelo visual nº 5: 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 Light"/>
                <a:ea typeface="Calibri Light"/>
              </a:rPr>
              <a:t>barras horizontales apiladas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2" name="Content Placeholder 3" descr="A graph with blue and gray bars&#10;&#10;Description automatically generated"/>
          <p:cNvPicPr/>
          <p:nvPr/>
        </p:nvPicPr>
        <p:blipFill>
          <a:blip r:embed="rId1"/>
          <a:srcRect l="0" t="0" r="0" b="4426"/>
          <a:stretch/>
        </p:blipFill>
        <p:spPr>
          <a:xfrm>
            <a:off x="5176800" y="720360"/>
            <a:ext cx="6833520" cy="55839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4" name="Arc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01640" y="245160"/>
            <a:ext cx="5458320" cy="9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Conclusiones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97" name="Content Placeholder 4" descr="A person holding signs with arms out&#10;&#10;Description automatically generated"/>
          <p:cNvPicPr/>
          <p:nvPr/>
        </p:nvPicPr>
        <p:blipFill>
          <a:blip r:embed="rId1"/>
          <a:stretch/>
        </p:blipFill>
        <p:spPr>
          <a:xfrm>
            <a:off x="703080" y="1745640"/>
            <a:ext cx="4777200" cy="319644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895000" y="706680"/>
            <a:ext cx="5904000" cy="590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Tipo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 Gráfico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Orden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 los Datos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¿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Dónde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 dirigen nuestros ojos y en qué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orden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?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Estrategias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para enfatizar y restar énfasis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Color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Grosor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Tamaño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Alineación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Colocación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 los Datos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Accesibilidad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 gráficos 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Uso del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texto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Títulos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Etiquetas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Anotaciones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Visualización de Datos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Hay sabores de lo bueno” &lt;&lt; &gt;&gt; Única respuesta correcta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Decisiones de diseño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intencionadas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7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0" name="Content Placeholder 3" descr="A graph with a person walking towards the arrow&#10;&#10;Description automatically generated"/>
          <p:cNvPicPr/>
          <p:nvPr/>
        </p:nvPicPr>
        <p:blipFill>
          <a:blip r:embed="rId1"/>
          <a:srcRect l="14977" t="0" r="14487" b="0"/>
          <a:stretch/>
        </p:blipFill>
        <p:spPr>
          <a:xfrm>
            <a:off x="621720" y="623160"/>
            <a:ext cx="5473800" cy="56073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201" name="Right Tri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2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5120" y="623160"/>
            <a:ext cx="51411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89680" y="1188720"/>
            <a:ext cx="4217760" cy="15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5400" spc="-1" strike="noStrike">
                <a:solidFill>
                  <a:schemeClr val="dk1"/>
                </a:solidFill>
                <a:latin typeface="Calibri Light"/>
              </a:rPr>
              <a:t>FIN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62120" y="5074200"/>
            <a:ext cx="10108800" cy="59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Calibri Light"/>
              </a:rPr>
              <a:t>*Mirar Notas al Final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438984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1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865080" y="507960"/>
            <a:ext cx="10488240" cy="33699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cxnSp>
        <p:nvCxnSpPr>
          <p:cNvPr id="82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5080" y="4811400"/>
            <a:ext cx="737280" cy="360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895000" y="479520"/>
            <a:ext cx="5458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 Affordances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7" name="Content Placeholder 4" descr="Cartoon a cartoon of a person opening a door&#10;&#10;Description automatically generated"/>
          <p:cNvPicPr/>
          <p:nvPr/>
        </p:nvPicPr>
        <p:blipFill>
          <a:blip r:embed="rId1"/>
          <a:stretch/>
        </p:blipFill>
        <p:spPr>
          <a:xfrm>
            <a:off x="703080" y="955440"/>
            <a:ext cx="4777200" cy="47772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895000" y="1984320"/>
            <a:ext cx="5458320" cy="437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Aprovechar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Diseño para Indicar Como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Interactuar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 Visualizaciones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Resaltar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lo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Importante       (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ÉNFASIS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Eliminar las Distracciones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REDUCCIÓN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Jerarquía Informativa         (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ESCALA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95000" y="479520"/>
            <a:ext cx="5458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5.I.a </a:t>
            </a: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ÉNFASIS</a:t>
            </a:r>
            <a:br>
              <a:rPr sz="3200"/>
            </a:br>
            <a:r>
              <a:rPr b="0" lang="en-US" sz="2400" spc="-1" strike="noStrike">
                <a:solidFill>
                  <a:schemeClr val="dk1"/>
                </a:solidFill>
                <a:latin typeface="Calibri Light"/>
              </a:rPr>
              <a:t>[</a:t>
            </a:r>
            <a:r>
              <a:rPr b="0" lang="en-US" sz="2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Resaltar lo Importante]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3" name="Content Placeholder 4" descr="A person holding a yellow marker&#10;&#10;Description automatically generated"/>
          <p:cNvPicPr/>
          <p:nvPr/>
        </p:nvPicPr>
        <p:blipFill>
          <a:blip r:embed="rId1"/>
          <a:stretch/>
        </p:blipFill>
        <p:spPr>
          <a:xfrm>
            <a:off x="703080" y="1755720"/>
            <a:ext cx="4777200" cy="31766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895000" y="2286360"/>
            <a:ext cx="5458320" cy="3502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lIns="91440" rIns="91440" tIns="45720" bIns="45720" anchor="t">
            <a:normAutofit fontScale="8748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Atributos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Preatencionales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II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Resaltado 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Justo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Negrita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Cursiva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y 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Calibri"/>
              </a:rPr>
              <a:t>Subrayado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Mayúsculas 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y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Tipos Letra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Color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Invertir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Elementos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Tamaño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[Parpadeo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 </a:t>
            </a:r>
            <a:r>
              <a:rPr b="1" lang="en-US" sz="2200" spc="-1" strike="noStrike">
                <a:solidFill>
                  <a:schemeClr val="dk1"/>
                </a:solidFill>
                <a:latin typeface="Calibri"/>
              </a:rPr>
              <a:t>Destello]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91720" y="384120"/>
            <a:ext cx="59616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5.I.b </a:t>
            </a: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REDUCCIÓN</a:t>
            </a:r>
            <a:br>
              <a:rPr sz="3200"/>
            </a:br>
            <a:r>
              <a:rPr b="0" lang="en-US" sz="2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[Eliminar Distracciones]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9" name="Content Placeholder 4" descr="A red pipe with a gauge&#10;&#10;Description automatically generated"/>
          <p:cNvPicPr/>
          <p:nvPr/>
        </p:nvPicPr>
        <p:blipFill>
          <a:blip r:embed="rId1"/>
          <a:stretch/>
        </p:blipFill>
        <p:spPr>
          <a:xfrm>
            <a:off x="482040" y="1228680"/>
            <a:ext cx="4371480" cy="438876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391720" y="2152440"/>
            <a:ext cx="5961600" cy="38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200" spc="-1" strike="noStrike">
                <a:solidFill>
                  <a:schemeClr val="dk1"/>
                </a:solidFill>
                <a:latin typeface="Calibri"/>
                <a:ea typeface="Calibri"/>
              </a:rPr>
              <a:t>Perfección == Nada que Quitar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Contexto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      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&gt;&gt; Cantidad 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Desorden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Identificar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  <a:ea typeface="Calibri"/>
              </a:rPr>
              <a:t>Distracciones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Importancia Datos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Detalles No Necesarios &gt;&gt; Resumen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Eliminar &gt;&gt; ¿Cambia?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Elementos Necesarios &gt;&gt; Segundo plano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418880" y="263880"/>
            <a:ext cx="4164480" cy="122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5.I.c </a:t>
            </a: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ESCALA</a:t>
            </a:r>
            <a:br>
              <a:rPr sz="3200"/>
            </a:br>
            <a:r>
              <a:rPr b="0" lang="en-US" sz="2400" spc="-1" strike="noStrike">
                <a:solidFill>
                  <a:schemeClr val="dk1"/>
                </a:solidFill>
                <a:latin typeface="Calibri Light"/>
              </a:rPr>
              <a:t>[</a:t>
            </a:r>
            <a:r>
              <a:rPr b="0" lang="en-US" sz="2400" spc="-1" strike="noStrike">
                <a:solidFill>
                  <a:schemeClr val="dk1"/>
                </a:solidFill>
                <a:latin typeface="Calibri Light"/>
                <a:ea typeface="Calibri Light"/>
              </a:rPr>
              <a:t>Jerarquía]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5" name="Content Placeholder 4" descr="A graph with numbers and text&#10;&#10;Description automatically generated"/>
          <p:cNvPicPr/>
          <p:nvPr/>
        </p:nvPicPr>
        <p:blipFill>
          <a:blip r:embed="rId1"/>
          <a:stretch/>
        </p:blipFill>
        <p:spPr>
          <a:xfrm>
            <a:off x="271800" y="267480"/>
            <a:ext cx="6703560" cy="534780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418880" y="1883880"/>
            <a:ext cx="466776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Dimensiones del éxito de Marca y Modelo de coche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Satisfacción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del Cliente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Frecuencia de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Problemas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 el Coche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TextBox 5"/>
          <p:cNvSpPr/>
          <p:nvPr/>
        </p:nvSpPr>
        <p:spPr>
          <a:xfrm>
            <a:off x="269640" y="5840640"/>
            <a:ext cx="7392960" cy="639720"/>
          </a:xfrm>
          <a:prstGeom prst="rect">
            <a:avLst/>
          </a:prstGeom>
          <a:noFill/>
          <a:ln w="635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Figura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Comparación Modelos Año Actual con Media del Año Anterior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02840" y="163080"/>
            <a:ext cx="6766920" cy="95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5.I.a Affordances 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Figura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2" name="Content Placeholder 5" descr="A screenshot of a graph&#10;&#10;Description automatically generated"/>
          <p:cNvPicPr/>
          <p:nvPr/>
        </p:nvPicPr>
        <p:blipFill>
          <a:blip r:embed="rId1"/>
          <a:stretch/>
        </p:blipFill>
        <p:spPr>
          <a:xfrm>
            <a:off x="409680" y="1249920"/>
            <a:ext cx="11314800" cy="52153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Arc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3967200">
            <a:off x="8630280" y="490320"/>
            <a:ext cx="2988000" cy="298764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95000" y="479520"/>
            <a:ext cx="5458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5.II Accesibilidad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5486400"/>
            <a:ext cx="2672640" cy="1371240"/>
          </a:xfrm>
          <a:custGeom>
            <a:avLst/>
            <a:gdLst>
              <a:gd name="textAreaLeft" fmla="*/ 360 w 2672640"/>
              <a:gd name="textAreaRight" fmla="*/ 2673360 w 267264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7" name="Content Placeholder 4" descr="A group of people with brain pieces&#10;&#10;Description automatically generated"/>
          <p:cNvPicPr/>
          <p:nvPr/>
        </p:nvPicPr>
        <p:blipFill>
          <a:blip r:embed="rId1"/>
          <a:stretch/>
        </p:blipFill>
        <p:spPr>
          <a:xfrm>
            <a:off x="703080" y="2000520"/>
            <a:ext cx="4777200" cy="26870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895000" y="1984320"/>
            <a:ext cx="5458320" cy="419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DISEÑO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Capacidades diversas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No se entiende?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Fallo Diseño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Estrategias &gt;&gt; Accesibilidad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No compliques en exceso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El texto es tu amigo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LibreOffice/24.2.4.2$Linux_X86_64 LibreOffice_project/d29029bfb700ea4a272da1366c5f5e7c14e351b5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es-ES</dc:language>
  <cp:lastModifiedBy/>
  <dcterms:modified xsi:type="dcterms:W3CDTF">2024-07-09T01:08:29Z</dcterms:modified>
  <cp:revision>1131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