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3515-64F4-43A3-A5FF-C8B3CB4ADC49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B778E-823A-4932-9C1A-8FA7DB100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Dell EMC has solutions and services to enable our customers to achieve their goals.</a:t>
            </a:r>
          </a:p>
          <a:p>
            <a:endParaRPr lang="en-US" dirty="0" smtClean="0"/>
          </a:p>
          <a:p>
            <a:r>
              <a:rPr lang="en-US" baseline="0" dirty="0" smtClean="0"/>
              <a:t>Work Place Transformation - </a:t>
            </a:r>
            <a:r>
              <a:rPr lang="en-US" dirty="0" smtClean="0"/>
              <a:t>From the front user</a:t>
            </a:r>
            <a:r>
              <a:rPr lang="en-US" baseline="0" dirty="0" smtClean="0"/>
              <a:t> devices with laptops, desktops, tablets, and services to assist in the development of self service portals, assist in organizational, people, and process restructuring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Transformation - Cloud Management Platforms, such as VRS, PRS, PCF, PKS, VMWare, CI/HCI, VirtuStream and partnerships with AWS, GCP, and Azure.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Digital Transformation - Leveraging Agile and DevOps for building and automating the continuous integration and delivery.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Security – With access controls with RSA solutions and real-time monitoring, analysis  and response to security threats across the entire IT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Dell EMC has a practice dedicated to the rationalization of the applications and Big Data Analytics.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B296A-AFD5-4CDC-8AC5-26ECC7B211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4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0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_body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solidFill>
                  <a:schemeClr val="tx2"/>
                </a:solidFill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solidFill>
                  <a:schemeClr val="tx2"/>
                </a:solidFill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solidFill>
                  <a:schemeClr val="tx2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062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_Bulleted body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92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 w/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01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 two column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94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 le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108644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42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 left w/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294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Content left w/subhead and two lin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solidFill>
                  <a:srgbClr val="FFFFFF"/>
                </a:solidFill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527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Header no body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630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72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8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92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52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16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91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108644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13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83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99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214459" cy="6870633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4153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3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882" y="3009517"/>
            <a:ext cx="4061397" cy="7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85722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7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0178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9040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2209037" cy="68675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3825" y="6451335"/>
            <a:ext cx="901233" cy="1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12/20/2017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12/20/2017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768351" y="6676993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defRPr/>
            </a:pPr>
            <a:r>
              <a:rPr lang="en-US" sz="800" dirty="0">
                <a:solidFill>
                  <a:srgbClr val="7F7F7F"/>
                </a:solidFill>
              </a:rPr>
              <a:t>© Copyright 2017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047" y="6676993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35052" y="6451805"/>
            <a:ext cx="900493" cy="1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7708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3084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Alternate Process 42"/>
          <p:cNvSpPr/>
          <p:nvPr/>
        </p:nvSpPr>
        <p:spPr>
          <a:xfrm>
            <a:off x="364067" y="982691"/>
            <a:ext cx="11463867" cy="5052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5220" y="1439333"/>
            <a:ext cx="7119117" cy="42659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93869" y="2225486"/>
            <a:ext cx="2012577" cy="2662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80235" y="2240385"/>
            <a:ext cx="4822718" cy="260671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9761" y="1448301"/>
            <a:ext cx="3883631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Cloud Native/DevOps 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Bart Driscoll (GL)	Mike Wagner (SL) 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Don Demcsak (SP)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6221" y="3419181"/>
            <a:ext cx="1541123" cy="11695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dirty="0" err="1">
                <a:solidFill>
                  <a:srgbClr val="000000"/>
                </a:solidFill>
              </a:rPr>
              <a:t>XaaS</a:t>
            </a:r>
            <a:r>
              <a:rPr lang="en-US" sz="1400" b="1" dirty="0">
                <a:solidFill>
                  <a:srgbClr val="000000"/>
                </a:solidFill>
              </a:rPr>
              <a:t>/Cloud Management</a:t>
            </a:r>
          </a:p>
          <a:p>
            <a:pPr algn="ctr">
              <a:buClr>
                <a:srgbClr val="007DB8"/>
              </a:buClr>
            </a:pPr>
            <a:r>
              <a:rPr lang="en-US" sz="1400" b="1" dirty="0">
                <a:solidFill>
                  <a:srgbClr val="000000"/>
                </a:solidFill>
              </a:rPr>
              <a:t>&amp;</a:t>
            </a:r>
          </a:p>
          <a:p>
            <a:pPr algn="ctr">
              <a:buClr>
                <a:srgbClr val="007DB8"/>
              </a:buClr>
            </a:pPr>
            <a:r>
              <a:rPr lang="en-US" sz="1400" b="1" dirty="0">
                <a:solidFill>
                  <a:srgbClr val="000000"/>
                </a:solidFill>
              </a:rPr>
              <a:t>Implementation</a:t>
            </a:r>
            <a:endParaRPr lang="en-US" sz="1400" b="1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5257" y="2449830"/>
            <a:ext cx="2021189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Consumers/Business/Developers</a:t>
            </a:r>
            <a:endParaRPr lang="en-US" sz="1400" b="1" u="sng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Matt Roberts (GL) Anbu Anbarasu (SL)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Gavin Green (SP)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6146" y="2880573"/>
            <a:ext cx="2053437" cy="181588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Platforms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VRS/PRS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VirtuStream/AWS/GCP/Azure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CI/HCI/Rack/Blades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VMware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PKS</a:t>
            </a:r>
          </a:p>
          <a:p>
            <a:pPr marL="285750" indent="-285750">
              <a:buClr>
                <a:srgbClr val="007DB8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PCF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5094" y="2227544"/>
            <a:ext cx="4458504" cy="73866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DC/IT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- Bob </a:t>
            </a:r>
            <a:r>
              <a:rPr lang="en-US" sz="1400" dirty="0" err="1">
                <a:solidFill>
                  <a:srgbClr val="000000"/>
                </a:solidFill>
              </a:rPr>
              <a:t>Sokol</a:t>
            </a:r>
            <a:r>
              <a:rPr lang="en-US" sz="1400" dirty="0">
                <a:solidFill>
                  <a:srgbClr val="000000"/>
                </a:solidFill>
              </a:rPr>
              <a:t> (VRS/PRS)         - Andrew Grub (</a:t>
            </a:r>
            <a:r>
              <a:rPr lang="en-US" sz="1400" dirty="0" err="1">
                <a:solidFill>
                  <a:srgbClr val="000000"/>
                </a:solidFill>
              </a:rPr>
              <a:t>Vmware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- Greg Chamak (Azure Stack)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4726930" y="3726868"/>
            <a:ext cx="482885" cy="123290"/>
          </a:xfrm>
          <a:prstGeom prst="leftRightArrow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7567" y="2150153"/>
            <a:ext cx="2246302" cy="1062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053" y="3268501"/>
            <a:ext cx="2111335" cy="1486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u="sng" dirty="0">
                <a:solidFill>
                  <a:srgbClr val="000000"/>
                </a:solidFill>
              </a:rPr>
              <a:t>Devices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Laptops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Tablelets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IoT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2464" y="3459629"/>
            <a:ext cx="108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Automation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6731468" y="3724505"/>
            <a:ext cx="861400" cy="125653"/>
          </a:xfrm>
          <a:prstGeom prst="leftRightArrow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0334" y="982690"/>
            <a:ext cx="3822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2800" dirty="0">
                <a:solidFill>
                  <a:srgbClr val="000000"/>
                </a:solidFill>
              </a:rPr>
              <a:t>RSA/</a:t>
            </a:r>
            <a:r>
              <a:rPr lang="en-US" sz="2800" dirty="0" err="1">
                <a:solidFill>
                  <a:srgbClr val="000000"/>
                </a:solidFill>
              </a:rPr>
              <a:t>SecureWorks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0235" y="5031635"/>
            <a:ext cx="371667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Fulfillment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0234" y="5397500"/>
            <a:ext cx="371667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Self Service Support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0252" y="2329272"/>
            <a:ext cx="1833584" cy="85561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000000"/>
                </a:solidFill>
              </a:rPr>
              <a:t>Workplace/Security</a:t>
            </a:r>
          </a:p>
          <a:p>
            <a:pPr algn="ctr">
              <a:buClr>
                <a:srgbClr val="007DB8"/>
              </a:buClr>
            </a:pPr>
            <a:endParaRPr lang="en-US" sz="900" dirty="0">
              <a:solidFill>
                <a:srgbClr val="000000"/>
              </a:solidFill>
            </a:endParaRPr>
          </a:p>
          <a:p>
            <a:pPr algn="ctr"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Airwatch</a:t>
            </a:r>
          </a:p>
          <a:p>
            <a:pPr algn="ctr">
              <a:buClr>
                <a:srgbClr val="007DB8"/>
              </a:buClr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89542" y="2370641"/>
            <a:ext cx="2246302" cy="12297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78546" y="2326574"/>
            <a:ext cx="2035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Application Rationalization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endParaRPr lang="en-US" sz="900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Chip Kalfaian (GL/SL)</a:t>
            </a: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Phil Kurinsky (SP)</a:t>
            </a:r>
          </a:p>
        </p:txBody>
      </p:sp>
      <p:sp>
        <p:nvSpPr>
          <p:cNvPr id="32" name="Oval 31"/>
          <p:cNvSpPr/>
          <p:nvPr/>
        </p:nvSpPr>
        <p:spPr>
          <a:xfrm>
            <a:off x="9632443" y="3617591"/>
            <a:ext cx="2246302" cy="121267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49944" y="3798410"/>
            <a:ext cx="177238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b="1" u="sng" dirty="0">
                <a:solidFill>
                  <a:srgbClr val="000000"/>
                </a:solidFill>
              </a:rPr>
              <a:t>Analytics/Bid Data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endParaRPr lang="en-US" sz="900" dirty="0">
              <a:solidFill>
                <a:srgbClr val="000000"/>
              </a:solidFill>
            </a:endParaRPr>
          </a:p>
          <a:p>
            <a:pPr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Matt Maccaux (GL)</a:t>
            </a:r>
          </a:p>
          <a:p>
            <a:pPr>
              <a:buClr>
                <a:srgbClr val="007DB8"/>
              </a:buClr>
            </a:pPr>
            <a:r>
              <a:rPr lang="en-US" sz="1400" dirty="0" err="1" smtClean="0">
                <a:solidFill>
                  <a:srgbClr val="000000"/>
                </a:solidFill>
              </a:rPr>
              <a:t>Jeeva</a:t>
            </a:r>
            <a:r>
              <a:rPr lang="en-US" sz="1400" dirty="0" smtClean="0">
                <a:solidFill>
                  <a:srgbClr val="000000"/>
                </a:solidFill>
              </a:rPr>
              <a:t> AKR (</a:t>
            </a:r>
            <a:r>
              <a:rPr lang="en-US" sz="1400" dirty="0">
                <a:solidFill>
                  <a:srgbClr val="000000"/>
                </a:solidFill>
              </a:rPr>
              <a:t>SP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>
              <a:buClr>
                <a:srgbClr val="007DB8"/>
              </a:buClr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6391" y="3654911"/>
            <a:ext cx="16952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007DB8"/>
              </a:buClr>
            </a:pPr>
            <a:r>
              <a:rPr lang="en-US" sz="1400" u="sng" dirty="0">
                <a:solidFill>
                  <a:srgbClr val="000000"/>
                </a:solidFill>
              </a:rPr>
              <a:t>Digital </a:t>
            </a:r>
          </a:p>
          <a:p>
            <a:pPr algn="ctr">
              <a:buClr>
                <a:srgbClr val="007DB8"/>
              </a:buClr>
            </a:pPr>
            <a:r>
              <a:rPr lang="en-US" sz="1400" u="sng" dirty="0">
                <a:solidFill>
                  <a:srgbClr val="000000"/>
                </a:solidFill>
              </a:rPr>
              <a:t>Workplace</a:t>
            </a:r>
          </a:p>
          <a:p>
            <a:pPr algn="ctr">
              <a:buClr>
                <a:srgbClr val="007DB8"/>
              </a:buClr>
            </a:pPr>
            <a:r>
              <a:rPr lang="en-US" sz="1400" dirty="0">
                <a:solidFill>
                  <a:srgbClr val="000000"/>
                </a:solidFill>
              </a:rPr>
              <a:t>Self Service Portal/Productivity Solution</a:t>
            </a:r>
          </a:p>
        </p:txBody>
      </p:sp>
      <p:cxnSp>
        <p:nvCxnSpPr>
          <p:cNvPr id="27" name="Elbow Connector 26"/>
          <p:cNvCxnSpPr/>
          <p:nvPr/>
        </p:nvCxnSpPr>
        <p:spPr>
          <a:xfrm>
            <a:off x="4228482" y="4851994"/>
            <a:ext cx="648474" cy="314635"/>
          </a:xfrm>
          <a:prstGeom prst="bentConnector3">
            <a:avLst>
              <a:gd name="adj1" fmla="val -967"/>
            </a:avLst>
          </a:prstGeom>
          <a:ln w="7620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25" idx="1"/>
          </p:cNvCxnSpPr>
          <p:nvPr/>
        </p:nvCxnSpPr>
        <p:spPr>
          <a:xfrm rot="16200000" flipH="1">
            <a:off x="3978658" y="4649812"/>
            <a:ext cx="726927" cy="1076225"/>
          </a:xfrm>
          <a:prstGeom prst="bentConnector2">
            <a:avLst/>
          </a:prstGeom>
          <a:ln w="76200" cmpd="sng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3695" y="5241954"/>
            <a:ext cx="17976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DB8"/>
              </a:buClr>
            </a:pPr>
            <a:r>
              <a:rPr lang="en-US" sz="1100" dirty="0">
                <a:solidFill>
                  <a:srgbClr val="000000"/>
                </a:solidFill>
              </a:rPr>
              <a:t>GL - Global Lead</a:t>
            </a:r>
          </a:p>
          <a:p>
            <a:pPr>
              <a:buClr>
                <a:srgbClr val="007DB8"/>
              </a:buClr>
            </a:pPr>
            <a:r>
              <a:rPr lang="en-US" sz="1100" dirty="0">
                <a:solidFill>
                  <a:srgbClr val="000000"/>
                </a:solidFill>
              </a:rPr>
              <a:t>SL – Solution Lead</a:t>
            </a:r>
          </a:p>
          <a:p>
            <a:pPr>
              <a:buClr>
                <a:srgbClr val="007DB8"/>
              </a:buClr>
            </a:pPr>
            <a:r>
              <a:rPr lang="en-US" sz="1100" dirty="0">
                <a:solidFill>
                  <a:srgbClr val="000000"/>
                </a:solidFill>
              </a:rPr>
              <a:t>SP – Solution Principal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Business Transformation Landscape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363864" y="4847102"/>
            <a:ext cx="7491049" cy="1089719"/>
            <a:chOff x="3363864" y="4847102"/>
            <a:chExt cx="7491049" cy="1089719"/>
          </a:xfrm>
        </p:grpSpPr>
        <p:cxnSp>
          <p:nvCxnSpPr>
            <p:cNvPr id="31" name="Elbow Connector 30"/>
            <p:cNvCxnSpPr/>
            <p:nvPr/>
          </p:nvCxnSpPr>
          <p:spPr>
            <a:xfrm rot="10800000">
              <a:off x="3363864" y="4847108"/>
              <a:ext cx="7491049" cy="1089713"/>
            </a:xfrm>
            <a:prstGeom prst="bentConnector3">
              <a:avLst>
                <a:gd name="adj1" fmla="val 100061"/>
              </a:avLst>
            </a:prstGeom>
            <a:ln w="762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0818405" y="4847102"/>
              <a:ext cx="1" cy="108050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9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DellEMC_external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Courier New</vt:lpstr>
      <vt:lpstr>Museo For Dell 300</vt:lpstr>
      <vt:lpstr>Museo Sans For Dell</vt:lpstr>
      <vt:lpstr>Wingdings</vt:lpstr>
      <vt:lpstr>14_DellEMC_external</vt:lpstr>
      <vt:lpstr> Business Transformation Landscape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Transformation Landscape</dc:title>
  <dc:creator>Domino, James</dc:creator>
  <cp:lastModifiedBy>Domino, James</cp:lastModifiedBy>
  <cp:revision>2</cp:revision>
  <dcterms:created xsi:type="dcterms:W3CDTF">2017-12-20T19:25:32Z</dcterms:created>
  <dcterms:modified xsi:type="dcterms:W3CDTF">2017-12-20T19:29:25Z</dcterms:modified>
</cp:coreProperties>
</file>