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1999" r:id="rId2"/>
    <p:sldId id="2041" r:id="rId3"/>
    <p:sldId id="2059" r:id="rId4"/>
    <p:sldId id="2060" r:id="rId5"/>
    <p:sldId id="2038" r:id="rId6"/>
    <p:sldId id="2046" r:id="rId7"/>
    <p:sldId id="2047" r:id="rId8"/>
    <p:sldId id="2004" r:id="rId9"/>
    <p:sldId id="2048" r:id="rId10"/>
    <p:sldId id="2049" r:id="rId11"/>
    <p:sldId id="2050" r:id="rId12"/>
    <p:sldId id="2051" r:id="rId13"/>
    <p:sldId id="2052" r:id="rId14"/>
    <p:sldId id="2053" r:id="rId15"/>
    <p:sldId id="2054" r:id="rId16"/>
    <p:sldId id="2055" r:id="rId17"/>
    <p:sldId id="2056" r:id="rId18"/>
    <p:sldId id="2057" r:id="rId19"/>
    <p:sldId id="2058" r:id="rId20"/>
    <p:sldId id="2061" r:id="rId21"/>
    <p:sldId id="2016" r:id="rId22"/>
    <p:sldId id="2063" r:id="rId23"/>
    <p:sldId id="2062" r:id="rId24"/>
    <p:sldId id="2064" r:id="rId25"/>
    <p:sldId id="2065" r:id="rId26"/>
    <p:sldId id="2066" r:id="rId27"/>
    <p:sldId id="2067" r:id="rId28"/>
    <p:sldId id="2068" r:id="rId29"/>
    <p:sldId id="2069" r:id="rId3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700D0"/>
    <a:srgbClr val="0095C4"/>
    <a:srgbClr val="000000"/>
    <a:srgbClr val="3B1F4D"/>
    <a:srgbClr val="00B8DB"/>
    <a:srgbClr val="EC72A5"/>
    <a:srgbClr val="2D1E42"/>
    <a:srgbClr val="583F52"/>
    <a:srgbClr val="4AEDDE"/>
    <a:srgbClr val="FA5C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6202" autoAdjust="0"/>
  </p:normalViewPr>
  <p:slideViewPr>
    <p:cSldViewPr snapToGrid="0" snapToObjects="1">
      <p:cViewPr varScale="1">
        <p:scale>
          <a:sx n="45" d="100"/>
          <a:sy n="45" d="100"/>
        </p:scale>
        <p:origin x="504" y="29"/>
      </p:cViewPr>
      <p:guideLst>
        <p:guide orient="horz" pos="8136"/>
        <p:guide pos="14278"/>
        <p:guide pos="1078"/>
        <p:guide pos="7678"/>
        <p:guide orient="horz" pos="504"/>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11/17/2018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804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5009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28954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85093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9039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279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3495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6983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73334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992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536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3543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58439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538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09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957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9111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7561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07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901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247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9" name="Picture Placeholder 13"/>
          <p:cNvSpPr>
            <a:spLocks noGrp="1"/>
          </p:cNvSpPr>
          <p:nvPr>
            <p:ph type="pic" sz="quarter" idx="14"/>
          </p:nvPr>
        </p:nvSpPr>
        <p:spPr>
          <a:xfrm>
            <a:off x="2867751" y="4518870"/>
            <a:ext cx="8003365" cy="4538261"/>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65190758"/>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13483712" y="3314539"/>
            <a:ext cx="8149654" cy="1437129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1597461797"/>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16" name="Picture Placeholder 13"/>
          <p:cNvSpPr>
            <a:spLocks noGrp="1"/>
          </p:cNvSpPr>
          <p:nvPr>
            <p:ph type="pic" sz="quarter" idx="14"/>
          </p:nvPr>
        </p:nvSpPr>
        <p:spPr>
          <a:xfrm>
            <a:off x="8016277" y="2042067"/>
            <a:ext cx="8389538" cy="5280609"/>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56567953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15879336" y="0"/>
            <a:ext cx="8498313"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43966868"/>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Left Image">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12188824" y="0"/>
            <a:ext cx="12188825"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66416236"/>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1" y="0"/>
            <a:ext cx="1221740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1721947180"/>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58" r:id="rId2"/>
    <p:sldLayoutId id="2147483959" r:id="rId3"/>
    <p:sldLayoutId id="2147483960" r:id="rId4"/>
    <p:sldLayoutId id="2147483953" r:id="rId5"/>
    <p:sldLayoutId id="2147483954" r:id="rId6"/>
    <p:sldLayoutId id="2147483955"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4.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7853" b="7853"/>
          <a:stretch>
            <a:fillRect/>
          </a:stretch>
        </p:blipFill>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24377651" cy="13794785"/>
          </a:xfrm>
          <a:prstGeom prst="rect">
            <a:avLst/>
          </a:prstGeom>
        </p:spPr>
      </p:pic>
      <p:sp>
        <p:nvSpPr>
          <p:cNvPr id="2" name="Oval 1"/>
          <p:cNvSpPr/>
          <p:nvPr/>
        </p:nvSpPr>
        <p:spPr>
          <a:xfrm>
            <a:off x="8275289" y="2788350"/>
            <a:ext cx="7871676" cy="7871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001516" y="5094531"/>
            <a:ext cx="6627951" cy="3170099"/>
          </a:xfrm>
          <a:prstGeom prst="rect">
            <a:avLst/>
          </a:prstGeom>
          <a:noFill/>
        </p:spPr>
        <p:txBody>
          <a:bodyPr wrap="square" rtlCol="0">
            <a:spAutoFit/>
          </a:bodyPr>
          <a:lstStyle/>
          <a:p>
            <a:pPr algn="ctr">
              <a:lnSpc>
                <a:spcPts val="8000"/>
              </a:lnSpc>
            </a:pPr>
            <a:r>
              <a:rPr lang="en-US" sz="5500" b="1" spc="600" dirty="0" smtClean="0">
                <a:solidFill>
                  <a:schemeClr val="tx2"/>
                </a:solidFill>
                <a:latin typeface="Montserrat" charset="0"/>
                <a:ea typeface="Montserrat" charset="0"/>
                <a:cs typeface="Montserrat" charset="0"/>
              </a:rPr>
              <a:t>Herramientas para la Gestion de Proyectos</a:t>
            </a:r>
            <a:endParaRPr lang="en-US" sz="5500" b="1" spc="600" dirty="0">
              <a:solidFill>
                <a:schemeClr val="tx2"/>
              </a:solidFill>
              <a:latin typeface="Montserrat" charset="0"/>
              <a:ea typeface="Montserrat" charset="0"/>
              <a:cs typeface="Montserrat" charset="0"/>
            </a:endParaRPr>
          </a:p>
        </p:txBody>
      </p:sp>
      <p:sp>
        <p:nvSpPr>
          <p:cNvPr id="8" name="Oval 7"/>
          <p:cNvSpPr/>
          <p:nvPr/>
        </p:nvSpPr>
        <p:spPr>
          <a:xfrm>
            <a:off x="7784096" y="2252550"/>
            <a:ext cx="8854062" cy="88540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247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542210" y="1525052"/>
            <a:ext cx="4134466" cy="861774"/>
          </a:xfrm>
          <a:prstGeom prst="rect">
            <a:avLst/>
          </a:prstGeom>
          <a:noFill/>
        </p:spPr>
        <p:txBody>
          <a:bodyPr wrap="none" rtlCol="0">
            <a:spAutoFit/>
          </a:bodyPr>
          <a:lstStyle/>
          <a:p>
            <a:pPr algn="ctr"/>
            <a:r>
              <a:rPr lang="en-US" sz="5000" b="1" dirty="0" smtClean="0">
                <a:solidFill>
                  <a:schemeClr val="tx2"/>
                </a:solidFill>
                <a:latin typeface="Montserrat" charset="0"/>
                <a:ea typeface="Montserrat" charset="0"/>
                <a:cs typeface="Montserrat" charset="0"/>
              </a:rPr>
              <a:t>Planificacion</a:t>
            </a:r>
            <a:endParaRPr lang="en-U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1191262" y="3803341"/>
            <a:ext cx="14836363" cy="7099120"/>
          </a:xfrm>
          <a:prstGeom prst="rect">
            <a:avLst/>
          </a:prstGeom>
        </p:spPr>
      </p:pic>
    </p:spTree>
    <p:extLst>
      <p:ext uri="{BB962C8B-B14F-4D97-AF65-F5344CB8AC3E}">
        <p14:creationId xmlns:p14="http://schemas.microsoft.com/office/powerpoint/2010/main" val="1051817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393481" y="1525052"/>
            <a:ext cx="3353803"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Desarrollo</a:t>
            </a:r>
            <a:endParaRPr lang="es-E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1832739" y="4036406"/>
            <a:ext cx="13425126" cy="6537810"/>
          </a:xfrm>
          <a:prstGeom prst="rect">
            <a:avLst/>
          </a:prstGeom>
        </p:spPr>
      </p:pic>
    </p:spTree>
    <p:extLst>
      <p:ext uri="{BB962C8B-B14F-4D97-AF65-F5344CB8AC3E}">
        <p14:creationId xmlns:p14="http://schemas.microsoft.com/office/powerpoint/2010/main" val="14738624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246879" y="1955939"/>
            <a:ext cx="2319866"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Diseño</a:t>
            </a:r>
            <a:endParaRPr lang="es-E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855834" y="3509794"/>
            <a:ext cx="17495226" cy="6853406"/>
          </a:xfrm>
          <a:prstGeom prst="rect">
            <a:avLst/>
          </a:prstGeom>
        </p:spPr>
      </p:pic>
    </p:spTree>
    <p:extLst>
      <p:ext uri="{BB962C8B-B14F-4D97-AF65-F5344CB8AC3E}">
        <p14:creationId xmlns:p14="http://schemas.microsoft.com/office/powerpoint/2010/main" val="16935593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107949" y="1955939"/>
            <a:ext cx="4597734"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Base de Datos</a:t>
            </a:r>
            <a:endParaRPr lang="es-E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4" name="Imagen 3"/>
          <p:cNvPicPr>
            <a:picLocks noChangeAspect="1"/>
          </p:cNvPicPr>
          <p:nvPr/>
        </p:nvPicPr>
        <p:blipFill>
          <a:blip r:embed="rId5"/>
          <a:stretch>
            <a:fillRect/>
          </a:stretch>
        </p:blipFill>
        <p:spPr>
          <a:xfrm>
            <a:off x="0" y="4144720"/>
            <a:ext cx="18492085" cy="7179772"/>
          </a:xfrm>
          <a:prstGeom prst="rect">
            <a:avLst/>
          </a:prstGeom>
        </p:spPr>
      </p:pic>
    </p:spTree>
    <p:extLst>
      <p:ext uri="{BB962C8B-B14F-4D97-AF65-F5344CB8AC3E}">
        <p14:creationId xmlns:p14="http://schemas.microsoft.com/office/powerpoint/2010/main" val="30356086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107949" y="1955939"/>
            <a:ext cx="4597734"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Base de Datos</a:t>
            </a:r>
            <a:endParaRPr lang="es-E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4" name="Imagen 3"/>
          <p:cNvPicPr>
            <a:picLocks noChangeAspect="1"/>
          </p:cNvPicPr>
          <p:nvPr/>
        </p:nvPicPr>
        <p:blipFill>
          <a:blip r:embed="rId5"/>
          <a:stretch>
            <a:fillRect/>
          </a:stretch>
        </p:blipFill>
        <p:spPr>
          <a:xfrm>
            <a:off x="0" y="4144720"/>
            <a:ext cx="18492085" cy="7179772"/>
          </a:xfrm>
          <a:prstGeom prst="rect">
            <a:avLst/>
          </a:prstGeom>
        </p:spPr>
      </p:pic>
    </p:spTree>
    <p:extLst>
      <p:ext uri="{BB962C8B-B14F-4D97-AF65-F5344CB8AC3E}">
        <p14:creationId xmlns:p14="http://schemas.microsoft.com/office/powerpoint/2010/main" val="35469615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358021" y="1955939"/>
            <a:ext cx="4097597"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Maquetación</a:t>
            </a: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296109" y="3462647"/>
            <a:ext cx="18642031" cy="8002522"/>
          </a:xfrm>
          <a:prstGeom prst="rect">
            <a:avLst/>
          </a:prstGeom>
        </p:spPr>
      </p:pic>
    </p:spTree>
    <p:extLst>
      <p:ext uri="{BB962C8B-B14F-4D97-AF65-F5344CB8AC3E}">
        <p14:creationId xmlns:p14="http://schemas.microsoft.com/office/powerpoint/2010/main" val="40131504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160050" y="2386826"/>
            <a:ext cx="4493538"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Programación</a:t>
            </a: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5" name="Imagen 4"/>
          <p:cNvPicPr>
            <a:picLocks noChangeAspect="1"/>
          </p:cNvPicPr>
          <p:nvPr/>
        </p:nvPicPr>
        <p:blipFill>
          <a:blip r:embed="rId5"/>
          <a:stretch>
            <a:fillRect/>
          </a:stretch>
        </p:blipFill>
        <p:spPr>
          <a:xfrm>
            <a:off x="294581" y="4475759"/>
            <a:ext cx="18224476" cy="7153533"/>
          </a:xfrm>
          <a:prstGeom prst="rect">
            <a:avLst/>
          </a:prstGeom>
        </p:spPr>
      </p:pic>
    </p:spTree>
    <p:extLst>
      <p:ext uri="{BB962C8B-B14F-4D97-AF65-F5344CB8AC3E}">
        <p14:creationId xmlns:p14="http://schemas.microsoft.com/office/powerpoint/2010/main" val="17315758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011379" y="2386826"/>
            <a:ext cx="6269666"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Control y Monitoreo</a:t>
            </a: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2370346" y="4509317"/>
            <a:ext cx="13551732" cy="7049637"/>
          </a:xfrm>
          <a:prstGeom prst="rect">
            <a:avLst/>
          </a:prstGeom>
        </p:spPr>
      </p:pic>
    </p:spTree>
    <p:extLst>
      <p:ext uri="{BB962C8B-B14F-4D97-AF65-F5344CB8AC3E}">
        <p14:creationId xmlns:p14="http://schemas.microsoft.com/office/powerpoint/2010/main" val="14117103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127345" y="2386826"/>
            <a:ext cx="2037737"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Cierre</a:t>
            </a: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4" name="Imagen 3"/>
          <p:cNvPicPr>
            <a:picLocks noChangeAspect="1"/>
          </p:cNvPicPr>
          <p:nvPr/>
        </p:nvPicPr>
        <p:blipFill>
          <a:blip r:embed="rId5"/>
          <a:stretch>
            <a:fillRect/>
          </a:stretch>
        </p:blipFill>
        <p:spPr>
          <a:xfrm>
            <a:off x="2375859" y="4704124"/>
            <a:ext cx="14059066" cy="6643814"/>
          </a:xfrm>
          <a:prstGeom prst="rect">
            <a:avLst/>
          </a:prstGeom>
        </p:spPr>
      </p:pic>
    </p:spTree>
    <p:extLst>
      <p:ext uri="{BB962C8B-B14F-4D97-AF65-F5344CB8AC3E}">
        <p14:creationId xmlns:p14="http://schemas.microsoft.com/office/powerpoint/2010/main" val="31427348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811281" y="2386826"/>
            <a:ext cx="4669869"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Entrenamiento</a:t>
            </a: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6" name="Imagen 5"/>
          <p:cNvPicPr/>
          <p:nvPr/>
        </p:nvPicPr>
        <p:blipFill rotWithShape="1">
          <a:blip r:embed="rId5">
            <a:extLst>
              <a:ext uri="{28A0092B-C50C-407E-A947-70E740481C1C}">
                <a14:useLocalDpi xmlns:a14="http://schemas.microsoft.com/office/drawing/2010/main" val="0"/>
              </a:ext>
            </a:extLst>
          </a:blip>
          <a:srcRect t="4930"/>
          <a:stretch/>
        </p:blipFill>
        <p:spPr bwMode="auto">
          <a:xfrm rot="10800000">
            <a:off x="3059129" y="3884002"/>
            <a:ext cx="12174171" cy="73935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0745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2386227" y="710768"/>
            <a:ext cx="9477066" cy="1323439"/>
          </a:xfrm>
          <a:prstGeom prst="rect">
            <a:avLst/>
          </a:prstGeom>
          <a:noFill/>
        </p:spPr>
        <p:txBody>
          <a:bodyPr wrap="square" rtlCol="0">
            <a:spAutoFit/>
          </a:bodyPr>
          <a:lstStyle/>
          <a:p>
            <a:r>
              <a:rPr lang="en-US" sz="8000" b="1" dirty="0" smtClean="0">
                <a:solidFill>
                  <a:schemeClr val="tx2"/>
                </a:solidFill>
                <a:latin typeface="Montserrat" charset="0"/>
                <a:ea typeface="Montserrat" charset="0"/>
                <a:cs typeface="Montserrat" charset="0"/>
              </a:rPr>
              <a:t>“</a:t>
            </a:r>
            <a:r>
              <a:rPr lang="es-ES" sz="8000" b="1" dirty="0" smtClean="0">
                <a:solidFill>
                  <a:schemeClr val="tx2"/>
                </a:solidFill>
                <a:latin typeface="Montserrat" charset="0"/>
                <a:ea typeface="Montserrat" charset="0"/>
                <a:cs typeface="Montserrat" charset="0"/>
              </a:rPr>
              <a:t>Lista</a:t>
            </a:r>
            <a:r>
              <a:rPr lang="en-US" sz="8000" b="1" dirty="0" smtClean="0">
                <a:solidFill>
                  <a:schemeClr val="tx2"/>
                </a:solidFill>
                <a:latin typeface="Montserrat" charset="0"/>
                <a:ea typeface="Montserrat" charset="0"/>
                <a:cs typeface="Montserrat" charset="0"/>
              </a:rPr>
              <a:t> de Hitos”</a:t>
            </a:r>
            <a:endParaRPr lang="en-US" sz="8000" b="1" dirty="0">
              <a:solidFill>
                <a:schemeClr val="tx2"/>
              </a:solidFill>
              <a:latin typeface="Montserrat" charset="0"/>
              <a:ea typeface="Montserrat" charset="0"/>
              <a:cs typeface="Montserrat" charset="0"/>
            </a:endParaRPr>
          </a:p>
        </p:txBody>
      </p:sp>
      <p:sp>
        <p:nvSpPr>
          <p:cNvPr id="8" name="TextBox 7"/>
          <p:cNvSpPr txBox="1"/>
          <p:nvPr/>
        </p:nvSpPr>
        <p:spPr>
          <a:xfrm>
            <a:off x="12878596" y="2416537"/>
            <a:ext cx="9653158" cy="9130641"/>
          </a:xfrm>
          <a:prstGeom prst="rect">
            <a:avLst/>
          </a:prstGeom>
          <a:noFill/>
        </p:spPr>
        <p:txBody>
          <a:bodyPr wrap="square" rtlCol="0">
            <a:spAutoFit/>
          </a:bodyPr>
          <a:lstStyle/>
          <a:p>
            <a:pPr>
              <a:lnSpc>
                <a:spcPct val="150000"/>
              </a:lnSpc>
            </a:pPr>
            <a:r>
              <a:rPr lang="es-ES" dirty="0" smtClean="0">
                <a:solidFill>
                  <a:schemeClr val="tx2"/>
                </a:solidFill>
                <a:latin typeface="Raleway" charset="0"/>
                <a:ea typeface="Raleway" charset="0"/>
                <a:cs typeface="Raleway" charset="0"/>
              </a:rPr>
              <a:t>Son una serie de etapas dentro de un mismo proyecto. Se determinan desde la planificación previa del mismo, se van revisando a medida que avanza nuestro trabajo y se pueden ir modificando según las necesidades del proyecto o cliente. Por eso decimos, que normalmente son partes indispensables en los proyectos que siguen una metodología ágil, cuyo requisito principal es la flexibilidad de la herramienta, como es el caso del desarrollo software.</a:t>
            </a:r>
            <a:endParaRPr lang="en-US" dirty="0" smtClean="0">
              <a:solidFill>
                <a:schemeClr val="tx2"/>
              </a:solidFill>
              <a:latin typeface="Raleway" charset="0"/>
              <a:ea typeface="Raleway" charset="0"/>
              <a:cs typeface="Raleway" charset="0"/>
            </a:endParaRPr>
          </a:p>
        </p:txBody>
      </p:sp>
      <p:pic>
        <p:nvPicPr>
          <p:cNvPr id="4" name="Marcador de posición de imagen 3"/>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harpenSoften amount="-16000"/>
                    </a14:imgEffect>
                  </a14:imgLayer>
                </a14:imgProps>
              </a:ext>
              <a:ext uri="{28A0092B-C50C-407E-A947-70E740481C1C}">
                <a14:useLocalDpi xmlns:a14="http://schemas.microsoft.com/office/drawing/2010/main" val="0"/>
              </a:ext>
            </a:extLst>
          </a:blip>
          <a:srcRect l="20383" r="9480"/>
          <a:stretch/>
        </p:blipFill>
        <p:spPr>
          <a:xfrm>
            <a:off x="1" y="0"/>
            <a:ext cx="11840307" cy="13716000"/>
          </a:xfrm>
          <a:prstGeom prst="rect">
            <a:avLst/>
          </a:prstGeom>
        </p:spPr>
      </p:pic>
    </p:spTree>
    <p:extLst>
      <p:ext uri="{BB962C8B-B14F-4D97-AF65-F5344CB8AC3E}">
        <p14:creationId xmlns:p14="http://schemas.microsoft.com/office/powerpoint/2010/main" val="8708476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700D0"/>
            </a:gs>
            <a:gs pos="58000">
              <a:srgbClr val="0095C4"/>
            </a:gs>
            <a:gs pos="100000">
              <a:schemeClr val="accent2">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TextBox 10"/>
          <p:cNvSpPr txBox="1"/>
          <p:nvPr/>
        </p:nvSpPr>
        <p:spPr>
          <a:xfrm>
            <a:off x="6980663" y="8889145"/>
            <a:ext cx="10451076" cy="553998"/>
          </a:xfrm>
          <a:prstGeom prst="rect">
            <a:avLst/>
          </a:prstGeom>
          <a:noFill/>
        </p:spPr>
        <p:txBody>
          <a:bodyPr wrap="square" rtlCol="0">
            <a:spAutoFit/>
          </a:bodyPr>
          <a:lstStyle/>
          <a:p>
            <a:pPr algn="ctr"/>
            <a:r>
              <a:rPr lang="es-ES" sz="3000" dirty="0" smtClean="0">
                <a:solidFill>
                  <a:schemeClr val="bg1"/>
                </a:solidFill>
                <a:latin typeface="Raleway" charset="0"/>
                <a:ea typeface="Raleway" charset="0"/>
                <a:cs typeface="Raleway" charset="0"/>
              </a:rPr>
              <a:t>“Un </a:t>
            </a:r>
            <a:r>
              <a:rPr lang="es-ES" sz="3000" dirty="0">
                <a:solidFill>
                  <a:schemeClr val="bg1"/>
                </a:solidFill>
                <a:latin typeface="Raleway" charset="0"/>
                <a:ea typeface="Raleway" charset="0"/>
                <a:cs typeface="Raleway" charset="0"/>
              </a:rPr>
              <a:t>factor clave para asegurar el éxito de </a:t>
            </a:r>
            <a:r>
              <a:rPr lang="es-ES" sz="3000" dirty="0" smtClean="0">
                <a:solidFill>
                  <a:schemeClr val="bg1"/>
                </a:solidFill>
                <a:latin typeface="Raleway" charset="0"/>
                <a:ea typeface="Raleway" charset="0"/>
                <a:cs typeface="Raleway" charset="0"/>
              </a:rPr>
              <a:t>proyectos”</a:t>
            </a:r>
            <a:endParaRPr lang="en-US" sz="3000" dirty="0">
              <a:solidFill>
                <a:schemeClr val="bg1"/>
              </a:solidFill>
              <a:latin typeface="Raleway" charset="0"/>
              <a:ea typeface="Raleway" charset="0"/>
              <a:cs typeface="Raleway" charset="0"/>
            </a:endParaRPr>
          </a:p>
        </p:txBody>
      </p:sp>
      <p:sp>
        <p:nvSpPr>
          <p:cNvPr id="12" name="TextBox 11"/>
          <p:cNvSpPr txBox="1"/>
          <p:nvPr/>
        </p:nvSpPr>
        <p:spPr>
          <a:xfrm>
            <a:off x="5167458" y="7028041"/>
            <a:ext cx="14042755" cy="1692771"/>
          </a:xfrm>
          <a:prstGeom prst="rect">
            <a:avLst/>
          </a:prstGeom>
          <a:noFill/>
        </p:spPr>
        <p:txBody>
          <a:bodyPr wrap="none" rtlCol="0">
            <a:spAutoFit/>
          </a:bodyPr>
          <a:lstStyle/>
          <a:p>
            <a:pPr algn="ctr"/>
            <a:r>
              <a:rPr lang="es-ES" sz="10400" b="1" dirty="0" smtClean="0">
                <a:solidFill>
                  <a:schemeClr val="bg1"/>
                </a:solidFill>
                <a:latin typeface="Montserrat" charset="0"/>
                <a:ea typeface="Montserrat" charset="0"/>
                <a:cs typeface="Montserrat" charset="0"/>
              </a:rPr>
              <a:t>Matriz</a:t>
            </a:r>
            <a:r>
              <a:rPr lang="en-US" sz="10400" b="1" dirty="0" smtClean="0">
                <a:solidFill>
                  <a:schemeClr val="bg1"/>
                </a:solidFill>
                <a:latin typeface="Montserrat" charset="0"/>
                <a:ea typeface="Montserrat" charset="0"/>
                <a:cs typeface="Montserrat" charset="0"/>
              </a:rPr>
              <a:t> de Trazabilidad</a:t>
            </a:r>
            <a:endParaRPr lang="en-US" sz="10400" b="1" dirty="0">
              <a:solidFill>
                <a:schemeClr val="bg1"/>
              </a:solidFill>
              <a:latin typeface="Montserrat" charset="0"/>
              <a:ea typeface="Montserrat" charset="0"/>
              <a:cs typeface="Montserrat" charset="0"/>
            </a:endParaRPr>
          </a:p>
        </p:txBody>
      </p:sp>
      <p:grpSp>
        <p:nvGrpSpPr>
          <p:cNvPr id="5" name="Group 4"/>
          <p:cNvGrpSpPr/>
          <p:nvPr/>
        </p:nvGrpSpPr>
        <p:grpSpPr>
          <a:xfrm>
            <a:off x="10262119" y="3885747"/>
            <a:ext cx="3873862" cy="1908031"/>
            <a:chOff x="10048118" y="1964813"/>
            <a:chExt cx="4313354" cy="2124498"/>
          </a:xfrm>
          <a:solidFill>
            <a:schemeClr val="bg1">
              <a:lumMod val="95000"/>
            </a:schemeClr>
          </a:solidFill>
        </p:grpSpPr>
        <p:sp>
          <p:nvSpPr>
            <p:cNvPr id="13" name="Freeform 1025"/>
            <p:cNvSpPr>
              <a:spLocks/>
            </p:cNvSpPr>
            <p:nvPr/>
          </p:nvSpPr>
          <p:spPr bwMode="auto">
            <a:xfrm>
              <a:off x="13681008" y="2847729"/>
              <a:ext cx="680464" cy="1031944"/>
            </a:xfrm>
            <a:custGeom>
              <a:avLst/>
              <a:gdLst>
                <a:gd name="T0" fmla="*/ 14 w 242"/>
                <a:gd name="T1" fmla="*/ 367 h 367"/>
                <a:gd name="T2" fmla="*/ 0 w 242"/>
                <a:gd name="T3" fmla="*/ 358 h 367"/>
                <a:gd name="T4" fmla="*/ 229 w 242"/>
                <a:gd name="T5" fmla="*/ 0 h 367"/>
                <a:gd name="T6" fmla="*/ 242 w 242"/>
                <a:gd name="T7" fmla="*/ 9 h 367"/>
                <a:gd name="T8" fmla="*/ 14 w 242"/>
                <a:gd name="T9" fmla="*/ 367 h 367"/>
              </a:gdLst>
              <a:ahLst/>
              <a:cxnLst>
                <a:cxn ang="0">
                  <a:pos x="T0" y="T1"/>
                </a:cxn>
                <a:cxn ang="0">
                  <a:pos x="T2" y="T3"/>
                </a:cxn>
                <a:cxn ang="0">
                  <a:pos x="T4" y="T5"/>
                </a:cxn>
                <a:cxn ang="0">
                  <a:pos x="T6" y="T7"/>
                </a:cxn>
                <a:cxn ang="0">
                  <a:pos x="T8" y="T9"/>
                </a:cxn>
              </a:cxnLst>
              <a:rect l="0" t="0" r="r" b="b"/>
              <a:pathLst>
                <a:path w="242" h="367">
                  <a:moveTo>
                    <a:pt x="14" y="367"/>
                  </a:moveTo>
                  <a:lnTo>
                    <a:pt x="0" y="358"/>
                  </a:lnTo>
                  <a:lnTo>
                    <a:pt x="229" y="0"/>
                  </a:lnTo>
                  <a:lnTo>
                    <a:pt x="242" y="9"/>
                  </a:lnTo>
                  <a:lnTo>
                    <a:pt x="14" y="3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4" name="Freeform 1026"/>
            <p:cNvSpPr>
              <a:spLocks/>
            </p:cNvSpPr>
            <p:nvPr/>
          </p:nvSpPr>
          <p:spPr bwMode="auto">
            <a:xfrm>
              <a:off x="13298599" y="2926460"/>
              <a:ext cx="421775" cy="947590"/>
            </a:xfrm>
            <a:custGeom>
              <a:avLst/>
              <a:gdLst>
                <a:gd name="T0" fmla="*/ 136 w 150"/>
                <a:gd name="T1" fmla="*/ 337 h 337"/>
                <a:gd name="T2" fmla="*/ 0 w 150"/>
                <a:gd name="T3" fmla="*/ 6 h 337"/>
                <a:gd name="T4" fmla="*/ 14 w 150"/>
                <a:gd name="T5" fmla="*/ 0 h 337"/>
                <a:gd name="T6" fmla="*/ 150 w 150"/>
                <a:gd name="T7" fmla="*/ 331 h 337"/>
                <a:gd name="T8" fmla="*/ 136 w 150"/>
                <a:gd name="T9" fmla="*/ 337 h 337"/>
              </a:gdLst>
              <a:ahLst/>
              <a:cxnLst>
                <a:cxn ang="0">
                  <a:pos x="T0" y="T1"/>
                </a:cxn>
                <a:cxn ang="0">
                  <a:pos x="T2" y="T3"/>
                </a:cxn>
                <a:cxn ang="0">
                  <a:pos x="T4" y="T5"/>
                </a:cxn>
                <a:cxn ang="0">
                  <a:pos x="T6" y="T7"/>
                </a:cxn>
                <a:cxn ang="0">
                  <a:pos x="T8" y="T9"/>
                </a:cxn>
              </a:cxnLst>
              <a:rect l="0" t="0" r="r" b="b"/>
              <a:pathLst>
                <a:path w="150" h="337">
                  <a:moveTo>
                    <a:pt x="136" y="337"/>
                  </a:moveTo>
                  <a:lnTo>
                    <a:pt x="0" y="6"/>
                  </a:lnTo>
                  <a:lnTo>
                    <a:pt x="14" y="0"/>
                  </a:lnTo>
                  <a:lnTo>
                    <a:pt x="150" y="331"/>
                  </a:lnTo>
                  <a:lnTo>
                    <a:pt x="136"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5" name="Freeform 1027"/>
            <p:cNvSpPr>
              <a:spLocks/>
            </p:cNvSpPr>
            <p:nvPr/>
          </p:nvSpPr>
          <p:spPr bwMode="auto">
            <a:xfrm>
              <a:off x="13318282" y="2839292"/>
              <a:ext cx="1026320" cy="118098"/>
            </a:xfrm>
            <a:custGeom>
              <a:avLst/>
              <a:gdLst>
                <a:gd name="T0" fmla="*/ 1 w 365"/>
                <a:gd name="T1" fmla="*/ 42 h 42"/>
                <a:gd name="T2" fmla="*/ 0 w 365"/>
                <a:gd name="T3" fmla="*/ 27 h 42"/>
                <a:gd name="T4" fmla="*/ 364 w 365"/>
                <a:gd name="T5" fmla="*/ 0 h 42"/>
                <a:gd name="T6" fmla="*/ 365 w 365"/>
                <a:gd name="T7" fmla="*/ 16 h 42"/>
                <a:gd name="T8" fmla="*/ 1 w 365"/>
                <a:gd name="T9" fmla="*/ 42 h 42"/>
              </a:gdLst>
              <a:ahLst/>
              <a:cxnLst>
                <a:cxn ang="0">
                  <a:pos x="T0" y="T1"/>
                </a:cxn>
                <a:cxn ang="0">
                  <a:pos x="T2" y="T3"/>
                </a:cxn>
                <a:cxn ang="0">
                  <a:pos x="T4" y="T5"/>
                </a:cxn>
                <a:cxn ang="0">
                  <a:pos x="T6" y="T7"/>
                </a:cxn>
                <a:cxn ang="0">
                  <a:pos x="T8" y="T9"/>
                </a:cxn>
              </a:cxnLst>
              <a:rect l="0" t="0" r="r" b="b"/>
              <a:pathLst>
                <a:path w="365" h="42">
                  <a:moveTo>
                    <a:pt x="1" y="42"/>
                  </a:moveTo>
                  <a:lnTo>
                    <a:pt x="0" y="27"/>
                  </a:lnTo>
                  <a:lnTo>
                    <a:pt x="364" y="0"/>
                  </a:lnTo>
                  <a:lnTo>
                    <a:pt x="365" y="16"/>
                  </a:lnTo>
                  <a:lnTo>
                    <a:pt x="1"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6" name="Freeform 1028"/>
            <p:cNvSpPr>
              <a:spLocks/>
            </p:cNvSpPr>
            <p:nvPr/>
          </p:nvSpPr>
          <p:spPr bwMode="auto">
            <a:xfrm>
              <a:off x="13247985" y="1984495"/>
              <a:ext cx="92791" cy="950400"/>
            </a:xfrm>
            <a:custGeom>
              <a:avLst/>
              <a:gdLst>
                <a:gd name="T0" fmla="*/ 17 w 33"/>
                <a:gd name="T1" fmla="*/ 338 h 338"/>
                <a:gd name="T2" fmla="*/ 0 w 33"/>
                <a:gd name="T3" fmla="*/ 1 h 338"/>
                <a:gd name="T4" fmla="*/ 16 w 33"/>
                <a:gd name="T5" fmla="*/ 0 h 338"/>
                <a:gd name="T6" fmla="*/ 33 w 33"/>
                <a:gd name="T7" fmla="*/ 338 h 338"/>
                <a:gd name="T8" fmla="*/ 17 w 33"/>
                <a:gd name="T9" fmla="*/ 338 h 338"/>
              </a:gdLst>
              <a:ahLst/>
              <a:cxnLst>
                <a:cxn ang="0">
                  <a:pos x="T0" y="T1"/>
                </a:cxn>
                <a:cxn ang="0">
                  <a:pos x="T2" y="T3"/>
                </a:cxn>
                <a:cxn ang="0">
                  <a:pos x="T4" y="T5"/>
                </a:cxn>
                <a:cxn ang="0">
                  <a:pos x="T6" y="T7"/>
                </a:cxn>
                <a:cxn ang="0">
                  <a:pos x="T8" y="T9"/>
                </a:cxn>
              </a:cxnLst>
              <a:rect l="0" t="0" r="r" b="b"/>
              <a:pathLst>
                <a:path w="33" h="338">
                  <a:moveTo>
                    <a:pt x="17" y="338"/>
                  </a:moveTo>
                  <a:lnTo>
                    <a:pt x="0" y="1"/>
                  </a:lnTo>
                  <a:lnTo>
                    <a:pt x="16" y="0"/>
                  </a:lnTo>
                  <a:lnTo>
                    <a:pt x="33" y="338"/>
                  </a:lnTo>
                  <a:lnTo>
                    <a:pt x="17"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7" name="Freeform 1029"/>
            <p:cNvSpPr>
              <a:spLocks/>
            </p:cNvSpPr>
            <p:nvPr/>
          </p:nvSpPr>
          <p:spPr bwMode="auto">
            <a:xfrm>
              <a:off x="13256422" y="1967623"/>
              <a:ext cx="1102239" cy="911035"/>
            </a:xfrm>
            <a:custGeom>
              <a:avLst/>
              <a:gdLst>
                <a:gd name="T0" fmla="*/ 382 w 392"/>
                <a:gd name="T1" fmla="*/ 324 h 324"/>
                <a:gd name="T2" fmla="*/ 0 w 392"/>
                <a:gd name="T3" fmla="*/ 13 h 324"/>
                <a:gd name="T4" fmla="*/ 10 w 392"/>
                <a:gd name="T5" fmla="*/ 0 h 324"/>
                <a:gd name="T6" fmla="*/ 392 w 392"/>
                <a:gd name="T7" fmla="*/ 312 h 324"/>
                <a:gd name="T8" fmla="*/ 382 w 392"/>
                <a:gd name="T9" fmla="*/ 324 h 324"/>
              </a:gdLst>
              <a:ahLst/>
              <a:cxnLst>
                <a:cxn ang="0">
                  <a:pos x="T0" y="T1"/>
                </a:cxn>
                <a:cxn ang="0">
                  <a:pos x="T2" y="T3"/>
                </a:cxn>
                <a:cxn ang="0">
                  <a:pos x="T4" y="T5"/>
                </a:cxn>
                <a:cxn ang="0">
                  <a:pos x="T6" y="T7"/>
                </a:cxn>
                <a:cxn ang="0">
                  <a:pos x="T8" y="T9"/>
                </a:cxn>
              </a:cxnLst>
              <a:rect l="0" t="0" r="r" b="b"/>
              <a:pathLst>
                <a:path w="392" h="324">
                  <a:moveTo>
                    <a:pt x="382" y="324"/>
                  </a:moveTo>
                  <a:lnTo>
                    <a:pt x="0" y="13"/>
                  </a:lnTo>
                  <a:lnTo>
                    <a:pt x="10" y="0"/>
                  </a:lnTo>
                  <a:lnTo>
                    <a:pt x="392" y="312"/>
                  </a:lnTo>
                  <a:lnTo>
                    <a:pt x="382" y="3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8" name="Rectangle 1030"/>
            <p:cNvSpPr>
              <a:spLocks noChangeArrowheads="1"/>
            </p:cNvSpPr>
            <p:nvPr/>
          </p:nvSpPr>
          <p:spPr bwMode="auto">
            <a:xfrm>
              <a:off x="12134499" y="1964813"/>
              <a:ext cx="1135981" cy="42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19" name="Freeform 1031"/>
            <p:cNvSpPr>
              <a:spLocks/>
            </p:cNvSpPr>
            <p:nvPr/>
          </p:nvSpPr>
          <p:spPr bwMode="auto">
            <a:xfrm>
              <a:off x="12123250" y="1967623"/>
              <a:ext cx="1158476" cy="660783"/>
            </a:xfrm>
            <a:custGeom>
              <a:avLst/>
              <a:gdLst>
                <a:gd name="T0" fmla="*/ 8 w 412"/>
                <a:gd name="T1" fmla="*/ 235 h 235"/>
                <a:gd name="T2" fmla="*/ 0 w 412"/>
                <a:gd name="T3" fmla="*/ 221 h 235"/>
                <a:gd name="T4" fmla="*/ 404 w 412"/>
                <a:gd name="T5" fmla="*/ 0 h 235"/>
                <a:gd name="T6" fmla="*/ 412 w 412"/>
                <a:gd name="T7" fmla="*/ 14 h 235"/>
                <a:gd name="T8" fmla="*/ 8 w 412"/>
                <a:gd name="T9" fmla="*/ 235 h 235"/>
              </a:gdLst>
              <a:ahLst/>
              <a:cxnLst>
                <a:cxn ang="0">
                  <a:pos x="T0" y="T1"/>
                </a:cxn>
                <a:cxn ang="0">
                  <a:pos x="T2" y="T3"/>
                </a:cxn>
                <a:cxn ang="0">
                  <a:pos x="T4" y="T5"/>
                </a:cxn>
                <a:cxn ang="0">
                  <a:pos x="T6" y="T7"/>
                </a:cxn>
                <a:cxn ang="0">
                  <a:pos x="T8" y="T9"/>
                </a:cxn>
              </a:cxnLst>
              <a:rect l="0" t="0" r="r" b="b"/>
              <a:pathLst>
                <a:path w="412" h="235">
                  <a:moveTo>
                    <a:pt x="8" y="235"/>
                  </a:moveTo>
                  <a:lnTo>
                    <a:pt x="0" y="221"/>
                  </a:lnTo>
                  <a:lnTo>
                    <a:pt x="404" y="0"/>
                  </a:lnTo>
                  <a:lnTo>
                    <a:pt x="412" y="14"/>
                  </a:lnTo>
                  <a:lnTo>
                    <a:pt x="8"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0" name="Freeform 1032"/>
            <p:cNvSpPr>
              <a:spLocks/>
            </p:cNvSpPr>
            <p:nvPr/>
          </p:nvSpPr>
          <p:spPr bwMode="auto">
            <a:xfrm>
              <a:off x="11167227" y="2586227"/>
              <a:ext cx="972895" cy="292431"/>
            </a:xfrm>
            <a:custGeom>
              <a:avLst/>
              <a:gdLst>
                <a:gd name="T0" fmla="*/ 4 w 346"/>
                <a:gd name="T1" fmla="*/ 104 h 104"/>
                <a:gd name="T2" fmla="*/ 0 w 346"/>
                <a:gd name="T3" fmla="*/ 89 h 104"/>
                <a:gd name="T4" fmla="*/ 342 w 346"/>
                <a:gd name="T5" fmla="*/ 0 h 104"/>
                <a:gd name="T6" fmla="*/ 346 w 346"/>
                <a:gd name="T7" fmla="*/ 16 h 104"/>
                <a:gd name="T8" fmla="*/ 4 w 346"/>
                <a:gd name="T9" fmla="*/ 104 h 104"/>
              </a:gdLst>
              <a:ahLst/>
              <a:cxnLst>
                <a:cxn ang="0">
                  <a:pos x="T0" y="T1"/>
                </a:cxn>
                <a:cxn ang="0">
                  <a:pos x="T2" y="T3"/>
                </a:cxn>
                <a:cxn ang="0">
                  <a:pos x="T4" y="T5"/>
                </a:cxn>
                <a:cxn ang="0">
                  <a:pos x="T6" y="T7"/>
                </a:cxn>
                <a:cxn ang="0">
                  <a:pos x="T8" y="T9"/>
                </a:cxn>
              </a:cxnLst>
              <a:rect l="0" t="0" r="r" b="b"/>
              <a:pathLst>
                <a:path w="346" h="104">
                  <a:moveTo>
                    <a:pt x="4" y="104"/>
                  </a:moveTo>
                  <a:lnTo>
                    <a:pt x="0" y="89"/>
                  </a:lnTo>
                  <a:lnTo>
                    <a:pt x="342" y="0"/>
                  </a:lnTo>
                  <a:lnTo>
                    <a:pt x="346" y="16"/>
                  </a:lnTo>
                  <a:lnTo>
                    <a:pt x="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1" name="Freeform 1033"/>
            <p:cNvSpPr>
              <a:spLocks/>
            </p:cNvSpPr>
            <p:nvPr/>
          </p:nvSpPr>
          <p:spPr bwMode="auto">
            <a:xfrm>
              <a:off x="10343362" y="1964813"/>
              <a:ext cx="1793950" cy="354291"/>
            </a:xfrm>
            <a:custGeom>
              <a:avLst/>
              <a:gdLst>
                <a:gd name="T0" fmla="*/ 3 w 638"/>
                <a:gd name="T1" fmla="*/ 126 h 126"/>
                <a:gd name="T2" fmla="*/ 0 w 638"/>
                <a:gd name="T3" fmla="*/ 111 h 126"/>
                <a:gd name="T4" fmla="*/ 635 w 638"/>
                <a:gd name="T5" fmla="*/ 0 h 126"/>
                <a:gd name="T6" fmla="*/ 638 w 638"/>
                <a:gd name="T7" fmla="*/ 15 h 126"/>
                <a:gd name="T8" fmla="*/ 3 w 638"/>
                <a:gd name="T9" fmla="*/ 126 h 126"/>
              </a:gdLst>
              <a:ahLst/>
              <a:cxnLst>
                <a:cxn ang="0">
                  <a:pos x="T0" y="T1"/>
                </a:cxn>
                <a:cxn ang="0">
                  <a:pos x="T2" y="T3"/>
                </a:cxn>
                <a:cxn ang="0">
                  <a:pos x="T4" y="T5"/>
                </a:cxn>
                <a:cxn ang="0">
                  <a:pos x="T6" y="T7"/>
                </a:cxn>
                <a:cxn ang="0">
                  <a:pos x="T8" y="T9"/>
                </a:cxn>
              </a:cxnLst>
              <a:rect l="0" t="0" r="r" b="b"/>
              <a:pathLst>
                <a:path w="638" h="126">
                  <a:moveTo>
                    <a:pt x="3" y="126"/>
                  </a:moveTo>
                  <a:lnTo>
                    <a:pt x="0" y="111"/>
                  </a:lnTo>
                  <a:lnTo>
                    <a:pt x="635" y="0"/>
                  </a:lnTo>
                  <a:lnTo>
                    <a:pt x="638" y="15"/>
                  </a:lnTo>
                  <a:lnTo>
                    <a:pt x="3"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2" name="Rectangle 1034"/>
            <p:cNvSpPr>
              <a:spLocks noChangeArrowheads="1"/>
            </p:cNvSpPr>
            <p:nvPr/>
          </p:nvSpPr>
          <p:spPr bwMode="auto">
            <a:xfrm>
              <a:off x="12112003" y="1987307"/>
              <a:ext cx="44989" cy="621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3" name="Freeform 1035"/>
            <p:cNvSpPr>
              <a:spLocks/>
            </p:cNvSpPr>
            <p:nvPr/>
          </p:nvSpPr>
          <p:spPr bwMode="auto">
            <a:xfrm>
              <a:off x="10334925" y="2279738"/>
              <a:ext cx="851987" cy="596109"/>
            </a:xfrm>
            <a:custGeom>
              <a:avLst/>
              <a:gdLst>
                <a:gd name="T0" fmla="*/ 294 w 303"/>
                <a:gd name="T1" fmla="*/ 212 h 212"/>
                <a:gd name="T2" fmla="*/ 0 w 303"/>
                <a:gd name="T3" fmla="*/ 13 h 212"/>
                <a:gd name="T4" fmla="*/ 9 w 303"/>
                <a:gd name="T5" fmla="*/ 0 h 212"/>
                <a:gd name="T6" fmla="*/ 303 w 303"/>
                <a:gd name="T7" fmla="*/ 199 h 212"/>
                <a:gd name="T8" fmla="*/ 294 w 303"/>
                <a:gd name="T9" fmla="*/ 212 h 212"/>
              </a:gdLst>
              <a:ahLst/>
              <a:cxnLst>
                <a:cxn ang="0">
                  <a:pos x="T0" y="T1"/>
                </a:cxn>
                <a:cxn ang="0">
                  <a:pos x="T2" y="T3"/>
                </a:cxn>
                <a:cxn ang="0">
                  <a:pos x="T4" y="T5"/>
                </a:cxn>
                <a:cxn ang="0">
                  <a:pos x="T6" y="T7"/>
                </a:cxn>
                <a:cxn ang="0">
                  <a:pos x="T8" y="T9"/>
                </a:cxn>
              </a:cxnLst>
              <a:rect l="0" t="0" r="r" b="b"/>
              <a:pathLst>
                <a:path w="303" h="212">
                  <a:moveTo>
                    <a:pt x="294" y="212"/>
                  </a:moveTo>
                  <a:lnTo>
                    <a:pt x="0" y="13"/>
                  </a:lnTo>
                  <a:lnTo>
                    <a:pt x="9" y="0"/>
                  </a:lnTo>
                  <a:lnTo>
                    <a:pt x="303" y="199"/>
                  </a:lnTo>
                  <a:lnTo>
                    <a:pt x="294"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4" name="Freeform 1036"/>
            <p:cNvSpPr>
              <a:spLocks/>
            </p:cNvSpPr>
            <p:nvPr/>
          </p:nvSpPr>
          <p:spPr bwMode="auto">
            <a:xfrm>
              <a:off x="10059365" y="2839292"/>
              <a:ext cx="1124734" cy="624227"/>
            </a:xfrm>
            <a:custGeom>
              <a:avLst/>
              <a:gdLst>
                <a:gd name="T0" fmla="*/ 7 w 400"/>
                <a:gd name="T1" fmla="*/ 222 h 222"/>
                <a:gd name="T2" fmla="*/ 0 w 400"/>
                <a:gd name="T3" fmla="*/ 208 h 222"/>
                <a:gd name="T4" fmla="*/ 393 w 400"/>
                <a:gd name="T5" fmla="*/ 0 h 222"/>
                <a:gd name="T6" fmla="*/ 400 w 400"/>
                <a:gd name="T7" fmla="*/ 14 h 222"/>
                <a:gd name="T8" fmla="*/ 7 w 400"/>
                <a:gd name="T9" fmla="*/ 222 h 222"/>
              </a:gdLst>
              <a:ahLst/>
              <a:cxnLst>
                <a:cxn ang="0">
                  <a:pos x="T0" y="T1"/>
                </a:cxn>
                <a:cxn ang="0">
                  <a:pos x="T2" y="T3"/>
                </a:cxn>
                <a:cxn ang="0">
                  <a:pos x="T4" y="T5"/>
                </a:cxn>
                <a:cxn ang="0">
                  <a:pos x="T6" y="T7"/>
                </a:cxn>
                <a:cxn ang="0">
                  <a:pos x="T8" y="T9"/>
                </a:cxn>
              </a:cxnLst>
              <a:rect l="0" t="0" r="r" b="b"/>
              <a:pathLst>
                <a:path w="400" h="222">
                  <a:moveTo>
                    <a:pt x="7" y="222"/>
                  </a:moveTo>
                  <a:lnTo>
                    <a:pt x="0" y="208"/>
                  </a:lnTo>
                  <a:lnTo>
                    <a:pt x="393" y="0"/>
                  </a:lnTo>
                  <a:lnTo>
                    <a:pt x="400" y="14"/>
                  </a:lnTo>
                  <a:lnTo>
                    <a:pt x="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5" name="Freeform 1037"/>
            <p:cNvSpPr>
              <a:spLocks/>
            </p:cNvSpPr>
            <p:nvPr/>
          </p:nvSpPr>
          <p:spPr bwMode="auto">
            <a:xfrm>
              <a:off x="10048118" y="2290984"/>
              <a:ext cx="320549" cy="1158477"/>
            </a:xfrm>
            <a:custGeom>
              <a:avLst/>
              <a:gdLst>
                <a:gd name="T0" fmla="*/ 15 w 114"/>
                <a:gd name="T1" fmla="*/ 412 h 412"/>
                <a:gd name="T2" fmla="*/ 0 w 114"/>
                <a:gd name="T3" fmla="*/ 408 h 412"/>
                <a:gd name="T4" fmla="*/ 99 w 114"/>
                <a:gd name="T5" fmla="*/ 0 h 412"/>
                <a:gd name="T6" fmla="*/ 114 w 114"/>
                <a:gd name="T7" fmla="*/ 4 h 412"/>
                <a:gd name="T8" fmla="*/ 15 w 114"/>
                <a:gd name="T9" fmla="*/ 412 h 412"/>
              </a:gdLst>
              <a:ahLst/>
              <a:cxnLst>
                <a:cxn ang="0">
                  <a:pos x="T0" y="T1"/>
                </a:cxn>
                <a:cxn ang="0">
                  <a:pos x="T2" y="T3"/>
                </a:cxn>
                <a:cxn ang="0">
                  <a:pos x="T4" y="T5"/>
                </a:cxn>
                <a:cxn ang="0">
                  <a:pos x="T6" y="T7"/>
                </a:cxn>
                <a:cxn ang="0">
                  <a:pos x="T8" y="T9"/>
                </a:cxn>
              </a:cxnLst>
              <a:rect l="0" t="0" r="r" b="b"/>
              <a:pathLst>
                <a:path w="114" h="412">
                  <a:moveTo>
                    <a:pt x="15" y="412"/>
                  </a:moveTo>
                  <a:lnTo>
                    <a:pt x="0" y="408"/>
                  </a:lnTo>
                  <a:lnTo>
                    <a:pt x="99" y="0"/>
                  </a:lnTo>
                  <a:lnTo>
                    <a:pt x="114" y="4"/>
                  </a:lnTo>
                  <a:lnTo>
                    <a:pt x="15" y="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6" name="Freeform 1038"/>
            <p:cNvSpPr>
              <a:spLocks/>
            </p:cNvSpPr>
            <p:nvPr/>
          </p:nvSpPr>
          <p:spPr bwMode="auto">
            <a:xfrm>
              <a:off x="12128875" y="2589040"/>
              <a:ext cx="1195030" cy="368352"/>
            </a:xfrm>
            <a:custGeom>
              <a:avLst/>
              <a:gdLst>
                <a:gd name="T0" fmla="*/ 421 w 425"/>
                <a:gd name="T1" fmla="*/ 131 h 131"/>
                <a:gd name="T2" fmla="*/ 0 w 425"/>
                <a:gd name="T3" fmla="*/ 15 h 131"/>
                <a:gd name="T4" fmla="*/ 4 w 425"/>
                <a:gd name="T5" fmla="*/ 0 h 131"/>
                <a:gd name="T6" fmla="*/ 425 w 425"/>
                <a:gd name="T7" fmla="*/ 116 h 131"/>
                <a:gd name="T8" fmla="*/ 421 w 425"/>
                <a:gd name="T9" fmla="*/ 131 h 131"/>
              </a:gdLst>
              <a:ahLst/>
              <a:cxnLst>
                <a:cxn ang="0">
                  <a:pos x="T0" y="T1"/>
                </a:cxn>
                <a:cxn ang="0">
                  <a:pos x="T2" y="T3"/>
                </a:cxn>
                <a:cxn ang="0">
                  <a:pos x="T4" y="T5"/>
                </a:cxn>
                <a:cxn ang="0">
                  <a:pos x="T6" y="T7"/>
                </a:cxn>
                <a:cxn ang="0">
                  <a:pos x="T8" y="T9"/>
                </a:cxn>
              </a:cxnLst>
              <a:rect l="0" t="0" r="r" b="b"/>
              <a:pathLst>
                <a:path w="425" h="131">
                  <a:moveTo>
                    <a:pt x="421" y="131"/>
                  </a:moveTo>
                  <a:lnTo>
                    <a:pt x="0" y="15"/>
                  </a:lnTo>
                  <a:lnTo>
                    <a:pt x="4" y="0"/>
                  </a:lnTo>
                  <a:lnTo>
                    <a:pt x="425" y="116"/>
                  </a:lnTo>
                  <a:lnTo>
                    <a:pt x="42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7" name="Freeform 1039"/>
            <p:cNvSpPr>
              <a:spLocks/>
            </p:cNvSpPr>
            <p:nvPr/>
          </p:nvSpPr>
          <p:spPr bwMode="auto">
            <a:xfrm>
              <a:off x="12840270" y="3883178"/>
              <a:ext cx="866046" cy="206133"/>
            </a:xfrm>
            <a:custGeom>
              <a:avLst/>
              <a:gdLst>
                <a:gd name="T0" fmla="*/ 4 w 406"/>
                <a:gd name="T1" fmla="*/ 105 h 105"/>
                <a:gd name="T2" fmla="*/ 0 w 406"/>
                <a:gd name="T3" fmla="*/ 90 h 105"/>
                <a:gd name="T4" fmla="*/ 402 w 406"/>
                <a:gd name="T5" fmla="*/ 0 h 105"/>
                <a:gd name="T6" fmla="*/ 406 w 406"/>
                <a:gd name="T7" fmla="*/ 15 h 105"/>
                <a:gd name="T8" fmla="*/ 4 w 406"/>
                <a:gd name="T9" fmla="*/ 105 h 105"/>
              </a:gdLst>
              <a:ahLst/>
              <a:cxnLst>
                <a:cxn ang="0">
                  <a:pos x="T0" y="T1"/>
                </a:cxn>
                <a:cxn ang="0">
                  <a:pos x="T2" y="T3"/>
                </a:cxn>
                <a:cxn ang="0">
                  <a:pos x="T4" y="T5"/>
                </a:cxn>
                <a:cxn ang="0">
                  <a:pos x="T6" y="T7"/>
                </a:cxn>
                <a:cxn ang="0">
                  <a:pos x="T8" y="T9"/>
                </a:cxn>
              </a:cxnLst>
              <a:rect l="0" t="0" r="r" b="b"/>
              <a:pathLst>
                <a:path w="406" h="105">
                  <a:moveTo>
                    <a:pt x="4" y="105"/>
                  </a:moveTo>
                  <a:lnTo>
                    <a:pt x="0" y="90"/>
                  </a:lnTo>
                  <a:lnTo>
                    <a:pt x="402" y="0"/>
                  </a:lnTo>
                  <a:lnTo>
                    <a:pt x="406" y="15"/>
                  </a:lnTo>
                  <a:lnTo>
                    <a:pt x="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8" name="Freeform 1040"/>
            <p:cNvSpPr>
              <a:spLocks/>
            </p:cNvSpPr>
            <p:nvPr/>
          </p:nvSpPr>
          <p:spPr bwMode="auto">
            <a:xfrm>
              <a:off x="12530969" y="2918023"/>
              <a:ext cx="801373" cy="669218"/>
            </a:xfrm>
            <a:custGeom>
              <a:avLst/>
              <a:gdLst>
                <a:gd name="T0" fmla="*/ 10 w 285"/>
                <a:gd name="T1" fmla="*/ 238 h 238"/>
                <a:gd name="T2" fmla="*/ 0 w 285"/>
                <a:gd name="T3" fmla="*/ 226 h 238"/>
                <a:gd name="T4" fmla="*/ 275 w 285"/>
                <a:gd name="T5" fmla="*/ 0 h 238"/>
                <a:gd name="T6" fmla="*/ 285 w 285"/>
                <a:gd name="T7" fmla="*/ 12 h 238"/>
                <a:gd name="T8" fmla="*/ 10 w 285"/>
                <a:gd name="T9" fmla="*/ 238 h 238"/>
              </a:gdLst>
              <a:ahLst/>
              <a:cxnLst>
                <a:cxn ang="0">
                  <a:pos x="T0" y="T1"/>
                </a:cxn>
                <a:cxn ang="0">
                  <a:pos x="T2" y="T3"/>
                </a:cxn>
                <a:cxn ang="0">
                  <a:pos x="T4" y="T5"/>
                </a:cxn>
                <a:cxn ang="0">
                  <a:pos x="T6" y="T7"/>
                </a:cxn>
                <a:cxn ang="0">
                  <a:pos x="T8" y="T9"/>
                </a:cxn>
              </a:cxnLst>
              <a:rect l="0" t="0" r="r" b="b"/>
              <a:pathLst>
                <a:path w="285" h="238">
                  <a:moveTo>
                    <a:pt x="10" y="238"/>
                  </a:moveTo>
                  <a:lnTo>
                    <a:pt x="0" y="226"/>
                  </a:lnTo>
                  <a:lnTo>
                    <a:pt x="275" y="0"/>
                  </a:lnTo>
                  <a:lnTo>
                    <a:pt x="285" y="12"/>
                  </a:lnTo>
                  <a:lnTo>
                    <a:pt x="1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29" name="Rectangle 1041"/>
            <p:cNvSpPr>
              <a:spLocks noChangeArrowheads="1"/>
            </p:cNvSpPr>
            <p:nvPr/>
          </p:nvSpPr>
          <p:spPr bwMode="auto">
            <a:xfrm>
              <a:off x="12112003" y="2608723"/>
              <a:ext cx="50906" cy="8355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30" name="Freeform 1042"/>
            <p:cNvSpPr>
              <a:spLocks/>
            </p:cNvSpPr>
            <p:nvPr/>
          </p:nvSpPr>
          <p:spPr bwMode="auto">
            <a:xfrm>
              <a:off x="11155979" y="2844918"/>
              <a:ext cx="539873" cy="699672"/>
            </a:xfrm>
            <a:custGeom>
              <a:avLst/>
              <a:gdLst>
                <a:gd name="T0" fmla="*/ 171 w 184"/>
                <a:gd name="T1" fmla="*/ 252 h 252"/>
                <a:gd name="T2" fmla="*/ 0 w 184"/>
                <a:gd name="T3" fmla="*/ 9 h 252"/>
                <a:gd name="T4" fmla="*/ 12 w 184"/>
                <a:gd name="T5" fmla="*/ 0 h 252"/>
                <a:gd name="T6" fmla="*/ 184 w 184"/>
                <a:gd name="T7" fmla="*/ 243 h 252"/>
                <a:gd name="T8" fmla="*/ 171 w 184"/>
                <a:gd name="T9" fmla="*/ 252 h 252"/>
              </a:gdLst>
              <a:ahLst/>
              <a:cxnLst>
                <a:cxn ang="0">
                  <a:pos x="T0" y="T1"/>
                </a:cxn>
                <a:cxn ang="0">
                  <a:pos x="T2" y="T3"/>
                </a:cxn>
                <a:cxn ang="0">
                  <a:pos x="T4" y="T5"/>
                </a:cxn>
                <a:cxn ang="0">
                  <a:pos x="T6" y="T7"/>
                </a:cxn>
                <a:cxn ang="0">
                  <a:pos x="T8" y="T9"/>
                </a:cxn>
              </a:cxnLst>
              <a:rect l="0" t="0" r="r" b="b"/>
              <a:pathLst>
                <a:path w="184" h="252">
                  <a:moveTo>
                    <a:pt x="171" y="252"/>
                  </a:moveTo>
                  <a:lnTo>
                    <a:pt x="0" y="9"/>
                  </a:lnTo>
                  <a:lnTo>
                    <a:pt x="12" y="0"/>
                  </a:lnTo>
                  <a:lnTo>
                    <a:pt x="184" y="243"/>
                  </a:lnTo>
                  <a:lnTo>
                    <a:pt x="171"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31" name="Freeform 1043"/>
            <p:cNvSpPr>
              <a:spLocks/>
            </p:cNvSpPr>
            <p:nvPr/>
          </p:nvSpPr>
          <p:spPr bwMode="auto">
            <a:xfrm>
              <a:off x="10064988" y="3421343"/>
              <a:ext cx="1459344" cy="371114"/>
            </a:xfrm>
            <a:custGeom>
              <a:avLst/>
              <a:gdLst>
                <a:gd name="T0" fmla="*/ 550 w 553"/>
                <a:gd name="T1" fmla="*/ 128 h 128"/>
                <a:gd name="T2" fmla="*/ 0 w 553"/>
                <a:gd name="T3" fmla="*/ 16 h 128"/>
                <a:gd name="T4" fmla="*/ 3 w 553"/>
                <a:gd name="T5" fmla="*/ 0 h 128"/>
                <a:gd name="T6" fmla="*/ 553 w 553"/>
                <a:gd name="T7" fmla="*/ 113 h 128"/>
                <a:gd name="T8" fmla="*/ 550 w 553"/>
                <a:gd name="T9" fmla="*/ 128 h 128"/>
              </a:gdLst>
              <a:ahLst/>
              <a:cxnLst>
                <a:cxn ang="0">
                  <a:pos x="T0" y="T1"/>
                </a:cxn>
                <a:cxn ang="0">
                  <a:pos x="T2" y="T3"/>
                </a:cxn>
                <a:cxn ang="0">
                  <a:pos x="T4" y="T5"/>
                </a:cxn>
                <a:cxn ang="0">
                  <a:pos x="T6" y="T7"/>
                </a:cxn>
                <a:cxn ang="0">
                  <a:pos x="T8" y="T9"/>
                </a:cxn>
              </a:cxnLst>
              <a:rect l="0" t="0" r="r" b="b"/>
              <a:pathLst>
                <a:path w="553" h="128">
                  <a:moveTo>
                    <a:pt x="550" y="128"/>
                  </a:moveTo>
                  <a:lnTo>
                    <a:pt x="0" y="16"/>
                  </a:lnTo>
                  <a:lnTo>
                    <a:pt x="3" y="0"/>
                  </a:lnTo>
                  <a:lnTo>
                    <a:pt x="553" y="113"/>
                  </a:lnTo>
                  <a:lnTo>
                    <a:pt x="55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grpSp>
      <p:grpSp>
        <p:nvGrpSpPr>
          <p:cNvPr id="42" name="Group 41"/>
          <p:cNvGrpSpPr/>
          <p:nvPr/>
        </p:nvGrpSpPr>
        <p:grpSpPr>
          <a:xfrm>
            <a:off x="10209087" y="3827238"/>
            <a:ext cx="3982452" cy="1861171"/>
            <a:chOff x="9989069" y="1874834"/>
            <a:chExt cx="4434264" cy="2072322"/>
          </a:xfrm>
          <a:solidFill>
            <a:schemeClr val="bg1"/>
          </a:solidFill>
        </p:grpSpPr>
        <p:sp>
          <p:nvSpPr>
            <p:cNvPr id="43" name="Oval 1044"/>
            <p:cNvSpPr>
              <a:spLocks noChangeArrowheads="1"/>
            </p:cNvSpPr>
            <p:nvPr/>
          </p:nvSpPr>
          <p:spPr bwMode="auto">
            <a:xfrm>
              <a:off x="12033273" y="2490624"/>
              <a:ext cx="196828" cy="1968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4" name="Oval 1045"/>
            <p:cNvSpPr>
              <a:spLocks noChangeArrowheads="1"/>
            </p:cNvSpPr>
            <p:nvPr/>
          </p:nvSpPr>
          <p:spPr bwMode="auto">
            <a:xfrm>
              <a:off x="13211433" y="2828044"/>
              <a:ext cx="219324" cy="2165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5" name="Oval 1046"/>
            <p:cNvSpPr>
              <a:spLocks noChangeArrowheads="1"/>
            </p:cNvSpPr>
            <p:nvPr/>
          </p:nvSpPr>
          <p:spPr bwMode="auto">
            <a:xfrm>
              <a:off x="13163631" y="1874834"/>
              <a:ext cx="219324" cy="219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6" name="Oval 1047"/>
            <p:cNvSpPr>
              <a:spLocks noChangeArrowheads="1"/>
            </p:cNvSpPr>
            <p:nvPr/>
          </p:nvSpPr>
          <p:spPr bwMode="auto">
            <a:xfrm>
              <a:off x="14263058" y="2780244"/>
              <a:ext cx="160275" cy="15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7" name="Oval 1048"/>
            <p:cNvSpPr>
              <a:spLocks noChangeArrowheads="1"/>
            </p:cNvSpPr>
            <p:nvPr/>
          </p:nvSpPr>
          <p:spPr bwMode="auto">
            <a:xfrm>
              <a:off x="11091308" y="2777432"/>
              <a:ext cx="160275" cy="160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8" name="Oval 1049"/>
            <p:cNvSpPr>
              <a:spLocks noChangeArrowheads="1"/>
            </p:cNvSpPr>
            <p:nvPr/>
          </p:nvSpPr>
          <p:spPr bwMode="auto">
            <a:xfrm>
              <a:off x="12038896" y="1891704"/>
              <a:ext cx="185582" cy="1855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49" name="Oval 1050"/>
            <p:cNvSpPr>
              <a:spLocks noChangeArrowheads="1"/>
            </p:cNvSpPr>
            <p:nvPr/>
          </p:nvSpPr>
          <p:spPr bwMode="auto">
            <a:xfrm>
              <a:off x="9989069" y="3348235"/>
              <a:ext cx="160275" cy="15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50" name="Oval 1051"/>
            <p:cNvSpPr>
              <a:spLocks noChangeArrowheads="1"/>
            </p:cNvSpPr>
            <p:nvPr/>
          </p:nvSpPr>
          <p:spPr bwMode="auto">
            <a:xfrm>
              <a:off x="13621961" y="3786881"/>
              <a:ext cx="154651" cy="160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
          <p:nvSpPr>
            <p:cNvPr id="51" name="Oval 1052"/>
            <p:cNvSpPr>
              <a:spLocks noChangeArrowheads="1"/>
            </p:cNvSpPr>
            <p:nvPr/>
          </p:nvSpPr>
          <p:spPr bwMode="auto">
            <a:xfrm>
              <a:off x="10267440" y="2217877"/>
              <a:ext cx="157463" cy="15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grpSp>
      <p:sp>
        <p:nvSpPr>
          <p:cNvPr id="2" name="Rectangle 1"/>
          <p:cNvSpPr/>
          <p:nvPr/>
        </p:nvSpPr>
        <p:spPr>
          <a:xfrm>
            <a:off x="3424304" y="3203173"/>
            <a:ext cx="17552019" cy="76497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053"/>
          <p:cNvSpPr>
            <a:spLocks/>
          </p:cNvSpPr>
          <p:nvPr/>
        </p:nvSpPr>
        <p:spPr bwMode="auto">
          <a:xfrm>
            <a:off x="11469228" y="5196789"/>
            <a:ext cx="1300548" cy="1596013"/>
          </a:xfrm>
          <a:custGeom>
            <a:avLst/>
            <a:gdLst>
              <a:gd name="T0" fmla="*/ 265 w 521"/>
              <a:gd name="T1" fmla="*/ 0 h 638"/>
              <a:gd name="T2" fmla="*/ 54 w 521"/>
              <a:gd name="T3" fmla="*/ 117 h 638"/>
              <a:gd name="T4" fmla="*/ 41 w 521"/>
              <a:gd name="T5" fmla="*/ 251 h 638"/>
              <a:gd name="T6" fmla="*/ 0 w 521"/>
              <a:gd name="T7" fmla="*/ 391 h 638"/>
              <a:gd name="T8" fmla="*/ 48 w 521"/>
              <a:gd name="T9" fmla="*/ 413 h 638"/>
              <a:gd name="T10" fmla="*/ 34 w 521"/>
              <a:gd name="T11" fmla="*/ 444 h 638"/>
              <a:gd name="T12" fmla="*/ 52 w 521"/>
              <a:gd name="T13" fmla="*/ 459 h 638"/>
              <a:gd name="T14" fmla="*/ 37 w 521"/>
              <a:gd name="T15" fmla="*/ 470 h 638"/>
              <a:gd name="T16" fmla="*/ 49 w 521"/>
              <a:gd name="T17" fmla="*/ 507 h 638"/>
              <a:gd name="T18" fmla="*/ 49 w 521"/>
              <a:gd name="T19" fmla="*/ 506 h 638"/>
              <a:gd name="T20" fmla="*/ 74 w 521"/>
              <a:gd name="T21" fmla="*/ 556 h 638"/>
              <a:gd name="T22" fmla="*/ 180 w 521"/>
              <a:gd name="T23" fmla="*/ 544 h 638"/>
              <a:gd name="T24" fmla="*/ 180 w 521"/>
              <a:gd name="T25" fmla="*/ 638 h 638"/>
              <a:gd name="T26" fmla="*/ 423 w 521"/>
              <a:gd name="T27" fmla="*/ 638 h 638"/>
              <a:gd name="T28" fmla="*/ 416 w 521"/>
              <a:gd name="T29" fmla="*/ 504 h 638"/>
              <a:gd name="T30" fmla="*/ 521 w 521"/>
              <a:gd name="T31" fmla="*/ 265 h 638"/>
              <a:gd name="T32" fmla="*/ 265 w 521"/>
              <a:gd name="T33"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1" h="638">
                <a:moveTo>
                  <a:pt x="265" y="0"/>
                </a:moveTo>
                <a:cubicBezTo>
                  <a:pt x="158" y="0"/>
                  <a:pt x="92" y="39"/>
                  <a:pt x="54" y="117"/>
                </a:cubicBezTo>
                <a:cubicBezTo>
                  <a:pt x="38" y="149"/>
                  <a:pt x="27" y="237"/>
                  <a:pt x="41" y="251"/>
                </a:cubicBezTo>
                <a:cubicBezTo>
                  <a:pt x="71" y="281"/>
                  <a:pt x="0" y="345"/>
                  <a:pt x="0" y="391"/>
                </a:cubicBezTo>
                <a:cubicBezTo>
                  <a:pt x="0" y="417"/>
                  <a:pt x="37" y="403"/>
                  <a:pt x="48" y="413"/>
                </a:cubicBezTo>
                <a:cubicBezTo>
                  <a:pt x="57" y="423"/>
                  <a:pt x="34" y="438"/>
                  <a:pt x="34" y="444"/>
                </a:cubicBezTo>
                <a:cubicBezTo>
                  <a:pt x="34" y="456"/>
                  <a:pt x="45" y="459"/>
                  <a:pt x="52" y="459"/>
                </a:cubicBezTo>
                <a:cubicBezTo>
                  <a:pt x="52" y="459"/>
                  <a:pt x="37" y="458"/>
                  <a:pt x="37" y="470"/>
                </a:cubicBezTo>
                <a:cubicBezTo>
                  <a:pt x="37" y="485"/>
                  <a:pt x="50" y="478"/>
                  <a:pt x="49" y="507"/>
                </a:cubicBezTo>
                <a:cubicBezTo>
                  <a:pt x="49" y="506"/>
                  <a:pt x="49" y="506"/>
                  <a:pt x="49" y="506"/>
                </a:cubicBezTo>
                <a:cubicBezTo>
                  <a:pt x="46" y="528"/>
                  <a:pt x="46" y="556"/>
                  <a:pt x="74" y="556"/>
                </a:cubicBezTo>
                <a:cubicBezTo>
                  <a:pt x="108" y="556"/>
                  <a:pt x="148" y="533"/>
                  <a:pt x="180" y="544"/>
                </a:cubicBezTo>
                <a:cubicBezTo>
                  <a:pt x="203" y="551"/>
                  <a:pt x="196" y="622"/>
                  <a:pt x="180" y="638"/>
                </a:cubicBezTo>
                <a:cubicBezTo>
                  <a:pt x="423" y="638"/>
                  <a:pt x="423" y="638"/>
                  <a:pt x="423" y="638"/>
                </a:cubicBezTo>
                <a:cubicBezTo>
                  <a:pt x="423" y="638"/>
                  <a:pt x="386" y="595"/>
                  <a:pt x="416" y="504"/>
                </a:cubicBezTo>
                <a:cubicBezTo>
                  <a:pt x="438" y="437"/>
                  <a:pt x="521" y="448"/>
                  <a:pt x="521" y="265"/>
                </a:cubicBezTo>
                <a:cubicBezTo>
                  <a:pt x="521" y="119"/>
                  <a:pt x="422" y="0"/>
                  <a:pt x="265" y="0"/>
                </a:cubicBezTo>
                <a:close/>
              </a:path>
            </a:pathLst>
          </a:custGeom>
          <a:noFill/>
          <a:ln>
            <a:solidFill>
              <a:schemeClr val="bg1"/>
            </a:solidFill>
          </a:ln>
          <a:extLst/>
        </p:spPr>
        <p:txBody>
          <a:bodyPr vert="horz" wrap="square" lIns="91416" tIns="45708" rIns="91416" bIns="45708" numCol="1" anchor="t" anchorCtr="0" compatLnSpc="1">
            <a:prstTxWarp prst="textNoShape">
              <a:avLst/>
            </a:prstTxWarp>
          </a:bodyPr>
          <a:lstStyle/>
          <a:p>
            <a:endParaRPr lang="en-US" sz="3599" dirty="0">
              <a:latin typeface="Roboto Regular" charset="0"/>
            </a:endParaRPr>
          </a:p>
        </p:txBody>
      </p:sp>
    </p:spTree>
    <p:extLst>
      <p:ext uri="{BB962C8B-B14F-4D97-AF65-F5344CB8AC3E}">
        <p14:creationId xmlns:p14="http://schemas.microsoft.com/office/powerpoint/2010/main" val="36339589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890953" y="1323191"/>
            <a:ext cx="3280065" cy="861774"/>
          </a:xfrm>
          <a:prstGeom prst="rect">
            <a:avLst/>
          </a:prstGeom>
          <a:noFill/>
        </p:spPr>
        <p:txBody>
          <a:bodyPr wrap="none" rtlCol="0">
            <a:spAutoFit/>
          </a:bodyPr>
          <a:lstStyle/>
          <a:p>
            <a:pPr algn="ctr"/>
            <a:r>
              <a:rPr lang="en-US" sz="5000" b="1" dirty="0" smtClean="0">
                <a:solidFill>
                  <a:schemeClr val="tx2"/>
                </a:solidFill>
                <a:latin typeface="Montserrat" charset="0"/>
                <a:ea typeface="Montserrat" charset="0"/>
                <a:cs typeface="Montserrat" charset="0"/>
              </a:rPr>
              <a:t>Definicion</a:t>
            </a:r>
            <a:endParaRPr lang="en-US" sz="5000" b="1" dirty="0">
              <a:solidFill>
                <a:schemeClr val="tx2"/>
              </a:solidFill>
              <a:latin typeface="Montserrat" charset="0"/>
              <a:ea typeface="Montserrat" charset="0"/>
              <a:cs typeface="Montserrat" charset="0"/>
            </a:endParaRPr>
          </a:p>
        </p:txBody>
      </p:sp>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9750470"/>
            <a:ext cx="19366525" cy="3965530"/>
          </a:xfrm>
          <a:prstGeom prst="rect">
            <a:avLst/>
          </a:prstGeom>
          <a:solidFill>
            <a:schemeClr val="bg1">
              <a:lumMod val="95000"/>
            </a:schemeClr>
          </a:solidFill>
          <a:effectLst/>
        </p:spPr>
      </p:pic>
      <p:sp>
        <p:nvSpPr>
          <p:cNvPr id="6" name="Rectángulo 5"/>
          <p:cNvSpPr/>
          <p:nvPr/>
        </p:nvSpPr>
        <p:spPr>
          <a:xfrm>
            <a:off x="890953" y="2395597"/>
            <a:ext cx="22250399" cy="6740307"/>
          </a:xfrm>
          <a:prstGeom prst="rect">
            <a:avLst/>
          </a:prstGeom>
        </p:spPr>
        <p:txBody>
          <a:bodyPr wrap="square">
            <a:spAutoFit/>
          </a:bodyPr>
          <a:lstStyle/>
          <a:p>
            <a:pPr>
              <a:lnSpc>
                <a:spcPct val="150000"/>
              </a:lnSpc>
            </a:pPr>
            <a:r>
              <a:rPr lang="es-ES" dirty="0">
                <a:solidFill>
                  <a:schemeClr val="tx2"/>
                </a:solidFill>
              </a:rPr>
              <a:t>La matriz de trazabilidad de requerimientos es un cuadro que cumple con la función de relacionar cada requisito del proyecto con el entregable que lo satisface</a:t>
            </a:r>
            <a:r>
              <a:rPr lang="es-ES" dirty="0" smtClean="0">
                <a:solidFill>
                  <a:schemeClr val="tx2"/>
                </a:solidFill>
              </a:rPr>
              <a:t>.</a:t>
            </a:r>
            <a:endParaRPr lang="es-ES" dirty="0">
              <a:solidFill>
                <a:schemeClr val="tx2"/>
              </a:solidFill>
            </a:endParaRPr>
          </a:p>
          <a:p>
            <a:pPr>
              <a:lnSpc>
                <a:spcPct val="150000"/>
              </a:lnSpc>
            </a:pPr>
            <a:r>
              <a:rPr lang="es-ES" dirty="0">
                <a:solidFill>
                  <a:schemeClr val="tx2"/>
                </a:solidFill>
              </a:rPr>
              <a:t>La trazabilidad de requerimientos de proyecto es bidireccional, esto es, partiendo de un determinado requisito del proyecto se puede referir al entregable que lo satisface, de la misma forma, si tenemos un entregable de proyecto podemos establecer cuales requisitos han sido abarcados por este. </a:t>
            </a:r>
          </a:p>
          <a:p>
            <a:pPr>
              <a:lnSpc>
                <a:spcPct val="150000"/>
              </a:lnSpc>
            </a:pPr>
            <a:r>
              <a:rPr lang="es-ES" dirty="0">
                <a:solidFill>
                  <a:schemeClr val="tx2"/>
                </a:solidFill>
              </a:rPr>
              <a:t>Adicionalmente, la matriz de trazabilidad de requerimientos también relaciona cada requisito con los objetivos de proyecto y objetivos estratégicos organizacionales que satisface, garantizando de esta forma que cada requisito esté agregando valor al presente y futuro del negocio. </a:t>
            </a:r>
          </a:p>
        </p:txBody>
      </p:sp>
    </p:spTree>
    <p:extLst>
      <p:ext uri="{BB962C8B-B14F-4D97-AF65-F5344CB8AC3E}">
        <p14:creationId xmlns:p14="http://schemas.microsoft.com/office/powerpoint/2010/main" val="125063967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2" name="Rectángulo 1"/>
          <p:cNvSpPr/>
          <p:nvPr/>
        </p:nvSpPr>
        <p:spPr>
          <a:xfrm>
            <a:off x="442302" y="794172"/>
            <a:ext cx="23935348" cy="9325630"/>
          </a:xfrm>
          <a:prstGeom prst="rect">
            <a:avLst/>
          </a:prstGeom>
        </p:spPr>
        <p:txBody>
          <a:bodyPr wrap="square">
            <a:spAutoFit/>
          </a:bodyPr>
          <a:lstStyle/>
          <a:p>
            <a:pPr>
              <a:lnSpc>
                <a:spcPct val="150000"/>
              </a:lnSpc>
            </a:pPr>
            <a:r>
              <a:rPr lang="es-ES" sz="4000" b="1" dirty="0" smtClean="0">
                <a:solidFill>
                  <a:schemeClr val="tx2"/>
                </a:solidFill>
              </a:rPr>
              <a:t>Recopilar </a:t>
            </a:r>
            <a:r>
              <a:rPr lang="es-ES" sz="4000" b="1" dirty="0">
                <a:solidFill>
                  <a:schemeClr val="tx2"/>
                </a:solidFill>
              </a:rPr>
              <a:t>los </a:t>
            </a:r>
            <a:r>
              <a:rPr lang="es-ES" sz="4000" b="1" dirty="0" smtClean="0">
                <a:solidFill>
                  <a:schemeClr val="tx2"/>
                </a:solidFill>
              </a:rPr>
              <a:t>requerimientos</a:t>
            </a:r>
            <a:endParaRPr lang="es-ES" sz="4000" b="1" dirty="0">
              <a:solidFill>
                <a:schemeClr val="tx2"/>
              </a:solidFill>
            </a:endParaRPr>
          </a:p>
          <a:p>
            <a:pPr>
              <a:lnSpc>
                <a:spcPct val="150000"/>
              </a:lnSpc>
            </a:pPr>
            <a:r>
              <a:rPr lang="es-ES" dirty="0">
                <a:solidFill>
                  <a:schemeClr val="tx2"/>
                </a:solidFill>
              </a:rPr>
              <a:t>La matriz de trazabilidad de requerimientos nos ayuda a registrar los requisitos identificados, quien fue la persona (interesado / stakeholders) que nos dio la información, como contribuye al logro de los objetivos del proyecto, y mucha más información de suma importancia para el proyecto. </a:t>
            </a:r>
          </a:p>
          <a:p>
            <a:pPr>
              <a:lnSpc>
                <a:spcPct val="150000"/>
              </a:lnSpc>
            </a:pPr>
            <a:r>
              <a:rPr lang="es-ES" dirty="0">
                <a:solidFill>
                  <a:schemeClr val="tx2"/>
                </a:solidFill>
              </a:rPr>
              <a:t>La recopilación de requerimientos puede ocurrir en una fase inicial de planificación del proyecto o en ciertos momentos durante la ejecución de iteraciones. </a:t>
            </a:r>
          </a:p>
          <a:p>
            <a:pPr>
              <a:lnSpc>
                <a:spcPct val="150000"/>
              </a:lnSpc>
            </a:pPr>
            <a:r>
              <a:rPr lang="es-ES" dirty="0">
                <a:solidFill>
                  <a:schemeClr val="tx2"/>
                </a:solidFill>
              </a:rPr>
              <a:t>Durante la recopilación, aplicamos técnicas de levantamiento de requerimientos como por ejemplo las entrevistas con los interesados, encuestas, mesas de trabajo, sesiones de tormentas de ideas, entre otras</a:t>
            </a:r>
            <a:r>
              <a:rPr lang="es-ES" dirty="0" smtClean="0">
                <a:solidFill>
                  <a:schemeClr val="tx2"/>
                </a:solidFill>
              </a:rPr>
              <a:t>.</a:t>
            </a:r>
            <a:endParaRPr lang="es-ES" dirty="0">
              <a:solidFill>
                <a:schemeClr val="tx2"/>
              </a:solidFill>
            </a:endParaRPr>
          </a:p>
          <a:p>
            <a:pPr>
              <a:lnSpc>
                <a:spcPct val="150000"/>
              </a:lnSpc>
            </a:pPr>
            <a:r>
              <a:rPr lang="es-ES" dirty="0">
                <a:solidFill>
                  <a:schemeClr val="tx2"/>
                </a:solidFill>
              </a:rPr>
              <a:t>Una vez recopilada la información, podemos aplicar técnicas de análisis de requerimiento, como por ejemplo la descomposición funcional, modelado de procesos, inspecciones, entre otras. Estas técnicas nos ayudan a una mejor definición del alcance e identificación de brechas (requisitos faltantes</a:t>
            </a:r>
            <a:r>
              <a:rPr lang="es-ES" dirty="0" smtClean="0">
                <a:solidFill>
                  <a:schemeClr val="tx2"/>
                </a:solidFill>
              </a:rPr>
              <a:t>).</a:t>
            </a:r>
            <a:endParaRPr lang="es-ES" dirty="0">
              <a:solidFill>
                <a:schemeClr val="tx2"/>
              </a:solidFill>
            </a:endParaRPr>
          </a:p>
        </p:txBody>
      </p:sp>
    </p:spTree>
    <p:extLst>
      <p:ext uri="{BB962C8B-B14F-4D97-AF65-F5344CB8AC3E}">
        <p14:creationId xmlns:p14="http://schemas.microsoft.com/office/powerpoint/2010/main" val="2075421283"/>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2" name="Rectángulo 1"/>
          <p:cNvSpPr/>
          <p:nvPr/>
        </p:nvSpPr>
        <p:spPr>
          <a:xfrm>
            <a:off x="442302" y="794172"/>
            <a:ext cx="23935348" cy="7755969"/>
          </a:xfrm>
          <a:prstGeom prst="rect">
            <a:avLst/>
          </a:prstGeom>
        </p:spPr>
        <p:txBody>
          <a:bodyPr wrap="square">
            <a:spAutoFit/>
          </a:bodyPr>
          <a:lstStyle/>
          <a:p>
            <a:pPr>
              <a:lnSpc>
                <a:spcPct val="300000"/>
              </a:lnSpc>
            </a:pPr>
            <a:r>
              <a:rPr lang="es-ES" sz="4000" b="1" dirty="0" smtClean="0">
                <a:solidFill>
                  <a:schemeClr val="tx2"/>
                </a:solidFill>
              </a:rPr>
              <a:t>Definir el Alcance</a:t>
            </a:r>
          </a:p>
          <a:p>
            <a:pPr>
              <a:lnSpc>
                <a:spcPct val="150000"/>
              </a:lnSpc>
            </a:pPr>
            <a:r>
              <a:rPr lang="es-ES" dirty="0">
                <a:solidFill>
                  <a:schemeClr val="tx2"/>
                </a:solidFill>
              </a:rPr>
              <a:t>La matriz de trazabilidad de requerimientos es el principal insumos en la definición del alcance de proyecto. Es de allí donde obtendremos la información necesaria para establecer una narrativa unificada del alcance y luego desglosar el trabajo (descomposición funcional) en los paquetes de trabajo de la Estructura de desglose de trabajo (EDT). </a:t>
            </a:r>
          </a:p>
          <a:p>
            <a:pPr>
              <a:lnSpc>
                <a:spcPct val="150000"/>
              </a:lnSpc>
            </a:pPr>
            <a:r>
              <a:rPr lang="es-ES" dirty="0">
                <a:solidFill>
                  <a:schemeClr val="tx2"/>
                </a:solidFill>
              </a:rPr>
              <a:t>Durante la elaboración del alcance y descomposición funcional, podemos identificar nueva información que nos lleve a pedir más información o inclusive a definir nuevos requisitos que nadie había contemplado. La matriz de trazabilidad recibe todos estos registros y es donde se controla. </a:t>
            </a:r>
          </a:p>
        </p:txBody>
      </p:sp>
    </p:spTree>
    <p:extLst>
      <p:ext uri="{BB962C8B-B14F-4D97-AF65-F5344CB8AC3E}">
        <p14:creationId xmlns:p14="http://schemas.microsoft.com/office/powerpoint/2010/main" val="15094010"/>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2" name="Rectángulo 1"/>
          <p:cNvSpPr/>
          <p:nvPr/>
        </p:nvSpPr>
        <p:spPr>
          <a:xfrm>
            <a:off x="442302" y="794172"/>
            <a:ext cx="23935348" cy="9417963"/>
          </a:xfrm>
          <a:prstGeom prst="rect">
            <a:avLst/>
          </a:prstGeom>
        </p:spPr>
        <p:txBody>
          <a:bodyPr wrap="square">
            <a:spAutoFit/>
          </a:bodyPr>
          <a:lstStyle/>
          <a:p>
            <a:pPr>
              <a:lnSpc>
                <a:spcPct val="300000"/>
              </a:lnSpc>
            </a:pPr>
            <a:r>
              <a:rPr lang="es-ES" sz="4000" b="1" dirty="0" smtClean="0">
                <a:solidFill>
                  <a:schemeClr val="tx2"/>
                </a:solidFill>
              </a:rPr>
              <a:t>Planificar </a:t>
            </a:r>
            <a:r>
              <a:rPr lang="es-ES" sz="4000" b="1" dirty="0">
                <a:solidFill>
                  <a:schemeClr val="tx2"/>
                </a:solidFill>
              </a:rPr>
              <a:t>la gestión de calidad del </a:t>
            </a:r>
            <a:r>
              <a:rPr lang="es-ES" sz="4000" b="1" dirty="0" smtClean="0">
                <a:solidFill>
                  <a:schemeClr val="tx2"/>
                </a:solidFill>
              </a:rPr>
              <a:t>proyecto</a:t>
            </a:r>
          </a:p>
          <a:p>
            <a:pPr>
              <a:lnSpc>
                <a:spcPct val="150000"/>
              </a:lnSpc>
            </a:pPr>
            <a:r>
              <a:rPr lang="es-ES" dirty="0">
                <a:solidFill>
                  <a:schemeClr val="tx2"/>
                </a:solidFill>
              </a:rPr>
              <a:t>Para planificar los procedimientos de control de calidad sobre los entregables del proyecto, se necesita definir las pruebas requeridas para validarlos. </a:t>
            </a:r>
          </a:p>
          <a:p>
            <a:pPr>
              <a:lnSpc>
                <a:spcPct val="150000"/>
              </a:lnSpc>
            </a:pPr>
            <a:r>
              <a:rPr lang="es-ES" dirty="0">
                <a:solidFill>
                  <a:schemeClr val="tx2"/>
                </a:solidFill>
              </a:rPr>
              <a:t>La matriz de trazabilidad de requerimientos vincula los requisitos del producto con los entregables y las pruebas requeridas para validarlos, por lo tanto es de ella de donde obtendremos la información necesaria. </a:t>
            </a:r>
          </a:p>
          <a:p>
            <a:pPr>
              <a:lnSpc>
                <a:spcPct val="150000"/>
              </a:lnSpc>
            </a:pPr>
            <a:r>
              <a:rPr lang="es-ES" dirty="0">
                <a:solidFill>
                  <a:schemeClr val="tx2"/>
                </a:solidFill>
              </a:rPr>
              <a:t>Un proyecto puede tener requerimientos de calidad, independientemente de los requerimientos del negocio. Estos también se incluyen en la matriz de trazabilidad. </a:t>
            </a:r>
          </a:p>
          <a:p>
            <a:pPr>
              <a:lnSpc>
                <a:spcPct val="150000"/>
              </a:lnSpc>
            </a:pPr>
            <a:r>
              <a:rPr lang="es-ES" dirty="0">
                <a:solidFill>
                  <a:schemeClr val="tx2"/>
                </a:solidFill>
              </a:rPr>
              <a:t>Durante la planificación de calidad, deben crearse documentos de pruebas y evaluaciones, basándose en las necesidades del sector industrial y de las plantillas con que cuente la organización. Entre los documentos de pruebas y evaluación puede incluirse matrices de trazabilidad detalladas. </a:t>
            </a:r>
          </a:p>
        </p:txBody>
      </p:sp>
    </p:spTree>
    <p:extLst>
      <p:ext uri="{BB962C8B-B14F-4D97-AF65-F5344CB8AC3E}">
        <p14:creationId xmlns:p14="http://schemas.microsoft.com/office/powerpoint/2010/main" val="3090799184"/>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2" name="Rectángulo 1"/>
          <p:cNvSpPr/>
          <p:nvPr/>
        </p:nvSpPr>
        <p:spPr>
          <a:xfrm>
            <a:off x="442302" y="794172"/>
            <a:ext cx="23935348" cy="8679299"/>
          </a:xfrm>
          <a:prstGeom prst="rect">
            <a:avLst/>
          </a:prstGeom>
        </p:spPr>
        <p:txBody>
          <a:bodyPr wrap="square">
            <a:spAutoFit/>
          </a:bodyPr>
          <a:lstStyle/>
          <a:p>
            <a:pPr>
              <a:lnSpc>
                <a:spcPct val="300000"/>
              </a:lnSpc>
            </a:pPr>
            <a:r>
              <a:rPr lang="es-ES" sz="4000" b="1" dirty="0">
                <a:solidFill>
                  <a:schemeClr val="tx2"/>
                </a:solidFill>
              </a:rPr>
              <a:t>Planificar la gestión de adquisiciones del </a:t>
            </a:r>
            <a:r>
              <a:rPr lang="es-ES" sz="4000" b="1" dirty="0" smtClean="0">
                <a:solidFill>
                  <a:schemeClr val="tx2"/>
                </a:solidFill>
              </a:rPr>
              <a:t>proyecto</a:t>
            </a:r>
          </a:p>
          <a:p>
            <a:pPr>
              <a:lnSpc>
                <a:spcPct val="150000"/>
              </a:lnSpc>
            </a:pPr>
            <a:r>
              <a:rPr lang="es-ES" dirty="0">
                <a:solidFill>
                  <a:schemeClr val="tx2"/>
                </a:solidFill>
              </a:rPr>
              <a:t>La matriz de trazabilidad de requisitos vincula los requerimientos del producto desde su origen con los entregables. Podemos usarla para tomar decisiones sobre que entregables del proyecto se pueden externalizar, conociendo en cada caso cuales requerimientos pasarían a depender de proveedores</a:t>
            </a:r>
            <a:r>
              <a:rPr lang="es-ES" dirty="0" smtClean="0">
                <a:solidFill>
                  <a:schemeClr val="tx2"/>
                </a:solidFill>
              </a:rPr>
              <a:t>.</a:t>
            </a:r>
          </a:p>
          <a:p>
            <a:pPr>
              <a:lnSpc>
                <a:spcPct val="150000"/>
              </a:lnSpc>
            </a:pPr>
            <a:r>
              <a:rPr lang="es-ES" sz="4000" b="1" dirty="0">
                <a:solidFill>
                  <a:schemeClr val="tx2"/>
                </a:solidFill>
              </a:rPr>
              <a:t>Dirigir y gestionar el </a:t>
            </a:r>
            <a:r>
              <a:rPr lang="es-ES" sz="4000" b="1" dirty="0" smtClean="0">
                <a:solidFill>
                  <a:schemeClr val="tx2"/>
                </a:solidFill>
              </a:rPr>
              <a:t>proyecto</a:t>
            </a:r>
          </a:p>
          <a:p>
            <a:pPr>
              <a:lnSpc>
                <a:spcPct val="150000"/>
              </a:lnSpc>
            </a:pPr>
            <a:r>
              <a:rPr lang="es-ES" dirty="0">
                <a:solidFill>
                  <a:schemeClr val="tx2"/>
                </a:solidFill>
              </a:rPr>
              <a:t>Una vez comenzado el proyecto, la matriz de trazabilidad de requerimiento ayuda al equipo y a la organización a enfocarse en actividades que contribuirán a lograr los objetivos. Esta sirve de referencia en todo momento sobre como los entregables que se están desarrollando están relacionados con los requerimientos de producto y estos a su vez con los beneficios que se esperan obtener del proyecto.</a:t>
            </a:r>
          </a:p>
        </p:txBody>
      </p:sp>
    </p:spTree>
    <p:extLst>
      <p:ext uri="{BB962C8B-B14F-4D97-AF65-F5344CB8AC3E}">
        <p14:creationId xmlns:p14="http://schemas.microsoft.com/office/powerpoint/2010/main" val="3679682485"/>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3" name="Rectángulo 2"/>
          <p:cNvSpPr/>
          <p:nvPr/>
        </p:nvSpPr>
        <p:spPr>
          <a:xfrm>
            <a:off x="701797" y="564116"/>
            <a:ext cx="22955371" cy="8987076"/>
          </a:xfrm>
          <a:prstGeom prst="rect">
            <a:avLst/>
          </a:prstGeom>
        </p:spPr>
        <p:txBody>
          <a:bodyPr wrap="square">
            <a:spAutoFit/>
          </a:bodyPr>
          <a:lstStyle/>
          <a:p>
            <a:pPr>
              <a:lnSpc>
                <a:spcPct val="250000"/>
              </a:lnSpc>
            </a:pPr>
            <a:r>
              <a:rPr lang="es-ES" sz="4000" b="1" dirty="0">
                <a:solidFill>
                  <a:schemeClr val="tx2"/>
                </a:solidFill>
              </a:rPr>
              <a:t>Validar el </a:t>
            </a:r>
            <a:r>
              <a:rPr lang="es-ES" sz="4000" b="1" dirty="0" smtClean="0">
                <a:solidFill>
                  <a:schemeClr val="tx2"/>
                </a:solidFill>
              </a:rPr>
              <a:t>alcance</a:t>
            </a:r>
            <a:endParaRPr lang="es-ES" sz="4000" b="1" dirty="0">
              <a:solidFill>
                <a:schemeClr val="tx2"/>
              </a:solidFill>
            </a:endParaRPr>
          </a:p>
          <a:p>
            <a:pPr>
              <a:lnSpc>
                <a:spcPct val="150000"/>
              </a:lnSpc>
            </a:pPr>
            <a:r>
              <a:rPr lang="es-ES" dirty="0">
                <a:solidFill>
                  <a:schemeClr val="tx2"/>
                </a:solidFill>
              </a:rPr>
              <a:t>La matriz de trazabilidad contiene información sobre cómo deben validarse los requerimientos del proyecto cuando sean entregados, por lo cual es uno de los principales insumos para los procedimientos de validación del alcance establecidos en los estándares del Project Management </a:t>
            </a:r>
            <a:r>
              <a:rPr lang="es-ES" dirty="0" err="1">
                <a:solidFill>
                  <a:schemeClr val="tx2"/>
                </a:solidFill>
              </a:rPr>
              <a:t>Institute</a:t>
            </a:r>
            <a:r>
              <a:rPr lang="es-ES" dirty="0">
                <a:solidFill>
                  <a:schemeClr val="tx2"/>
                </a:solidFill>
              </a:rPr>
              <a:t> (PMI). </a:t>
            </a:r>
          </a:p>
          <a:p>
            <a:pPr>
              <a:lnSpc>
                <a:spcPct val="250000"/>
              </a:lnSpc>
            </a:pPr>
            <a:r>
              <a:rPr lang="es-ES" sz="4000" b="1" dirty="0" smtClean="0">
                <a:solidFill>
                  <a:schemeClr val="tx2"/>
                </a:solidFill>
              </a:rPr>
              <a:t>Controlar </a:t>
            </a:r>
            <a:r>
              <a:rPr lang="es-ES" sz="4000" b="1" dirty="0">
                <a:solidFill>
                  <a:schemeClr val="tx2"/>
                </a:solidFill>
              </a:rPr>
              <a:t>el </a:t>
            </a:r>
            <a:r>
              <a:rPr lang="es-ES" sz="4000" b="1" dirty="0" smtClean="0">
                <a:solidFill>
                  <a:schemeClr val="tx2"/>
                </a:solidFill>
              </a:rPr>
              <a:t>alcance</a:t>
            </a:r>
            <a:endParaRPr lang="es-ES" sz="4000" b="1" dirty="0">
              <a:solidFill>
                <a:schemeClr val="tx2"/>
              </a:solidFill>
            </a:endParaRPr>
          </a:p>
          <a:p>
            <a:pPr>
              <a:lnSpc>
                <a:spcPct val="150000"/>
              </a:lnSpc>
            </a:pPr>
            <a:r>
              <a:rPr lang="es-ES" dirty="0">
                <a:solidFill>
                  <a:schemeClr val="tx2"/>
                </a:solidFill>
              </a:rPr>
              <a:t>La matriz de trazabilidad establece la relación entre requerimientos y objetivos del proyecto, por lo tanto esta nos puede ayudar a evaluar qué impacto tienen los cambios en los requerimientos sobre la línea base de alcance y en última instancia de los objetivos. Adicionalmente la matriz de trazabilidad de requerimientos también registra el estatus de los requerimientos, siendo por tanto una herramienta de control del alcance. </a:t>
            </a:r>
          </a:p>
        </p:txBody>
      </p:sp>
    </p:spTree>
    <p:extLst>
      <p:ext uri="{BB962C8B-B14F-4D97-AF65-F5344CB8AC3E}">
        <p14:creationId xmlns:p14="http://schemas.microsoft.com/office/powerpoint/2010/main" val="166096122"/>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2" name="Rectángulo 1"/>
          <p:cNvSpPr/>
          <p:nvPr/>
        </p:nvSpPr>
        <p:spPr>
          <a:xfrm>
            <a:off x="606425" y="-28225"/>
            <a:ext cx="23164799" cy="10649069"/>
          </a:xfrm>
          <a:prstGeom prst="rect">
            <a:avLst/>
          </a:prstGeom>
        </p:spPr>
        <p:txBody>
          <a:bodyPr wrap="square">
            <a:spAutoFit/>
          </a:bodyPr>
          <a:lstStyle/>
          <a:p>
            <a:pPr>
              <a:lnSpc>
                <a:spcPct val="250000"/>
              </a:lnSpc>
            </a:pPr>
            <a:r>
              <a:rPr lang="es-ES" sz="4000" b="1" dirty="0">
                <a:solidFill>
                  <a:schemeClr val="tx2"/>
                </a:solidFill>
              </a:rPr>
              <a:t>Gestión de cambios integrada (cambios de alcance</a:t>
            </a:r>
            <a:r>
              <a:rPr lang="es-ES" sz="4000" b="1" dirty="0" smtClean="0">
                <a:solidFill>
                  <a:schemeClr val="tx2"/>
                </a:solidFill>
              </a:rPr>
              <a:t>)</a:t>
            </a:r>
            <a:endParaRPr lang="es-ES" sz="4000" b="1" dirty="0">
              <a:solidFill>
                <a:schemeClr val="tx2"/>
              </a:solidFill>
            </a:endParaRPr>
          </a:p>
          <a:p>
            <a:pPr>
              <a:lnSpc>
                <a:spcPct val="150000"/>
              </a:lnSpc>
            </a:pPr>
            <a:r>
              <a:rPr lang="es-ES" dirty="0">
                <a:solidFill>
                  <a:schemeClr val="tx2"/>
                </a:solidFill>
              </a:rPr>
              <a:t>La matriz de trazabilidad de requerimientos ayuda a evaluar el impacto de los cambios de alcance, para determinar el posible desplazamiento de tiempo, costos y expectativas, siendo clave para la toma de decisión sobre su aprobación o no. </a:t>
            </a:r>
          </a:p>
          <a:p>
            <a:pPr>
              <a:lnSpc>
                <a:spcPct val="150000"/>
              </a:lnSpc>
            </a:pPr>
            <a:r>
              <a:rPr lang="es-ES" dirty="0">
                <a:solidFill>
                  <a:schemeClr val="tx2"/>
                </a:solidFill>
              </a:rPr>
              <a:t>Te compartimos un enlace a nuestra plantilla para registrar los cambios de alcance en los proyectos</a:t>
            </a:r>
            <a:r>
              <a:rPr lang="es-ES" dirty="0" smtClean="0">
                <a:solidFill>
                  <a:schemeClr val="tx2"/>
                </a:solidFill>
              </a:rPr>
              <a:t>:</a:t>
            </a:r>
            <a:endParaRPr lang="es-ES" dirty="0">
              <a:solidFill>
                <a:schemeClr val="tx2"/>
              </a:solidFill>
            </a:endParaRPr>
          </a:p>
          <a:p>
            <a:pPr>
              <a:lnSpc>
                <a:spcPct val="150000"/>
              </a:lnSpc>
            </a:pPr>
            <a:r>
              <a:rPr lang="es-ES" dirty="0">
                <a:solidFill>
                  <a:schemeClr val="tx2"/>
                </a:solidFill>
              </a:rPr>
              <a:t>Plantilla de Solicitud de cambios en </a:t>
            </a:r>
            <a:r>
              <a:rPr lang="es-ES" dirty="0" smtClean="0">
                <a:solidFill>
                  <a:schemeClr val="tx2"/>
                </a:solidFill>
              </a:rPr>
              <a:t>proyectos</a:t>
            </a:r>
            <a:endParaRPr lang="es-ES" dirty="0">
              <a:solidFill>
                <a:schemeClr val="tx2"/>
              </a:solidFill>
            </a:endParaRPr>
          </a:p>
          <a:p>
            <a:pPr>
              <a:lnSpc>
                <a:spcPct val="200000"/>
              </a:lnSpc>
            </a:pPr>
            <a:r>
              <a:rPr lang="es-ES" sz="4000" b="1" dirty="0" smtClean="0">
                <a:solidFill>
                  <a:schemeClr val="tx2"/>
                </a:solidFill>
              </a:rPr>
              <a:t>Efectuar </a:t>
            </a:r>
            <a:r>
              <a:rPr lang="es-ES" sz="4000" b="1" dirty="0">
                <a:solidFill>
                  <a:schemeClr val="tx2"/>
                </a:solidFill>
              </a:rPr>
              <a:t>las </a:t>
            </a:r>
            <a:r>
              <a:rPr lang="es-ES" sz="4000" b="1" dirty="0" smtClean="0">
                <a:solidFill>
                  <a:schemeClr val="tx2"/>
                </a:solidFill>
              </a:rPr>
              <a:t>adquisiciones</a:t>
            </a:r>
            <a:endParaRPr lang="es-ES" sz="4000" b="1" dirty="0">
              <a:solidFill>
                <a:schemeClr val="tx2"/>
              </a:solidFill>
            </a:endParaRPr>
          </a:p>
          <a:p>
            <a:pPr>
              <a:lnSpc>
                <a:spcPct val="150000"/>
              </a:lnSpc>
            </a:pPr>
            <a:r>
              <a:rPr lang="es-ES" dirty="0">
                <a:solidFill>
                  <a:schemeClr val="tx2"/>
                </a:solidFill>
              </a:rPr>
              <a:t>En la medida en que los proveedores son incorporados al proyecto, podemos recibir nueva información o más detalles dada su especialización, esto puede ocasionar que revisemos y modifiquemos los requerimientos, por lo tanto la matriz de trazabilidad de modifica para acomodar estos cambios, ajustándose los requerimientos a las capacidades de cada proveedor específico. </a:t>
            </a:r>
          </a:p>
        </p:txBody>
      </p:sp>
    </p:spTree>
    <p:extLst>
      <p:ext uri="{BB962C8B-B14F-4D97-AF65-F5344CB8AC3E}">
        <p14:creationId xmlns:p14="http://schemas.microsoft.com/office/powerpoint/2010/main" val="2011214934"/>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2"/>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6" t="15860" r="-60" b="26347"/>
          <a:stretch/>
        </p:blipFill>
        <p:spPr>
          <a:xfrm>
            <a:off x="2505563" y="10339754"/>
            <a:ext cx="19366525" cy="3376246"/>
          </a:xfrm>
          <a:prstGeom prst="rect">
            <a:avLst/>
          </a:prstGeom>
          <a:solidFill>
            <a:schemeClr val="bg1">
              <a:lumMod val="95000"/>
            </a:schemeClr>
          </a:solidFill>
          <a:effectLst/>
        </p:spPr>
      </p:pic>
      <p:sp>
        <p:nvSpPr>
          <p:cNvPr id="3" name="Rectángulo 2"/>
          <p:cNvSpPr/>
          <p:nvPr/>
        </p:nvSpPr>
        <p:spPr>
          <a:xfrm>
            <a:off x="795582" y="669587"/>
            <a:ext cx="19180541" cy="6093976"/>
          </a:xfrm>
          <a:prstGeom prst="rect">
            <a:avLst/>
          </a:prstGeom>
        </p:spPr>
        <p:txBody>
          <a:bodyPr wrap="square">
            <a:spAutoFit/>
          </a:bodyPr>
          <a:lstStyle/>
          <a:p>
            <a:pPr>
              <a:lnSpc>
                <a:spcPct val="300000"/>
              </a:lnSpc>
            </a:pPr>
            <a:r>
              <a:rPr lang="es-ES" sz="4000" b="1" dirty="0">
                <a:solidFill>
                  <a:schemeClr val="tx2"/>
                </a:solidFill>
              </a:rPr>
              <a:t>Controlar las </a:t>
            </a:r>
            <a:r>
              <a:rPr lang="es-ES" sz="4000" b="1" dirty="0" smtClean="0">
                <a:solidFill>
                  <a:schemeClr val="tx2"/>
                </a:solidFill>
              </a:rPr>
              <a:t>adquisiciones</a:t>
            </a:r>
            <a:endParaRPr lang="es-ES" dirty="0"/>
          </a:p>
          <a:p>
            <a:pPr>
              <a:lnSpc>
                <a:spcPct val="150000"/>
              </a:lnSpc>
            </a:pPr>
            <a:r>
              <a:rPr lang="es-ES" dirty="0">
                <a:solidFill>
                  <a:schemeClr val="tx2"/>
                </a:solidFill>
              </a:rPr>
              <a:t>Se puede utilizar la matriz de trazabilidad para determinar el estatus de cada requerimiento, a partir del estatus de los entregables que nos reporte el proveedor. Adicionalmente, una vez los entregables sean satisfechos, a satisfacción de ambas partes (organización y proveedor) según el contrato, la matriz de trazabilidad se modifica en consecuencia. Esto brinda mayor control sobre el avance del proyecto, estado del alcance y logro de objetivos. </a:t>
            </a:r>
          </a:p>
        </p:txBody>
      </p:sp>
    </p:spTree>
    <p:extLst>
      <p:ext uri="{BB962C8B-B14F-4D97-AF65-F5344CB8AC3E}">
        <p14:creationId xmlns:p14="http://schemas.microsoft.com/office/powerpoint/2010/main" val="3725201949"/>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700D0"/>
            </a:gs>
            <a:gs pos="58000">
              <a:srgbClr val="0095C4"/>
            </a:gs>
            <a:gs pos="100000">
              <a:schemeClr val="accent2">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TextBox 11"/>
          <p:cNvSpPr txBox="1"/>
          <p:nvPr/>
        </p:nvSpPr>
        <p:spPr>
          <a:xfrm>
            <a:off x="6539530" y="513316"/>
            <a:ext cx="10966272" cy="1107996"/>
          </a:xfrm>
          <a:prstGeom prst="rect">
            <a:avLst/>
          </a:prstGeom>
          <a:noFill/>
        </p:spPr>
        <p:txBody>
          <a:bodyPr wrap="none" rtlCol="0">
            <a:spAutoFit/>
          </a:bodyPr>
          <a:lstStyle/>
          <a:p>
            <a:pPr algn="ctr"/>
            <a:r>
              <a:rPr lang="es-ES" sz="6600" b="1" dirty="0" smtClean="0">
                <a:solidFill>
                  <a:schemeClr val="bg1"/>
                </a:solidFill>
                <a:latin typeface="Montserrat" charset="0"/>
                <a:ea typeface="Montserrat" charset="0"/>
                <a:cs typeface="Montserrat" charset="0"/>
              </a:rPr>
              <a:t>Caso Practico Trazabilidad</a:t>
            </a:r>
            <a:endParaRPr lang="en-US" sz="6600" b="1" dirty="0">
              <a:solidFill>
                <a:schemeClr val="bg1"/>
              </a:solidFill>
              <a:latin typeface="Montserrat" charset="0"/>
              <a:ea typeface="Montserrat" charset="0"/>
              <a:cs typeface="Montserrat" charset="0"/>
            </a:endParaRPr>
          </a:p>
        </p:txBody>
      </p:sp>
      <p:sp>
        <p:nvSpPr>
          <p:cNvPr id="2" name="Rectangle 1"/>
          <p:cNvSpPr/>
          <p:nvPr/>
        </p:nvSpPr>
        <p:spPr>
          <a:xfrm>
            <a:off x="6366933" y="510658"/>
            <a:ext cx="11311467" cy="1267342"/>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114" y="2321333"/>
            <a:ext cx="22887422" cy="10818933"/>
          </a:xfrm>
          <a:prstGeom prst="rect">
            <a:avLst/>
          </a:prstGeom>
        </p:spPr>
      </p:pic>
    </p:spTree>
    <p:extLst>
      <p:ext uri="{BB962C8B-B14F-4D97-AF65-F5344CB8AC3E}">
        <p14:creationId xmlns:p14="http://schemas.microsoft.com/office/powerpoint/2010/main" val="2237379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2386227" y="710768"/>
            <a:ext cx="9477066" cy="1323439"/>
          </a:xfrm>
          <a:prstGeom prst="rect">
            <a:avLst/>
          </a:prstGeom>
          <a:noFill/>
        </p:spPr>
        <p:txBody>
          <a:bodyPr wrap="square" rtlCol="0">
            <a:spAutoFit/>
          </a:bodyPr>
          <a:lstStyle/>
          <a:p>
            <a:r>
              <a:rPr lang="es-ES" sz="8000" b="1" dirty="0" smtClean="0">
                <a:solidFill>
                  <a:schemeClr val="tx2"/>
                </a:solidFill>
                <a:latin typeface="Montserrat" charset="0"/>
                <a:ea typeface="Montserrat" charset="0"/>
                <a:cs typeface="Montserrat" charset="0"/>
              </a:rPr>
              <a:t>Ventajas</a:t>
            </a:r>
            <a:endParaRPr lang="en-US" sz="8000" b="1" dirty="0">
              <a:solidFill>
                <a:schemeClr val="tx2"/>
              </a:solidFill>
              <a:latin typeface="Montserrat" charset="0"/>
              <a:ea typeface="Montserrat" charset="0"/>
              <a:cs typeface="Montserrat" charset="0"/>
            </a:endParaRPr>
          </a:p>
        </p:txBody>
      </p:sp>
      <p:pic>
        <p:nvPicPr>
          <p:cNvPr id="4" name="Marcador de posición de imagen 3"/>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harpenSoften amount="-16000"/>
                    </a14:imgEffect>
                  </a14:imgLayer>
                </a14:imgProps>
              </a:ext>
              <a:ext uri="{28A0092B-C50C-407E-A947-70E740481C1C}">
                <a14:useLocalDpi xmlns:a14="http://schemas.microsoft.com/office/drawing/2010/main" val="0"/>
              </a:ext>
            </a:extLst>
          </a:blip>
          <a:srcRect l="20383" r="9480"/>
          <a:stretch/>
        </p:blipFill>
        <p:spPr>
          <a:xfrm>
            <a:off x="1" y="0"/>
            <a:ext cx="11840307" cy="13716000"/>
          </a:xfrm>
          <a:prstGeom prst="rect">
            <a:avLst/>
          </a:prstGeom>
        </p:spPr>
      </p:pic>
      <p:sp>
        <p:nvSpPr>
          <p:cNvPr id="2" name="Rectángulo 1"/>
          <p:cNvSpPr/>
          <p:nvPr/>
        </p:nvSpPr>
        <p:spPr>
          <a:xfrm>
            <a:off x="12386227" y="2323237"/>
            <a:ext cx="10872358" cy="9233297"/>
          </a:xfrm>
          <a:prstGeom prst="rect">
            <a:avLst/>
          </a:prstGeom>
        </p:spPr>
        <p:txBody>
          <a:bodyPr wrap="square">
            <a:spAutoFit/>
          </a:bodyPr>
          <a:lstStyle/>
          <a:p>
            <a:pPr marL="571500" indent="-571500">
              <a:lnSpc>
                <a:spcPct val="150000"/>
              </a:lnSpc>
              <a:buFont typeface="Wingdings" panose="05000000000000000000" pitchFamily="2" charset="2"/>
              <a:buChar char="§"/>
            </a:pPr>
            <a:r>
              <a:rPr lang="es-ES" dirty="0"/>
              <a:t>Facilidad para realizar modificaciones eficaces y cambio de requisitos acertados. Lo que permite una imprescindible flexibilidad de proyecto</a:t>
            </a:r>
            <a:r>
              <a:rPr lang="es-ES" dirty="0" smtClean="0"/>
              <a:t>.</a:t>
            </a:r>
          </a:p>
          <a:p>
            <a:pPr marL="571500" indent="-571500">
              <a:lnSpc>
                <a:spcPct val="150000"/>
              </a:lnSpc>
              <a:buFont typeface="Wingdings" panose="05000000000000000000" pitchFamily="2" charset="2"/>
              <a:buChar char="§"/>
            </a:pPr>
            <a:r>
              <a:rPr lang="es-ES" dirty="0"/>
              <a:t>Control de los plazos de entrega, permitiendo alcanzar el plazo final del proyecto dentro de un cronograma más eficaz</a:t>
            </a:r>
            <a:r>
              <a:rPr lang="es-ES" dirty="0" smtClean="0"/>
              <a:t>.</a:t>
            </a:r>
          </a:p>
          <a:p>
            <a:pPr marL="571500" indent="-571500">
              <a:lnSpc>
                <a:spcPct val="150000"/>
              </a:lnSpc>
              <a:buFont typeface="Wingdings" panose="05000000000000000000" pitchFamily="2" charset="2"/>
              <a:buChar char="§"/>
            </a:pPr>
            <a:r>
              <a:rPr lang="es-ES" dirty="0" smtClean="0"/>
              <a:t>Permiten </a:t>
            </a:r>
            <a:r>
              <a:rPr lang="es-ES" dirty="0"/>
              <a:t>tener una aproximación más acertada de los costes por etapas. </a:t>
            </a:r>
            <a:endParaRPr lang="es-ES" dirty="0" smtClean="0"/>
          </a:p>
          <a:p>
            <a:pPr marL="571500" indent="-571500">
              <a:lnSpc>
                <a:spcPct val="150000"/>
              </a:lnSpc>
              <a:buFont typeface="Wingdings" panose="05000000000000000000" pitchFamily="2" charset="2"/>
              <a:buChar char="§"/>
            </a:pPr>
            <a:r>
              <a:rPr lang="es-ES" dirty="0"/>
              <a:t>Sirven para establecer una comunicación efectiva y clara con el cliente, quien comprende de manera más fácil su proyecto por etapas.</a:t>
            </a:r>
          </a:p>
        </p:txBody>
      </p:sp>
    </p:spTree>
    <p:extLst>
      <p:ext uri="{BB962C8B-B14F-4D97-AF65-F5344CB8AC3E}">
        <p14:creationId xmlns:p14="http://schemas.microsoft.com/office/powerpoint/2010/main" val="35598569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700D0"/>
            </a:gs>
            <a:gs pos="58000">
              <a:srgbClr val="0095C4"/>
            </a:gs>
            <a:gs pos="100000">
              <a:schemeClr val="accent2">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TextBox 10"/>
          <p:cNvSpPr txBox="1"/>
          <p:nvPr/>
        </p:nvSpPr>
        <p:spPr>
          <a:xfrm>
            <a:off x="6980663" y="8889145"/>
            <a:ext cx="10451076" cy="553998"/>
          </a:xfrm>
          <a:prstGeom prst="rect">
            <a:avLst/>
          </a:prstGeom>
          <a:noFill/>
        </p:spPr>
        <p:txBody>
          <a:bodyPr wrap="square" rtlCol="0">
            <a:spAutoFit/>
          </a:bodyPr>
          <a:lstStyle/>
          <a:p>
            <a:pPr algn="ctr"/>
            <a:r>
              <a:rPr lang="es-ES" sz="3000" dirty="0" smtClean="0">
                <a:solidFill>
                  <a:schemeClr val="bg1"/>
                </a:solidFill>
                <a:latin typeface="Raleway" charset="0"/>
                <a:ea typeface="Raleway" charset="0"/>
                <a:cs typeface="Raleway" charset="0"/>
              </a:rPr>
              <a:t>Estructura de Desglose de Trabajo</a:t>
            </a:r>
            <a:endParaRPr lang="en-US" sz="3000" dirty="0">
              <a:solidFill>
                <a:schemeClr val="bg1"/>
              </a:solidFill>
              <a:latin typeface="Raleway" charset="0"/>
              <a:ea typeface="Raleway" charset="0"/>
              <a:cs typeface="Raleway" charset="0"/>
            </a:endParaRPr>
          </a:p>
        </p:txBody>
      </p:sp>
      <p:sp>
        <p:nvSpPr>
          <p:cNvPr id="12" name="TextBox 11"/>
          <p:cNvSpPr txBox="1"/>
          <p:nvPr/>
        </p:nvSpPr>
        <p:spPr>
          <a:xfrm>
            <a:off x="10540788" y="7028041"/>
            <a:ext cx="3296095" cy="1692771"/>
          </a:xfrm>
          <a:prstGeom prst="rect">
            <a:avLst/>
          </a:prstGeom>
          <a:noFill/>
        </p:spPr>
        <p:txBody>
          <a:bodyPr wrap="none" rtlCol="0">
            <a:spAutoFit/>
          </a:bodyPr>
          <a:lstStyle/>
          <a:p>
            <a:pPr algn="ctr"/>
            <a:r>
              <a:rPr lang="es-ES" sz="10400" b="1" dirty="0" smtClean="0">
                <a:solidFill>
                  <a:schemeClr val="bg1"/>
                </a:solidFill>
                <a:latin typeface="Montserrat" charset="0"/>
                <a:ea typeface="Montserrat" charset="0"/>
                <a:cs typeface="Montserrat" charset="0"/>
              </a:rPr>
              <a:t>WBS</a:t>
            </a:r>
            <a:endParaRPr lang="en-US" sz="10400" b="1" dirty="0">
              <a:solidFill>
                <a:schemeClr val="bg1"/>
              </a:solidFill>
              <a:latin typeface="Montserrat" charset="0"/>
              <a:ea typeface="Montserrat" charset="0"/>
              <a:cs typeface="Montserrat" charset="0"/>
            </a:endParaRPr>
          </a:p>
        </p:txBody>
      </p:sp>
      <p:sp>
        <p:nvSpPr>
          <p:cNvPr id="2" name="Rectangle 1"/>
          <p:cNvSpPr/>
          <p:nvPr/>
        </p:nvSpPr>
        <p:spPr>
          <a:xfrm>
            <a:off x="3424304" y="3203173"/>
            <a:ext cx="17552019" cy="76497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283821" y="3428996"/>
            <a:ext cx="3810008" cy="3810008"/>
          </a:xfrm>
          <a:prstGeom prst="rect">
            <a:avLst/>
          </a:prstGeom>
        </p:spPr>
      </p:pic>
    </p:spTree>
    <p:extLst>
      <p:ext uri="{BB962C8B-B14F-4D97-AF65-F5344CB8AC3E}">
        <p14:creationId xmlns:p14="http://schemas.microsoft.com/office/powerpoint/2010/main" val="8084806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88406" y="2998252"/>
            <a:ext cx="3280065"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Definición</a:t>
            </a:r>
            <a:endParaRPr lang="es-ES" sz="5000" b="1" dirty="0">
              <a:solidFill>
                <a:schemeClr val="tx2"/>
              </a:solidFill>
              <a:latin typeface="Montserrat" charset="0"/>
              <a:ea typeface="Montserrat" charset="0"/>
              <a:cs typeface="Montserrat" charset="0"/>
            </a:endParaRPr>
          </a:p>
        </p:txBody>
      </p:sp>
      <p:sp>
        <p:nvSpPr>
          <p:cNvPr id="14" name="TextBox 13"/>
          <p:cNvSpPr txBox="1"/>
          <p:nvPr/>
        </p:nvSpPr>
        <p:spPr>
          <a:xfrm>
            <a:off x="1278493" y="4352662"/>
            <a:ext cx="9083056" cy="5546711"/>
          </a:xfrm>
          <a:prstGeom prst="rect">
            <a:avLst/>
          </a:prstGeom>
          <a:noFill/>
        </p:spPr>
        <p:txBody>
          <a:bodyPr wrap="square" rtlCol="0">
            <a:spAutoFit/>
          </a:bodyPr>
          <a:lstStyle/>
          <a:p>
            <a:pPr>
              <a:lnSpc>
                <a:spcPct val="150000"/>
              </a:lnSpc>
            </a:pPr>
            <a:r>
              <a:rPr lang="es-ES" sz="3000" dirty="0">
                <a:solidFill>
                  <a:schemeClr val="tx2"/>
                </a:solidFill>
                <a:latin typeface="Raleway" charset="0"/>
                <a:ea typeface="Raleway" charset="0"/>
                <a:cs typeface="Raleway" charset="0"/>
              </a:rPr>
              <a:t>Es una herramienta fundamental que consiste en la descomposición jerárquica, orientada al entregable, del trabajo a ser ejecutado por el equipo de proyecto, para cumplir con los objetivos de éste y crear los entregables requeridos, donde cada nivel descendente de la EDT representa una definición con un detalle incrementado del trabajo del proyecto.</a:t>
            </a:r>
            <a:endParaRPr lang="en-US" sz="3000" dirty="0">
              <a:solidFill>
                <a:schemeClr val="tx2"/>
              </a:solidFill>
              <a:latin typeface="Raleway" charset="0"/>
              <a:ea typeface="Raleway" charset="0"/>
              <a:cs typeface="Raleway" charset="0"/>
            </a:endParaRPr>
          </a:p>
        </p:txBody>
      </p:sp>
      <p:sp>
        <p:nvSpPr>
          <p:cNvPr id="5" name="Hexagon 4"/>
          <p:cNvSpPr/>
          <p:nvPr/>
        </p:nvSpPr>
        <p:spPr>
          <a:xfrm rot="16200000">
            <a:off x="15777898" y="4698226"/>
            <a:ext cx="5010676" cy="4319548"/>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513343" y="5176932"/>
            <a:ext cx="3539786" cy="3170099"/>
          </a:xfrm>
          <a:prstGeom prst="rect">
            <a:avLst/>
          </a:prstGeom>
          <a:noFill/>
        </p:spPr>
        <p:txBody>
          <a:bodyPr wrap="square" rtlCol="0">
            <a:spAutoFit/>
          </a:bodyPr>
          <a:lstStyle/>
          <a:p>
            <a:pPr algn="ctr"/>
            <a:r>
              <a:rPr lang="en-US" sz="20000" b="1" dirty="0" smtClean="0">
                <a:solidFill>
                  <a:schemeClr val="bg1"/>
                </a:solidFill>
                <a:latin typeface="Montserrat" charset="0"/>
                <a:ea typeface="Montserrat" charset="0"/>
                <a:cs typeface="Montserrat" charset="0"/>
              </a:rPr>
              <a:t>5</a:t>
            </a:r>
            <a:endParaRPr lang="en-US" sz="20000" b="1" dirty="0">
              <a:solidFill>
                <a:schemeClr val="bg1"/>
              </a:solidFill>
              <a:latin typeface="Montserrat" charset="0"/>
              <a:ea typeface="Montserrat" charset="0"/>
              <a:cs typeface="Montserrat" charset="0"/>
            </a:endParaRPr>
          </a:p>
        </p:txBody>
      </p:sp>
      <p:pic>
        <p:nvPicPr>
          <p:cNvPr id="3" name="Marcador de posición de imagen 2"/>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l="24388" r="24388"/>
          <a:stretch>
            <a:fillRect/>
          </a:stretch>
        </p:blipFill>
        <p:spPr/>
      </p:pic>
    </p:spTree>
    <p:extLst>
      <p:ext uri="{BB962C8B-B14F-4D97-AF65-F5344CB8AC3E}">
        <p14:creationId xmlns:p14="http://schemas.microsoft.com/office/powerpoint/2010/main" val="19216456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41307" y="2998252"/>
            <a:ext cx="3174267"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Propósito</a:t>
            </a:r>
            <a:endParaRPr lang="es-ES" sz="5000" b="1" dirty="0">
              <a:solidFill>
                <a:schemeClr val="tx2"/>
              </a:solidFill>
              <a:latin typeface="Montserrat" charset="0"/>
              <a:ea typeface="Montserrat" charset="0"/>
              <a:cs typeface="Montserrat" charset="0"/>
            </a:endParaRPr>
          </a:p>
        </p:txBody>
      </p:sp>
      <p:sp>
        <p:nvSpPr>
          <p:cNvPr id="14" name="TextBox 13"/>
          <p:cNvSpPr txBox="1"/>
          <p:nvPr/>
        </p:nvSpPr>
        <p:spPr>
          <a:xfrm>
            <a:off x="1278493" y="4352662"/>
            <a:ext cx="9083056" cy="6931706"/>
          </a:xfrm>
          <a:prstGeom prst="rect">
            <a:avLst/>
          </a:prstGeom>
          <a:noFill/>
        </p:spPr>
        <p:txBody>
          <a:bodyPr wrap="square" rtlCol="0">
            <a:spAutoFit/>
          </a:bodyPr>
          <a:lstStyle/>
          <a:p>
            <a:pPr>
              <a:lnSpc>
                <a:spcPct val="150000"/>
              </a:lnSpc>
            </a:pPr>
            <a:r>
              <a:rPr lang="es-ES" sz="3000">
                <a:solidFill>
                  <a:schemeClr val="tx2"/>
                </a:solidFill>
                <a:latin typeface="Raleway" charset="0"/>
                <a:ea typeface="Raleway" charset="0"/>
                <a:cs typeface="Raleway" charset="0"/>
              </a:rPr>
              <a:t>El propósito de una EDT es organizar y definir el alcance total aprobado del proyecto según lo declarado en la documentación vigente. Su forma jerárquica permite una fácil identificación de los elementos finales, llamados "Paquetes de Trabajo". Se trata de un elemento exhaustivo en cuanto al alcance del proyecto, y sirve como base para la planificación del proyecto. Todo trabajo del proyecto debe poder rastrear su origen en una o más entradas de la EDT.</a:t>
            </a:r>
            <a:endParaRPr lang="en-US" sz="3000" dirty="0">
              <a:solidFill>
                <a:schemeClr val="tx2"/>
              </a:solidFill>
              <a:latin typeface="Raleway" charset="0"/>
              <a:ea typeface="Raleway" charset="0"/>
              <a:cs typeface="Raleway" charset="0"/>
            </a:endParaRPr>
          </a:p>
        </p:txBody>
      </p:sp>
      <p:sp>
        <p:nvSpPr>
          <p:cNvPr id="5" name="Hexagon 4"/>
          <p:cNvSpPr/>
          <p:nvPr/>
        </p:nvSpPr>
        <p:spPr>
          <a:xfrm rot="16200000">
            <a:off x="15777898" y="4698226"/>
            <a:ext cx="5010676" cy="4319548"/>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513343" y="5176932"/>
            <a:ext cx="3539786" cy="3170099"/>
          </a:xfrm>
          <a:prstGeom prst="rect">
            <a:avLst/>
          </a:prstGeom>
          <a:noFill/>
        </p:spPr>
        <p:txBody>
          <a:bodyPr wrap="square" rtlCol="0">
            <a:spAutoFit/>
          </a:bodyPr>
          <a:lstStyle/>
          <a:p>
            <a:pPr algn="ctr"/>
            <a:r>
              <a:rPr lang="en-US" sz="20000" b="1" dirty="0" smtClean="0">
                <a:solidFill>
                  <a:schemeClr val="bg1"/>
                </a:solidFill>
                <a:latin typeface="Montserrat" charset="0"/>
                <a:ea typeface="Montserrat" charset="0"/>
                <a:cs typeface="Montserrat" charset="0"/>
              </a:rPr>
              <a:t>5</a:t>
            </a:r>
            <a:endParaRPr lang="en-US" sz="20000" b="1" dirty="0">
              <a:solidFill>
                <a:schemeClr val="bg1"/>
              </a:solidFill>
              <a:latin typeface="Montserrat" charset="0"/>
              <a:ea typeface="Montserrat" charset="0"/>
              <a:cs typeface="Montserrat" charset="0"/>
            </a:endParaRPr>
          </a:p>
        </p:txBody>
      </p:sp>
      <p:pic>
        <p:nvPicPr>
          <p:cNvPr id="3" name="Marcador de posición de imagen 2"/>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l="24388" r="24388"/>
          <a:stretch>
            <a:fillRect/>
          </a:stretch>
        </p:blipFill>
        <p:spPr/>
      </p:pic>
    </p:spTree>
    <p:extLst>
      <p:ext uri="{BB962C8B-B14F-4D97-AF65-F5344CB8AC3E}">
        <p14:creationId xmlns:p14="http://schemas.microsoft.com/office/powerpoint/2010/main" val="21222245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92845" y="2998252"/>
            <a:ext cx="3671198" cy="861774"/>
          </a:xfrm>
          <a:prstGeom prst="rect">
            <a:avLst/>
          </a:prstGeom>
          <a:noFill/>
        </p:spPr>
        <p:txBody>
          <a:bodyPr wrap="none" rtlCol="0">
            <a:spAutoFit/>
          </a:bodyPr>
          <a:lstStyle/>
          <a:p>
            <a:pPr algn="ctr"/>
            <a:r>
              <a:rPr lang="es-ES" sz="5000" b="1" dirty="0" smtClean="0">
                <a:solidFill>
                  <a:schemeClr val="tx2"/>
                </a:solidFill>
                <a:latin typeface="Montserrat" charset="0"/>
                <a:ea typeface="Montserrat" charset="0"/>
                <a:cs typeface="Montserrat" charset="0"/>
              </a:rPr>
              <a:t>Conclusión</a:t>
            </a:r>
            <a:endParaRPr lang="es-ES" sz="5000" b="1" dirty="0">
              <a:solidFill>
                <a:schemeClr val="tx2"/>
              </a:solidFill>
              <a:latin typeface="Montserrat" charset="0"/>
              <a:ea typeface="Montserrat" charset="0"/>
              <a:cs typeface="Montserrat" charset="0"/>
            </a:endParaRPr>
          </a:p>
        </p:txBody>
      </p:sp>
      <p:sp>
        <p:nvSpPr>
          <p:cNvPr id="14" name="TextBox 13"/>
          <p:cNvSpPr txBox="1"/>
          <p:nvPr/>
        </p:nvSpPr>
        <p:spPr>
          <a:xfrm>
            <a:off x="1278493" y="4352662"/>
            <a:ext cx="8568892" cy="7387728"/>
          </a:xfrm>
          <a:prstGeom prst="rect">
            <a:avLst/>
          </a:prstGeom>
          <a:noFill/>
        </p:spPr>
        <p:txBody>
          <a:bodyPr wrap="square" rtlCol="0">
            <a:spAutoFit/>
          </a:bodyPr>
          <a:lstStyle/>
          <a:p>
            <a:pPr>
              <a:lnSpc>
                <a:spcPct val="150000"/>
              </a:lnSpc>
            </a:pPr>
            <a:r>
              <a:rPr lang="es-ES" sz="3200" dirty="0" smtClean="0">
                <a:solidFill>
                  <a:schemeClr val="tx2">
                    <a:lumMod val="95000"/>
                    <a:lumOff val="5000"/>
                  </a:schemeClr>
                </a:solidFill>
              </a:rPr>
              <a:t>Es una presentación simple y organizada del trabajo requerido para completar el proyecto, y hay muchas maneras de organizar la presentación de este trabajo. Sin embargo, para que esta herramienta sea verdaderamente útil se debe atender a que su característica fundamental es ser orientada a los entregables o "productos del trabajo" que son el resultado del esfuerzo y no el esfuerzo en sí.</a:t>
            </a:r>
            <a:endParaRPr lang="en-US" sz="2800" dirty="0">
              <a:solidFill>
                <a:schemeClr val="tx2">
                  <a:lumMod val="95000"/>
                  <a:lumOff val="5000"/>
                </a:schemeClr>
              </a:solidFill>
              <a:latin typeface="Raleway" charset="0"/>
              <a:ea typeface="Raleway" charset="0"/>
              <a:cs typeface="Raleway" charset="0"/>
            </a:endParaRPr>
          </a:p>
        </p:txBody>
      </p:sp>
      <p:sp>
        <p:nvSpPr>
          <p:cNvPr id="5" name="Hexagon 4"/>
          <p:cNvSpPr/>
          <p:nvPr/>
        </p:nvSpPr>
        <p:spPr>
          <a:xfrm rot="16200000">
            <a:off x="15777898" y="4698226"/>
            <a:ext cx="5010676" cy="4319548"/>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513343" y="5176932"/>
            <a:ext cx="3539786" cy="3170099"/>
          </a:xfrm>
          <a:prstGeom prst="rect">
            <a:avLst/>
          </a:prstGeom>
          <a:noFill/>
        </p:spPr>
        <p:txBody>
          <a:bodyPr wrap="square" rtlCol="0">
            <a:spAutoFit/>
          </a:bodyPr>
          <a:lstStyle/>
          <a:p>
            <a:pPr algn="ctr"/>
            <a:r>
              <a:rPr lang="en-US" sz="20000" b="1" dirty="0" smtClean="0">
                <a:solidFill>
                  <a:schemeClr val="bg1"/>
                </a:solidFill>
                <a:latin typeface="Montserrat" charset="0"/>
                <a:ea typeface="Montserrat" charset="0"/>
                <a:cs typeface="Montserrat" charset="0"/>
              </a:rPr>
              <a:t>5</a:t>
            </a:r>
            <a:endParaRPr lang="en-US" sz="20000" b="1" dirty="0">
              <a:solidFill>
                <a:schemeClr val="bg1"/>
              </a:solidFill>
              <a:latin typeface="Montserrat" charset="0"/>
              <a:ea typeface="Montserrat" charset="0"/>
              <a:cs typeface="Montserrat" charset="0"/>
            </a:endParaRPr>
          </a:p>
        </p:txBody>
      </p:sp>
      <p:pic>
        <p:nvPicPr>
          <p:cNvPr id="3" name="Marcador de posición de imagen 2"/>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l="24388" r="24388"/>
          <a:stretch>
            <a:fillRect/>
          </a:stretch>
        </p:blipFill>
        <p:spPr/>
      </p:pic>
    </p:spTree>
    <p:extLst>
      <p:ext uri="{BB962C8B-B14F-4D97-AF65-F5344CB8AC3E}">
        <p14:creationId xmlns:p14="http://schemas.microsoft.com/office/powerpoint/2010/main" val="16424996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512904" y="1525052"/>
            <a:ext cx="4706738" cy="861774"/>
          </a:xfrm>
          <a:prstGeom prst="rect">
            <a:avLst/>
          </a:prstGeom>
          <a:noFill/>
        </p:spPr>
        <p:txBody>
          <a:bodyPr wrap="none" rtlCol="0">
            <a:spAutoFit/>
          </a:bodyPr>
          <a:lstStyle/>
          <a:p>
            <a:pPr algn="ctr"/>
            <a:r>
              <a:rPr lang="en-US" sz="5000" b="1" dirty="0" smtClean="0">
                <a:solidFill>
                  <a:schemeClr val="tx2"/>
                </a:solidFill>
                <a:latin typeface="Montserrat" charset="0"/>
                <a:ea typeface="Montserrat" charset="0"/>
                <a:cs typeface="Montserrat" charset="0"/>
              </a:rPr>
              <a:t>WBS Helpdesk</a:t>
            </a:r>
            <a:endParaRPr lang="en-U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11" name="Imagen 10"/>
          <p:cNvPicPr>
            <a:picLocks noChangeAspect="1"/>
          </p:cNvPicPr>
          <p:nvPr/>
        </p:nvPicPr>
        <p:blipFill>
          <a:blip r:embed="rId5"/>
          <a:stretch>
            <a:fillRect/>
          </a:stretch>
        </p:blipFill>
        <p:spPr>
          <a:xfrm>
            <a:off x="616854" y="4531163"/>
            <a:ext cx="16498838" cy="5949267"/>
          </a:xfrm>
          <a:prstGeom prst="rect">
            <a:avLst/>
          </a:prstGeom>
        </p:spPr>
      </p:pic>
    </p:spTree>
    <p:extLst>
      <p:ext uri="{BB962C8B-B14F-4D97-AF65-F5344CB8AC3E}">
        <p14:creationId xmlns:p14="http://schemas.microsoft.com/office/powerpoint/2010/main" val="20038945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5169" y="0"/>
            <a:ext cx="529248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401428" y="1526104"/>
            <a:ext cx="1856598" cy="861774"/>
          </a:xfrm>
          <a:prstGeom prst="rect">
            <a:avLst/>
          </a:prstGeom>
          <a:noFill/>
        </p:spPr>
        <p:txBody>
          <a:bodyPr wrap="none" rtlCol="0">
            <a:spAutoFit/>
          </a:bodyPr>
          <a:lstStyle/>
          <a:p>
            <a:pPr algn="ctr"/>
            <a:r>
              <a:rPr lang="en-US" sz="5000" b="1" dirty="0" smtClean="0">
                <a:solidFill>
                  <a:schemeClr val="tx2"/>
                </a:solidFill>
                <a:latin typeface="Montserrat" charset="0"/>
                <a:ea typeface="Montserrat" charset="0"/>
                <a:cs typeface="Montserrat" charset="0"/>
              </a:rPr>
              <a:t>Inicio</a:t>
            </a:r>
            <a:endParaRPr lang="en-US" sz="5000" b="1" dirty="0">
              <a:solidFill>
                <a:schemeClr val="tx2"/>
              </a:solidFill>
              <a:latin typeface="Montserrat" charset="0"/>
              <a:ea typeface="Montserrat" charset="0"/>
              <a:cs typeface="Montserrat" charset="0"/>
            </a:endParaRPr>
          </a:p>
        </p:txBody>
      </p:sp>
      <p:pic>
        <p:nvPicPr>
          <p:cNvPr id="9" name="Marcador de posición de imagen 8"/>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32598" r="39643"/>
          <a:stretch/>
        </p:blipFill>
        <p:spPr>
          <a:xfrm>
            <a:off x="18938141" y="0"/>
            <a:ext cx="5439509" cy="13716000"/>
          </a:xfrm>
        </p:spPr>
      </p:pic>
      <p:pic>
        <p:nvPicPr>
          <p:cNvPr id="3" name="Imagen 2"/>
          <p:cNvPicPr>
            <a:picLocks noChangeAspect="1"/>
          </p:cNvPicPr>
          <p:nvPr/>
        </p:nvPicPr>
        <p:blipFill>
          <a:blip r:embed="rId5"/>
          <a:stretch>
            <a:fillRect/>
          </a:stretch>
        </p:blipFill>
        <p:spPr>
          <a:xfrm>
            <a:off x="1868278" y="3797244"/>
            <a:ext cx="12922899" cy="6354941"/>
          </a:xfrm>
          <a:prstGeom prst="rect">
            <a:avLst/>
          </a:prstGeom>
        </p:spPr>
      </p:pic>
    </p:spTree>
    <p:extLst>
      <p:ext uri="{BB962C8B-B14F-4D97-AF65-F5344CB8AC3E}">
        <p14:creationId xmlns:p14="http://schemas.microsoft.com/office/powerpoint/2010/main" val="4119672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Elevation Light 1">
      <a:dk1>
        <a:srgbClr val="7F7F7F"/>
      </a:dk1>
      <a:lt1>
        <a:srgbClr val="FFFFFF"/>
      </a:lt1>
      <a:dk2>
        <a:srgbClr val="000000"/>
      </a:dk2>
      <a:lt2>
        <a:srgbClr val="FFFFFF"/>
      </a:lt2>
      <a:accent1>
        <a:srgbClr val="2E2E35"/>
      </a:accent1>
      <a:accent2>
        <a:srgbClr val="2FC0D6"/>
      </a:accent2>
      <a:accent3>
        <a:srgbClr val="9F9EA2"/>
      </a:accent3>
      <a:accent4>
        <a:srgbClr val="D7D5D4"/>
      </a:accent4>
      <a:accent5>
        <a:srgbClr val="2E2E35"/>
      </a:accent5>
      <a:accent6>
        <a:srgbClr val="9F9EA2"/>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28505</TotalTime>
  <Words>1400</Words>
  <Application>Microsoft Office PowerPoint</Application>
  <PresentationFormat>Personalizado</PresentationFormat>
  <Paragraphs>67</Paragraphs>
  <Slides>29</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Calibri Light</vt:lpstr>
      <vt:lpstr>Lato Light</vt:lpstr>
      <vt:lpstr>Montserrat</vt:lpstr>
      <vt:lpstr>Raleway</vt:lpstr>
      <vt:lpstr>Roboto Regular</vt:lpstr>
      <vt:lpstr>Wingdings</vt:lpstr>
      <vt:lpstr>Default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Francisco</cp:lastModifiedBy>
  <cp:revision>5712</cp:revision>
  <dcterms:created xsi:type="dcterms:W3CDTF">2014-11-12T21:47:38Z</dcterms:created>
  <dcterms:modified xsi:type="dcterms:W3CDTF">2018-11-17T21:12:08Z</dcterms:modified>
  <cp:category/>
</cp:coreProperties>
</file>