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70"/>
  </p:notesMasterIdLst>
  <p:sldIdLst>
    <p:sldId id="256" r:id="rId2"/>
    <p:sldId id="283" r:id="rId3"/>
    <p:sldId id="513" r:id="rId4"/>
    <p:sldId id="475" r:id="rId5"/>
    <p:sldId id="388" r:id="rId6"/>
    <p:sldId id="542" r:id="rId7"/>
    <p:sldId id="370" r:id="rId8"/>
    <p:sldId id="534" r:id="rId9"/>
    <p:sldId id="376" r:id="rId10"/>
    <p:sldId id="478" r:id="rId11"/>
    <p:sldId id="480" r:id="rId12"/>
    <p:sldId id="377" r:id="rId13"/>
    <p:sldId id="506" r:id="rId14"/>
    <p:sldId id="505" r:id="rId15"/>
    <p:sldId id="504" r:id="rId16"/>
    <p:sldId id="516" r:id="rId17"/>
    <p:sldId id="535" r:id="rId18"/>
    <p:sldId id="507" r:id="rId19"/>
    <p:sldId id="518" r:id="rId20"/>
    <p:sldId id="372" r:id="rId21"/>
    <p:sldId id="476" r:id="rId22"/>
    <p:sldId id="536" r:id="rId23"/>
    <p:sldId id="538" r:id="rId24"/>
    <p:sldId id="373" r:id="rId25"/>
    <p:sldId id="537" r:id="rId26"/>
    <p:sldId id="532" r:id="rId27"/>
    <p:sldId id="519" r:id="rId28"/>
    <p:sldId id="520" r:id="rId29"/>
    <p:sldId id="471" r:id="rId30"/>
    <p:sldId id="387" r:id="rId31"/>
    <p:sldId id="379" r:id="rId32"/>
    <p:sldId id="389" r:id="rId33"/>
    <p:sldId id="472" r:id="rId34"/>
    <p:sldId id="473" r:id="rId35"/>
    <p:sldId id="465" r:id="rId36"/>
    <p:sldId id="466" r:id="rId37"/>
    <p:sldId id="467" r:id="rId38"/>
    <p:sldId id="524" r:id="rId39"/>
    <p:sldId id="468" r:id="rId40"/>
    <p:sldId id="469" r:id="rId41"/>
    <p:sldId id="470" r:id="rId42"/>
    <p:sldId id="533" r:id="rId43"/>
    <p:sldId id="482" r:id="rId44"/>
    <p:sldId id="515" r:id="rId45"/>
    <p:sldId id="375" r:id="rId46"/>
    <p:sldId id="483" r:id="rId47"/>
    <p:sldId id="382" r:id="rId48"/>
    <p:sldId id="485" r:id="rId49"/>
    <p:sldId id="487" r:id="rId50"/>
    <p:sldId id="486" r:id="rId51"/>
    <p:sldId id="488" r:id="rId52"/>
    <p:sldId id="489" r:id="rId53"/>
    <p:sldId id="495" r:id="rId54"/>
    <p:sldId id="496" r:id="rId55"/>
    <p:sldId id="493" r:id="rId56"/>
    <p:sldId id="492" r:id="rId57"/>
    <p:sldId id="490" r:id="rId58"/>
    <p:sldId id="494" r:id="rId59"/>
    <p:sldId id="527" r:id="rId60"/>
    <p:sldId id="514" r:id="rId61"/>
    <p:sldId id="523" r:id="rId62"/>
    <p:sldId id="503" r:id="rId63"/>
    <p:sldId id="525" r:id="rId64"/>
    <p:sldId id="499" r:id="rId65"/>
    <p:sldId id="526" r:id="rId66"/>
    <p:sldId id="497" r:id="rId67"/>
    <p:sldId id="498" r:id="rId68"/>
    <p:sldId id="530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B93658-DAF4-4A47-A7B7-00F45C16998C}">
          <p14:sldIdLst>
            <p14:sldId id="256"/>
          </p14:sldIdLst>
        </p14:section>
        <p14:section name="overview" id="{C04117AE-5305-46F9-BCC5-11B3AA3AE41F}">
          <p14:sldIdLst>
            <p14:sldId id="283"/>
            <p14:sldId id="513"/>
            <p14:sldId id="475"/>
            <p14:sldId id="388"/>
            <p14:sldId id="542"/>
            <p14:sldId id="370"/>
          </p14:sldIdLst>
        </p14:section>
        <p14:section name="properties of physical channels" id="{8BF6F638-D5F0-4AF4-96DB-232B2DB3D986}">
          <p14:sldIdLst>
            <p14:sldId id="534"/>
            <p14:sldId id="376"/>
            <p14:sldId id="478"/>
            <p14:sldId id="480"/>
            <p14:sldId id="377"/>
            <p14:sldId id="506"/>
            <p14:sldId id="505"/>
            <p14:sldId id="504"/>
            <p14:sldId id="516"/>
          </p14:sldIdLst>
        </p14:section>
        <p14:section name="theory: signals and bandwidth limits" id="{151E096E-4279-7046-9CF4-8853CFD8E65E}">
          <p14:sldIdLst>
            <p14:sldId id="535"/>
            <p14:sldId id="507"/>
            <p14:sldId id="518"/>
            <p14:sldId id="372"/>
            <p14:sldId id="476"/>
            <p14:sldId id="536"/>
            <p14:sldId id="538"/>
            <p14:sldId id="373"/>
            <p14:sldId id="537"/>
          </p14:sldIdLst>
        </p14:section>
        <p14:section name="modulation" id="{72BC5517-D51E-44A5-8690-633B12AA196E}">
          <p14:sldIdLst>
            <p14:sldId id="532"/>
            <p14:sldId id="519"/>
            <p14:sldId id="520"/>
            <p14:sldId id="471"/>
            <p14:sldId id="387"/>
            <p14:sldId id="379"/>
            <p14:sldId id="389"/>
            <p14:sldId id="472"/>
            <p14:sldId id="473"/>
            <p14:sldId id="465"/>
            <p14:sldId id="466"/>
            <p14:sldId id="467"/>
            <p14:sldId id="524"/>
            <p14:sldId id="468"/>
            <p14:sldId id="469"/>
            <p14:sldId id="470"/>
          </p14:sldIdLst>
        </p14:section>
        <p14:section name="multiplexing" id="{29D5255A-CB90-4281-800B-C160F73EBE91}">
          <p14:sldIdLst>
            <p14:sldId id="533"/>
            <p14:sldId id="482"/>
            <p14:sldId id="515"/>
            <p14:sldId id="375"/>
            <p14:sldId id="483"/>
            <p14:sldId id="382"/>
            <p14:sldId id="485"/>
            <p14:sldId id="487"/>
            <p14:sldId id="486"/>
            <p14:sldId id="488"/>
            <p14:sldId id="489"/>
            <p14:sldId id="495"/>
            <p14:sldId id="496"/>
            <p14:sldId id="493"/>
            <p14:sldId id="492"/>
            <p14:sldId id="490"/>
            <p14:sldId id="494"/>
            <p14:sldId id="527"/>
            <p14:sldId id="514"/>
            <p14:sldId id="523"/>
          </p14:sldIdLst>
        </p14:section>
        <p14:section name="real-world examples: properties, bandwidth, modulation, and multiplexing" id="{53DED825-BE33-474A-95A4-9256430A752C}">
          <p14:sldIdLst>
            <p14:sldId id="503"/>
            <p14:sldId id="525"/>
            <p14:sldId id="499"/>
            <p14:sldId id="526"/>
            <p14:sldId id="497"/>
            <p14:sldId id="498"/>
          </p14:sldIdLst>
        </p14:section>
        <p14:section name="quiz 2" id="{0D0D7C9B-B4AE-422D-84A0-5809604679C2}">
          <p14:sldIdLst/>
        </p14:section>
        <p14:section name="end" id="{1F3C9E6E-A731-48CA-9018-ECB77F691F7E}">
          <p14:sldIdLst>
            <p14:sldId id="5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6" autoAdjust="0"/>
    <p:restoredTop sz="84126" autoAdjust="0"/>
  </p:normalViewPr>
  <p:slideViewPr>
    <p:cSldViewPr snapToGrid="0">
      <p:cViewPr varScale="1">
        <p:scale>
          <a:sx n="114" d="100"/>
          <a:sy n="114" d="100"/>
        </p:scale>
        <p:origin x="77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DBAB7-3584-4B7F-8725-798B1F331937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1459-CAAC-4A27-B983-569879066D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806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269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3505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69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441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66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910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809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80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2515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5480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673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6470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7447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8731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3496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3018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1628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073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163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2883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4248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439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4443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47652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458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269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29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2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899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86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900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DBDCEF-05C5-4279-8CE9-B6114D2CD81A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368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2D8DD6-7153-4CF4-8D56-EC136A06CFAA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45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3852D6-17C0-4779-ADAB-73B59F81A6CB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38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4ECDFF-CA32-47DC-A7F5-100B10A91E00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3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8E36F-0081-43EF-ADA1-8E629BBC23AF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767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9ACFE6-9D2E-416E-97B2-9E29352E44E3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63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66EB35-05F7-4A87-8964-427C37CB3F84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59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95EDA0-8CF6-47F6-8C28-6E4739D1747A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840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B2066-586A-45B0-97CD-3A4E3190A314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894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BF716E-F82F-4694-92F2-064D175225F1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21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9E7-F6B6-40C5-AC1A-522E35085724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97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BFD8-D00C-4252-B25E-A85BD0D8A54B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6F25D9-116D-2B44-B043-8F970375FA43}"/>
              </a:ext>
            </a:extLst>
          </p:cNvPr>
          <p:cNvSpPr/>
          <p:nvPr userDrawn="1"/>
        </p:nvSpPr>
        <p:spPr>
          <a:xfrm>
            <a:off x="-282854" y="6296150"/>
            <a:ext cx="12757708" cy="743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215FFE-2851-6951-6328-66ED2C0099BC}"/>
              </a:ext>
            </a:extLst>
          </p:cNvPr>
          <p:cNvSpPr txBox="1">
            <a:spLocks/>
          </p:cNvSpPr>
          <p:nvPr userDrawn="1"/>
        </p:nvSpPr>
        <p:spPr>
          <a:xfrm>
            <a:off x="29308" y="6329513"/>
            <a:ext cx="1346826" cy="431254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Copyright Jesse Donkervliet 2024</a:t>
            </a:r>
            <a:endParaRPr lang="en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web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png"/><Relationship Id="rId7" Type="http://schemas.openxmlformats.org/officeDocument/2006/relationships/image" Target="../media/image48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0.png"/><Relationship Id="rId4" Type="http://schemas.openxmlformats.org/officeDocument/2006/relationships/image" Target="../media/image78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0.png"/><Relationship Id="rId4" Type="http://schemas.openxmlformats.org/officeDocument/2006/relationships/image" Target="../media/image78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11" Type="http://schemas.openxmlformats.org/officeDocument/2006/relationships/image" Target="../media/image72.emf"/><Relationship Id="rId5" Type="http://schemas.openxmlformats.org/officeDocument/2006/relationships/image" Target="../media/image67.emf"/><Relationship Id="rId10" Type="http://schemas.openxmlformats.org/officeDocument/2006/relationships/image" Target="../media/image71.png"/><Relationship Id="rId4" Type="http://schemas.openxmlformats.org/officeDocument/2006/relationships/image" Target="../media/image66.emf"/><Relationship Id="rId9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11" Type="http://schemas.openxmlformats.org/officeDocument/2006/relationships/image" Target="../media/image72.emf"/><Relationship Id="rId5" Type="http://schemas.openxmlformats.org/officeDocument/2006/relationships/image" Target="../media/image67.emf"/><Relationship Id="rId10" Type="http://schemas.openxmlformats.org/officeDocument/2006/relationships/image" Target="../media/image71.png"/><Relationship Id="rId4" Type="http://schemas.openxmlformats.org/officeDocument/2006/relationships/image" Target="../media/image66.emf"/><Relationship Id="rId9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E06-E45B-4491-8400-9F9E7125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911" y="13652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Computer Networks</a:t>
            </a:r>
            <a:br>
              <a:rPr lang="en-US" sz="7200" dirty="0"/>
            </a:br>
            <a:r>
              <a:rPr lang="en-US" sz="7200" dirty="0"/>
              <a:t>X_400487</a:t>
            </a:r>
            <a:endParaRPr lang="LID4096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DE709-9033-4B7F-B111-3CC74D56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11" y="248766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Lecture 2</a:t>
            </a:r>
          </a:p>
          <a:p>
            <a:pPr algn="l"/>
            <a:r>
              <a:rPr lang="en-US" sz="4000" dirty="0"/>
              <a:t>Chapter 2: The Physical Layer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C75E-3905-44C1-8112-3F3BCD83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Vrije Universiteit Amsterdam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18696-7F8B-6D46-8C92-CFCB5BEA6E9D}"/>
              </a:ext>
            </a:extLst>
          </p:cNvPr>
          <p:cNvSpPr txBox="1"/>
          <p:nvPr/>
        </p:nvSpPr>
        <p:spPr>
          <a:xfrm>
            <a:off x="1916898" y="4875269"/>
            <a:ext cx="712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000" dirty="0"/>
              <a:t>Lecturer: Jesse Donkervliet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A0E69D-D9AA-ED42-A86B-A5128D8D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257" y="5470631"/>
            <a:ext cx="2420806" cy="72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CECEC5-1837-8D23-CD7F-A5068F573B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97" y="4479176"/>
            <a:ext cx="1607547" cy="160754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2716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9276-B8F9-4BD4-BBB7-841CF807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(“coax”) cable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B1DFCF-CF7D-44DC-93D8-D5E13457F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561450" y="750560"/>
            <a:ext cx="1630550" cy="16305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911C2-8C9C-4163-A2DE-AA130A34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366C1-9C68-49C0-A33A-AA5C415A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10</a:t>
            </a:fld>
            <a:endParaRPr lang="LID4096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5BCE229-22F5-4567-9D2D-CE0B3726FC80}"/>
              </a:ext>
            </a:extLst>
          </p:cNvPr>
          <p:cNvSpPr txBox="1">
            <a:spLocks/>
          </p:cNvSpPr>
          <p:nvPr/>
        </p:nvSpPr>
        <p:spPr>
          <a:xfrm>
            <a:off x="2152650" y="1825625"/>
            <a:ext cx="73235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Commonly used for: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Telephone networks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Cable television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Wired Metropolitan Area Networks (MANs).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Bandwidth in the order of GHz.</a:t>
            </a:r>
          </a:p>
        </p:txBody>
      </p:sp>
    </p:spTree>
    <p:extLst>
      <p:ext uri="{BB962C8B-B14F-4D97-AF65-F5344CB8AC3E}">
        <p14:creationId xmlns:p14="http://schemas.microsoft.com/office/powerpoint/2010/main" val="351251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9276-B8F9-4BD4-BBB7-841CF807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0E69-B532-4BF4-A783-98ABC428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Commonly used for:</a:t>
            </a:r>
          </a:p>
          <a:p>
            <a:pPr marL="514350" indent="-514350">
              <a:buAutoNum type="arabicPeriod"/>
            </a:pPr>
            <a:r>
              <a:rPr lang="en-US" dirty="0"/>
              <a:t>Long-distance network backbones.</a:t>
            </a:r>
          </a:p>
          <a:p>
            <a:pPr marL="514350" indent="-514350">
              <a:buAutoNum type="arabicPeriod"/>
            </a:pPr>
            <a:r>
              <a:rPr lang="en-US" dirty="0"/>
              <a:t>Wired Metropolitan Area Networks (MANs).</a:t>
            </a:r>
          </a:p>
          <a:p>
            <a:pPr marL="514350" indent="-514350">
              <a:buAutoNum type="arabicPeriod"/>
            </a:pPr>
            <a:r>
              <a:rPr lang="en-US" dirty="0"/>
              <a:t>High-performance LANs.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Bandwidth in the order of 100 GHz.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911C2-8C9C-4163-A2DE-AA130A34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366C1-9C68-49C0-A33A-AA5C415A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11</a:t>
            </a:fld>
            <a:endParaRPr lang="LID4096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40945F-B99C-468B-B6E8-13D345ED4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93025" y="425570"/>
            <a:ext cx="2339156" cy="18587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D8DB0B-2EB6-445D-8E7D-A184378A2349}"/>
              </a:ext>
            </a:extLst>
          </p:cNvPr>
          <p:cNvSpPr/>
          <p:nvPr/>
        </p:nvSpPr>
        <p:spPr>
          <a:xfrm>
            <a:off x="3058288" y="4001295"/>
            <a:ext cx="6075424" cy="989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Fiber is becoming increasingly popular in multiple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93473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2464-DA3F-4A73-BD02-21150DED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98A5-98CA-46C7-903A-411EEE84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Different frequencies means different properties.</a:t>
            </a:r>
          </a:p>
          <a:p>
            <a:pPr marL="514350" indent="-514350">
              <a:buAutoNum type="arabicPeriod"/>
            </a:pPr>
            <a:r>
              <a:rPr lang="en-US" dirty="0" err="1"/>
              <a:t>Radiowave</a:t>
            </a:r>
            <a:endParaRPr lang="en-US" dirty="0"/>
          </a:p>
          <a:p>
            <a:pPr marL="457200" lvl="1" indent="0">
              <a:buNone/>
            </a:pPr>
            <a:r>
              <a:rPr lang="en-US" b="0" dirty="0"/>
              <a:t>A</a:t>
            </a:r>
            <a:r>
              <a:rPr lang="en-US" dirty="0"/>
              <a:t>M radio</a:t>
            </a:r>
            <a:endParaRPr lang="en-US" b="0" dirty="0"/>
          </a:p>
          <a:p>
            <a:pPr marL="457200" lvl="1" indent="0">
              <a:buNone/>
            </a:pPr>
            <a:r>
              <a:rPr lang="en-US" dirty="0"/>
              <a:t>FM radio</a:t>
            </a:r>
          </a:p>
          <a:p>
            <a:pPr marL="514350" indent="-514350">
              <a:buAutoNum type="arabicPeriod"/>
            </a:pPr>
            <a:r>
              <a:rPr lang="en-US" dirty="0"/>
              <a:t>Microwave</a:t>
            </a:r>
          </a:p>
          <a:p>
            <a:pPr marL="457200" lvl="1" indent="0">
              <a:buNone/>
            </a:pPr>
            <a:r>
              <a:rPr lang="en-US" dirty="0"/>
              <a:t>Satellite dishes</a:t>
            </a:r>
          </a:p>
          <a:p>
            <a:pPr marL="514350" indent="-514350">
              <a:buAutoNum type="arabicPeriod"/>
            </a:pPr>
            <a:r>
              <a:rPr lang="en-US" dirty="0"/>
              <a:t>Infrared</a:t>
            </a:r>
          </a:p>
          <a:p>
            <a:pPr marL="457200" lvl="1" indent="0">
              <a:buNone/>
            </a:pPr>
            <a:r>
              <a:rPr lang="en-US" dirty="0"/>
              <a:t>Remote controls</a:t>
            </a:r>
          </a:p>
          <a:p>
            <a:pPr marL="514350" indent="-514350">
              <a:buAutoNum type="arabicPeriod"/>
            </a:pPr>
            <a:r>
              <a:rPr lang="en-US" dirty="0"/>
              <a:t>Visible light</a:t>
            </a:r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A6D7-EE48-48F2-A9FE-0A969F4D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CE93D-4ACF-4927-AB8F-56647426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12</a:t>
            </a:fld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6E115-7F99-48B1-9E82-BD42BF710631}"/>
              </a:ext>
            </a:extLst>
          </p:cNvPr>
          <p:cNvSpPr/>
          <p:nvPr/>
        </p:nvSpPr>
        <p:spPr>
          <a:xfrm>
            <a:off x="6399089" y="2479401"/>
            <a:ext cx="3051425" cy="123553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Example?</a:t>
            </a:r>
            <a:endParaRPr lang="LID4096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47F990-A1AA-45C9-BBAC-4EE98DBF0BFC}"/>
              </a:ext>
            </a:extLst>
          </p:cNvPr>
          <p:cNvSpPr/>
          <p:nvPr/>
        </p:nvSpPr>
        <p:spPr>
          <a:xfrm>
            <a:off x="5842357" y="4448711"/>
            <a:ext cx="4279187" cy="1366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think of a (dis)advantage compared to wired transmission?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42682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2" grpId="4"/>
      <p:bldP spid="12" grpId="5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2464-DA3F-4A73-BD02-21150DED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98A5-98CA-46C7-903A-411EEE84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Different frequencies means different properties.</a:t>
            </a:r>
          </a:p>
          <a:p>
            <a:pPr marL="514350" indent="-514350">
              <a:buAutoNum type="arabicPeriod"/>
            </a:pPr>
            <a:r>
              <a:rPr lang="en-US" b="1" dirty="0" err="1"/>
              <a:t>Radiowave</a:t>
            </a:r>
            <a:endParaRPr lang="en-US" b="1" dirty="0"/>
          </a:p>
          <a:p>
            <a:pPr marL="457200" lvl="1" indent="0">
              <a:buNone/>
            </a:pPr>
            <a:r>
              <a:rPr lang="en-US" b="0" dirty="0"/>
              <a:t>A</a:t>
            </a:r>
            <a:r>
              <a:rPr lang="en-US" dirty="0"/>
              <a:t>M radio</a:t>
            </a:r>
            <a:endParaRPr lang="en-US" b="0" dirty="0"/>
          </a:p>
          <a:p>
            <a:pPr marL="457200" lvl="1" indent="0">
              <a:buNone/>
            </a:pPr>
            <a:r>
              <a:rPr lang="en-US" dirty="0"/>
              <a:t>FM radio</a:t>
            </a:r>
          </a:p>
          <a:p>
            <a:pPr marL="514350" indent="-514350">
              <a:buAutoNum type="arabicPeriod"/>
            </a:pPr>
            <a:r>
              <a:rPr lang="en-US" b="1" dirty="0"/>
              <a:t>Microwave</a:t>
            </a:r>
          </a:p>
          <a:p>
            <a:pPr marL="457200" lvl="1" indent="0">
              <a:buNone/>
            </a:pPr>
            <a:r>
              <a:rPr lang="en-US" dirty="0"/>
              <a:t>Satellite dishes</a:t>
            </a:r>
          </a:p>
          <a:p>
            <a:pPr marL="514350" indent="-514350">
              <a:buAutoNum type="arabicPeriod"/>
            </a:pPr>
            <a:r>
              <a:rPr lang="en-US" dirty="0"/>
              <a:t>Infrared</a:t>
            </a:r>
          </a:p>
          <a:p>
            <a:pPr marL="457200" lvl="1" indent="0">
              <a:buNone/>
            </a:pPr>
            <a:r>
              <a:rPr lang="en-US" dirty="0"/>
              <a:t>Remote controls</a:t>
            </a:r>
          </a:p>
          <a:p>
            <a:pPr marL="514350" indent="-514350">
              <a:buAutoNum type="arabicPeriod"/>
            </a:pPr>
            <a:r>
              <a:rPr lang="en-US" dirty="0"/>
              <a:t>Visible light</a:t>
            </a:r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A6D7-EE48-48F2-A9FE-0A969F4D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CE93D-4ACF-4927-AB8F-56647426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493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507-B084-4DCA-BFCF-B4D22B66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F42C4-1AE2-4717-B6AB-6F08D7148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4999" y="1690688"/>
                <a:ext cx="798109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AM radio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≈1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FM radio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F42C4-1AE2-4717-B6AB-6F08D7148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999" y="1690688"/>
                <a:ext cx="7981094" cy="4351338"/>
              </a:xfrm>
              <a:blipFill>
                <a:blip r:embed="rId3"/>
                <a:stretch>
                  <a:fillRect l="-1590" t="-23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9F3BD-AC4F-4369-9954-C32FDE27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85C2E-B14B-4EC8-99FD-E95E478B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14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7E768-5F03-4186-ACAF-3D4615AF1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62" y="-1"/>
            <a:ext cx="4715838" cy="63100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D4C685-136F-4384-8595-54B0E111DF65}"/>
              </a:ext>
            </a:extLst>
          </p:cNvPr>
          <p:cNvSpPr/>
          <p:nvPr/>
        </p:nvSpPr>
        <p:spPr>
          <a:xfrm>
            <a:off x="2148214" y="2910581"/>
            <a:ext cx="3501561" cy="994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think of (dis)advantages?</a:t>
            </a:r>
            <a:endParaRPr lang="LID4096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B06A5-5AB9-44F9-891B-926DD4547260}"/>
              </a:ext>
            </a:extLst>
          </p:cNvPr>
          <p:cNvSpPr/>
          <p:nvPr/>
        </p:nvSpPr>
        <p:spPr>
          <a:xfrm>
            <a:off x="2148214" y="3995247"/>
            <a:ext cx="3501561" cy="11673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Both can travel reasonably</a:t>
            </a:r>
            <a:br>
              <a:rPr lang="en-US" sz="2800" dirty="0"/>
            </a:br>
            <a:r>
              <a:rPr lang="en-US" sz="2800" dirty="0"/>
              <a:t>long distances</a:t>
            </a:r>
          </a:p>
        </p:txBody>
      </p:sp>
    </p:spTree>
    <p:extLst>
      <p:ext uri="{BB962C8B-B14F-4D97-AF65-F5344CB8AC3E}">
        <p14:creationId xmlns:p14="http://schemas.microsoft.com/office/powerpoint/2010/main" val="36178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B0623F-3D5C-4A89-948B-F6C9E6C628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Microwave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≈10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𝐺𝐻𝑧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B0623F-3D5C-4A89-948B-F6C9E6C62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F8EFA6-554C-428A-84A7-37A2BBBFD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53" y="1952866"/>
            <a:ext cx="3105981" cy="41413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F1126-F36E-4232-82B1-1F725A48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5F3D0-D535-4111-8EED-105EB741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15</a:t>
            </a:fld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C04C09-1698-45B2-85AD-EC50A7B1C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5680" y="1960718"/>
            <a:ext cx="3449017" cy="25831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C94E2C-D783-4C52-9D1E-B92D55BF8B58}"/>
              </a:ext>
            </a:extLst>
          </p:cNvPr>
          <p:cNvSpPr/>
          <p:nvPr/>
        </p:nvSpPr>
        <p:spPr>
          <a:xfrm>
            <a:off x="6345680" y="4832330"/>
            <a:ext cx="3443769" cy="1235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think of (dis)advantages?</a:t>
            </a:r>
            <a:endParaRPr lang="LID4096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D5356-AF9A-4A33-A60E-D37C3BD7E9F7}"/>
              </a:ext>
            </a:extLst>
          </p:cNvPr>
          <p:cNvSpPr/>
          <p:nvPr/>
        </p:nvSpPr>
        <p:spPr>
          <a:xfrm>
            <a:off x="2402553" y="1342042"/>
            <a:ext cx="7386895" cy="483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Needs line of sight</a:t>
            </a:r>
          </a:p>
        </p:txBody>
      </p:sp>
    </p:spTree>
    <p:extLst>
      <p:ext uri="{BB962C8B-B14F-4D97-AF65-F5344CB8AC3E}">
        <p14:creationId xmlns:p14="http://schemas.microsoft.com/office/powerpoint/2010/main" val="1754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B988-29A3-F949-894C-835244AD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Satellite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40B6-4636-7E4A-BC52-7C4C3037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2"/>
            <a:ext cx="108802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Radio waves allow for high bit rates and have (relatively) low attenuation.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sending signals to artificial satellites and back has significant latency!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A30A5-620C-9042-BF31-91404395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E809F-9C52-904C-AD49-69038A4F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16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11D4D1-EBA2-3C45-AADF-9A179A5D08ED}"/>
              </a:ext>
            </a:extLst>
          </p:cNvPr>
          <p:cNvSpPr/>
          <p:nvPr/>
        </p:nvSpPr>
        <p:spPr>
          <a:xfrm>
            <a:off x="6240573" y="550843"/>
            <a:ext cx="4740054" cy="820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What are its properties?</a:t>
            </a:r>
            <a:endParaRPr lang="LID4096" sz="28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C6830C7-DE02-C448-A634-E54959CD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479" y="4420583"/>
            <a:ext cx="2455745" cy="108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3437B20-160D-0449-8D45-D3B7EB2F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44" y="4547450"/>
            <a:ext cx="1641249" cy="8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4AC245A6-7CE9-3F4C-B23B-47243B5A2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751" y="5379332"/>
            <a:ext cx="1793488" cy="72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 result for iridium logo">
            <a:extLst>
              <a:ext uri="{FF2B5EF4-FFF2-40B4-BE49-F238E27FC236}">
                <a16:creationId xmlns:a16="http://schemas.microsoft.com/office/drawing/2014/main" id="{CE5F4C8A-CF8A-9946-98DD-72996084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16" y="5642187"/>
            <a:ext cx="2516260" cy="4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C679C-12CE-8548-B039-173EA1F25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4" y="5582548"/>
            <a:ext cx="729352" cy="729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BE2D6-213D-A946-80A9-BC7ED72209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423">
            <a:off x="2947639" y="3420345"/>
            <a:ext cx="880946" cy="880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98C5C8-194C-674B-9844-5106E96AA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8600" y="5582548"/>
            <a:ext cx="729352" cy="72935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39AFC6-7FD8-2745-86C0-F297463B9BA9}"/>
              </a:ext>
            </a:extLst>
          </p:cNvPr>
          <p:cNvCxnSpPr>
            <a:cxnSpLocks/>
          </p:cNvCxnSpPr>
          <p:nvPr/>
        </p:nvCxnSpPr>
        <p:spPr>
          <a:xfrm flipV="1">
            <a:off x="1202876" y="4420583"/>
            <a:ext cx="1763348" cy="1173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3833CB-B2C1-0843-8CB3-641316F827DE}"/>
              </a:ext>
            </a:extLst>
          </p:cNvPr>
          <p:cNvCxnSpPr>
            <a:cxnSpLocks/>
          </p:cNvCxnSpPr>
          <p:nvPr/>
        </p:nvCxnSpPr>
        <p:spPr>
          <a:xfrm>
            <a:off x="3388112" y="4465035"/>
            <a:ext cx="708103" cy="10881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112219-1F91-4A41-9380-4DDB8B9929F5}"/>
              </a:ext>
            </a:extLst>
          </p:cNvPr>
          <p:cNvCxnSpPr>
            <a:cxnSpLocks/>
          </p:cNvCxnSpPr>
          <p:nvPr/>
        </p:nvCxnSpPr>
        <p:spPr>
          <a:xfrm>
            <a:off x="5501268" y="4217369"/>
            <a:ext cx="0" cy="180210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1335EED-F0C0-F143-9D36-DD70700CA504}"/>
              </a:ext>
            </a:extLst>
          </p:cNvPr>
          <p:cNvSpPr/>
          <p:nvPr/>
        </p:nvSpPr>
        <p:spPr>
          <a:xfrm>
            <a:off x="4096215" y="3396765"/>
            <a:ext cx="7770597" cy="820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Lower latency requires lower orbits requires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more satellites</a:t>
            </a:r>
            <a:endParaRPr lang="LID4096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43F3B0-B9C1-C845-86D2-D32CF920D547}"/>
              </a:ext>
            </a:extLst>
          </p:cNvPr>
          <p:cNvSpPr txBox="1"/>
          <p:nvPr/>
        </p:nvSpPr>
        <p:spPr>
          <a:xfrm>
            <a:off x="2245112" y="3308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02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467-5603-3B4E-BC1E-48C05663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Physical Layer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65EC-4B16-0242-A5DC-381A09A2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L" sz="3600" dirty="0">
                <a:solidFill>
                  <a:schemeClr val="bg2">
                    <a:lumMod val="75000"/>
                  </a:schemeClr>
                </a:solidFill>
              </a:rPr>
              <a:t>Physical Properties of Different Mediums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b="1" dirty="0"/>
              <a:t>Communication Speed Limits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dirty="0"/>
              <a:t>Digital Modulation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dirty="0"/>
              <a:t>Multiplexing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87DB0-00C7-914B-B30B-C428B1D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90B85-BAC3-5940-9229-C4A7BFC2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812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B3A7-5F22-43C1-B833-AC3CC88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</a:t>
            </a:r>
            <a:br>
              <a:rPr lang="en-US" dirty="0"/>
            </a:br>
            <a:r>
              <a:rPr lang="en-US" dirty="0"/>
              <a:t>speed limits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2D00-5577-4D35-A4C3-1B906466A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D3D3-1978-4B8E-BFF0-579A7066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6E141-9317-465F-8F32-6584E9C6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377A9-89F9-854B-B96A-2C2CD6887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54" y="5183458"/>
            <a:ext cx="906192" cy="9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1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3FCC-9FFF-3649-99CB-B9968BA9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Properties of Waves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6111B3-28F1-2A45-947F-5D78AD44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78" y="365125"/>
            <a:ext cx="4114800" cy="2743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BDF35-CDA6-B840-8CD3-BB6E4C60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CF9D-F41B-1045-8605-7CFC33ED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19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473FE-11B8-C549-A897-9E0AE9B436E0}"/>
                  </a:ext>
                </a:extLst>
              </p:cNvPr>
              <p:cNvSpPr/>
              <p:nvPr/>
            </p:nvSpPr>
            <p:spPr>
              <a:xfrm>
                <a:off x="7580356" y="3108325"/>
                <a:ext cx="44592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NL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9473FE-11B8-C549-A897-9E0AE9B43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356" y="3108325"/>
                <a:ext cx="4459243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8FB5EF-5A69-064A-BE70-352DE1EACE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EF77F8-EFF7-B84B-850C-783E2E33C9B4}"/>
              </a:ext>
            </a:extLst>
          </p:cNvPr>
          <p:cNvSpPr/>
          <p:nvPr/>
        </p:nvSpPr>
        <p:spPr>
          <a:xfrm>
            <a:off x="1507107" y="1548409"/>
            <a:ext cx="5421517" cy="643331"/>
          </a:xfrm>
          <a:prstGeom prst="rect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NL" sz="2800" b="1" dirty="0">
                <a:solidFill>
                  <a:srgbClr val="5B9BD5"/>
                </a:solidFill>
              </a:rPr>
              <a:t>Q: What are properties of waves?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4733E6-9F77-BD4C-906C-2458E027F2B3}"/>
                  </a:ext>
                </a:extLst>
              </p:cNvPr>
              <p:cNvSpPr txBox="1"/>
              <p:nvPr/>
            </p:nvSpPr>
            <p:spPr>
              <a:xfrm>
                <a:off x="1507107" y="2368469"/>
                <a:ext cx="3042500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2800" dirty="0"/>
                  <a:t>Properties: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NL" sz="2800" dirty="0"/>
                  <a:t>Amplitude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L" sz="2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NL" sz="2800" dirty="0"/>
                  <a:t>Frequency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L" sz="2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NL" sz="2800" dirty="0"/>
                  <a:t>Phase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L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4733E6-9F77-BD4C-906C-2458E027F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07" y="2368469"/>
                <a:ext cx="3042500" cy="1815882"/>
              </a:xfrm>
              <a:prstGeom prst="rect">
                <a:avLst/>
              </a:prstGeom>
              <a:blipFill>
                <a:blip r:embed="rId5"/>
                <a:stretch>
                  <a:fillRect l="-4167" t="-2778" r="-1250" b="-902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84092BE-E4D9-9E48-B95E-F89352CFCFB2}"/>
              </a:ext>
            </a:extLst>
          </p:cNvPr>
          <p:cNvSpPr/>
          <p:nvPr/>
        </p:nvSpPr>
        <p:spPr>
          <a:xfrm>
            <a:off x="1102759" y="4418603"/>
            <a:ext cx="9986481" cy="57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Which properties can we modulate simultaneously?</a:t>
            </a:r>
            <a:endParaRPr lang="LID4096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A36B00-2C1C-A04E-BBB5-220A2FDF7DDB}"/>
              </a:ext>
            </a:extLst>
          </p:cNvPr>
          <p:cNvSpPr/>
          <p:nvPr/>
        </p:nvSpPr>
        <p:spPr>
          <a:xfrm>
            <a:off x="1424418" y="3235587"/>
            <a:ext cx="3125189" cy="93828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B16263-1A1F-D74F-99C2-43A4FF6585DA}"/>
              </a:ext>
            </a:extLst>
          </p:cNvPr>
          <p:cNvSpPr/>
          <p:nvPr/>
        </p:nvSpPr>
        <p:spPr>
          <a:xfrm>
            <a:off x="4716047" y="3122231"/>
            <a:ext cx="2870091" cy="116499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Frequency and phase are not independent</a:t>
            </a:r>
            <a:endParaRPr lang="LID4096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D39E-74C7-4A26-B885-CAE58661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8493-41EE-400B-ABC6-D50A8543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53983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(layered) architecture makes the system easier to understand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BBAA-25B1-457F-9537-2726C9AE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F06D5-BAEB-4AF4-B607-AD96385A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1AF2C4-F5C7-47AC-B038-2B0ED1EB4F4A}"/>
              </a:ext>
            </a:extLst>
          </p:cNvPr>
          <p:cNvGrpSpPr/>
          <p:nvPr/>
        </p:nvGrpSpPr>
        <p:grpSpPr>
          <a:xfrm>
            <a:off x="7550998" y="1849710"/>
            <a:ext cx="3618110" cy="4275387"/>
            <a:chOff x="5924025" y="2840412"/>
            <a:chExt cx="2918522" cy="34487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FC447D-A794-4479-9ABF-B38A564212B6}"/>
                </a:ext>
              </a:extLst>
            </p:cNvPr>
            <p:cNvGrpSpPr/>
            <p:nvPr/>
          </p:nvGrpSpPr>
          <p:grpSpPr>
            <a:xfrm>
              <a:off x="5924025" y="2840412"/>
              <a:ext cx="1798845" cy="3192622"/>
              <a:chOff x="7084381" y="2002782"/>
              <a:chExt cx="1329116" cy="23589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152B1C-CC94-4C19-B3E7-94CF572DDDFB}"/>
                  </a:ext>
                </a:extLst>
              </p:cNvPr>
              <p:cNvSpPr/>
              <p:nvPr/>
            </p:nvSpPr>
            <p:spPr>
              <a:xfrm>
                <a:off x="7084381" y="3976710"/>
                <a:ext cx="1329116" cy="38501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 layer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6919DA-FA73-430A-AC29-6A680CB1ACC4}"/>
                  </a:ext>
                </a:extLst>
              </p:cNvPr>
              <p:cNvSpPr/>
              <p:nvPr/>
            </p:nvSpPr>
            <p:spPr>
              <a:xfrm>
                <a:off x="7084382" y="3242784"/>
                <a:ext cx="1329115" cy="7044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link layer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2D66A9-E5B0-425C-ABB0-87C68D795268}"/>
                  </a:ext>
                </a:extLst>
              </p:cNvPr>
              <p:cNvSpPr/>
              <p:nvPr/>
            </p:nvSpPr>
            <p:spPr>
              <a:xfrm>
                <a:off x="7166534" y="3518885"/>
                <a:ext cx="1164807" cy="35662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Medium Access Control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B4C439-19F2-4341-80E1-3C84DFFF18E9}"/>
                  </a:ext>
                </a:extLst>
              </p:cNvPr>
              <p:cNvSpPr/>
              <p:nvPr/>
            </p:nvSpPr>
            <p:spPr>
              <a:xfrm>
                <a:off x="7084382" y="2828259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Network Layer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5A1B0D-B3EF-42AA-B52A-50ACBB38E5A8}"/>
                  </a:ext>
                </a:extLst>
              </p:cNvPr>
              <p:cNvSpPr/>
              <p:nvPr/>
            </p:nvSpPr>
            <p:spPr>
              <a:xfrm>
                <a:off x="7084381" y="2417307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Transport layer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C5B505-47B3-40FF-9094-CDF17371A21E}"/>
                  </a:ext>
                </a:extLst>
              </p:cNvPr>
              <p:cNvSpPr/>
              <p:nvPr/>
            </p:nvSpPr>
            <p:spPr>
              <a:xfrm>
                <a:off x="7084381" y="2002782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Application layer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CB9BE117-D1E4-4F10-AE60-BA5EAEC3530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7722870" y="5772495"/>
              <a:ext cx="199849" cy="516627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1AA519-1702-4ECE-AA7E-1AA0D34547E5}"/>
                </a:ext>
              </a:extLst>
            </p:cNvPr>
            <p:cNvSpPr txBox="1"/>
            <p:nvPr/>
          </p:nvSpPr>
          <p:spPr>
            <a:xfrm>
              <a:off x="7917261" y="5775368"/>
              <a:ext cx="925286" cy="2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signals</a:t>
              </a:r>
              <a:endParaRPr lang="LID4096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CAB1341-9A55-4A18-BE8B-8D7E6F4AA398}"/>
              </a:ext>
            </a:extLst>
          </p:cNvPr>
          <p:cNvSpPr/>
          <p:nvPr/>
        </p:nvSpPr>
        <p:spPr>
          <a:xfrm>
            <a:off x="2042326" y="2804473"/>
            <a:ext cx="4961380" cy="1118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Real-world networks do not exactly match this architecture</a:t>
            </a:r>
            <a:endParaRPr lang="LID4096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E52965-82EB-4752-8D94-E422BB6E586F}"/>
              </a:ext>
            </a:extLst>
          </p:cNvPr>
          <p:cNvSpPr/>
          <p:nvPr/>
        </p:nvSpPr>
        <p:spPr>
          <a:xfrm>
            <a:off x="2042327" y="4102004"/>
            <a:ext cx="4961381" cy="577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Why do we use it?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913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210DB-B9BA-4061-9CA7-63A38C3D8A24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299201" y="4353877"/>
            <a:ext cx="131037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DDC1F2-9489-4D9F-9EBF-6DBF9AC9007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299201" y="4903545"/>
            <a:ext cx="1310379" cy="22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744502-7CC8-4CB8-9B88-BDB9A7BB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Nyquist’s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FF892-0795-4566-B26E-7C1F68695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Computing the </a:t>
                </a:r>
                <a:r>
                  <a:rPr lang="en-US" i="1" dirty="0"/>
                  <a:t>maximum data rate </a:t>
                </a:r>
                <a:r>
                  <a:rPr lang="en-US" dirty="0"/>
                  <a:t>for a noiseless channel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maximum data rate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bandwidth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= number of discrete signal levels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FF892-0795-4566-B26E-7C1F68695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7886700" cy="4351338"/>
              </a:xfrm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FB8BF-CB41-4D11-8B31-C10D7442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D0147-8D87-42AA-BD1D-19712111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20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66436-CA0A-4BC2-B988-EDB963F86FF8}"/>
              </a:ext>
            </a:extLst>
          </p:cNvPr>
          <p:cNvSpPr/>
          <p:nvPr/>
        </p:nvSpPr>
        <p:spPr>
          <a:xfrm>
            <a:off x="7609579" y="4079044"/>
            <a:ext cx="3004764" cy="549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Measured in bits/s</a:t>
            </a:r>
            <a:endParaRPr lang="LID4096" sz="28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152E9-62B8-492E-871F-88DDD1A23CE2}"/>
              </a:ext>
            </a:extLst>
          </p:cNvPr>
          <p:cNvSpPr/>
          <p:nvPr/>
        </p:nvSpPr>
        <p:spPr>
          <a:xfrm>
            <a:off x="7609579" y="4628711"/>
            <a:ext cx="3004764" cy="549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Measured in Hz</a:t>
            </a:r>
            <a:endParaRPr lang="LID4096" sz="2800" i="1" dirty="0"/>
          </a:p>
        </p:txBody>
      </p:sp>
    </p:spTree>
    <p:extLst>
      <p:ext uri="{BB962C8B-B14F-4D97-AF65-F5344CB8AC3E}">
        <p14:creationId xmlns:p14="http://schemas.microsoft.com/office/powerpoint/2010/main" val="2519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51C1-3ECD-4515-9CAB-5FDECE65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Nyquist’s theorem</a:t>
            </a:r>
            <a:br>
              <a:rPr lang="en-US" dirty="0"/>
            </a:br>
            <a:r>
              <a:rPr lang="en-US" dirty="0"/>
              <a:t>An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E443-8CF6-4B48-A807-CB11ECD1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101010101010101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1D212-83F6-468D-991B-5028393C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AC901-A61F-432B-9904-3200995D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21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A534D1-2C4A-4CC2-8BAD-05C55BD72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59" y="2892426"/>
            <a:ext cx="4381500" cy="365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DC6297-6E3C-495B-94C7-F0A28D953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13" y="3641645"/>
            <a:ext cx="2909192" cy="2330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E852A4-2BCB-4B37-BCD3-D4CAC0969D4E}"/>
                  </a:ext>
                </a:extLst>
              </p:cNvPr>
              <p:cNvSpPr txBox="1"/>
              <p:nvPr/>
            </p:nvSpPr>
            <p:spPr>
              <a:xfrm>
                <a:off x="1860693" y="5115841"/>
                <a:ext cx="42945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E852A4-2BCB-4B37-BCD3-D4CAC096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93" y="5115841"/>
                <a:ext cx="4294597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263C91-2C3F-47F7-B2C2-7D2BB10B76B4}"/>
                  </a:ext>
                </a:extLst>
              </p:cNvPr>
              <p:cNvSpPr txBox="1"/>
              <p:nvPr/>
            </p:nvSpPr>
            <p:spPr>
              <a:xfrm>
                <a:off x="1859141" y="5115074"/>
                <a:ext cx="42945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263C91-2C3F-47F7-B2C2-7D2BB10B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41" y="5115074"/>
                <a:ext cx="4294597" cy="52322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E507531-65B2-40A9-B276-DF8B7D8A330A}"/>
              </a:ext>
            </a:extLst>
          </p:cNvPr>
          <p:cNvSpPr txBox="1"/>
          <p:nvPr/>
        </p:nvSpPr>
        <p:spPr>
          <a:xfrm>
            <a:off x="9753601" y="4001294"/>
            <a:ext cx="5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DE47C2-7F14-41CC-AD30-20322CBF885D}"/>
              </a:ext>
            </a:extLst>
          </p:cNvPr>
          <p:cNvSpPr txBox="1"/>
          <p:nvPr/>
        </p:nvSpPr>
        <p:spPr>
          <a:xfrm>
            <a:off x="9753413" y="5192018"/>
            <a:ext cx="45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C76CD-F473-4873-90D3-505AB19888A1}"/>
              </a:ext>
            </a:extLst>
          </p:cNvPr>
          <p:cNvSpPr txBox="1"/>
          <p:nvPr/>
        </p:nvSpPr>
        <p:spPr>
          <a:xfrm>
            <a:off x="9753413" y="4861352"/>
            <a:ext cx="45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B424A-43CB-4A3E-9836-9EC15C967826}"/>
              </a:ext>
            </a:extLst>
          </p:cNvPr>
          <p:cNvSpPr txBox="1"/>
          <p:nvPr/>
        </p:nvSpPr>
        <p:spPr>
          <a:xfrm>
            <a:off x="9753413" y="4337150"/>
            <a:ext cx="45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5B8B1F-E003-2C46-9C0A-72C111E21356}"/>
              </a:ext>
            </a:extLst>
          </p:cNvPr>
          <p:cNvSpPr/>
          <p:nvPr/>
        </p:nvSpPr>
        <p:spPr>
          <a:xfrm>
            <a:off x="7683766" y="244896"/>
            <a:ext cx="4387217" cy="6057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For a binary signal, V=2</a:t>
            </a:r>
            <a:endParaRPr lang="LID4096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C92559-D61E-32C6-D6C5-0BCB4E94CB0D}"/>
              </a:ext>
            </a:extLst>
          </p:cNvPr>
          <p:cNvSpPr/>
          <p:nvPr/>
        </p:nvSpPr>
        <p:spPr>
          <a:xfrm>
            <a:off x="7388157" y="4161554"/>
            <a:ext cx="126460" cy="1264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7302B-ECB2-B753-E5D9-7DC8D5FA91DF}"/>
              </a:ext>
            </a:extLst>
          </p:cNvPr>
          <p:cNvSpPr/>
          <p:nvPr/>
        </p:nvSpPr>
        <p:spPr>
          <a:xfrm>
            <a:off x="8853791" y="5313454"/>
            <a:ext cx="126460" cy="1264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DA46B-B48C-F916-1120-AFD5F42F077F}"/>
              </a:ext>
            </a:extLst>
          </p:cNvPr>
          <p:cNvSpPr/>
          <p:nvPr/>
        </p:nvSpPr>
        <p:spPr>
          <a:xfrm>
            <a:off x="7900481" y="4458586"/>
            <a:ext cx="126460" cy="1264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28A67A-238A-5F0A-B51D-AE25DB089987}"/>
              </a:ext>
            </a:extLst>
          </p:cNvPr>
          <p:cNvSpPr/>
          <p:nvPr/>
        </p:nvSpPr>
        <p:spPr>
          <a:xfrm>
            <a:off x="8386863" y="5039197"/>
            <a:ext cx="126460" cy="1264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52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3" grpId="0"/>
      <p:bldP spid="24" grpId="0"/>
      <p:bldP spid="25" grpId="0"/>
      <p:bldP spid="26" grpId="0"/>
      <p:bldP spid="27" grpId="0" animBg="1"/>
      <p:bldP spid="6" grpId="0" animBg="1"/>
      <p:bldP spid="7" grpId="0" animBg="1"/>
      <p:bldP spid="9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1717-C84D-7E47-88CB-D53E9F68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Nyquist’s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B8CA-12EC-544D-8B31-F5DB9DB82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NL" dirty="0"/>
                  <a:t>Signal that uses </a:t>
                </a:r>
                <a:r>
                  <a:rPr lang="en-NL" u="sng" dirty="0"/>
                  <a:t>4 signal levels </a:t>
                </a:r>
                <a:r>
                  <a:rPr lang="en-NL" dirty="0"/>
                  <a:t>over a wired channel with </a:t>
                </a:r>
                <a:r>
                  <a:rPr lang="en-NL" u="sng" dirty="0"/>
                  <a:t>500kHz bandwidth</a:t>
                </a:r>
              </a:p>
              <a:p>
                <a:pPr marL="0" indent="0">
                  <a:buNone/>
                </a:pPr>
                <a:endParaRPr lang="en-NL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=500,000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=2×500,000×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=2,000,000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Mbps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NL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B8CA-12EC-544D-8B31-F5DB9DB82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80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21F65-6738-E34C-A016-14FBA6CB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EA2D5-1D69-D74A-A770-3EBCF435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22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04770-9C00-A8D9-EF22-96516F887506}"/>
              </a:ext>
            </a:extLst>
          </p:cNvPr>
          <p:cNvSpPr/>
          <p:nvPr/>
        </p:nvSpPr>
        <p:spPr>
          <a:xfrm>
            <a:off x="6454903" y="3320422"/>
            <a:ext cx="4898897" cy="18846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we exceed the maximum Nyquist data rate? Under what assumptions does this model hold?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27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0502-7F96-3540-9412-30B10695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D90A-0A8C-AF4A-9C12-3A495962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9217C-1CD3-0041-99E2-04550867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5C82C-E6E9-5D42-9BAB-98A0854F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23</a:t>
            </a:fld>
            <a:endParaRPr lang="LID4096"/>
          </a:p>
        </p:txBody>
      </p:sp>
      <p:pic>
        <p:nvPicPr>
          <p:cNvPr id="5126" name="Picture 6" descr="White Noise | TV Static Sound | White Noise For Sleeping - YouTube">
            <a:extLst>
              <a:ext uri="{FF2B5EF4-FFF2-40B4-BE49-F238E27FC236}">
                <a16:creationId xmlns:a16="http://schemas.microsoft.com/office/drawing/2014/main" id="{FB30E7AB-C422-6149-835A-ADD91D836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018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0611-AC1D-4F56-ADEE-BDC07CE1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6627E-F55D-42CB-A3D5-15AE1E639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practice, </a:t>
                </a:r>
                <a:r>
                  <a:rPr lang="en-US" i="1" dirty="0"/>
                  <a:t>noise</a:t>
                </a:r>
                <a:r>
                  <a:rPr lang="en-US" dirty="0"/>
                  <a:t> reduces the maximum data rate.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The signal to noise ratio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or SNR) is expressed in decibel. SNR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dirty="0"/>
                  <a:t> dB means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6627E-F55D-42CB-A3D5-15AE1E639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7A089-097E-4C64-8CE7-54E7FC50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29EC0-F717-48B2-9E4A-21B70D9B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24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931DE-F6F7-4194-9494-6445EE38F396}"/>
              </a:ext>
            </a:extLst>
          </p:cNvPr>
          <p:cNvSpPr/>
          <p:nvPr/>
        </p:nvSpPr>
        <p:spPr>
          <a:xfrm>
            <a:off x="1102760" y="5043714"/>
            <a:ext cx="4898897" cy="940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Why use decibels?</a:t>
            </a:r>
            <a:endParaRPr lang="LID4096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863F83-7413-6A46-B2D0-84D30F9FBB99}"/>
              </a:ext>
            </a:extLst>
          </p:cNvPr>
          <p:cNvGrpSpPr/>
          <p:nvPr/>
        </p:nvGrpSpPr>
        <p:grpSpPr>
          <a:xfrm>
            <a:off x="6197600" y="4724400"/>
            <a:ext cx="5595256" cy="1259890"/>
            <a:chOff x="6197600" y="4724400"/>
            <a:chExt cx="5595256" cy="125989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97EDE4-928D-004E-ADC6-28F23B5F6FC8}"/>
                </a:ext>
              </a:extLst>
            </p:cNvPr>
            <p:cNvCxnSpPr/>
            <p:nvPr/>
          </p:nvCxnSpPr>
          <p:spPr>
            <a:xfrm flipH="1" flipV="1">
              <a:off x="6197600" y="4724400"/>
              <a:ext cx="638629" cy="4136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5D152F-1D3F-E843-932F-F7923E756626}"/>
                </a:ext>
              </a:extLst>
            </p:cNvPr>
            <p:cNvSpPr/>
            <p:nvPr/>
          </p:nvSpPr>
          <p:spPr>
            <a:xfrm>
              <a:off x="6402939" y="5043713"/>
              <a:ext cx="5389917" cy="9405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 sz="2800" dirty="0"/>
                <a:t>I.e., Signal power is 10,000 times stronger than Noise power</a:t>
              </a:r>
              <a:endParaRPr lang="LID4096" sz="2800" i="1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59F3269-8347-F242-9C4A-04D010C1549D}"/>
              </a:ext>
            </a:extLst>
          </p:cNvPr>
          <p:cNvSpPr/>
          <p:nvPr/>
        </p:nvSpPr>
        <p:spPr>
          <a:xfrm>
            <a:off x="6459209" y="87329"/>
            <a:ext cx="5389917" cy="940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Should we reduce noise or increase bandwidth?</a:t>
            </a:r>
            <a:endParaRPr lang="LID4096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35C667-B38A-16BF-E485-F761406BD5B9}"/>
              </a:ext>
            </a:extLst>
          </p:cNvPr>
          <p:cNvSpPr/>
          <p:nvPr/>
        </p:nvSpPr>
        <p:spPr>
          <a:xfrm>
            <a:off x="6459209" y="1077070"/>
            <a:ext cx="5389917" cy="7930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Shannon’s Theorem + signal attenuation </a:t>
            </a:r>
            <a:r>
              <a:rPr lang="en-US" sz="2800" dirty="0">
                <a:sym typeface="Wingdings" panose="05000000000000000000" pitchFamily="2" charset="2"/>
              </a:rPr>
              <a:t> limited cable length</a:t>
            </a:r>
            <a:endParaRPr lang="LID4096" sz="28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62DF33-276D-DBFA-FDFB-8F3B8AF9A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83" y="2005012"/>
            <a:ext cx="2113058" cy="21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958-977D-2A46-96B4-83A3DE10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Shannon’s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64E1C-5E0D-454F-89BF-3AD10FD9F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NL" dirty="0"/>
                  <a:t>Consider the signal and channel from before (4 signal levels, 500kHz bandwidth). What happens if the SNR is 40dB?</a:t>
                </a:r>
              </a:p>
              <a:p>
                <a:pPr marL="0" indent="0">
                  <a:buNone/>
                </a:pPr>
                <a:endParaRPr lang="en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=500,000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=10,000</m:t>
                      </m:r>
                    </m:oMath>
                  </m:oMathPara>
                </a14:m>
                <a:endParaRPr lang="en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=500,000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1+10,000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≈500,000×13=6,500,000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=6.5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Mbps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64E1C-5E0D-454F-89BF-3AD10FD9F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0A12-EFE3-3641-82BC-48AAC5DB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4B003-4803-F346-B967-302BD403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25</a:t>
            </a:fld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29ABC6-BAD1-414B-8120-F6319510FADB}"/>
              </a:ext>
            </a:extLst>
          </p:cNvPr>
          <p:cNvGrpSpPr/>
          <p:nvPr/>
        </p:nvGrpSpPr>
        <p:grpSpPr>
          <a:xfrm>
            <a:off x="8411028" y="681037"/>
            <a:ext cx="3715657" cy="1189038"/>
            <a:chOff x="8222342" y="5268912"/>
            <a:chExt cx="3715657" cy="118903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25FEF6-BEFF-F048-A08B-8AA897CCC3B1}"/>
                </a:ext>
              </a:extLst>
            </p:cNvPr>
            <p:cNvCxnSpPr>
              <a:cxnSpLocks/>
            </p:cNvCxnSpPr>
            <p:nvPr/>
          </p:nvCxnSpPr>
          <p:spPr>
            <a:xfrm>
              <a:off x="8505371" y="5821589"/>
              <a:ext cx="0" cy="63636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99357B-8E1C-AE4E-95DE-88404EC82A5D}"/>
                </a:ext>
              </a:extLst>
            </p:cNvPr>
            <p:cNvSpPr/>
            <p:nvPr/>
          </p:nvSpPr>
          <p:spPr>
            <a:xfrm>
              <a:off x="8222342" y="5268912"/>
              <a:ext cx="3715657" cy="6618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2800" dirty="0"/>
                <a:t>Signal level not used!</a:t>
              </a:r>
              <a:endParaRPr lang="LID4096" sz="2800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1F6A52-4AE1-4997-EB0A-D12F0A4CA834}"/>
                  </a:ext>
                </a:extLst>
              </p:cNvPr>
              <p:cNvSpPr/>
              <p:nvPr/>
            </p:nvSpPr>
            <p:spPr>
              <a:xfrm>
                <a:off x="7005712" y="2949420"/>
                <a:ext cx="4649372" cy="180546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10001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≈13.29≈13</m:t>
                      </m:r>
                    </m:oMath>
                  </m:oMathPara>
                </a14:m>
                <a:endParaRPr lang="en-US" sz="2800" b="0" i="1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en-US" sz="2800" b="0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=8, 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sz="2800" b="0" i="1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=8192</m:t>
                    </m:r>
                  </m:oMath>
                </a14:m>
                <a:r>
                  <a:rPr lang="en-US" sz="2800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=16348</m:t>
                    </m:r>
                  </m:oMath>
                </a14:m>
                <a:endParaRPr lang="LID4096" sz="2800" i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1F6A52-4AE1-4997-EB0A-D12F0A4CA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12" y="2949420"/>
                <a:ext cx="4649372" cy="1805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467-5603-3B4E-BC1E-48C05663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Physical Layer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65EC-4B16-0242-A5DC-381A09A2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L" sz="3600" dirty="0">
                <a:solidFill>
                  <a:schemeClr val="bg2">
                    <a:lumMod val="75000"/>
                  </a:schemeClr>
                </a:solidFill>
              </a:rPr>
              <a:t>Physical Properties of Different Mediums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dirty="0">
                <a:solidFill>
                  <a:schemeClr val="bg2">
                    <a:lumMod val="75000"/>
                  </a:schemeClr>
                </a:solidFill>
              </a:rPr>
              <a:t>Communication Speed Limits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b="1" dirty="0"/>
              <a:t>Digital Modulation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dirty="0"/>
              <a:t>Multiplexing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87DB0-00C7-914B-B30B-C428B1D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90B85-BAC3-5940-9229-C4A7BFC2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8736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3EA6-AB11-0F49-AC55-46F2709B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Digital Modulation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DD55F-E6D7-9C42-B484-0E662C3CE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Translating Between Bits and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4E26-F64D-4246-B2F2-1BFC33EC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6D7DB-31C2-054A-90AD-793E14F6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27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C6B46-AB12-9E40-AD10-9B977EE6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951" y="4978052"/>
            <a:ext cx="962722" cy="9627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21064F-5702-4B49-90CE-5DD7BEFF8D12}"/>
              </a:ext>
            </a:extLst>
          </p:cNvPr>
          <p:cNvSpPr/>
          <p:nvPr/>
        </p:nvSpPr>
        <p:spPr>
          <a:xfrm>
            <a:off x="844550" y="5156039"/>
            <a:ext cx="6531427" cy="6067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Key responsibility of the physical layer</a:t>
            </a:r>
            <a:endParaRPr lang="LID4096" sz="2800" i="1" dirty="0"/>
          </a:p>
        </p:txBody>
      </p:sp>
    </p:spTree>
    <p:extLst>
      <p:ext uri="{BB962C8B-B14F-4D97-AF65-F5344CB8AC3E}">
        <p14:creationId xmlns:p14="http://schemas.microsoft.com/office/powerpoint/2010/main" val="3319734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484F2C1-5648-8B45-A2A9-F8FAA9044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89" y="2982266"/>
            <a:ext cx="1544599" cy="1544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A947A-8DBA-8548-8361-65807C65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Digital Modulation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646D0-2F1F-7348-B56F-CB6AC2B3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D17E9-6043-DF4C-BD29-E77C6CA8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6D925-B75A-AD41-B671-31DF27071A3E}"/>
              </a:ext>
            </a:extLst>
          </p:cNvPr>
          <p:cNvSpPr/>
          <p:nvPr/>
        </p:nvSpPr>
        <p:spPr>
          <a:xfrm>
            <a:off x="5486237" y="144207"/>
            <a:ext cx="6587608" cy="1453943"/>
          </a:xfrm>
          <a:prstGeom prst="rect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NL" sz="2800" b="1" dirty="0">
                <a:solidFill>
                  <a:srgbClr val="5B9BD5"/>
                </a:solidFill>
              </a:rPr>
              <a:t>Q: How to communicate bit strings (e.g., 101011101) between computer systems?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89501-3B9F-6142-9DB1-E7AC60516160}"/>
              </a:ext>
            </a:extLst>
          </p:cNvPr>
          <p:cNvSpPr txBox="1"/>
          <p:nvPr/>
        </p:nvSpPr>
        <p:spPr>
          <a:xfrm>
            <a:off x="627618" y="2445707"/>
            <a:ext cx="2227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Bits and Bytes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8964F-588F-BA4F-9A7E-DAFC72A80FE6}"/>
              </a:ext>
            </a:extLst>
          </p:cNvPr>
          <p:cNvSpPr/>
          <p:nvPr/>
        </p:nvSpPr>
        <p:spPr>
          <a:xfrm>
            <a:off x="959306" y="3553830"/>
            <a:ext cx="164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2800" dirty="0"/>
              <a:t>11010101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04864-76CC-E544-AEA0-F8E8EDCC7249}"/>
              </a:ext>
            </a:extLst>
          </p:cNvPr>
          <p:cNvSpPr txBox="1"/>
          <p:nvPr/>
        </p:nvSpPr>
        <p:spPr>
          <a:xfrm>
            <a:off x="4749675" y="2384832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Waves and Signals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30488-BB46-1948-BD88-6420F767C76E}"/>
              </a:ext>
            </a:extLst>
          </p:cNvPr>
          <p:cNvSpPr txBox="1"/>
          <p:nvPr/>
        </p:nvSpPr>
        <p:spPr>
          <a:xfrm>
            <a:off x="9005033" y="2531199"/>
            <a:ext cx="2227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Bits and Bytes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2C7E32-EA37-2441-A59D-9629B74643D6}"/>
              </a:ext>
            </a:extLst>
          </p:cNvPr>
          <p:cNvSpPr/>
          <p:nvPr/>
        </p:nvSpPr>
        <p:spPr>
          <a:xfrm>
            <a:off x="9336721" y="3639322"/>
            <a:ext cx="164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2800" dirty="0"/>
              <a:t>11010101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374179-38D6-3B48-86A0-ABADED0F4F93}"/>
              </a:ext>
            </a:extLst>
          </p:cNvPr>
          <p:cNvCxnSpPr/>
          <p:nvPr/>
        </p:nvCxnSpPr>
        <p:spPr>
          <a:xfrm>
            <a:off x="3166946" y="3873190"/>
            <a:ext cx="14422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AAE4CC-C22C-884F-B3EB-15EB0D598520}"/>
              </a:ext>
            </a:extLst>
          </p:cNvPr>
          <p:cNvCxnSpPr/>
          <p:nvPr/>
        </p:nvCxnSpPr>
        <p:spPr>
          <a:xfrm>
            <a:off x="7432287" y="3780263"/>
            <a:ext cx="14422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C2AA806-8D43-AD47-A85F-6920DE4186AF}"/>
              </a:ext>
            </a:extLst>
          </p:cNvPr>
          <p:cNvSpPr/>
          <p:nvPr/>
        </p:nvSpPr>
        <p:spPr>
          <a:xfrm>
            <a:off x="3139943" y="4199287"/>
            <a:ext cx="1609732" cy="443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Modulation</a:t>
            </a:r>
            <a:endParaRPr lang="LID4096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F899A-006C-154F-A051-9CF251614241}"/>
              </a:ext>
            </a:extLst>
          </p:cNvPr>
          <p:cNvSpPr/>
          <p:nvPr/>
        </p:nvSpPr>
        <p:spPr>
          <a:xfrm>
            <a:off x="7348532" y="4162542"/>
            <a:ext cx="1932999" cy="443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Demodulation</a:t>
            </a:r>
            <a:endParaRPr lang="LID4096" sz="2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44A5E1-4B0E-E64E-94B6-9E7EACC6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7" y="1723929"/>
            <a:ext cx="814039" cy="814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E4D295-0AA6-484D-B794-A80E8F0A8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515" y="3780263"/>
            <a:ext cx="814039" cy="814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BF4DC1-C5B7-9B49-9B7C-9F0A82D61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07" y="5082915"/>
            <a:ext cx="739825" cy="7398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F03FE9-385E-BE4A-88EE-F2D869116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9" y="4998222"/>
            <a:ext cx="807101" cy="8071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C64550-DC27-F44C-B54B-5BAA4A529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12" y="4526865"/>
            <a:ext cx="582887" cy="58288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C38A28C-1492-1D4C-BE60-1F83A59FE163}"/>
              </a:ext>
            </a:extLst>
          </p:cNvPr>
          <p:cNvSpPr txBox="1"/>
          <p:nvPr/>
        </p:nvSpPr>
        <p:spPr>
          <a:xfrm>
            <a:off x="1268948" y="4672728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Put information onto a carrier signal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983469-BA69-D948-9E3A-129229098206}"/>
              </a:ext>
            </a:extLst>
          </p:cNvPr>
          <p:cNvSpPr txBox="1"/>
          <p:nvPr/>
        </p:nvSpPr>
        <p:spPr>
          <a:xfrm>
            <a:off x="7375586" y="4622868"/>
            <a:ext cx="39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Extract information from a carrier signal</a:t>
            </a:r>
          </a:p>
        </p:txBody>
      </p:sp>
    </p:spTree>
    <p:extLst>
      <p:ext uri="{BB962C8B-B14F-4D97-AF65-F5344CB8AC3E}">
        <p14:creationId xmlns:p14="http://schemas.microsoft.com/office/powerpoint/2010/main" val="16255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/>
      <p:bldP spid="17" grpId="0"/>
      <p:bldP spid="21" grpId="0" animBg="1"/>
      <p:bldP spid="22" grpId="0" animBg="1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CAD9-AEDA-4D6C-9E09-757E82D0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Modulation:</a:t>
            </a:r>
            <a:br>
              <a:rPr lang="en-US" dirty="0"/>
            </a:br>
            <a:r>
              <a:rPr lang="en-US" dirty="0"/>
              <a:t>Baseband Transmission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AD1D-23C0-466B-AF6C-36097E2FE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43666-8378-4AA8-8B72-71ED75AB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AC6E9-D583-49F1-96F5-E9D82C4A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80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D39E-74C7-4A26-B885-CAE58661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8493-41EE-400B-ABC6-D50A8543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53878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(layered) architecture makes the system easier to understand.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BBAA-25B1-457F-9537-2726C9AE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F06D5-BAEB-4AF4-B607-AD96385A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1AF2C4-F5C7-47AC-B038-2B0ED1EB4F4A}"/>
              </a:ext>
            </a:extLst>
          </p:cNvPr>
          <p:cNvGrpSpPr/>
          <p:nvPr/>
        </p:nvGrpSpPr>
        <p:grpSpPr>
          <a:xfrm>
            <a:off x="5580995" y="1849710"/>
            <a:ext cx="5588115" cy="4275387"/>
            <a:chOff x="4334935" y="2840412"/>
            <a:chExt cx="4507612" cy="34487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FC447D-A794-4479-9ABF-B38A564212B6}"/>
                </a:ext>
              </a:extLst>
            </p:cNvPr>
            <p:cNvGrpSpPr/>
            <p:nvPr/>
          </p:nvGrpSpPr>
          <p:grpSpPr>
            <a:xfrm>
              <a:off x="5924025" y="2840412"/>
              <a:ext cx="1798845" cy="3192622"/>
              <a:chOff x="7084381" y="2002782"/>
              <a:chExt cx="1329116" cy="23589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152B1C-CC94-4C19-B3E7-94CF572DDDFB}"/>
                  </a:ext>
                </a:extLst>
              </p:cNvPr>
              <p:cNvSpPr/>
              <p:nvPr/>
            </p:nvSpPr>
            <p:spPr>
              <a:xfrm>
                <a:off x="7084382" y="3976710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 layer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6919DA-FA73-430A-AC29-6A680CB1ACC4}"/>
                  </a:ext>
                </a:extLst>
              </p:cNvPr>
              <p:cNvSpPr/>
              <p:nvPr/>
            </p:nvSpPr>
            <p:spPr>
              <a:xfrm>
                <a:off x="7084382" y="3242784"/>
                <a:ext cx="1329115" cy="7044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link layer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2D66A9-E5B0-425C-ABB0-87C68D795268}"/>
                  </a:ext>
                </a:extLst>
              </p:cNvPr>
              <p:cNvSpPr/>
              <p:nvPr/>
            </p:nvSpPr>
            <p:spPr>
              <a:xfrm>
                <a:off x="7166534" y="3518885"/>
                <a:ext cx="1164807" cy="35662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Medium Access Control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B4C439-19F2-4341-80E1-3C84DFFF18E9}"/>
                  </a:ext>
                </a:extLst>
              </p:cNvPr>
              <p:cNvSpPr/>
              <p:nvPr/>
            </p:nvSpPr>
            <p:spPr>
              <a:xfrm>
                <a:off x="7084382" y="2828259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Network Layer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5A1B0D-B3EF-42AA-B52A-50ACBB38E5A8}"/>
                  </a:ext>
                </a:extLst>
              </p:cNvPr>
              <p:cNvSpPr/>
              <p:nvPr/>
            </p:nvSpPr>
            <p:spPr>
              <a:xfrm>
                <a:off x="7084381" y="2417307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Transport layer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C5B505-47B3-40FF-9094-CDF17371A21E}"/>
                  </a:ext>
                </a:extLst>
              </p:cNvPr>
              <p:cNvSpPr/>
              <p:nvPr/>
            </p:nvSpPr>
            <p:spPr>
              <a:xfrm>
                <a:off x="7084381" y="2002782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Application layer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154C4A-CF4C-4F75-8885-8E6EB544112D}"/>
                </a:ext>
              </a:extLst>
            </p:cNvPr>
            <p:cNvSpPr/>
            <p:nvPr/>
          </p:nvSpPr>
          <p:spPr>
            <a:xfrm>
              <a:off x="4334935" y="5511955"/>
              <a:ext cx="1037409" cy="52107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You are here</a:t>
              </a:r>
              <a:endParaRPr lang="LID4096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CFD76D8-436C-400B-B0BA-5CD92A4E3AA2}"/>
                </a:ext>
              </a:extLst>
            </p:cNvPr>
            <p:cNvCxnSpPr>
              <a:cxnSpLocks/>
            </p:cNvCxnSpPr>
            <p:nvPr/>
          </p:nvCxnSpPr>
          <p:spPr>
            <a:xfrm>
              <a:off x="5363866" y="5772495"/>
              <a:ext cx="55168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CB9BE117-D1E4-4F10-AE60-BA5EAEC3530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7722870" y="5772495"/>
              <a:ext cx="199849" cy="516627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1AA519-1702-4ECE-AA7E-1AA0D34547E5}"/>
                </a:ext>
              </a:extLst>
            </p:cNvPr>
            <p:cNvSpPr txBox="1"/>
            <p:nvPr/>
          </p:nvSpPr>
          <p:spPr>
            <a:xfrm>
              <a:off x="7917261" y="5775368"/>
              <a:ext cx="925286" cy="2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signals</a:t>
              </a:r>
              <a:endParaRPr lang="LID4096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CAB1341-9A55-4A18-BE8B-8D7E6F4AA398}"/>
              </a:ext>
            </a:extLst>
          </p:cNvPr>
          <p:cNvSpPr/>
          <p:nvPr/>
        </p:nvSpPr>
        <p:spPr>
          <a:xfrm>
            <a:off x="2042326" y="2804473"/>
            <a:ext cx="4961380" cy="1118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Real-world networks do not exactly match this architecture</a:t>
            </a:r>
            <a:endParaRPr lang="LID4096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E52965-82EB-4752-8D94-E422BB6E586F}"/>
              </a:ext>
            </a:extLst>
          </p:cNvPr>
          <p:cNvSpPr/>
          <p:nvPr/>
        </p:nvSpPr>
        <p:spPr>
          <a:xfrm>
            <a:off x="2042327" y="4102004"/>
            <a:ext cx="4961381" cy="577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Why do we use it?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40972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F828-70BA-4286-93F0-274612E9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Bits Using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B6BAF-FAA8-4328-AE7E-A6E5313A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F5228-4168-4610-8506-9E3F3411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30</a:t>
            </a:fld>
            <a:endParaRPr lang="LID4096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73098-6F5A-4849-B551-D99476EDE404}"/>
              </a:ext>
            </a:extLst>
          </p:cNvPr>
          <p:cNvGrpSpPr/>
          <p:nvPr/>
        </p:nvGrpSpPr>
        <p:grpSpPr>
          <a:xfrm>
            <a:off x="6308723" y="1480978"/>
            <a:ext cx="7461254" cy="1695450"/>
            <a:chOff x="644526" y="3895725"/>
            <a:chExt cx="7461254" cy="16954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19BF67-A739-4462-864C-17CBF2A825F8}"/>
                </a:ext>
              </a:extLst>
            </p:cNvPr>
            <p:cNvSpPr/>
            <p:nvPr/>
          </p:nvSpPr>
          <p:spPr bwMode="auto">
            <a:xfrm>
              <a:off x="2095500" y="5324475"/>
              <a:ext cx="1057275" cy="2667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914400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FC11CB0-9BD8-4413-8831-C6F162889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51135" b="10660"/>
            <a:stretch/>
          </p:blipFill>
          <p:spPr bwMode="auto">
            <a:xfrm>
              <a:off x="644526" y="3895725"/>
              <a:ext cx="3794122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C525896E-7EB4-4187-9C86-8724BAEEA9C6}"/>
                </a:ext>
              </a:extLst>
            </p:cNvPr>
            <p:cNvSpPr/>
            <p:nvPr/>
          </p:nvSpPr>
          <p:spPr>
            <a:xfrm>
              <a:off x="914400" y="4410075"/>
              <a:ext cx="2971800" cy="866775"/>
            </a:xfrm>
            <a:custGeom>
              <a:avLst/>
              <a:gdLst>
                <a:gd name="connsiteX0" fmla="*/ 0 w 2971800"/>
                <a:gd name="connsiteY0" fmla="*/ 857250 h 866775"/>
                <a:gd name="connsiteX1" fmla="*/ 400050 w 2971800"/>
                <a:gd name="connsiteY1" fmla="*/ 866775 h 866775"/>
                <a:gd name="connsiteX2" fmla="*/ 409575 w 2971800"/>
                <a:gd name="connsiteY2" fmla="*/ 9525 h 866775"/>
                <a:gd name="connsiteX3" fmla="*/ 1257300 w 2971800"/>
                <a:gd name="connsiteY3" fmla="*/ 19050 h 866775"/>
                <a:gd name="connsiteX4" fmla="*/ 1257300 w 2971800"/>
                <a:gd name="connsiteY4" fmla="*/ 866775 h 866775"/>
                <a:gd name="connsiteX5" fmla="*/ 2533650 w 2971800"/>
                <a:gd name="connsiteY5" fmla="*/ 866775 h 866775"/>
                <a:gd name="connsiteX6" fmla="*/ 2533650 w 2971800"/>
                <a:gd name="connsiteY6" fmla="*/ 0 h 866775"/>
                <a:gd name="connsiteX7" fmla="*/ 2962275 w 2971800"/>
                <a:gd name="connsiteY7" fmla="*/ 0 h 866775"/>
                <a:gd name="connsiteX8" fmla="*/ 2971800 w 2971800"/>
                <a:gd name="connsiteY8" fmla="*/ 8667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1800" h="866775">
                  <a:moveTo>
                    <a:pt x="0" y="857250"/>
                  </a:moveTo>
                  <a:lnTo>
                    <a:pt x="400050" y="866775"/>
                  </a:lnTo>
                  <a:lnTo>
                    <a:pt x="409575" y="9525"/>
                  </a:lnTo>
                  <a:lnTo>
                    <a:pt x="1257300" y="19050"/>
                  </a:lnTo>
                  <a:lnTo>
                    <a:pt x="1257300" y="866775"/>
                  </a:lnTo>
                  <a:lnTo>
                    <a:pt x="2533650" y="866775"/>
                  </a:lnTo>
                  <a:lnTo>
                    <a:pt x="2533650" y="0"/>
                  </a:lnTo>
                  <a:lnTo>
                    <a:pt x="2962275" y="0"/>
                  </a:lnTo>
                  <a:lnTo>
                    <a:pt x="2971800" y="866775"/>
                  </a:lnTo>
                </a:path>
              </a:pathLst>
            </a:cu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FC015E-EF32-4E62-8546-57210421D445}"/>
                </a:ext>
              </a:extLst>
            </p:cNvPr>
            <p:cNvCxnSpPr/>
            <p:nvPr/>
          </p:nvCxnSpPr>
          <p:spPr>
            <a:xfrm rot="5400000">
              <a:off x="6786564" y="5233987"/>
              <a:ext cx="104774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3724AD-875A-4065-BE73-5068ADAE41D3}"/>
                </a:ext>
              </a:extLst>
            </p:cNvPr>
            <p:cNvCxnSpPr/>
            <p:nvPr/>
          </p:nvCxnSpPr>
          <p:spPr>
            <a:xfrm rot="5400000">
              <a:off x="6981827" y="5191124"/>
              <a:ext cx="133349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C157CB-D37E-4B8F-88F4-F8723E9D2D29}"/>
                </a:ext>
              </a:extLst>
            </p:cNvPr>
            <p:cNvCxnSpPr/>
            <p:nvPr/>
          </p:nvCxnSpPr>
          <p:spPr>
            <a:xfrm rot="5400000">
              <a:off x="7210427" y="5229224"/>
              <a:ext cx="95249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CC2928-814D-41E3-B62D-28F82E48065A}"/>
                </a:ext>
              </a:extLst>
            </p:cNvPr>
            <p:cNvCxnSpPr/>
            <p:nvPr/>
          </p:nvCxnSpPr>
          <p:spPr>
            <a:xfrm rot="5400000">
              <a:off x="7415217" y="5214938"/>
              <a:ext cx="104770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FF211C-D712-44F8-9401-2888D406FBFC}"/>
                </a:ext>
              </a:extLst>
            </p:cNvPr>
            <p:cNvCxnSpPr/>
            <p:nvPr/>
          </p:nvCxnSpPr>
          <p:spPr>
            <a:xfrm rot="5400000">
              <a:off x="7605719" y="5205412"/>
              <a:ext cx="142869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A2F76-E168-4768-B550-A0D0BB1FA842}"/>
                </a:ext>
              </a:extLst>
            </p:cNvPr>
            <p:cNvCxnSpPr/>
            <p:nvPr/>
          </p:nvCxnSpPr>
          <p:spPr>
            <a:xfrm rot="5400000">
              <a:off x="7829553" y="5191124"/>
              <a:ext cx="133348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E9E778A-D898-45F5-94B3-921875ACEC8B}"/>
                </a:ext>
              </a:extLst>
            </p:cNvPr>
            <p:cNvCxnSpPr/>
            <p:nvPr/>
          </p:nvCxnSpPr>
          <p:spPr>
            <a:xfrm rot="5400000">
              <a:off x="8058158" y="5219699"/>
              <a:ext cx="95243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9D7A326-EF10-4FF5-8E5B-8111D555B9F5}"/>
              </a:ext>
            </a:extLst>
          </p:cNvPr>
          <p:cNvSpPr txBox="1"/>
          <p:nvPr/>
        </p:nvSpPr>
        <p:spPr>
          <a:xfrm>
            <a:off x="2583117" y="1896169"/>
            <a:ext cx="3053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</a:t>
            </a:r>
          </a:p>
          <a:p>
            <a:pPr algn="ctr"/>
            <a:r>
              <a:rPr lang="en-US" sz="2800" dirty="0"/>
              <a:t>01100010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CEF8526-DEF2-42E9-A740-9CCAEBB32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23" y="3882663"/>
            <a:ext cx="3796310" cy="159403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8DAA8BC-2C14-4540-9AD6-340A9D2284B8}"/>
              </a:ext>
            </a:extLst>
          </p:cNvPr>
          <p:cNvSpPr/>
          <p:nvPr/>
        </p:nvSpPr>
        <p:spPr>
          <a:xfrm>
            <a:off x="1102760" y="3159032"/>
            <a:ext cx="9986481" cy="656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Why send an approximation?</a:t>
            </a:r>
            <a:endParaRPr lang="LID4096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C22C89-0C06-43BC-A465-9B279A45B644}"/>
              </a:ext>
            </a:extLst>
          </p:cNvPr>
          <p:cNvSpPr/>
          <p:nvPr/>
        </p:nvSpPr>
        <p:spPr>
          <a:xfrm>
            <a:off x="1102760" y="5485437"/>
            <a:ext cx="9986481" cy="656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How close must the approximation be?</a:t>
            </a:r>
            <a:endParaRPr lang="LID4096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D78F5D-F2A3-4380-8354-32D2B2D759A3}"/>
              </a:ext>
            </a:extLst>
          </p:cNvPr>
          <p:cNvSpPr txBox="1"/>
          <p:nvPr/>
        </p:nvSpPr>
        <p:spPr>
          <a:xfrm>
            <a:off x="2459728" y="4124408"/>
            <a:ext cx="3300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 approximation of the original signal</a:t>
            </a:r>
          </a:p>
        </p:txBody>
      </p:sp>
    </p:spTree>
    <p:extLst>
      <p:ext uri="{BB962C8B-B14F-4D97-AF65-F5344CB8AC3E}">
        <p14:creationId xmlns:p14="http://schemas.microsoft.com/office/powerpoint/2010/main" val="42434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7B90-5232-4B8F-A464-2F394871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E6CA-D7BE-4F4A-8257-5014905F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Idea: send </a:t>
            </a:r>
            <a:r>
              <a:rPr lang="en-US" i="1" dirty="0"/>
              <a:t>signals</a:t>
            </a:r>
            <a:r>
              <a:rPr lang="en-US" dirty="0"/>
              <a:t> that represent one or more </a:t>
            </a:r>
            <a:r>
              <a:rPr lang="en-US" i="1" dirty="0"/>
              <a:t>bits.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Bit stream:</a:t>
            </a:r>
            <a:r>
              <a:rPr lang="en-US" dirty="0">
                <a:latin typeface="Consolas" panose="020B0609020204030204" pitchFamily="49" charset="0"/>
              </a:rPr>
              <a:t>				  1	  1	  0	  0	  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Non-Return to Zero: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Manchester encoding: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clock: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F8D6-15ED-4BBD-8C4E-4DB19AD3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0C8D8-F6D5-41ED-86F5-5135E1A3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31</a:t>
            </a:fld>
            <a:endParaRPr lang="LID4096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3AB75C-A1E2-4F51-82E8-7D3B40EA27CB}"/>
              </a:ext>
            </a:extLst>
          </p:cNvPr>
          <p:cNvSpPr/>
          <p:nvPr/>
        </p:nvSpPr>
        <p:spPr>
          <a:xfrm>
            <a:off x="5512661" y="3256908"/>
            <a:ext cx="1006493" cy="3054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50AE0-F47B-4F6B-A76E-EEF8DEAFD919}"/>
              </a:ext>
            </a:extLst>
          </p:cNvPr>
          <p:cNvSpPr/>
          <p:nvPr/>
        </p:nvSpPr>
        <p:spPr>
          <a:xfrm>
            <a:off x="1102760" y="1266103"/>
            <a:ext cx="9986481" cy="582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think of a problem with this approach?</a:t>
            </a:r>
            <a:endParaRPr lang="LID4096" sz="28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0923EB6-60A1-4815-8593-3E99208A6F61}"/>
              </a:ext>
            </a:extLst>
          </p:cNvPr>
          <p:cNvGrpSpPr/>
          <p:nvPr/>
        </p:nvGrpSpPr>
        <p:grpSpPr>
          <a:xfrm>
            <a:off x="5502151" y="5591507"/>
            <a:ext cx="4721130" cy="476993"/>
            <a:chOff x="3978151" y="5591506"/>
            <a:chExt cx="4721130" cy="4769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7A49D58-D742-4CDB-BE87-002936CE8B26}"/>
                </a:ext>
              </a:extLst>
            </p:cNvPr>
            <p:cNvGrpSpPr/>
            <p:nvPr/>
          </p:nvGrpSpPr>
          <p:grpSpPr>
            <a:xfrm>
              <a:off x="3978151" y="5591506"/>
              <a:ext cx="979855" cy="476993"/>
              <a:chOff x="4122916" y="5509550"/>
              <a:chExt cx="979855" cy="67831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1E89D42-E425-4202-83F5-F1B467B2AE94}"/>
                  </a:ext>
                </a:extLst>
              </p:cNvPr>
              <p:cNvGrpSpPr/>
              <p:nvPr/>
            </p:nvGrpSpPr>
            <p:grpSpPr>
              <a:xfrm>
                <a:off x="4122916" y="5509550"/>
                <a:ext cx="979855" cy="667407"/>
                <a:chOff x="4122916" y="5509550"/>
                <a:chExt cx="979855" cy="667407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5AA5B8D-25BB-43C2-80C9-C82647826E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2916" y="6145427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4B5898D-0322-499C-8CC7-981706D6C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1134" y="5530969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80AAB65-BA42-4416-8998-7AC8F3083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4043" y="5509550"/>
                  <a:ext cx="0" cy="66740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2853296-8EC9-40AB-BE2B-E73DE8B5D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261" y="5520459"/>
                <a:ext cx="0" cy="66740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7396A06-5599-4D85-915A-F9F3FB20B1BF}"/>
                </a:ext>
              </a:extLst>
            </p:cNvPr>
            <p:cNvGrpSpPr/>
            <p:nvPr/>
          </p:nvGrpSpPr>
          <p:grpSpPr>
            <a:xfrm>
              <a:off x="4913470" y="5591506"/>
              <a:ext cx="979855" cy="476993"/>
              <a:chOff x="4122916" y="5509550"/>
              <a:chExt cx="979855" cy="67831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4E3275E-85F2-421B-9F37-167F6C9E81E4}"/>
                  </a:ext>
                </a:extLst>
              </p:cNvPr>
              <p:cNvGrpSpPr/>
              <p:nvPr/>
            </p:nvGrpSpPr>
            <p:grpSpPr>
              <a:xfrm>
                <a:off x="4122916" y="5509550"/>
                <a:ext cx="979855" cy="667407"/>
                <a:chOff x="4122916" y="5509550"/>
                <a:chExt cx="979855" cy="667407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E58187F-A308-4791-BEBC-D667E927D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2916" y="6145427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CB5AE07-9C79-4D61-9FBE-E9C2688D52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1134" y="5530969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5499845-4E1F-4E69-9CB9-A2BF4CC81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4043" y="5509550"/>
                  <a:ext cx="0" cy="66740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D3CA5AF-4FA6-4BF6-A6F7-ED4200264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261" y="5520459"/>
                <a:ext cx="0" cy="66740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55B6433-8BD9-45BC-8AE9-7B666B4F518C}"/>
                </a:ext>
              </a:extLst>
            </p:cNvPr>
            <p:cNvGrpSpPr/>
            <p:nvPr/>
          </p:nvGrpSpPr>
          <p:grpSpPr>
            <a:xfrm>
              <a:off x="5848789" y="5591506"/>
              <a:ext cx="979855" cy="476993"/>
              <a:chOff x="4122916" y="5509550"/>
              <a:chExt cx="979855" cy="67831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0093E4A-D473-43AB-9F2E-C0F59EF80194}"/>
                  </a:ext>
                </a:extLst>
              </p:cNvPr>
              <p:cNvGrpSpPr/>
              <p:nvPr/>
            </p:nvGrpSpPr>
            <p:grpSpPr>
              <a:xfrm>
                <a:off x="4122916" y="5509550"/>
                <a:ext cx="979855" cy="667407"/>
                <a:chOff x="4122916" y="5509550"/>
                <a:chExt cx="979855" cy="667407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7A53129-6A94-47CD-BA1E-9D14685E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2916" y="6145427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2854D46-580F-45DB-AAC9-B76EBFC35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1134" y="5530969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8522EA2-2AFF-4E05-98B7-9C40A2052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4043" y="5509550"/>
                  <a:ext cx="0" cy="66740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9E7A3CC-EF9D-4A33-BEE4-728762295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261" y="5520459"/>
                <a:ext cx="0" cy="66740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FBBBAE8-9E7E-479C-AC52-BA789FC184B2}"/>
                </a:ext>
              </a:extLst>
            </p:cNvPr>
            <p:cNvGrpSpPr/>
            <p:nvPr/>
          </p:nvGrpSpPr>
          <p:grpSpPr>
            <a:xfrm>
              <a:off x="6784108" y="5591506"/>
              <a:ext cx="979855" cy="476993"/>
              <a:chOff x="4122916" y="5509550"/>
              <a:chExt cx="979855" cy="67831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4ACF553-C9C9-43D5-B993-359EF978D101}"/>
                  </a:ext>
                </a:extLst>
              </p:cNvPr>
              <p:cNvGrpSpPr/>
              <p:nvPr/>
            </p:nvGrpSpPr>
            <p:grpSpPr>
              <a:xfrm>
                <a:off x="4122916" y="5509550"/>
                <a:ext cx="979855" cy="667407"/>
                <a:chOff x="4122916" y="5509550"/>
                <a:chExt cx="979855" cy="667407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005D3174-2588-41A7-B15F-E01BA439A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2916" y="6145427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4269297-AD6B-4367-9089-1B922E3A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1134" y="5530969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FC1061F-2615-4AAC-86CF-FFCEC6295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4043" y="5509550"/>
                  <a:ext cx="0" cy="66740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6B3E954-1F4E-454E-B7AE-1502F6DB9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261" y="5520459"/>
                <a:ext cx="0" cy="66740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EB21C74-D804-4772-92C1-9AAEE12470C8}"/>
                </a:ext>
              </a:extLst>
            </p:cNvPr>
            <p:cNvGrpSpPr/>
            <p:nvPr/>
          </p:nvGrpSpPr>
          <p:grpSpPr>
            <a:xfrm>
              <a:off x="7719426" y="5591506"/>
              <a:ext cx="979855" cy="476993"/>
              <a:chOff x="4122916" y="5509550"/>
              <a:chExt cx="979855" cy="67831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140C3FC-073A-480C-8726-B9DA08597D9B}"/>
                  </a:ext>
                </a:extLst>
              </p:cNvPr>
              <p:cNvGrpSpPr/>
              <p:nvPr/>
            </p:nvGrpSpPr>
            <p:grpSpPr>
              <a:xfrm>
                <a:off x="4122916" y="5509550"/>
                <a:ext cx="979855" cy="667407"/>
                <a:chOff x="4122916" y="5509550"/>
                <a:chExt cx="979855" cy="667407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9C559CD-1D66-496B-8778-49A97F1EB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2916" y="6145427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0D90BD0-0969-4D02-8BC5-4C8F0B4B2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1134" y="5530969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74A9231-0A3A-4405-A4FE-1B3A537B41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4043" y="5509550"/>
                  <a:ext cx="0" cy="66740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8F3B5A-0E0C-4497-827A-F31B32BAC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261" y="5520459"/>
                <a:ext cx="0" cy="66740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57CC994-17FE-4B54-848E-F92EA8EDFF64}"/>
              </a:ext>
            </a:extLst>
          </p:cNvPr>
          <p:cNvGrpSpPr/>
          <p:nvPr/>
        </p:nvGrpSpPr>
        <p:grpSpPr>
          <a:xfrm>
            <a:off x="5512661" y="3470929"/>
            <a:ext cx="5210821" cy="1037874"/>
            <a:chOff x="3988660" y="3470929"/>
            <a:chExt cx="5210821" cy="103787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292DD3-D732-46BD-B083-ACC9C2D02594}"/>
                </a:ext>
              </a:extLst>
            </p:cNvPr>
            <p:cNvCxnSpPr>
              <a:cxnSpLocks/>
            </p:cNvCxnSpPr>
            <p:nvPr/>
          </p:nvCxnSpPr>
          <p:spPr>
            <a:xfrm>
              <a:off x="3988660" y="3657596"/>
              <a:ext cx="103528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27AEE7-484A-44E0-9915-5AE12D64817D}"/>
                </a:ext>
              </a:extLst>
            </p:cNvPr>
            <p:cNvCxnSpPr>
              <a:cxnSpLocks/>
            </p:cNvCxnSpPr>
            <p:nvPr/>
          </p:nvCxnSpPr>
          <p:spPr>
            <a:xfrm>
              <a:off x="5023944" y="3657596"/>
              <a:ext cx="8876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C3C4BF-CF5C-4243-BBB5-BB7A559BD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38809" y="4325003"/>
              <a:ext cx="8876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D2F895-97A6-42B4-BF01-69A8974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826469" y="4325003"/>
              <a:ext cx="8876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B5B5DD-DFEE-43F4-AA49-AD43FE5E4956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49" y="3657596"/>
              <a:ext cx="8876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A44D1F-B516-4766-842B-9F8248FBDC1B}"/>
                </a:ext>
              </a:extLst>
            </p:cNvPr>
            <p:cNvCxnSpPr>
              <a:cxnSpLocks/>
            </p:cNvCxnSpPr>
            <p:nvPr/>
          </p:nvCxnSpPr>
          <p:spPr>
            <a:xfrm>
              <a:off x="5911604" y="3657596"/>
              <a:ext cx="0" cy="66740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074112-1A65-4018-8B6C-02FB44FA0ABE}"/>
                </a:ext>
              </a:extLst>
            </p:cNvPr>
            <p:cNvCxnSpPr>
              <a:cxnSpLocks/>
            </p:cNvCxnSpPr>
            <p:nvPr/>
          </p:nvCxnSpPr>
          <p:spPr>
            <a:xfrm>
              <a:off x="7714129" y="3657596"/>
              <a:ext cx="0" cy="66740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5EC29FB-41E5-4A9C-81F2-48C7254839B4}"/>
                </a:ext>
              </a:extLst>
            </p:cNvPr>
            <p:cNvSpPr/>
            <p:nvPr/>
          </p:nvSpPr>
          <p:spPr>
            <a:xfrm>
              <a:off x="8697845" y="3470929"/>
              <a:ext cx="501636" cy="369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+V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3A5B96-BE03-40EA-A965-CDCE09BE4E12}"/>
                </a:ext>
              </a:extLst>
            </p:cNvPr>
            <p:cNvSpPr/>
            <p:nvPr/>
          </p:nvSpPr>
          <p:spPr>
            <a:xfrm>
              <a:off x="8697845" y="4139785"/>
              <a:ext cx="501636" cy="369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-V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A7DDB9-6D27-470A-834A-631FD675B440}"/>
              </a:ext>
            </a:extLst>
          </p:cNvPr>
          <p:cNvGrpSpPr/>
          <p:nvPr/>
        </p:nvGrpSpPr>
        <p:grpSpPr>
          <a:xfrm flipV="1">
            <a:off x="5502152" y="4639426"/>
            <a:ext cx="979855" cy="476993"/>
            <a:chOff x="4122916" y="5509550"/>
            <a:chExt cx="979855" cy="678316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2F18E66-51C6-4633-87CC-870123B12474}"/>
                </a:ext>
              </a:extLst>
            </p:cNvPr>
            <p:cNvGrpSpPr/>
            <p:nvPr/>
          </p:nvGrpSpPr>
          <p:grpSpPr>
            <a:xfrm>
              <a:off x="4122916" y="5509550"/>
              <a:ext cx="979855" cy="667407"/>
              <a:chOff x="4122916" y="5509550"/>
              <a:chExt cx="979855" cy="667407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FA47CDA-E0A3-4751-868D-46611E880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2916" y="6145427"/>
                <a:ext cx="501637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1CFA906-3A21-45E9-932B-AEE9A3CE3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134" y="5530969"/>
                <a:ext cx="501637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F6420F6-00C7-497B-8D45-23B4EFCE1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4043" y="5509550"/>
                <a:ext cx="0" cy="66740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79B8AC5-E2A0-47FA-A18D-0DC61DE12C2F}"/>
                </a:ext>
              </a:extLst>
            </p:cNvPr>
            <p:cNvCxnSpPr>
              <a:cxnSpLocks/>
            </p:cNvCxnSpPr>
            <p:nvPr/>
          </p:nvCxnSpPr>
          <p:spPr>
            <a:xfrm>
              <a:off x="5092261" y="5520459"/>
              <a:ext cx="0" cy="66740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55B7571-4ECF-4128-AA57-59B40F34F293}"/>
              </a:ext>
            </a:extLst>
          </p:cNvPr>
          <p:cNvGrpSpPr/>
          <p:nvPr/>
        </p:nvGrpSpPr>
        <p:grpSpPr>
          <a:xfrm>
            <a:off x="6437471" y="4497847"/>
            <a:ext cx="4286011" cy="878062"/>
            <a:chOff x="4913470" y="4497847"/>
            <a:chExt cx="4286011" cy="87806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0649A5-1B07-4040-8A7B-98437EA828E3}"/>
                </a:ext>
              </a:extLst>
            </p:cNvPr>
            <p:cNvSpPr/>
            <p:nvPr/>
          </p:nvSpPr>
          <p:spPr>
            <a:xfrm>
              <a:off x="8697845" y="4497847"/>
              <a:ext cx="501636" cy="369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+V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0395249-59AA-40C8-8195-17620C7F4964}"/>
                </a:ext>
              </a:extLst>
            </p:cNvPr>
            <p:cNvSpPr/>
            <p:nvPr/>
          </p:nvSpPr>
          <p:spPr>
            <a:xfrm>
              <a:off x="8697845" y="5006891"/>
              <a:ext cx="501636" cy="369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-V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1D46A76-AD38-4803-868F-67231533AF45}"/>
                </a:ext>
              </a:extLst>
            </p:cNvPr>
            <p:cNvGrpSpPr/>
            <p:nvPr/>
          </p:nvGrpSpPr>
          <p:grpSpPr>
            <a:xfrm>
              <a:off x="4913470" y="4647096"/>
              <a:ext cx="3785811" cy="489870"/>
              <a:chOff x="4913470" y="4647096"/>
              <a:chExt cx="3785811" cy="48987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6685D31-7210-4D50-A43C-5F1FF588086C}"/>
                  </a:ext>
                </a:extLst>
              </p:cNvPr>
              <p:cNvGrpSpPr/>
              <p:nvPr/>
            </p:nvGrpSpPr>
            <p:grpSpPr>
              <a:xfrm flipV="1">
                <a:off x="4913470" y="4647096"/>
                <a:ext cx="979855" cy="469322"/>
                <a:chOff x="4122916" y="5509550"/>
                <a:chExt cx="979855" cy="667407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A37C11F-A8EA-43E7-8CE9-DC08FE4C39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2916" y="6145427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CCCF6BDB-0BE4-41BC-A1D5-5BB9967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1134" y="5530969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7EB4D28-E4A2-403C-B5ED-D8A144EC3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4043" y="5509550"/>
                  <a:ext cx="0" cy="66740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ADF36CE8-6245-4254-BEA5-AC940A6669D1}"/>
                  </a:ext>
                </a:extLst>
              </p:cNvPr>
              <p:cNvGrpSpPr/>
              <p:nvPr/>
            </p:nvGrpSpPr>
            <p:grpSpPr>
              <a:xfrm>
                <a:off x="5848789" y="4659973"/>
                <a:ext cx="979855" cy="476993"/>
                <a:chOff x="4122916" y="5509550"/>
                <a:chExt cx="979855" cy="678316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B29D77C5-D924-4DE1-8EA6-828E48D63F1C}"/>
                    </a:ext>
                  </a:extLst>
                </p:cNvPr>
                <p:cNvGrpSpPr/>
                <p:nvPr/>
              </p:nvGrpSpPr>
              <p:grpSpPr>
                <a:xfrm>
                  <a:off x="4122916" y="5509550"/>
                  <a:ext cx="979855" cy="667407"/>
                  <a:chOff x="4122916" y="5509550"/>
                  <a:chExt cx="979855" cy="667407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2186CD49-5794-44F3-87A2-3D39BA349F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22916" y="6145427"/>
                    <a:ext cx="501637" cy="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569584B6-ACBD-4233-B457-06B841BCD1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01134" y="5530969"/>
                    <a:ext cx="501637" cy="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58B62F0E-29EC-45FA-B68E-5A4B6FA4C7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14043" y="5509550"/>
                    <a:ext cx="0" cy="667407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41595A9-FC2E-4C1F-B8E0-5844AF565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92261" y="5520459"/>
                  <a:ext cx="0" cy="66740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0CDFFBD4-74C2-412B-ADBC-741584C08DE0}"/>
                  </a:ext>
                </a:extLst>
              </p:cNvPr>
              <p:cNvGrpSpPr/>
              <p:nvPr/>
            </p:nvGrpSpPr>
            <p:grpSpPr>
              <a:xfrm>
                <a:off x="6784108" y="4659973"/>
                <a:ext cx="979855" cy="469322"/>
                <a:chOff x="4122916" y="5509550"/>
                <a:chExt cx="979855" cy="667407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B1F579-69AA-43BE-8901-BEC13C76F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2916" y="6145427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05FCDB53-7D14-4439-96F5-9577840D8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1134" y="5530969"/>
                  <a:ext cx="501637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5B122EE-E6C5-4495-8D47-8FEDEE73D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4043" y="5509550"/>
                  <a:ext cx="0" cy="66740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B02F175-859B-413A-9A3B-7651E60D2734}"/>
                  </a:ext>
                </a:extLst>
              </p:cNvPr>
              <p:cNvGrpSpPr/>
              <p:nvPr/>
            </p:nvGrpSpPr>
            <p:grpSpPr>
              <a:xfrm flipV="1">
                <a:off x="7719426" y="4649699"/>
                <a:ext cx="979855" cy="476993"/>
                <a:chOff x="4122916" y="5509550"/>
                <a:chExt cx="979855" cy="678316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C115DCB4-F1DB-423D-887F-20A7F4B8EF16}"/>
                    </a:ext>
                  </a:extLst>
                </p:cNvPr>
                <p:cNvGrpSpPr/>
                <p:nvPr/>
              </p:nvGrpSpPr>
              <p:grpSpPr>
                <a:xfrm>
                  <a:off x="4122916" y="5509550"/>
                  <a:ext cx="979855" cy="667407"/>
                  <a:chOff x="4122916" y="5509550"/>
                  <a:chExt cx="979855" cy="667407"/>
                </a:xfrm>
              </p:grpSpPr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CE6673C0-B8C8-42EF-B06D-076405B140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22916" y="6145427"/>
                    <a:ext cx="501637" cy="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5BFE4AA8-5AEF-41F7-986D-88F5ED855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01134" y="5530969"/>
                    <a:ext cx="501637" cy="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042DCAAE-A8E9-4A53-AA39-70FC4D910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14043" y="5509550"/>
                    <a:ext cx="0" cy="667407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C85804F-8CC7-43D5-8BD5-6300FE91C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92261" y="5520459"/>
                  <a:ext cx="0" cy="66740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E294D0A-3C52-4367-B8A5-465E9831154E}"/>
              </a:ext>
            </a:extLst>
          </p:cNvPr>
          <p:cNvSpPr/>
          <p:nvPr/>
        </p:nvSpPr>
        <p:spPr>
          <a:xfrm>
            <a:off x="6612435" y="4492275"/>
            <a:ext cx="1163164" cy="765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XOR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700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7" grpId="1" animBg="1"/>
      <p:bldP spid="7" grpId="0" animBg="1"/>
      <p:bldP spid="7" grpId="1" animBg="1"/>
      <p:bldP spid="7" grpId="2" animBg="1"/>
      <p:bldP spid="150" grpId="0" animBg="1"/>
      <p:bldP spid="15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91D0-3941-4E6B-BE65-841510FD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52D6-722F-4EEB-B225-9AAFC5D1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826" y="1825625"/>
            <a:ext cx="87363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Non-Return to Zero has </a:t>
            </a:r>
            <a:r>
              <a:rPr lang="en-US" b="1" dirty="0"/>
              <a:t>clock recovery </a:t>
            </a:r>
            <a:r>
              <a:rPr lang="en-US" dirty="0"/>
              <a:t>problems.</a:t>
            </a:r>
          </a:p>
          <a:p>
            <a:pPr marL="0" indent="0">
              <a:buNone/>
            </a:pPr>
            <a:r>
              <a:rPr lang="en-US" dirty="0"/>
              <a:t>Manchester encoding halves the</a:t>
            </a:r>
            <a:r>
              <a:rPr lang="en-US" i="1" dirty="0"/>
              <a:t> </a:t>
            </a:r>
            <a:r>
              <a:rPr lang="en-US" dirty="0"/>
              <a:t>available</a:t>
            </a:r>
            <a:r>
              <a:rPr lang="en-US" i="1" dirty="0"/>
              <a:t> bandwidth.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8579F-D38E-4A18-B0B8-D5F3A427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D446E-616C-4A4D-A507-1EB23FCB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32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2AA39-59E4-4E6C-8D10-CCCE838063EA}"/>
              </a:ext>
            </a:extLst>
          </p:cNvPr>
          <p:cNvSpPr/>
          <p:nvPr/>
        </p:nvSpPr>
        <p:spPr>
          <a:xfrm>
            <a:off x="1196189" y="3474413"/>
            <a:ext cx="9986481" cy="582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think of a better solution?</a:t>
            </a:r>
            <a:endParaRPr lang="LID4096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34BBD6-DBD2-BA4D-88EA-FCA5DDE0FA98}"/>
              </a:ext>
            </a:extLst>
          </p:cNvPr>
          <p:cNvSpPr txBox="1">
            <a:spLocks/>
          </p:cNvSpPr>
          <p:nvPr/>
        </p:nvSpPr>
        <p:spPr>
          <a:xfrm>
            <a:off x="838200" y="4325003"/>
            <a:ext cx="10515600" cy="18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Bit stream:</a:t>
            </a:r>
            <a:r>
              <a:rPr lang="en-US" dirty="0">
                <a:latin typeface="Consolas" panose="020B0609020204030204" pitchFamily="49" charset="0"/>
              </a:rPr>
              <a:t>				  1	  1	  0	  0	 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NRZ Invert: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C10315-EBCF-C546-B54B-BCE025694939}"/>
              </a:ext>
            </a:extLst>
          </p:cNvPr>
          <p:cNvGrpSpPr/>
          <p:nvPr/>
        </p:nvGrpSpPr>
        <p:grpSpPr>
          <a:xfrm>
            <a:off x="7406941" y="4886071"/>
            <a:ext cx="3482061" cy="1037874"/>
            <a:chOff x="5732119" y="3470929"/>
            <a:chExt cx="3467362" cy="103787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F79A57-4A31-9242-97A1-D376D6E0D9CE}"/>
                </a:ext>
              </a:extLst>
            </p:cNvPr>
            <p:cNvCxnSpPr>
              <a:cxnSpLocks/>
            </p:cNvCxnSpPr>
            <p:nvPr/>
          </p:nvCxnSpPr>
          <p:spPr>
            <a:xfrm>
              <a:off x="5732119" y="4021142"/>
              <a:ext cx="8876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87A542-1EC5-D04A-957C-7EA2073D072E}"/>
                </a:ext>
              </a:extLst>
            </p:cNvPr>
            <p:cNvCxnSpPr>
              <a:cxnSpLocks/>
            </p:cNvCxnSpPr>
            <p:nvPr/>
          </p:nvCxnSpPr>
          <p:spPr>
            <a:xfrm>
              <a:off x="6619779" y="4021142"/>
              <a:ext cx="88766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F1DA4E-41B4-A84C-84D4-73784BC293C5}"/>
                </a:ext>
              </a:extLst>
            </p:cNvPr>
            <p:cNvSpPr/>
            <p:nvPr/>
          </p:nvSpPr>
          <p:spPr>
            <a:xfrm>
              <a:off x="8697845" y="3470929"/>
              <a:ext cx="501636" cy="369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+V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0701D2-93F3-B747-BBA3-B7E441AE5A24}"/>
                </a:ext>
              </a:extLst>
            </p:cNvPr>
            <p:cNvSpPr/>
            <p:nvPr/>
          </p:nvSpPr>
          <p:spPr>
            <a:xfrm>
              <a:off x="8697845" y="4139785"/>
              <a:ext cx="501636" cy="369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5D756-066F-2C42-8BDE-19D61DB8A6D9}"/>
              </a:ext>
            </a:extLst>
          </p:cNvPr>
          <p:cNvGrpSpPr/>
          <p:nvPr/>
        </p:nvGrpSpPr>
        <p:grpSpPr>
          <a:xfrm flipV="1">
            <a:off x="5520886" y="5414112"/>
            <a:ext cx="979855" cy="469322"/>
            <a:chOff x="4122916" y="5509550"/>
            <a:chExt cx="979855" cy="6674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3A00B7-7098-9A43-A819-F4D7B97CA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916" y="6145427"/>
              <a:ext cx="50163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1D7491-634A-FB4D-8BDE-E474037E077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134" y="5530969"/>
              <a:ext cx="50163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CD78C2D-3D4C-EE4D-B5ED-74549A33C23D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43" y="5509550"/>
              <a:ext cx="0" cy="66740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F5AB99-FA63-724F-83F3-B73AD0C113C8}"/>
              </a:ext>
            </a:extLst>
          </p:cNvPr>
          <p:cNvGrpSpPr/>
          <p:nvPr/>
        </p:nvGrpSpPr>
        <p:grpSpPr>
          <a:xfrm flipH="1" flipV="1">
            <a:off x="6480146" y="5414112"/>
            <a:ext cx="1035279" cy="469322"/>
            <a:chOff x="4122916" y="5509550"/>
            <a:chExt cx="979855" cy="6674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01EC36-FF80-4543-9ACC-498810A017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2916" y="6145427"/>
              <a:ext cx="50163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6A46E6-A672-8948-8DC4-094C32433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01134" y="5530969"/>
              <a:ext cx="50163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8EC91F1-AEFF-1243-BFF6-23C6090088E1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43" y="5509550"/>
              <a:ext cx="0" cy="66740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47A6D57-7095-E941-8193-ABAB5BAB132C}"/>
              </a:ext>
            </a:extLst>
          </p:cNvPr>
          <p:cNvGrpSpPr/>
          <p:nvPr/>
        </p:nvGrpSpPr>
        <p:grpSpPr>
          <a:xfrm flipV="1">
            <a:off x="9185262" y="5414112"/>
            <a:ext cx="979855" cy="469322"/>
            <a:chOff x="4122916" y="5509550"/>
            <a:chExt cx="979855" cy="6674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97ED1FE-0E1E-8942-9565-5CE8E95D2FBB}"/>
                </a:ext>
              </a:extLst>
            </p:cNvPr>
            <p:cNvCxnSpPr>
              <a:cxnSpLocks/>
            </p:cNvCxnSpPr>
            <p:nvPr/>
          </p:nvCxnSpPr>
          <p:spPr>
            <a:xfrm>
              <a:off x="4122916" y="6145427"/>
              <a:ext cx="50163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940458-6F2C-4E4D-B55C-0313FE00BA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134" y="5530969"/>
              <a:ext cx="50163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BFED75-71C7-A04F-B07D-1690A7AF3F9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043" y="5509550"/>
              <a:ext cx="0" cy="66740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94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64C743-9E4F-40A0-968D-2B331B4E46E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688438" y="3645741"/>
            <a:ext cx="28893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1FF200-B89C-45C6-AE55-4F1D75F60F6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688440" y="4689192"/>
            <a:ext cx="28893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316BE-5505-496E-85D5-0BD0EFB6E7F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688439" y="5732644"/>
            <a:ext cx="28893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187F0D-D3CD-4F7C-8E1C-A85BF162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4B/5B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9CDC-1D92-4857-AF0F-5C791020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 translation table to map sequences</a:t>
            </a:r>
            <a:br>
              <a:rPr lang="en-US" dirty="0"/>
            </a:br>
            <a:r>
              <a:rPr lang="en-US" dirty="0"/>
              <a:t>of 4 data bits to 5-bit codewords.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22AA8-7AD3-4A3E-AE28-4A632813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1E91E-6A42-4740-AB76-F79FC7D8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33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D0C81-B7BC-4676-9584-CC3847793D58}"/>
              </a:ext>
            </a:extLst>
          </p:cNvPr>
          <p:cNvSpPr/>
          <p:nvPr/>
        </p:nvSpPr>
        <p:spPr>
          <a:xfrm>
            <a:off x="3377869" y="4434445"/>
            <a:ext cx="1310571" cy="509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0000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780762-7E67-49C5-B2BF-7837DAD0EB88}"/>
              </a:ext>
            </a:extLst>
          </p:cNvPr>
          <p:cNvSpPr/>
          <p:nvPr/>
        </p:nvSpPr>
        <p:spPr>
          <a:xfrm>
            <a:off x="3377868" y="5477897"/>
            <a:ext cx="1310571" cy="509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1111</a:t>
            </a:r>
            <a:endParaRPr lang="LID4096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C1D6A5-784D-407D-BF10-5E5BEF0E3335}"/>
              </a:ext>
            </a:extLst>
          </p:cNvPr>
          <p:cNvSpPr/>
          <p:nvPr/>
        </p:nvSpPr>
        <p:spPr>
          <a:xfrm>
            <a:off x="3377867" y="3390994"/>
            <a:ext cx="1310571" cy="509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1010</a:t>
            </a:r>
            <a:endParaRPr lang="LID4096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A9149-F324-470C-A491-CDBA7A9B8BF7}"/>
              </a:ext>
            </a:extLst>
          </p:cNvPr>
          <p:cNvSpPr/>
          <p:nvPr/>
        </p:nvSpPr>
        <p:spPr>
          <a:xfrm>
            <a:off x="7577741" y="4434445"/>
            <a:ext cx="1310571" cy="509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11110</a:t>
            </a:r>
            <a:endParaRPr lang="LID4096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09971E-B231-485E-9E0E-5FC884AB6919}"/>
              </a:ext>
            </a:extLst>
          </p:cNvPr>
          <p:cNvSpPr/>
          <p:nvPr/>
        </p:nvSpPr>
        <p:spPr>
          <a:xfrm>
            <a:off x="7577740" y="5477897"/>
            <a:ext cx="1310571" cy="509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11101</a:t>
            </a:r>
            <a:endParaRPr lang="LID4096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3D5AF-45F3-4D0C-BFC7-7733FA31B8BE}"/>
              </a:ext>
            </a:extLst>
          </p:cNvPr>
          <p:cNvSpPr/>
          <p:nvPr/>
        </p:nvSpPr>
        <p:spPr>
          <a:xfrm>
            <a:off x="7577739" y="3390994"/>
            <a:ext cx="1310571" cy="509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10110</a:t>
            </a:r>
            <a:endParaRPr lang="LID4096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DE38EA-757D-4C53-B991-865685F98441}"/>
              </a:ext>
            </a:extLst>
          </p:cNvPr>
          <p:cNvSpPr/>
          <p:nvPr/>
        </p:nvSpPr>
        <p:spPr>
          <a:xfrm>
            <a:off x="3377867" y="2789010"/>
            <a:ext cx="1310571" cy="5094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Data</a:t>
            </a:r>
            <a:endParaRPr lang="LID4096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B9FF4-86C1-4933-BD73-85702227DED2}"/>
              </a:ext>
            </a:extLst>
          </p:cNvPr>
          <p:cNvSpPr/>
          <p:nvPr/>
        </p:nvSpPr>
        <p:spPr>
          <a:xfrm>
            <a:off x="7024504" y="2789010"/>
            <a:ext cx="2417040" cy="5094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Codeword</a:t>
            </a:r>
            <a:endParaRPr lang="LID4096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CF098B-F90B-4804-A636-13DC353182DC}"/>
              </a:ext>
            </a:extLst>
          </p:cNvPr>
          <p:cNvSpPr/>
          <p:nvPr/>
        </p:nvSpPr>
        <p:spPr>
          <a:xfrm>
            <a:off x="1102760" y="1305952"/>
            <a:ext cx="9986481" cy="582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What are the (dis)advantages of this approach?</a:t>
            </a:r>
            <a:endParaRPr lang="LID4096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86A3F1-5726-441E-96E5-0F732817FACA}"/>
              </a:ext>
            </a:extLst>
          </p:cNvPr>
          <p:cNvSpPr/>
          <p:nvPr/>
        </p:nvSpPr>
        <p:spPr>
          <a:xfrm>
            <a:off x="1102761" y="4961351"/>
            <a:ext cx="9986481" cy="5042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Could we use a different mapping?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  <p:bldP spid="23" grpId="0" animBg="1"/>
      <p:bldP spid="24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228C-0FDE-46D3-BEB5-48868915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2CDE-7BF4-46B4-A27B-7F07A845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XOR the data with a random bit sequence.</a:t>
            </a:r>
          </a:p>
          <a:p>
            <a:pPr marL="0" indent="0">
              <a:buNone/>
            </a:pPr>
            <a:r>
              <a:rPr lang="en-US" dirty="0"/>
              <a:t>E.g., use sequence </a:t>
            </a:r>
            <a:r>
              <a:rPr lang="en-US" dirty="0">
                <a:latin typeface="Consolas" panose="020B0609020204030204" pitchFamily="49" charset="0"/>
              </a:rPr>
              <a:t>1110101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48162-8C6B-4B95-88E3-500BFA2E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46EC-B97F-408A-9FF9-22F242D2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34</a:t>
            </a:fld>
            <a:endParaRPr lang="LID4096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05430D-1268-47EC-B080-D0B527B0A17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55006" y="3668165"/>
            <a:ext cx="882969" cy="6962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20AA73-CC50-4CF8-814E-B18ADF4B7178}"/>
              </a:ext>
            </a:extLst>
          </p:cNvPr>
          <p:cNvSpPr/>
          <p:nvPr/>
        </p:nvSpPr>
        <p:spPr>
          <a:xfrm>
            <a:off x="7834588" y="4109716"/>
            <a:ext cx="1783523" cy="509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0001010</a:t>
            </a:r>
            <a:endParaRPr lang="LID4096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7B809B-B5E5-41E8-8BE5-35E75A20923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459528" y="4364464"/>
            <a:ext cx="878447" cy="9206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96EA8-1B9F-4433-AEA4-D70A0159588B}"/>
              </a:ext>
            </a:extLst>
          </p:cNvPr>
          <p:cNvSpPr/>
          <p:nvPr/>
        </p:nvSpPr>
        <p:spPr>
          <a:xfrm>
            <a:off x="7304751" y="3594663"/>
            <a:ext cx="2753650" cy="5094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Codeword</a:t>
            </a:r>
            <a:endParaRPr lang="LID4096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B5C46-B084-4C52-B123-D5733435025D}"/>
              </a:ext>
            </a:extLst>
          </p:cNvPr>
          <p:cNvSpPr/>
          <p:nvPr/>
        </p:nvSpPr>
        <p:spPr>
          <a:xfrm>
            <a:off x="2764295" y="5030371"/>
            <a:ext cx="1695233" cy="509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1110101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26934-497D-41B1-9A26-78E8A2A8DDB0}"/>
              </a:ext>
            </a:extLst>
          </p:cNvPr>
          <p:cNvSpPr/>
          <p:nvPr/>
        </p:nvSpPr>
        <p:spPr>
          <a:xfrm>
            <a:off x="2759773" y="3413418"/>
            <a:ext cx="1695233" cy="5094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11111111</a:t>
            </a:r>
            <a:endParaRPr lang="LID4096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AA3D9-8ACA-4295-BF55-2BDC3DA6E6CA}"/>
              </a:ext>
            </a:extLst>
          </p:cNvPr>
          <p:cNvSpPr/>
          <p:nvPr/>
        </p:nvSpPr>
        <p:spPr>
          <a:xfrm>
            <a:off x="2956627" y="2809561"/>
            <a:ext cx="1310571" cy="5094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Data</a:t>
            </a:r>
            <a:endParaRPr lang="LID4096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E1BFC-2348-4F4A-BBDD-ACCE138FBB37}"/>
              </a:ext>
            </a:extLst>
          </p:cNvPr>
          <p:cNvSpPr/>
          <p:nvPr/>
        </p:nvSpPr>
        <p:spPr>
          <a:xfrm>
            <a:off x="2470394" y="4426514"/>
            <a:ext cx="2283036" cy="5094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Sequence</a:t>
            </a:r>
            <a:endParaRPr lang="LID4096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8DE65B-A26C-4A65-AE80-D7DE134A41C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648545" y="4364463"/>
            <a:ext cx="11860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E013615-061F-40EB-B462-D839BE0B35C3}"/>
              </a:ext>
            </a:extLst>
          </p:cNvPr>
          <p:cNvSpPr/>
          <p:nvPr/>
        </p:nvSpPr>
        <p:spPr>
          <a:xfrm>
            <a:off x="5337975" y="4109716"/>
            <a:ext cx="1310571" cy="509494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/>
              <a:t>XOR</a:t>
            </a:r>
            <a:endParaRPr lang="LID4096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87F0E6-FF81-42D2-9555-3890C7856BA7}"/>
              </a:ext>
            </a:extLst>
          </p:cNvPr>
          <p:cNvSpPr/>
          <p:nvPr/>
        </p:nvSpPr>
        <p:spPr>
          <a:xfrm>
            <a:off x="1102760" y="1305952"/>
            <a:ext cx="9986481" cy="582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What are the (dis)advantages of this approach?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024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7" grpId="0" animBg="1"/>
      <p:bldP spid="8" grpId="0" animBg="1"/>
      <p:bldP spid="12" grpId="0" animBg="1"/>
      <p:bldP spid="14" grpId="0" animBg="1"/>
      <p:bldP spid="9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446E-B0AF-462F-A9AF-389BD3CA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modulation:</a:t>
            </a:r>
            <a:br>
              <a:rPr lang="en-US" dirty="0"/>
            </a:br>
            <a:r>
              <a:rPr lang="en-US" dirty="0"/>
              <a:t>Passband transmission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E38C0-CE2A-48F1-909C-012748564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9280F-46D8-4224-B6A5-9519BA4D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37A9D-6A60-4EF9-9DD5-F8122341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5843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1FD2-D6CD-404E-881D-0D8D3600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Passband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AE80-5FF2-46A5-9713-38022097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Low-frequency signals not always practical.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practical for wireless channels:</a:t>
            </a:r>
          </a:p>
          <a:p>
            <a:pPr marL="514350" indent="-514350">
              <a:buAutoNum type="arabicPeriod"/>
            </a:pPr>
            <a:r>
              <a:rPr lang="en-US" dirty="0"/>
              <a:t>Antenna size</a:t>
            </a:r>
          </a:p>
          <a:p>
            <a:pPr marL="514350" indent="-514350">
              <a:buAutoNum type="arabicPeriod"/>
            </a:pPr>
            <a:r>
              <a:rPr lang="en-US" dirty="0"/>
              <a:t>Interference</a:t>
            </a:r>
          </a:p>
          <a:p>
            <a:pPr lvl="1"/>
            <a:r>
              <a:rPr lang="en-US" dirty="0"/>
              <a:t>Noise</a:t>
            </a:r>
          </a:p>
          <a:p>
            <a:pPr lvl="1"/>
            <a:r>
              <a:rPr lang="en-US" dirty="0"/>
              <a:t>Other channel users!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8D6B1-F0AE-4B54-9AAF-2B9FFCE5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E4FD5-888D-45C6-A7BC-2173335D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36</a:t>
            </a:fld>
            <a:endParaRPr lang="LID4096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7AD1BF-E863-4F0B-8302-6DE7A321E062}"/>
              </a:ext>
            </a:extLst>
          </p:cNvPr>
          <p:cNvSpPr/>
          <p:nvPr/>
        </p:nvSpPr>
        <p:spPr>
          <a:xfrm>
            <a:off x="12613241" y="580885"/>
            <a:ext cx="1047964" cy="628823"/>
          </a:xfrm>
          <a:custGeom>
            <a:avLst/>
            <a:gdLst>
              <a:gd name="connsiteX0" fmla="*/ 0 w 1047964"/>
              <a:gd name="connsiteY0" fmla="*/ 1236057 h 2224476"/>
              <a:gd name="connsiteX1" fmla="*/ 277402 w 1047964"/>
              <a:gd name="connsiteY1" fmla="*/ 23707 h 2224476"/>
              <a:gd name="connsiteX2" fmla="*/ 770562 w 1047964"/>
              <a:gd name="connsiteY2" fmla="*/ 2201828 h 2224476"/>
              <a:gd name="connsiteX3" fmla="*/ 1047964 w 1047964"/>
              <a:gd name="connsiteY3" fmla="*/ 1153864 h 222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964" h="2224476">
                <a:moveTo>
                  <a:pt x="0" y="1236057"/>
                </a:moveTo>
                <a:cubicBezTo>
                  <a:pt x="74487" y="549401"/>
                  <a:pt x="148975" y="-137255"/>
                  <a:pt x="277402" y="23707"/>
                </a:cubicBezTo>
                <a:cubicBezTo>
                  <a:pt x="405829" y="184669"/>
                  <a:pt x="642135" y="2013469"/>
                  <a:pt x="770562" y="2201828"/>
                </a:cubicBezTo>
                <a:cubicBezTo>
                  <a:pt x="898989" y="2390187"/>
                  <a:pt x="991456" y="1347361"/>
                  <a:pt x="1047964" y="1153864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716A426-E744-47D8-98AC-23C877D4FECF}"/>
              </a:ext>
            </a:extLst>
          </p:cNvPr>
          <p:cNvSpPr/>
          <p:nvPr/>
        </p:nvSpPr>
        <p:spPr>
          <a:xfrm>
            <a:off x="13661205" y="580884"/>
            <a:ext cx="1047964" cy="628823"/>
          </a:xfrm>
          <a:custGeom>
            <a:avLst/>
            <a:gdLst>
              <a:gd name="connsiteX0" fmla="*/ 0 w 1047964"/>
              <a:gd name="connsiteY0" fmla="*/ 1236057 h 2224476"/>
              <a:gd name="connsiteX1" fmla="*/ 277402 w 1047964"/>
              <a:gd name="connsiteY1" fmla="*/ 23707 h 2224476"/>
              <a:gd name="connsiteX2" fmla="*/ 770562 w 1047964"/>
              <a:gd name="connsiteY2" fmla="*/ 2201828 h 2224476"/>
              <a:gd name="connsiteX3" fmla="*/ 1047964 w 1047964"/>
              <a:gd name="connsiteY3" fmla="*/ 1153864 h 222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964" h="2224476">
                <a:moveTo>
                  <a:pt x="0" y="1236057"/>
                </a:moveTo>
                <a:cubicBezTo>
                  <a:pt x="74487" y="549401"/>
                  <a:pt x="148975" y="-137255"/>
                  <a:pt x="277402" y="23707"/>
                </a:cubicBezTo>
                <a:cubicBezTo>
                  <a:pt x="405829" y="184669"/>
                  <a:pt x="642135" y="2013469"/>
                  <a:pt x="770562" y="2201828"/>
                </a:cubicBezTo>
                <a:cubicBezTo>
                  <a:pt x="898989" y="2390187"/>
                  <a:pt x="991456" y="1347361"/>
                  <a:pt x="1047964" y="1153864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06B177-EB4F-46E9-8602-40B820E49D33}"/>
              </a:ext>
            </a:extLst>
          </p:cNvPr>
          <p:cNvSpPr/>
          <p:nvPr/>
        </p:nvSpPr>
        <p:spPr>
          <a:xfrm>
            <a:off x="1102761" y="2408345"/>
            <a:ext cx="9986481" cy="582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Why not?</a:t>
            </a:r>
            <a:endParaRPr lang="LID4096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97174-8565-40A0-B7BC-89AF1E70661D}"/>
              </a:ext>
            </a:extLst>
          </p:cNvPr>
          <p:cNvCxnSpPr>
            <a:cxnSpLocks/>
          </p:cNvCxnSpPr>
          <p:nvPr/>
        </p:nvCxnSpPr>
        <p:spPr>
          <a:xfrm>
            <a:off x="13414626" y="2041382"/>
            <a:ext cx="104796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2F9-F10C-48D6-8DA8-E81A3E36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Passband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8AE3-9539-4DC2-BE59-24EFDCEB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 move from </a:t>
            </a:r>
            <a:r>
              <a:rPr lang="en-US" b="1" dirty="0"/>
              <a:t>[0, B] Hz</a:t>
            </a:r>
            <a:r>
              <a:rPr lang="en-US" dirty="0"/>
              <a:t> to </a:t>
            </a:r>
            <a:r>
              <a:rPr lang="en-US" b="1" dirty="0"/>
              <a:t>[S, S+B] Hz</a:t>
            </a:r>
            <a:r>
              <a:rPr lang="en-US" dirty="0"/>
              <a:t>.</a:t>
            </a:r>
            <a:endParaRPr lang="LID4096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C591E-0E77-4DCA-BDA7-564F19E1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B2289-2EE0-4B18-A9D5-09ACE63F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37</a:t>
            </a:fld>
            <a:endParaRPr lang="LID4096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9734E6-F566-4595-876E-29B1538571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662805" y="828949"/>
            <a:ext cx="1290150" cy="9966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8F7CE3C-67C0-4974-A390-4444D22D8776}"/>
              </a:ext>
            </a:extLst>
          </p:cNvPr>
          <p:cNvSpPr/>
          <p:nvPr/>
        </p:nvSpPr>
        <p:spPr>
          <a:xfrm>
            <a:off x="7438257" y="245995"/>
            <a:ext cx="3029397" cy="582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i="1" dirty="0"/>
              <a:t>passband</a:t>
            </a:r>
            <a:endParaRPr lang="LID4096" sz="28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3478F35-AD0B-4EEF-9D92-43200CC7B7E0}"/>
              </a:ext>
            </a:extLst>
          </p:cNvPr>
          <p:cNvGrpSpPr/>
          <p:nvPr/>
        </p:nvGrpSpPr>
        <p:grpSpPr>
          <a:xfrm>
            <a:off x="2428127" y="3078554"/>
            <a:ext cx="3349374" cy="2650355"/>
            <a:chOff x="904127" y="3078553"/>
            <a:chExt cx="3349374" cy="265035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E97CD2E-743D-4DAE-8A44-5B4DA79B2526}"/>
                </a:ext>
              </a:extLst>
            </p:cNvPr>
            <p:cNvGrpSpPr/>
            <p:nvPr/>
          </p:nvGrpSpPr>
          <p:grpSpPr>
            <a:xfrm>
              <a:off x="904127" y="3078553"/>
              <a:ext cx="3349374" cy="1880171"/>
              <a:chOff x="904127" y="3078553"/>
              <a:chExt cx="3349374" cy="188017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070283-E655-4536-99A3-77156C47A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27" y="3078553"/>
                <a:ext cx="0" cy="1880171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305A1EF-C85F-4343-9AEF-8FFEE2AE6A78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V="1">
                <a:off x="904127" y="4018638"/>
                <a:ext cx="3349374" cy="35003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E81ECCE-7040-4B03-9BE1-F9DE8C87C1F3}"/>
                  </a:ext>
                </a:extLst>
              </p:cNvPr>
              <p:cNvSpPr/>
              <p:nvPr/>
            </p:nvSpPr>
            <p:spPr>
              <a:xfrm>
                <a:off x="904127" y="3704228"/>
                <a:ext cx="1047964" cy="628823"/>
              </a:xfrm>
              <a:custGeom>
                <a:avLst/>
                <a:gdLst>
                  <a:gd name="connsiteX0" fmla="*/ 0 w 1047964"/>
                  <a:gd name="connsiteY0" fmla="*/ 1236057 h 2224476"/>
                  <a:gd name="connsiteX1" fmla="*/ 277402 w 1047964"/>
                  <a:gd name="connsiteY1" fmla="*/ 23707 h 2224476"/>
                  <a:gd name="connsiteX2" fmla="*/ 770562 w 1047964"/>
                  <a:gd name="connsiteY2" fmla="*/ 2201828 h 2224476"/>
                  <a:gd name="connsiteX3" fmla="*/ 1047964 w 1047964"/>
                  <a:gd name="connsiteY3" fmla="*/ 1153864 h 22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64" h="2224476">
                    <a:moveTo>
                      <a:pt x="0" y="1236057"/>
                    </a:moveTo>
                    <a:cubicBezTo>
                      <a:pt x="74487" y="549401"/>
                      <a:pt x="148975" y="-137255"/>
                      <a:pt x="277402" y="23707"/>
                    </a:cubicBezTo>
                    <a:cubicBezTo>
                      <a:pt x="405829" y="184669"/>
                      <a:pt x="642135" y="2013469"/>
                      <a:pt x="770562" y="2201828"/>
                    </a:cubicBezTo>
                    <a:cubicBezTo>
                      <a:pt x="898989" y="2390187"/>
                      <a:pt x="991456" y="1347361"/>
                      <a:pt x="1047964" y="1153864"/>
                    </a:cubicBezTo>
                  </a:path>
                </a:pathLst>
              </a:cu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B42BFE2-9090-4508-A1F2-0C17F8897BBC}"/>
                  </a:ext>
                </a:extLst>
              </p:cNvPr>
              <p:cNvSpPr/>
              <p:nvPr/>
            </p:nvSpPr>
            <p:spPr>
              <a:xfrm>
                <a:off x="3000055" y="3686882"/>
                <a:ext cx="523981" cy="628823"/>
              </a:xfrm>
              <a:custGeom>
                <a:avLst/>
                <a:gdLst>
                  <a:gd name="connsiteX0" fmla="*/ 0 w 1047964"/>
                  <a:gd name="connsiteY0" fmla="*/ 1236057 h 2224476"/>
                  <a:gd name="connsiteX1" fmla="*/ 277402 w 1047964"/>
                  <a:gd name="connsiteY1" fmla="*/ 23707 h 2224476"/>
                  <a:gd name="connsiteX2" fmla="*/ 770562 w 1047964"/>
                  <a:gd name="connsiteY2" fmla="*/ 2201828 h 2224476"/>
                  <a:gd name="connsiteX3" fmla="*/ 1047964 w 1047964"/>
                  <a:gd name="connsiteY3" fmla="*/ 1153864 h 22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64" h="2224476">
                    <a:moveTo>
                      <a:pt x="0" y="1236057"/>
                    </a:moveTo>
                    <a:cubicBezTo>
                      <a:pt x="74487" y="549401"/>
                      <a:pt x="148975" y="-137255"/>
                      <a:pt x="277402" y="23707"/>
                    </a:cubicBezTo>
                    <a:cubicBezTo>
                      <a:pt x="405829" y="184669"/>
                      <a:pt x="642135" y="2013469"/>
                      <a:pt x="770562" y="2201828"/>
                    </a:cubicBezTo>
                    <a:cubicBezTo>
                      <a:pt x="898989" y="2390187"/>
                      <a:pt x="991456" y="1347361"/>
                      <a:pt x="1047964" y="1153864"/>
                    </a:cubicBezTo>
                  </a:path>
                </a:pathLst>
              </a:cu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2B2D142-4891-4795-843C-75A27284B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2091" y="4018639"/>
                <a:ext cx="104796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46B3183-EC6D-4DC2-9900-92C0070EC781}"/>
                  </a:ext>
                </a:extLst>
              </p:cNvPr>
              <p:cNvSpPr/>
              <p:nvPr/>
            </p:nvSpPr>
            <p:spPr>
              <a:xfrm>
                <a:off x="3524036" y="3704226"/>
                <a:ext cx="523981" cy="628823"/>
              </a:xfrm>
              <a:custGeom>
                <a:avLst/>
                <a:gdLst>
                  <a:gd name="connsiteX0" fmla="*/ 0 w 1047964"/>
                  <a:gd name="connsiteY0" fmla="*/ 1236057 h 2224476"/>
                  <a:gd name="connsiteX1" fmla="*/ 277402 w 1047964"/>
                  <a:gd name="connsiteY1" fmla="*/ 23707 h 2224476"/>
                  <a:gd name="connsiteX2" fmla="*/ 770562 w 1047964"/>
                  <a:gd name="connsiteY2" fmla="*/ 2201828 h 2224476"/>
                  <a:gd name="connsiteX3" fmla="*/ 1047964 w 1047964"/>
                  <a:gd name="connsiteY3" fmla="*/ 1153864 h 22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64" h="2224476">
                    <a:moveTo>
                      <a:pt x="0" y="1236057"/>
                    </a:moveTo>
                    <a:cubicBezTo>
                      <a:pt x="74487" y="549401"/>
                      <a:pt x="148975" y="-137255"/>
                      <a:pt x="277402" y="23707"/>
                    </a:cubicBezTo>
                    <a:cubicBezTo>
                      <a:pt x="405829" y="184669"/>
                      <a:pt x="642135" y="2013469"/>
                      <a:pt x="770562" y="2201828"/>
                    </a:cubicBezTo>
                    <a:cubicBezTo>
                      <a:pt x="898989" y="2390187"/>
                      <a:pt x="991456" y="1347361"/>
                      <a:pt x="1047964" y="1153864"/>
                    </a:cubicBezTo>
                  </a:path>
                </a:pathLst>
              </a:cu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A0F6E8-7D90-4774-B613-A3F852D02E1F}"/>
                </a:ext>
              </a:extLst>
            </p:cNvPr>
            <p:cNvSpPr/>
            <p:nvPr/>
          </p:nvSpPr>
          <p:spPr>
            <a:xfrm>
              <a:off x="904127" y="5145954"/>
              <a:ext cx="3349374" cy="5829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n-US" sz="2800" dirty="0"/>
                <a:t>Frequency can be 0 Hz</a:t>
              </a:r>
              <a:endParaRPr lang="LID4096" sz="28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69D97B-4C7B-40DE-96F8-5E8AAF3C806E}"/>
              </a:ext>
            </a:extLst>
          </p:cNvPr>
          <p:cNvGrpSpPr/>
          <p:nvPr/>
        </p:nvGrpSpPr>
        <p:grpSpPr>
          <a:xfrm>
            <a:off x="6414498" y="3078552"/>
            <a:ext cx="3698696" cy="2650356"/>
            <a:chOff x="4890498" y="3078552"/>
            <a:chExt cx="3698696" cy="265035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2B48DC5-6A03-4A45-9688-0BA94EEB2977}"/>
                </a:ext>
              </a:extLst>
            </p:cNvPr>
            <p:cNvGrpSpPr/>
            <p:nvPr/>
          </p:nvGrpSpPr>
          <p:grpSpPr>
            <a:xfrm>
              <a:off x="5065159" y="3078552"/>
              <a:ext cx="3349374" cy="1880171"/>
              <a:chOff x="4890499" y="3078552"/>
              <a:chExt cx="3349374" cy="188017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F3A9745-777E-4956-8069-0A55471FF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381" y="3078552"/>
                <a:ext cx="0" cy="1880171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D9C83A1-1AA4-4EF2-A102-2A41388646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0499" y="3983633"/>
                <a:ext cx="3349374" cy="35003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DBC8B20-0544-44FA-8D1D-2AA3794CBDC6}"/>
                  </a:ext>
                </a:extLst>
              </p:cNvPr>
              <p:cNvSpPr/>
              <p:nvPr/>
            </p:nvSpPr>
            <p:spPr>
              <a:xfrm>
                <a:off x="5944344" y="3686881"/>
                <a:ext cx="1047964" cy="628823"/>
              </a:xfrm>
              <a:custGeom>
                <a:avLst/>
                <a:gdLst>
                  <a:gd name="connsiteX0" fmla="*/ 0 w 1047964"/>
                  <a:gd name="connsiteY0" fmla="*/ 1236057 h 2224476"/>
                  <a:gd name="connsiteX1" fmla="*/ 277402 w 1047964"/>
                  <a:gd name="connsiteY1" fmla="*/ 23707 h 2224476"/>
                  <a:gd name="connsiteX2" fmla="*/ 770562 w 1047964"/>
                  <a:gd name="connsiteY2" fmla="*/ 2201828 h 2224476"/>
                  <a:gd name="connsiteX3" fmla="*/ 1047964 w 1047964"/>
                  <a:gd name="connsiteY3" fmla="*/ 1153864 h 22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64" h="2224476">
                    <a:moveTo>
                      <a:pt x="0" y="1236057"/>
                    </a:moveTo>
                    <a:cubicBezTo>
                      <a:pt x="74487" y="549401"/>
                      <a:pt x="148975" y="-137255"/>
                      <a:pt x="277402" y="23707"/>
                    </a:cubicBezTo>
                    <a:cubicBezTo>
                      <a:pt x="405829" y="184669"/>
                      <a:pt x="642135" y="2013469"/>
                      <a:pt x="770562" y="2201828"/>
                    </a:cubicBezTo>
                    <a:cubicBezTo>
                      <a:pt x="898989" y="2390187"/>
                      <a:pt x="991456" y="1347361"/>
                      <a:pt x="1047964" y="1153864"/>
                    </a:cubicBezTo>
                  </a:path>
                </a:pathLst>
              </a:cu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8CF730B-0AEC-4B2F-92EA-6FC8DAEBAE9D}"/>
                  </a:ext>
                </a:extLst>
              </p:cNvPr>
              <p:cNvGrpSpPr/>
              <p:nvPr/>
            </p:nvGrpSpPr>
            <p:grpSpPr>
              <a:xfrm>
                <a:off x="6992307" y="3678050"/>
                <a:ext cx="523975" cy="646167"/>
                <a:chOff x="6992309" y="3686881"/>
                <a:chExt cx="1047962" cy="646167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1758C1DF-9AF9-4319-B16F-8DC366E8911A}"/>
                    </a:ext>
                  </a:extLst>
                </p:cNvPr>
                <p:cNvSpPr/>
                <p:nvPr/>
              </p:nvSpPr>
              <p:spPr>
                <a:xfrm>
                  <a:off x="6992309" y="3686881"/>
                  <a:ext cx="523981" cy="628823"/>
                </a:xfrm>
                <a:custGeom>
                  <a:avLst/>
                  <a:gdLst>
                    <a:gd name="connsiteX0" fmla="*/ 0 w 1047964"/>
                    <a:gd name="connsiteY0" fmla="*/ 1236057 h 2224476"/>
                    <a:gd name="connsiteX1" fmla="*/ 277402 w 1047964"/>
                    <a:gd name="connsiteY1" fmla="*/ 23707 h 2224476"/>
                    <a:gd name="connsiteX2" fmla="*/ 770562 w 1047964"/>
                    <a:gd name="connsiteY2" fmla="*/ 2201828 h 2224476"/>
                    <a:gd name="connsiteX3" fmla="*/ 1047964 w 1047964"/>
                    <a:gd name="connsiteY3" fmla="*/ 1153864 h 222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964" h="2224476">
                      <a:moveTo>
                        <a:pt x="0" y="1236057"/>
                      </a:moveTo>
                      <a:cubicBezTo>
                        <a:pt x="74487" y="549401"/>
                        <a:pt x="148975" y="-137255"/>
                        <a:pt x="277402" y="23707"/>
                      </a:cubicBezTo>
                      <a:cubicBezTo>
                        <a:pt x="405829" y="184669"/>
                        <a:pt x="642135" y="2013469"/>
                        <a:pt x="770562" y="2201828"/>
                      </a:cubicBezTo>
                      <a:cubicBezTo>
                        <a:pt x="898989" y="2390187"/>
                        <a:pt x="991456" y="1347361"/>
                        <a:pt x="1047964" y="1153864"/>
                      </a:cubicBezTo>
                    </a:path>
                  </a:pathLst>
                </a:cu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89008D49-7B3C-4C58-AC66-1698E3384496}"/>
                    </a:ext>
                  </a:extLst>
                </p:cNvPr>
                <p:cNvSpPr/>
                <p:nvPr/>
              </p:nvSpPr>
              <p:spPr>
                <a:xfrm>
                  <a:off x="7516290" y="3704225"/>
                  <a:ext cx="523981" cy="628823"/>
                </a:xfrm>
                <a:custGeom>
                  <a:avLst/>
                  <a:gdLst>
                    <a:gd name="connsiteX0" fmla="*/ 0 w 1047964"/>
                    <a:gd name="connsiteY0" fmla="*/ 1236057 h 2224476"/>
                    <a:gd name="connsiteX1" fmla="*/ 277402 w 1047964"/>
                    <a:gd name="connsiteY1" fmla="*/ 23707 h 2224476"/>
                    <a:gd name="connsiteX2" fmla="*/ 770562 w 1047964"/>
                    <a:gd name="connsiteY2" fmla="*/ 2201828 h 2224476"/>
                    <a:gd name="connsiteX3" fmla="*/ 1047964 w 1047964"/>
                    <a:gd name="connsiteY3" fmla="*/ 1153864 h 222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964" h="2224476">
                      <a:moveTo>
                        <a:pt x="0" y="1236057"/>
                      </a:moveTo>
                      <a:cubicBezTo>
                        <a:pt x="74487" y="549401"/>
                        <a:pt x="148975" y="-137255"/>
                        <a:pt x="277402" y="23707"/>
                      </a:cubicBezTo>
                      <a:cubicBezTo>
                        <a:pt x="405829" y="184669"/>
                        <a:pt x="642135" y="2013469"/>
                        <a:pt x="770562" y="2201828"/>
                      </a:cubicBezTo>
                      <a:cubicBezTo>
                        <a:pt x="898989" y="2390187"/>
                        <a:pt x="991456" y="1347361"/>
                        <a:pt x="1047964" y="1153864"/>
                      </a:cubicBezTo>
                    </a:path>
                  </a:pathLst>
                </a:cu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60FE2B5-E177-4626-87CA-E99BCD541870}"/>
                  </a:ext>
                </a:extLst>
              </p:cNvPr>
              <p:cNvSpPr/>
              <p:nvPr/>
            </p:nvSpPr>
            <p:spPr>
              <a:xfrm>
                <a:off x="4916183" y="3651877"/>
                <a:ext cx="523981" cy="628823"/>
              </a:xfrm>
              <a:custGeom>
                <a:avLst/>
                <a:gdLst>
                  <a:gd name="connsiteX0" fmla="*/ 0 w 1047964"/>
                  <a:gd name="connsiteY0" fmla="*/ 1236057 h 2224476"/>
                  <a:gd name="connsiteX1" fmla="*/ 277402 w 1047964"/>
                  <a:gd name="connsiteY1" fmla="*/ 23707 h 2224476"/>
                  <a:gd name="connsiteX2" fmla="*/ 770562 w 1047964"/>
                  <a:gd name="connsiteY2" fmla="*/ 2201828 h 2224476"/>
                  <a:gd name="connsiteX3" fmla="*/ 1047964 w 1047964"/>
                  <a:gd name="connsiteY3" fmla="*/ 1153864 h 22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64" h="2224476">
                    <a:moveTo>
                      <a:pt x="0" y="1236057"/>
                    </a:moveTo>
                    <a:cubicBezTo>
                      <a:pt x="74487" y="549401"/>
                      <a:pt x="148975" y="-137255"/>
                      <a:pt x="277402" y="23707"/>
                    </a:cubicBezTo>
                    <a:cubicBezTo>
                      <a:pt x="405829" y="184669"/>
                      <a:pt x="642135" y="2013469"/>
                      <a:pt x="770562" y="2201828"/>
                    </a:cubicBezTo>
                    <a:cubicBezTo>
                      <a:pt x="898989" y="2390187"/>
                      <a:pt x="991456" y="1347361"/>
                      <a:pt x="1047964" y="1153864"/>
                    </a:cubicBezTo>
                  </a:path>
                </a:pathLst>
              </a:cu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07EE14-A9C6-4924-8018-286871CCAE0E}"/>
                  </a:ext>
                </a:extLst>
              </p:cNvPr>
              <p:cNvSpPr/>
              <p:nvPr/>
            </p:nvSpPr>
            <p:spPr>
              <a:xfrm>
                <a:off x="5440164" y="3669221"/>
                <a:ext cx="523981" cy="628823"/>
              </a:xfrm>
              <a:custGeom>
                <a:avLst/>
                <a:gdLst>
                  <a:gd name="connsiteX0" fmla="*/ 0 w 1047964"/>
                  <a:gd name="connsiteY0" fmla="*/ 1236057 h 2224476"/>
                  <a:gd name="connsiteX1" fmla="*/ 277402 w 1047964"/>
                  <a:gd name="connsiteY1" fmla="*/ 23707 h 2224476"/>
                  <a:gd name="connsiteX2" fmla="*/ 770562 w 1047964"/>
                  <a:gd name="connsiteY2" fmla="*/ 2201828 h 2224476"/>
                  <a:gd name="connsiteX3" fmla="*/ 1047964 w 1047964"/>
                  <a:gd name="connsiteY3" fmla="*/ 1153864 h 22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64" h="2224476">
                    <a:moveTo>
                      <a:pt x="0" y="1236057"/>
                    </a:moveTo>
                    <a:cubicBezTo>
                      <a:pt x="74487" y="549401"/>
                      <a:pt x="148975" y="-137255"/>
                      <a:pt x="277402" y="23707"/>
                    </a:cubicBezTo>
                    <a:cubicBezTo>
                      <a:pt x="405829" y="184669"/>
                      <a:pt x="642135" y="2013469"/>
                      <a:pt x="770562" y="2201828"/>
                    </a:cubicBezTo>
                    <a:cubicBezTo>
                      <a:pt x="898989" y="2390187"/>
                      <a:pt x="991456" y="1347361"/>
                      <a:pt x="1047964" y="1153864"/>
                    </a:cubicBezTo>
                  </a:path>
                </a:pathLst>
              </a:cu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9AA5DE7-46CE-4F77-8BDF-F2275FBF9186}"/>
                  </a:ext>
                </a:extLst>
              </p:cNvPr>
              <p:cNvGrpSpPr/>
              <p:nvPr/>
            </p:nvGrpSpPr>
            <p:grpSpPr>
              <a:xfrm>
                <a:off x="7527156" y="3678050"/>
                <a:ext cx="523975" cy="646167"/>
                <a:chOff x="6992309" y="3686881"/>
                <a:chExt cx="1047962" cy="646167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13E9100-E40F-47E3-957B-760D25DB8350}"/>
                    </a:ext>
                  </a:extLst>
                </p:cNvPr>
                <p:cNvSpPr/>
                <p:nvPr/>
              </p:nvSpPr>
              <p:spPr>
                <a:xfrm>
                  <a:off x="6992309" y="3686881"/>
                  <a:ext cx="523981" cy="628823"/>
                </a:xfrm>
                <a:custGeom>
                  <a:avLst/>
                  <a:gdLst>
                    <a:gd name="connsiteX0" fmla="*/ 0 w 1047964"/>
                    <a:gd name="connsiteY0" fmla="*/ 1236057 h 2224476"/>
                    <a:gd name="connsiteX1" fmla="*/ 277402 w 1047964"/>
                    <a:gd name="connsiteY1" fmla="*/ 23707 h 2224476"/>
                    <a:gd name="connsiteX2" fmla="*/ 770562 w 1047964"/>
                    <a:gd name="connsiteY2" fmla="*/ 2201828 h 2224476"/>
                    <a:gd name="connsiteX3" fmla="*/ 1047964 w 1047964"/>
                    <a:gd name="connsiteY3" fmla="*/ 1153864 h 222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964" h="2224476">
                      <a:moveTo>
                        <a:pt x="0" y="1236057"/>
                      </a:moveTo>
                      <a:cubicBezTo>
                        <a:pt x="74487" y="549401"/>
                        <a:pt x="148975" y="-137255"/>
                        <a:pt x="277402" y="23707"/>
                      </a:cubicBezTo>
                      <a:cubicBezTo>
                        <a:pt x="405829" y="184669"/>
                        <a:pt x="642135" y="2013469"/>
                        <a:pt x="770562" y="2201828"/>
                      </a:cubicBezTo>
                      <a:cubicBezTo>
                        <a:pt x="898989" y="2390187"/>
                        <a:pt x="991456" y="1347361"/>
                        <a:pt x="1047964" y="1153864"/>
                      </a:cubicBezTo>
                    </a:path>
                  </a:pathLst>
                </a:cu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D4733EE-F00E-4615-893F-115D1F8E60F1}"/>
                    </a:ext>
                  </a:extLst>
                </p:cNvPr>
                <p:cNvSpPr/>
                <p:nvPr/>
              </p:nvSpPr>
              <p:spPr>
                <a:xfrm>
                  <a:off x="7516290" y="3704225"/>
                  <a:ext cx="523981" cy="628823"/>
                </a:xfrm>
                <a:custGeom>
                  <a:avLst/>
                  <a:gdLst>
                    <a:gd name="connsiteX0" fmla="*/ 0 w 1047964"/>
                    <a:gd name="connsiteY0" fmla="*/ 1236057 h 2224476"/>
                    <a:gd name="connsiteX1" fmla="*/ 277402 w 1047964"/>
                    <a:gd name="connsiteY1" fmla="*/ 23707 h 2224476"/>
                    <a:gd name="connsiteX2" fmla="*/ 770562 w 1047964"/>
                    <a:gd name="connsiteY2" fmla="*/ 2201828 h 2224476"/>
                    <a:gd name="connsiteX3" fmla="*/ 1047964 w 1047964"/>
                    <a:gd name="connsiteY3" fmla="*/ 1153864 h 222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964" h="2224476">
                      <a:moveTo>
                        <a:pt x="0" y="1236057"/>
                      </a:moveTo>
                      <a:cubicBezTo>
                        <a:pt x="74487" y="549401"/>
                        <a:pt x="148975" y="-137255"/>
                        <a:pt x="277402" y="23707"/>
                      </a:cubicBezTo>
                      <a:cubicBezTo>
                        <a:pt x="405829" y="184669"/>
                        <a:pt x="642135" y="2013469"/>
                        <a:pt x="770562" y="2201828"/>
                      </a:cubicBezTo>
                      <a:cubicBezTo>
                        <a:pt x="898989" y="2390187"/>
                        <a:pt x="991456" y="1347361"/>
                        <a:pt x="1047964" y="1153864"/>
                      </a:cubicBezTo>
                    </a:path>
                  </a:pathLst>
                </a:cu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CBAFEE0-6E75-4470-8D1D-20FDD2EDD543}"/>
                    </a:ext>
                  </a:extLst>
                </p:cNvPr>
                <p:cNvSpPr/>
                <p:nvPr/>
              </p:nvSpPr>
              <p:spPr>
                <a:xfrm>
                  <a:off x="4890498" y="5145954"/>
                  <a:ext cx="3698696" cy="5829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77500" lnSpcReduction="20000"/>
                </a:bodyPr>
                <a:lstStyle/>
                <a:p>
                  <a:pPr algn="ctr"/>
                  <a:r>
                    <a:rPr lang="en-US" sz="2800" dirty="0"/>
                    <a:t>Minimum frequency of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800" dirty="0"/>
                    <a:t> Hz</a:t>
                  </a:r>
                  <a:endParaRPr lang="LID4096" sz="28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CBAFEE0-6E75-4470-8D1D-20FDD2EDD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498" y="5145954"/>
                  <a:ext cx="3698696" cy="582954"/>
                </a:xfrm>
                <a:prstGeom prst="rect">
                  <a:avLst/>
                </a:prstGeom>
                <a:blipFill>
                  <a:blip r:embed="rId2"/>
                  <a:stretch>
                    <a:fillRect l="-341" r="-3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35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EE9D-6702-2C4C-99D9-80B2D242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Baseband, Passband, and Bandwidth*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33AB-3181-6E4B-8B83-B0DC8AAC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98" y="5856953"/>
            <a:ext cx="10515600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1800" dirty="0"/>
              <a:t>*Analog bandwidth (Hz)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2A3D0-C71D-AB4B-BC10-6AD54894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C386E-A92F-8341-AA9F-8F8A889C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38</a:t>
            </a:fld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38DC8-9869-DB42-A710-74BE70A7A664}"/>
              </a:ext>
            </a:extLst>
          </p:cNvPr>
          <p:cNvCxnSpPr>
            <a:cxnSpLocks/>
          </p:cNvCxnSpPr>
          <p:nvPr/>
        </p:nvCxnSpPr>
        <p:spPr>
          <a:xfrm>
            <a:off x="1360449" y="2527610"/>
            <a:ext cx="0" cy="20592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4B1376-C13C-D545-83BD-A38788F480C5}"/>
              </a:ext>
            </a:extLst>
          </p:cNvPr>
          <p:cNvCxnSpPr>
            <a:cxnSpLocks/>
          </p:cNvCxnSpPr>
          <p:nvPr/>
        </p:nvCxnSpPr>
        <p:spPr>
          <a:xfrm flipH="1">
            <a:off x="1360449" y="4393584"/>
            <a:ext cx="933357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9F3685-712A-C34D-90B9-BAF8C8904A05}"/>
              </a:ext>
            </a:extLst>
          </p:cNvPr>
          <p:cNvSpPr txBox="1"/>
          <p:nvPr/>
        </p:nvSpPr>
        <p:spPr>
          <a:xfrm>
            <a:off x="8211287" y="4560298"/>
            <a:ext cx="1445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frequency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5E6CC5-4C78-F645-8227-E6763ACA9558}"/>
              </a:ext>
            </a:extLst>
          </p:cNvPr>
          <p:cNvSpPr txBox="1"/>
          <p:nvPr/>
        </p:nvSpPr>
        <p:spPr>
          <a:xfrm>
            <a:off x="1091785" y="463821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0Hz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9F2AC2-93A5-6243-9367-BADEBDCD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97" y="1227677"/>
            <a:ext cx="1544599" cy="154459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5BD41C7-DBEB-3F48-82CD-7C99F33FE825}"/>
              </a:ext>
            </a:extLst>
          </p:cNvPr>
          <p:cNvGrpSpPr/>
          <p:nvPr/>
        </p:nvGrpSpPr>
        <p:grpSpPr>
          <a:xfrm>
            <a:off x="6096000" y="1224055"/>
            <a:ext cx="1253840" cy="1544599"/>
            <a:chOff x="6096000" y="1224055"/>
            <a:chExt cx="1253840" cy="15445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2C1FC31-2447-0345-8DE6-A218FF419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224055"/>
              <a:ext cx="626920" cy="154459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7C2511A-7A56-F84E-9E9A-2A30D85D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920" y="1224055"/>
              <a:ext cx="626920" cy="1544599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896615-5EAA-8F42-8275-9D9A1D492FFE}"/>
              </a:ext>
            </a:extLst>
          </p:cNvPr>
          <p:cNvCxnSpPr/>
          <p:nvPr/>
        </p:nvCxnSpPr>
        <p:spPr>
          <a:xfrm>
            <a:off x="1702420" y="1999976"/>
            <a:ext cx="124150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205B9A-0B57-9140-884A-2FA22EF615C6}"/>
              </a:ext>
            </a:extLst>
          </p:cNvPr>
          <p:cNvCxnSpPr>
            <a:cxnSpLocks/>
          </p:cNvCxnSpPr>
          <p:nvPr/>
        </p:nvCxnSpPr>
        <p:spPr>
          <a:xfrm flipH="1">
            <a:off x="1531435" y="2383104"/>
            <a:ext cx="791736" cy="18617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1FAB88-39ED-8C45-92E8-1A3B169430F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416296" y="2772276"/>
            <a:ext cx="1" cy="146336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A1E4AD-EB17-304E-AEB3-3EAE36607046}"/>
              </a:ext>
            </a:extLst>
          </p:cNvPr>
          <p:cNvCxnSpPr>
            <a:cxnSpLocks/>
          </p:cNvCxnSpPr>
          <p:nvPr/>
        </p:nvCxnSpPr>
        <p:spPr>
          <a:xfrm flipH="1">
            <a:off x="6722919" y="2728913"/>
            <a:ext cx="1" cy="146336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B8B611-8EBA-7E45-902F-43BD6D92DE6B}"/>
              </a:ext>
            </a:extLst>
          </p:cNvPr>
          <p:cNvSpPr/>
          <p:nvPr/>
        </p:nvSpPr>
        <p:spPr>
          <a:xfrm>
            <a:off x="1360449" y="2527610"/>
            <a:ext cx="3029398" cy="205925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NL" dirty="0">
                <a:solidFill>
                  <a:schemeClr val="tx1"/>
                </a:solidFill>
              </a:rPr>
              <a:t>requency band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F4764-D774-7E41-88A4-C604DAD32FDC}"/>
              </a:ext>
            </a:extLst>
          </p:cNvPr>
          <p:cNvSpPr/>
          <p:nvPr/>
        </p:nvSpPr>
        <p:spPr>
          <a:xfrm>
            <a:off x="4442745" y="2527610"/>
            <a:ext cx="2280173" cy="205925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NL" dirty="0">
                <a:solidFill>
                  <a:schemeClr val="tx1"/>
                </a:solidFill>
              </a:rPr>
              <a:t>requency band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CB40C5-F167-1345-869E-70FF3538EA9F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2730471" y="4714392"/>
            <a:ext cx="1" cy="927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C0B7EEB-5626-9F46-A377-F88349498C06}"/>
              </a:ext>
            </a:extLst>
          </p:cNvPr>
          <p:cNvSpPr/>
          <p:nvPr/>
        </p:nvSpPr>
        <p:spPr>
          <a:xfrm>
            <a:off x="1215773" y="5058888"/>
            <a:ext cx="3029397" cy="582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Starts at 0Hz </a:t>
            </a:r>
            <a:r>
              <a:rPr lang="en-US" sz="2800" dirty="0">
                <a:sym typeface="Wingdings" pitchFamily="2" charset="2"/>
              </a:rPr>
              <a:t> Baseband</a:t>
            </a:r>
            <a:endParaRPr lang="LID4096" sz="28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EAAACE-435C-124A-AEAA-299BA690BB61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5470879" y="4661545"/>
            <a:ext cx="0" cy="16162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F40D897-B0CE-2942-999D-5585ABE05D83}"/>
              </a:ext>
            </a:extLst>
          </p:cNvPr>
          <p:cNvSpPr/>
          <p:nvPr/>
        </p:nvSpPr>
        <p:spPr>
          <a:xfrm>
            <a:off x="3956180" y="5694861"/>
            <a:ext cx="3029397" cy="582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Starts above 0Hz </a:t>
            </a:r>
            <a:r>
              <a:rPr lang="en-US" sz="2800" dirty="0">
                <a:sym typeface="Wingdings" pitchFamily="2" charset="2"/>
              </a:rPr>
              <a:t> Passband</a:t>
            </a:r>
            <a:endParaRPr lang="LID4096" sz="2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4B6805-164E-0E4C-92BD-6E13F5EEFAC5}"/>
              </a:ext>
            </a:extLst>
          </p:cNvPr>
          <p:cNvCxnSpPr>
            <a:cxnSpLocks/>
          </p:cNvCxnSpPr>
          <p:nvPr/>
        </p:nvCxnSpPr>
        <p:spPr>
          <a:xfrm flipH="1">
            <a:off x="4499693" y="3193548"/>
            <a:ext cx="2124131" cy="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52376CB-A68E-AC43-9CF3-031269F9EBB8}"/>
              </a:ext>
            </a:extLst>
          </p:cNvPr>
          <p:cNvSpPr/>
          <p:nvPr/>
        </p:nvSpPr>
        <p:spPr>
          <a:xfrm>
            <a:off x="6835291" y="2950795"/>
            <a:ext cx="1721396" cy="485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Bandwidth</a:t>
            </a:r>
            <a:endParaRPr lang="LID4096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EBFEBB-2602-B443-B2FC-6EE4521925BD}"/>
              </a:ext>
            </a:extLst>
          </p:cNvPr>
          <p:cNvSpPr/>
          <p:nvPr/>
        </p:nvSpPr>
        <p:spPr>
          <a:xfrm>
            <a:off x="7754642" y="1436708"/>
            <a:ext cx="4052860" cy="1200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How to differentiate the bits in passband?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422616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6" grpId="0" animBg="1"/>
      <p:bldP spid="43" grpId="0" animBg="1"/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7CB8-4A35-4C6F-85C1-ABDDB79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Modulation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8052D-67C4-49E8-A4C1-F23F2270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3ED93-01EC-426A-90BF-DBBA97E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39</a:t>
            </a:fld>
            <a:endParaRPr lang="LID4096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D95500-CED4-4244-9D62-FD4739CC3A18}"/>
              </a:ext>
            </a:extLst>
          </p:cNvPr>
          <p:cNvCxnSpPr>
            <a:cxnSpLocks/>
          </p:cNvCxnSpPr>
          <p:nvPr/>
        </p:nvCxnSpPr>
        <p:spPr>
          <a:xfrm>
            <a:off x="4821700" y="1633026"/>
            <a:ext cx="0" cy="425406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2C5E34-0A63-4782-922B-901B08DF8A8F}"/>
              </a:ext>
            </a:extLst>
          </p:cNvPr>
          <p:cNvCxnSpPr>
            <a:cxnSpLocks/>
          </p:cNvCxnSpPr>
          <p:nvPr/>
        </p:nvCxnSpPr>
        <p:spPr>
          <a:xfrm>
            <a:off x="7116550" y="1633026"/>
            <a:ext cx="0" cy="425406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44F3EE-B7D5-4DDB-B9C3-7B03A2114ABA}"/>
              </a:ext>
            </a:extLst>
          </p:cNvPr>
          <p:cNvGrpSpPr/>
          <p:nvPr/>
        </p:nvGrpSpPr>
        <p:grpSpPr>
          <a:xfrm>
            <a:off x="2491645" y="2565971"/>
            <a:ext cx="7208713" cy="1009436"/>
            <a:chOff x="1004565" y="3429000"/>
            <a:chExt cx="7208713" cy="10094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B14C34-1647-4DB4-85F6-0735CEBD7B58}"/>
                </a:ext>
              </a:extLst>
            </p:cNvPr>
            <p:cNvGrpSpPr/>
            <p:nvPr/>
          </p:nvGrpSpPr>
          <p:grpSpPr>
            <a:xfrm>
              <a:off x="1004565" y="3429000"/>
              <a:ext cx="7208713" cy="1009436"/>
              <a:chOff x="4890499" y="3429000"/>
              <a:chExt cx="3349374" cy="10094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0126E98-C62D-4BB3-9E61-DB55E56EC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381" y="3429000"/>
                <a:ext cx="0" cy="1009436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D0988D8-8901-49A7-881C-00611B21A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0499" y="3983633"/>
                <a:ext cx="3349374" cy="35003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AED921-A7C0-48F7-AE91-0178CAFFBC46}"/>
                  </a:ext>
                </a:extLst>
              </p:cNvPr>
              <p:cNvGrpSpPr/>
              <p:nvPr/>
            </p:nvGrpSpPr>
            <p:grpSpPr>
              <a:xfrm>
                <a:off x="5971927" y="3651877"/>
                <a:ext cx="527602" cy="628823"/>
                <a:chOff x="4951530" y="3660708"/>
                <a:chExt cx="1055217" cy="628823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811B3028-5527-4EFC-9ADF-E098052FDBDB}"/>
                    </a:ext>
                  </a:extLst>
                </p:cNvPr>
                <p:cNvSpPr/>
                <p:nvPr/>
              </p:nvSpPr>
              <p:spPr>
                <a:xfrm>
                  <a:off x="4951530" y="3660708"/>
                  <a:ext cx="523981" cy="628823"/>
                </a:xfrm>
                <a:custGeom>
                  <a:avLst/>
                  <a:gdLst>
                    <a:gd name="connsiteX0" fmla="*/ 0 w 1047964"/>
                    <a:gd name="connsiteY0" fmla="*/ 1236057 h 2224476"/>
                    <a:gd name="connsiteX1" fmla="*/ 277402 w 1047964"/>
                    <a:gd name="connsiteY1" fmla="*/ 23707 h 2224476"/>
                    <a:gd name="connsiteX2" fmla="*/ 770562 w 1047964"/>
                    <a:gd name="connsiteY2" fmla="*/ 2201828 h 2224476"/>
                    <a:gd name="connsiteX3" fmla="*/ 1047964 w 1047964"/>
                    <a:gd name="connsiteY3" fmla="*/ 1153864 h 222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964" h="2224476">
                      <a:moveTo>
                        <a:pt x="0" y="1236057"/>
                      </a:moveTo>
                      <a:cubicBezTo>
                        <a:pt x="74487" y="549401"/>
                        <a:pt x="148975" y="-137255"/>
                        <a:pt x="277402" y="23707"/>
                      </a:cubicBezTo>
                      <a:cubicBezTo>
                        <a:pt x="405829" y="184669"/>
                        <a:pt x="642135" y="2013469"/>
                        <a:pt x="770562" y="2201828"/>
                      </a:cubicBezTo>
                      <a:cubicBezTo>
                        <a:pt x="898989" y="2390187"/>
                        <a:pt x="991456" y="1347361"/>
                        <a:pt x="1047964" y="1153864"/>
                      </a:cubicBezTo>
                    </a:path>
                  </a:pathLst>
                </a:cu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318EA6B-F10D-4159-ABE5-465C536AFC53}"/>
                    </a:ext>
                  </a:extLst>
                </p:cNvPr>
                <p:cNvSpPr/>
                <p:nvPr/>
              </p:nvSpPr>
              <p:spPr>
                <a:xfrm>
                  <a:off x="5482766" y="3660708"/>
                  <a:ext cx="523981" cy="628823"/>
                </a:xfrm>
                <a:custGeom>
                  <a:avLst/>
                  <a:gdLst>
                    <a:gd name="connsiteX0" fmla="*/ 0 w 1047964"/>
                    <a:gd name="connsiteY0" fmla="*/ 1236057 h 2224476"/>
                    <a:gd name="connsiteX1" fmla="*/ 277402 w 1047964"/>
                    <a:gd name="connsiteY1" fmla="*/ 23707 h 2224476"/>
                    <a:gd name="connsiteX2" fmla="*/ 770562 w 1047964"/>
                    <a:gd name="connsiteY2" fmla="*/ 2201828 h 2224476"/>
                    <a:gd name="connsiteX3" fmla="*/ 1047964 w 1047964"/>
                    <a:gd name="connsiteY3" fmla="*/ 1153864 h 222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964" h="2224476">
                      <a:moveTo>
                        <a:pt x="0" y="1236057"/>
                      </a:moveTo>
                      <a:cubicBezTo>
                        <a:pt x="74487" y="549401"/>
                        <a:pt x="148975" y="-137255"/>
                        <a:pt x="277402" y="23707"/>
                      </a:cubicBezTo>
                      <a:cubicBezTo>
                        <a:pt x="405829" y="184669"/>
                        <a:pt x="642135" y="2013469"/>
                        <a:pt x="770562" y="2201828"/>
                      </a:cubicBezTo>
                      <a:cubicBezTo>
                        <a:pt x="898989" y="2390187"/>
                        <a:pt x="991456" y="1347361"/>
                        <a:pt x="1047964" y="1153864"/>
                      </a:cubicBezTo>
                    </a:path>
                  </a:pathLst>
                </a:cu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E51A040-CC3C-4A30-B1B2-A27ED0C2BFCD}"/>
                  </a:ext>
                </a:extLst>
              </p:cNvPr>
              <p:cNvSpPr/>
              <p:nvPr/>
            </p:nvSpPr>
            <p:spPr>
              <a:xfrm>
                <a:off x="4916183" y="3651877"/>
                <a:ext cx="523981" cy="628823"/>
              </a:xfrm>
              <a:custGeom>
                <a:avLst/>
                <a:gdLst>
                  <a:gd name="connsiteX0" fmla="*/ 0 w 1047964"/>
                  <a:gd name="connsiteY0" fmla="*/ 1236057 h 2224476"/>
                  <a:gd name="connsiteX1" fmla="*/ 277402 w 1047964"/>
                  <a:gd name="connsiteY1" fmla="*/ 23707 h 2224476"/>
                  <a:gd name="connsiteX2" fmla="*/ 770562 w 1047964"/>
                  <a:gd name="connsiteY2" fmla="*/ 2201828 h 2224476"/>
                  <a:gd name="connsiteX3" fmla="*/ 1047964 w 1047964"/>
                  <a:gd name="connsiteY3" fmla="*/ 1153864 h 22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64" h="2224476">
                    <a:moveTo>
                      <a:pt x="0" y="1236057"/>
                    </a:moveTo>
                    <a:cubicBezTo>
                      <a:pt x="74487" y="549401"/>
                      <a:pt x="148975" y="-137255"/>
                      <a:pt x="277402" y="23707"/>
                    </a:cubicBezTo>
                    <a:cubicBezTo>
                      <a:pt x="405829" y="184669"/>
                      <a:pt x="642135" y="2013469"/>
                      <a:pt x="770562" y="2201828"/>
                    </a:cubicBezTo>
                    <a:cubicBezTo>
                      <a:pt x="898989" y="2390187"/>
                      <a:pt x="991456" y="1347361"/>
                      <a:pt x="1047964" y="1153864"/>
                    </a:cubicBezTo>
                  </a:path>
                </a:pathLst>
              </a:cu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46780D0-26EC-4A66-AC6D-CB77DE30FA2E}"/>
                  </a:ext>
                </a:extLst>
              </p:cNvPr>
              <p:cNvSpPr/>
              <p:nvPr/>
            </p:nvSpPr>
            <p:spPr>
              <a:xfrm>
                <a:off x="5440164" y="3669221"/>
                <a:ext cx="523981" cy="628823"/>
              </a:xfrm>
              <a:custGeom>
                <a:avLst/>
                <a:gdLst>
                  <a:gd name="connsiteX0" fmla="*/ 0 w 1047964"/>
                  <a:gd name="connsiteY0" fmla="*/ 1236057 h 2224476"/>
                  <a:gd name="connsiteX1" fmla="*/ 277402 w 1047964"/>
                  <a:gd name="connsiteY1" fmla="*/ 23707 h 2224476"/>
                  <a:gd name="connsiteX2" fmla="*/ 770562 w 1047964"/>
                  <a:gd name="connsiteY2" fmla="*/ 2201828 h 2224476"/>
                  <a:gd name="connsiteX3" fmla="*/ 1047964 w 1047964"/>
                  <a:gd name="connsiteY3" fmla="*/ 1153864 h 22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64" h="2224476">
                    <a:moveTo>
                      <a:pt x="0" y="1236057"/>
                    </a:moveTo>
                    <a:cubicBezTo>
                      <a:pt x="74487" y="549401"/>
                      <a:pt x="148975" y="-137255"/>
                      <a:pt x="277402" y="23707"/>
                    </a:cubicBezTo>
                    <a:cubicBezTo>
                      <a:pt x="405829" y="184669"/>
                      <a:pt x="642135" y="2013469"/>
                      <a:pt x="770562" y="2201828"/>
                    </a:cubicBezTo>
                    <a:cubicBezTo>
                      <a:pt x="898989" y="2390187"/>
                      <a:pt x="991456" y="1347361"/>
                      <a:pt x="1047964" y="1153864"/>
                    </a:cubicBezTo>
                  </a:path>
                </a:pathLst>
              </a:cu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FF7C771-598F-4698-B317-F025BEA0F5D9}"/>
                  </a:ext>
                </a:extLst>
              </p:cNvPr>
              <p:cNvGrpSpPr/>
              <p:nvPr/>
            </p:nvGrpSpPr>
            <p:grpSpPr>
              <a:xfrm>
                <a:off x="6503152" y="3651877"/>
                <a:ext cx="527601" cy="628823"/>
                <a:chOff x="4944282" y="3660708"/>
                <a:chExt cx="1055215" cy="628823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F260992-D783-4997-92AB-15B25F021970}"/>
                    </a:ext>
                  </a:extLst>
                </p:cNvPr>
                <p:cNvSpPr/>
                <p:nvPr/>
              </p:nvSpPr>
              <p:spPr>
                <a:xfrm>
                  <a:off x="4944282" y="3660708"/>
                  <a:ext cx="523981" cy="628823"/>
                </a:xfrm>
                <a:custGeom>
                  <a:avLst/>
                  <a:gdLst>
                    <a:gd name="connsiteX0" fmla="*/ 0 w 1047964"/>
                    <a:gd name="connsiteY0" fmla="*/ 1236057 h 2224476"/>
                    <a:gd name="connsiteX1" fmla="*/ 277402 w 1047964"/>
                    <a:gd name="connsiteY1" fmla="*/ 23707 h 2224476"/>
                    <a:gd name="connsiteX2" fmla="*/ 770562 w 1047964"/>
                    <a:gd name="connsiteY2" fmla="*/ 2201828 h 2224476"/>
                    <a:gd name="connsiteX3" fmla="*/ 1047964 w 1047964"/>
                    <a:gd name="connsiteY3" fmla="*/ 1153864 h 222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964" h="2224476">
                      <a:moveTo>
                        <a:pt x="0" y="1236057"/>
                      </a:moveTo>
                      <a:cubicBezTo>
                        <a:pt x="74487" y="549401"/>
                        <a:pt x="148975" y="-137255"/>
                        <a:pt x="277402" y="23707"/>
                      </a:cubicBezTo>
                      <a:cubicBezTo>
                        <a:pt x="405829" y="184669"/>
                        <a:pt x="642135" y="2013469"/>
                        <a:pt x="770562" y="2201828"/>
                      </a:cubicBezTo>
                      <a:cubicBezTo>
                        <a:pt x="898989" y="2390187"/>
                        <a:pt x="991456" y="1347361"/>
                        <a:pt x="1047964" y="1153864"/>
                      </a:cubicBezTo>
                    </a:path>
                  </a:pathLst>
                </a:cu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7DE949E-1C3C-4D08-A32B-74663C8DE6A3}"/>
                    </a:ext>
                  </a:extLst>
                </p:cNvPr>
                <p:cNvSpPr/>
                <p:nvPr/>
              </p:nvSpPr>
              <p:spPr>
                <a:xfrm>
                  <a:off x="5475516" y="3660708"/>
                  <a:ext cx="523981" cy="628823"/>
                </a:xfrm>
                <a:custGeom>
                  <a:avLst/>
                  <a:gdLst>
                    <a:gd name="connsiteX0" fmla="*/ 0 w 1047964"/>
                    <a:gd name="connsiteY0" fmla="*/ 1236057 h 2224476"/>
                    <a:gd name="connsiteX1" fmla="*/ 277402 w 1047964"/>
                    <a:gd name="connsiteY1" fmla="*/ 23707 h 2224476"/>
                    <a:gd name="connsiteX2" fmla="*/ 770562 w 1047964"/>
                    <a:gd name="connsiteY2" fmla="*/ 2201828 h 2224476"/>
                    <a:gd name="connsiteX3" fmla="*/ 1047964 w 1047964"/>
                    <a:gd name="connsiteY3" fmla="*/ 1153864 h 222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964" h="2224476">
                      <a:moveTo>
                        <a:pt x="0" y="1236057"/>
                      </a:moveTo>
                      <a:cubicBezTo>
                        <a:pt x="74487" y="549401"/>
                        <a:pt x="148975" y="-137255"/>
                        <a:pt x="277402" y="23707"/>
                      </a:cubicBezTo>
                      <a:cubicBezTo>
                        <a:pt x="405829" y="184669"/>
                        <a:pt x="642135" y="2013469"/>
                        <a:pt x="770562" y="2201828"/>
                      </a:cubicBezTo>
                      <a:cubicBezTo>
                        <a:pt x="898989" y="2390187"/>
                        <a:pt x="991456" y="1347361"/>
                        <a:pt x="1047964" y="1153864"/>
                      </a:cubicBezTo>
                    </a:path>
                  </a:pathLst>
                </a:cu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292131-5E9F-47DD-ABD2-AC15204B565A}"/>
                </a:ext>
              </a:extLst>
            </p:cNvPr>
            <p:cNvSpPr/>
            <p:nvPr/>
          </p:nvSpPr>
          <p:spPr>
            <a:xfrm>
              <a:off x="5597325" y="3651877"/>
              <a:ext cx="1127742" cy="628823"/>
            </a:xfrm>
            <a:custGeom>
              <a:avLst/>
              <a:gdLst>
                <a:gd name="connsiteX0" fmla="*/ 0 w 1047964"/>
                <a:gd name="connsiteY0" fmla="*/ 1236057 h 2224476"/>
                <a:gd name="connsiteX1" fmla="*/ 277402 w 1047964"/>
                <a:gd name="connsiteY1" fmla="*/ 23707 h 2224476"/>
                <a:gd name="connsiteX2" fmla="*/ 770562 w 1047964"/>
                <a:gd name="connsiteY2" fmla="*/ 2201828 h 2224476"/>
                <a:gd name="connsiteX3" fmla="*/ 1047964 w 1047964"/>
                <a:gd name="connsiteY3" fmla="*/ 1153864 h 222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964" h="2224476">
                  <a:moveTo>
                    <a:pt x="0" y="1236057"/>
                  </a:moveTo>
                  <a:cubicBezTo>
                    <a:pt x="74487" y="549401"/>
                    <a:pt x="148975" y="-137255"/>
                    <a:pt x="277402" y="23707"/>
                  </a:cubicBezTo>
                  <a:cubicBezTo>
                    <a:pt x="405829" y="184669"/>
                    <a:pt x="642135" y="2013469"/>
                    <a:pt x="770562" y="2201828"/>
                  </a:cubicBezTo>
                  <a:cubicBezTo>
                    <a:pt x="898989" y="2390187"/>
                    <a:pt x="991456" y="1347361"/>
                    <a:pt x="1047964" y="1153864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BB1B96-4FDE-4E5B-8DFA-42D43F9411C6}"/>
                </a:ext>
              </a:extLst>
            </p:cNvPr>
            <p:cNvSpPr/>
            <p:nvPr/>
          </p:nvSpPr>
          <p:spPr>
            <a:xfrm>
              <a:off x="6725066" y="3669221"/>
              <a:ext cx="1127742" cy="628823"/>
            </a:xfrm>
            <a:custGeom>
              <a:avLst/>
              <a:gdLst>
                <a:gd name="connsiteX0" fmla="*/ 0 w 1047964"/>
                <a:gd name="connsiteY0" fmla="*/ 1236057 h 2224476"/>
                <a:gd name="connsiteX1" fmla="*/ 277402 w 1047964"/>
                <a:gd name="connsiteY1" fmla="*/ 23707 h 2224476"/>
                <a:gd name="connsiteX2" fmla="*/ 770562 w 1047964"/>
                <a:gd name="connsiteY2" fmla="*/ 2201828 h 2224476"/>
                <a:gd name="connsiteX3" fmla="*/ 1047964 w 1047964"/>
                <a:gd name="connsiteY3" fmla="*/ 1153864 h 222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964" h="2224476">
                  <a:moveTo>
                    <a:pt x="0" y="1236057"/>
                  </a:moveTo>
                  <a:cubicBezTo>
                    <a:pt x="74487" y="549401"/>
                    <a:pt x="148975" y="-137255"/>
                    <a:pt x="277402" y="23707"/>
                  </a:cubicBezTo>
                  <a:cubicBezTo>
                    <a:pt x="405829" y="184669"/>
                    <a:pt x="642135" y="2013469"/>
                    <a:pt x="770562" y="2201828"/>
                  </a:cubicBezTo>
                  <a:cubicBezTo>
                    <a:pt x="898989" y="2390187"/>
                    <a:pt x="991456" y="1347361"/>
                    <a:pt x="1047964" y="1153864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75ECCEA-2DE2-413A-9379-0B8FE239E478}"/>
              </a:ext>
            </a:extLst>
          </p:cNvPr>
          <p:cNvSpPr/>
          <p:nvPr/>
        </p:nvSpPr>
        <p:spPr>
          <a:xfrm>
            <a:off x="2294564" y="1481414"/>
            <a:ext cx="7354412" cy="60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0					1					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D22D65-01D3-4AF3-8058-C03817ECD686}"/>
              </a:ext>
            </a:extLst>
          </p:cNvPr>
          <p:cNvSpPr/>
          <p:nvPr/>
        </p:nvSpPr>
        <p:spPr>
          <a:xfrm>
            <a:off x="2243194" y="2036047"/>
            <a:ext cx="7500132" cy="60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Binary signal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F782D-F437-4452-8988-EB823F240C13}"/>
              </a:ext>
            </a:extLst>
          </p:cNvPr>
          <p:cNvSpPr/>
          <p:nvPr/>
        </p:nvSpPr>
        <p:spPr>
          <a:xfrm>
            <a:off x="2345934" y="3480668"/>
            <a:ext cx="7500132" cy="60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Frequency Shift Keying (FSK)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03E7EE5-750B-4E9B-B57F-1100414FD73D}"/>
              </a:ext>
            </a:extLst>
          </p:cNvPr>
          <p:cNvGrpSpPr/>
          <p:nvPr/>
        </p:nvGrpSpPr>
        <p:grpSpPr>
          <a:xfrm>
            <a:off x="2491645" y="4117101"/>
            <a:ext cx="7208713" cy="1009436"/>
            <a:chOff x="967644" y="4117101"/>
            <a:chExt cx="7208713" cy="100943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E223B3B-9945-41C0-85D6-74702EBCBFC4}"/>
                </a:ext>
              </a:extLst>
            </p:cNvPr>
            <p:cNvGrpSpPr/>
            <p:nvPr/>
          </p:nvGrpSpPr>
          <p:grpSpPr>
            <a:xfrm>
              <a:off x="967644" y="4117101"/>
              <a:ext cx="7208713" cy="1009436"/>
              <a:chOff x="1004565" y="3429000"/>
              <a:chExt cx="7208713" cy="100943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334B0A6-999B-44AC-84A6-4624C5B99929}"/>
                  </a:ext>
                </a:extLst>
              </p:cNvPr>
              <p:cNvGrpSpPr/>
              <p:nvPr/>
            </p:nvGrpSpPr>
            <p:grpSpPr>
              <a:xfrm>
                <a:off x="1004565" y="3429000"/>
                <a:ext cx="7208713" cy="1009436"/>
                <a:chOff x="4890499" y="3429000"/>
                <a:chExt cx="3349374" cy="1009436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3EFB747-622E-4BAA-9516-3B56ABB2B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6381" y="3429000"/>
                  <a:ext cx="0" cy="1009436"/>
                </a:xfrm>
                <a:prstGeom prst="line">
                  <a:avLst/>
                </a:prstGeom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8F184F0-E40E-4A11-B8F0-3BDE9B158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90499" y="3983633"/>
                  <a:ext cx="3349374" cy="35003"/>
                </a:xfrm>
                <a:prstGeom prst="line">
                  <a:avLst/>
                </a:prstGeom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0E77DDD-F5BC-4993-A2B0-240E53DCD48C}"/>
                    </a:ext>
                  </a:extLst>
                </p:cNvPr>
                <p:cNvSpPr/>
                <p:nvPr/>
              </p:nvSpPr>
              <p:spPr>
                <a:xfrm>
                  <a:off x="4916183" y="3651877"/>
                  <a:ext cx="523981" cy="628823"/>
                </a:xfrm>
                <a:custGeom>
                  <a:avLst/>
                  <a:gdLst>
                    <a:gd name="connsiteX0" fmla="*/ 0 w 1047964"/>
                    <a:gd name="connsiteY0" fmla="*/ 1236057 h 2224476"/>
                    <a:gd name="connsiteX1" fmla="*/ 277402 w 1047964"/>
                    <a:gd name="connsiteY1" fmla="*/ 23707 h 2224476"/>
                    <a:gd name="connsiteX2" fmla="*/ 770562 w 1047964"/>
                    <a:gd name="connsiteY2" fmla="*/ 2201828 h 2224476"/>
                    <a:gd name="connsiteX3" fmla="*/ 1047964 w 1047964"/>
                    <a:gd name="connsiteY3" fmla="*/ 1153864 h 222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964" h="2224476">
                      <a:moveTo>
                        <a:pt x="0" y="1236057"/>
                      </a:moveTo>
                      <a:cubicBezTo>
                        <a:pt x="74487" y="549401"/>
                        <a:pt x="148975" y="-137255"/>
                        <a:pt x="277402" y="23707"/>
                      </a:cubicBezTo>
                      <a:cubicBezTo>
                        <a:pt x="405829" y="184669"/>
                        <a:pt x="642135" y="2013469"/>
                        <a:pt x="770562" y="2201828"/>
                      </a:cubicBezTo>
                      <a:cubicBezTo>
                        <a:pt x="898989" y="2390187"/>
                        <a:pt x="991456" y="1347361"/>
                        <a:pt x="1047964" y="1153864"/>
                      </a:cubicBezTo>
                    </a:path>
                  </a:pathLst>
                </a:cu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2C58FB5-923C-408E-ADC9-191099920A3B}"/>
                    </a:ext>
                  </a:extLst>
                </p:cNvPr>
                <p:cNvSpPr/>
                <p:nvPr/>
              </p:nvSpPr>
              <p:spPr>
                <a:xfrm>
                  <a:off x="5440164" y="3669221"/>
                  <a:ext cx="523981" cy="628823"/>
                </a:xfrm>
                <a:custGeom>
                  <a:avLst/>
                  <a:gdLst>
                    <a:gd name="connsiteX0" fmla="*/ 0 w 1047964"/>
                    <a:gd name="connsiteY0" fmla="*/ 1236057 h 2224476"/>
                    <a:gd name="connsiteX1" fmla="*/ 277402 w 1047964"/>
                    <a:gd name="connsiteY1" fmla="*/ 23707 h 2224476"/>
                    <a:gd name="connsiteX2" fmla="*/ 770562 w 1047964"/>
                    <a:gd name="connsiteY2" fmla="*/ 2201828 h 2224476"/>
                    <a:gd name="connsiteX3" fmla="*/ 1047964 w 1047964"/>
                    <a:gd name="connsiteY3" fmla="*/ 1153864 h 222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964" h="2224476">
                      <a:moveTo>
                        <a:pt x="0" y="1236057"/>
                      </a:moveTo>
                      <a:cubicBezTo>
                        <a:pt x="74487" y="549401"/>
                        <a:pt x="148975" y="-137255"/>
                        <a:pt x="277402" y="23707"/>
                      </a:cubicBezTo>
                      <a:cubicBezTo>
                        <a:pt x="405829" y="184669"/>
                        <a:pt x="642135" y="2013469"/>
                        <a:pt x="770562" y="2201828"/>
                      </a:cubicBezTo>
                      <a:cubicBezTo>
                        <a:pt x="898989" y="2390187"/>
                        <a:pt x="991456" y="1347361"/>
                        <a:pt x="1047964" y="1153864"/>
                      </a:cubicBezTo>
                    </a:path>
                  </a:pathLst>
                </a:cu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9914DEC-F2B0-43E3-A16C-C0C32AC34CCC}"/>
                  </a:ext>
                </a:extLst>
              </p:cNvPr>
              <p:cNvSpPr/>
              <p:nvPr/>
            </p:nvSpPr>
            <p:spPr>
              <a:xfrm>
                <a:off x="5597325" y="3651877"/>
                <a:ext cx="1127742" cy="628823"/>
              </a:xfrm>
              <a:custGeom>
                <a:avLst/>
                <a:gdLst>
                  <a:gd name="connsiteX0" fmla="*/ 0 w 1047964"/>
                  <a:gd name="connsiteY0" fmla="*/ 1236057 h 2224476"/>
                  <a:gd name="connsiteX1" fmla="*/ 277402 w 1047964"/>
                  <a:gd name="connsiteY1" fmla="*/ 23707 h 2224476"/>
                  <a:gd name="connsiteX2" fmla="*/ 770562 w 1047964"/>
                  <a:gd name="connsiteY2" fmla="*/ 2201828 h 2224476"/>
                  <a:gd name="connsiteX3" fmla="*/ 1047964 w 1047964"/>
                  <a:gd name="connsiteY3" fmla="*/ 1153864 h 22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64" h="2224476">
                    <a:moveTo>
                      <a:pt x="0" y="1236057"/>
                    </a:moveTo>
                    <a:cubicBezTo>
                      <a:pt x="74487" y="549401"/>
                      <a:pt x="148975" y="-137255"/>
                      <a:pt x="277402" y="23707"/>
                    </a:cubicBezTo>
                    <a:cubicBezTo>
                      <a:pt x="405829" y="184669"/>
                      <a:pt x="642135" y="2013469"/>
                      <a:pt x="770562" y="2201828"/>
                    </a:cubicBezTo>
                    <a:cubicBezTo>
                      <a:pt x="898989" y="2390187"/>
                      <a:pt x="991456" y="1347361"/>
                      <a:pt x="1047964" y="1153864"/>
                    </a:cubicBezTo>
                  </a:path>
                </a:pathLst>
              </a:cu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7FA422C-DBE0-4B02-BE74-2131795EA340}"/>
                  </a:ext>
                </a:extLst>
              </p:cNvPr>
              <p:cNvSpPr/>
              <p:nvPr/>
            </p:nvSpPr>
            <p:spPr>
              <a:xfrm>
                <a:off x="6725066" y="3669221"/>
                <a:ext cx="1127742" cy="628823"/>
              </a:xfrm>
              <a:custGeom>
                <a:avLst/>
                <a:gdLst>
                  <a:gd name="connsiteX0" fmla="*/ 0 w 1047964"/>
                  <a:gd name="connsiteY0" fmla="*/ 1236057 h 2224476"/>
                  <a:gd name="connsiteX1" fmla="*/ 277402 w 1047964"/>
                  <a:gd name="connsiteY1" fmla="*/ 23707 h 2224476"/>
                  <a:gd name="connsiteX2" fmla="*/ 770562 w 1047964"/>
                  <a:gd name="connsiteY2" fmla="*/ 2201828 h 2224476"/>
                  <a:gd name="connsiteX3" fmla="*/ 1047964 w 1047964"/>
                  <a:gd name="connsiteY3" fmla="*/ 1153864 h 222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964" h="2224476">
                    <a:moveTo>
                      <a:pt x="0" y="1236057"/>
                    </a:moveTo>
                    <a:cubicBezTo>
                      <a:pt x="74487" y="549401"/>
                      <a:pt x="148975" y="-137255"/>
                      <a:pt x="277402" y="23707"/>
                    </a:cubicBezTo>
                    <a:cubicBezTo>
                      <a:pt x="405829" y="184669"/>
                      <a:pt x="642135" y="2013469"/>
                      <a:pt x="770562" y="2201828"/>
                    </a:cubicBezTo>
                    <a:cubicBezTo>
                      <a:pt x="898989" y="2390187"/>
                      <a:pt x="991456" y="1347361"/>
                      <a:pt x="1047964" y="1153864"/>
                    </a:cubicBezTo>
                  </a:path>
                </a:pathLst>
              </a:cu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BAE874-4554-4DD9-93A2-F824F09F3842}"/>
                </a:ext>
              </a:extLst>
            </p:cNvPr>
            <p:cNvSpPr/>
            <p:nvPr/>
          </p:nvSpPr>
          <p:spPr>
            <a:xfrm flipV="1">
              <a:off x="3300144" y="4356347"/>
              <a:ext cx="1127742" cy="628823"/>
            </a:xfrm>
            <a:custGeom>
              <a:avLst/>
              <a:gdLst>
                <a:gd name="connsiteX0" fmla="*/ 0 w 1047964"/>
                <a:gd name="connsiteY0" fmla="*/ 1236057 h 2224476"/>
                <a:gd name="connsiteX1" fmla="*/ 277402 w 1047964"/>
                <a:gd name="connsiteY1" fmla="*/ 23707 h 2224476"/>
                <a:gd name="connsiteX2" fmla="*/ 770562 w 1047964"/>
                <a:gd name="connsiteY2" fmla="*/ 2201828 h 2224476"/>
                <a:gd name="connsiteX3" fmla="*/ 1047964 w 1047964"/>
                <a:gd name="connsiteY3" fmla="*/ 1153864 h 222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964" h="2224476">
                  <a:moveTo>
                    <a:pt x="0" y="1236057"/>
                  </a:moveTo>
                  <a:cubicBezTo>
                    <a:pt x="74487" y="549401"/>
                    <a:pt x="148975" y="-137255"/>
                    <a:pt x="277402" y="23707"/>
                  </a:cubicBezTo>
                  <a:cubicBezTo>
                    <a:pt x="405829" y="184669"/>
                    <a:pt x="642135" y="2013469"/>
                    <a:pt x="770562" y="2201828"/>
                  </a:cubicBezTo>
                  <a:cubicBezTo>
                    <a:pt x="898989" y="2390187"/>
                    <a:pt x="991456" y="1347361"/>
                    <a:pt x="1047964" y="1153864"/>
                  </a:cubicBezTo>
                </a:path>
              </a:pathLst>
            </a:cu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6F2EBE-99F1-4574-9C06-C4A229F0F38C}"/>
                </a:ext>
              </a:extLst>
            </p:cNvPr>
            <p:cNvSpPr/>
            <p:nvPr/>
          </p:nvSpPr>
          <p:spPr>
            <a:xfrm flipV="1">
              <a:off x="4427885" y="4373691"/>
              <a:ext cx="1127742" cy="628823"/>
            </a:xfrm>
            <a:custGeom>
              <a:avLst/>
              <a:gdLst>
                <a:gd name="connsiteX0" fmla="*/ 0 w 1047964"/>
                <a:gd name="connsiteY0" fmla="*/ 1236057 h 2224476"/>
                <a:gd name="connsiteX1" fmla="*/ 277402 w 1047964"/>
                <a:gd name="connsiteY1" fmla="*/ 23707 h 2224476"/>
                <a:gd name="connsiteX2" fmla="*/ 770562 w 1047964"/>
                <a:gd name="connsiteY2" fmla="*/ 2201828 h 2224476"/>
                <a:gd name="connsiteX3" fmla="*/ 1047964 w 1047964"/>
                <a:gd name="connsiteY3" fmla="*/ 1153864 h 222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964" h="2224476">
                  <a:moveTo>
                    <a:pt x="0" y="1236057"/>
                  </a:moveTo>
                  <a:cubicBezTo>
                    <a:pt x="74487" y="549401"/>
                    <a:pt x="148975" y="-137255"/>
                    <a:pt x="277402" y="23707"/>
                  </a:cubicBezTo>
                  <a:cubicBezTo>
                    <a:pt x="405829" y="184669"/>
                    <a:pt x="642135" y="2013469"/>
                    <a:pt x="770562" y="2201828"/>
                  </a:cubicBezTo>
                  <a:cubicBezTo>
                    <a:pt x="898989" y="2390187"/>
                    <a:pt x="991456" y="1347361"/>
                    <a:pt x="1047964" y="1153864"/>
                  </a:cubicBezTo>
                </a:path>
              </a:pathLst>
            </a:cu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7F3B704-FE6A-49F4-BF26-9D3A168E6D38}"/>
              </a:ext>
            </a:extLst>
          </p:cNvPr>
          <p:cNvSpPr/>
          <p:nvPr/>
        </p:nvSpPr>
        <p:spPr>
          <a:xfrm>
            <a:off x="2345934" y="5029929"/>
            <a:ext cx="7500132" cy="60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Phase Shift Keying (PSK)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CA5B99-355F-43B3-97BC-871D65277A2D}"/>
              </a:ext>
            </a:extLst>
          </p:cNvPr>
          <p:cNvSpPr/>
          <p:nvPr/>
        </p:nvSpPr>
        <p:spPr>
          <a:xfrm>
            <a:off x="5443770" y="5961591"/>
            <a:ext cx="1304461" cy="18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CC79F-9489-043B-4F66-3D1FB8B77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677" y="4839250"/>
            <a:ext cx="573332" cy="872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FAC6E6-A88C-DB15-FCFE-73E2C7D95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20" y="4320993"/>
            <a:ext cx="1302165" cy="7714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3DBE65-F050-E29C-8F2E-D321F7C80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392" y="5224859"/>
            <a:ext cx="771488" cy="7714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A1EA2DC-5AB6-8832-3B04-2E6C08B74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29" y="2408386"/>
            <a:ext cx="1278904" cy="12789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809A365-0E0F-6120-D895-3A1AD26D87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425" y="2428425"/>
            <a:ext cx="1052263" cy="10522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1F980B0-62E2-291C-B1A1-E5F03E007CBE}"/>
              </a:ext>
            </a:extLst>
          </p:cNvPr>
          <p:cNvSpPr txBox="1"/>
          <p:nvPr/>
        </p:nvSpPr>
        <p:spPr>
          <a:xfrm>
            <a:off x="10274892" y="5736954"/>
            <a:ext cx="126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7057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D39E-74C7-4A26-B885-CAE58661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service to a signal,</a:t>
            </a:r>
            <a:br>
              <a:rPr lang="en-US" dirty="0"/>
            </a:br>
            <a:r>
              <a:rPr lang="en-US" dirty="0"/>
              <a:t>and back again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BBAA-25B1-457F-9537-2726C9AE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F06D5-BAEB-4AF4-B607-AD96385A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D2C645-19F2-4D55-93DC-720A10F03B0F}"/>
              </a:ext>
            </a:extLst>
          </p:cNvPr>
          <p:cNvGrpSpPr/>
          <p:nvPr/>
        </p:nvGrpSpPr>
        <p:grpSpPr>
          <a:xfrm>
            <a:off x="2152650" y="2299165"/>
            <a:ext cx="2918522" cy="3448710"/>
            <a:chOff x="2248917" y="2299165"/>
            <a:chExt cx="2918522" cy="34487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FC447D-A794-4479-9ABF-B38A564212B6}"/>
                </a:ext>
              </a:extLst>
            </p:cNvPr>
            <p:cNvGrpSpPr/>
            <p:nvPr/>
          </p:nvGrpSpPr>
          <p:grpSpPr>
            <a:xfrm>
              <a:off x="2248917" y="2299165"/>
              <a:ext cx="1798845" cy="3192622"/>
              <a:chOff x="7084381" y="2002782"/>
              <a:chExt cx="1329116" cy="23589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152B1C-CC94-4C19-B3E7-94CF572DDDFB}"/>
                  </a:ext>
                </a:extLst>
              </p:cNvPr>
              <p:cNvSpPr/>
              <p:nvPr/>
            </p:nvSpPr>
            <p:spPr>
              <a:xfrm>
                <a:off x="7084382" y="3976710"/>
                <a:ext cx="1329115" cy="385011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Physical layer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6919DA-FA73-430A-AC29-6A680CB1ACC4}"/>
                  </a:ext>
                </a:extLst>
              </p:cNvPr>
              <p:cNvSpPr/>
              <p:nvPr/>
            </p:nvSpPr>
            <p:spPr>
              <a:xfrm>
                <a:off x="7084382" y="3242784"/>
                <a:ext cx="1329115" cy="7044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Data link layer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2D66A9-E5B0-425C-ABB0-87C68D795268}"/>
                  </a:ext>
                </a:extLst>
              </p:cNvPr>
              <p:cNvSpPr/>
              <p:nvPr/>
            </p:nvSpPr>
            <p:spPr>
              <a:xfrm>
                <a:off x="7166534" y="3518885"/>
                <a:ext cx="1164807" cy="35662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Medium Access Control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B4C439-19F2-4341-80E1-3C84DFFF18E9}"/>
                  </a:ext>
                </a:extLst>
              </p:cNvPr>
              <p:cNvSpPr/>
              <p:nvPr/>
            </p:nvSpPr>
            <p:spPr>
              <a:xfrm>
                <a:off x="7084382" y="2828259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Network Layer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5A1B0D-B3EF-42AA-B52A-50ACBB38E5A8}"/>
                  </a:ext>
                </a:extLst>
              </p:cNvPr>
              <p:cNvSpPr/>
              <p:nvPr/>
            </p:nvSpPr>
            <p:spPr>
              <a:xfrm>
                <a:off x="7084381" y="2417307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Transport layer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C5B505-47B3-40FF-9094-CDF17371A21E}"/>
                  </a:ext>
                </a:extLst>
              </p:cNvPr>
              <p:cNvSpPr/>
              <p:nvPr/>
            </p:nvSpPr>
            <p:spPr>
              <a:xfrm>
                <a:off x="7084381" y="2002782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Application layer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CB9BE117-D1E4-4F10-AE60-BA5EAEC3530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047762" y="5231248"/>
              <a:ext cx="199849" cy="516627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1AA519-1702-4ECE-AA7E-1AA0D34547E5}"/>
                </a:ext>
              </a:extLst>
            </p:cNvPr>
            <p:cNvSpPr txBox="1"/>
            <p:nvPr/>
          </p:nvSpPr>
          <p:spPr>
            <a:xfrm>
              <a:off x="4242153" y="5234121"/>
              <a:ext cx="925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signals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1784AD-2B77-4800-BBB8-8AD242C7FE8A}"/>
              </a:ext>
            </a:extLst>
          </p:cNvPr>
          <p:cNvGrpSpPr/>
          <p:nvPr/>
        </p:nvGrpSpPr>
        <p:grpSpPr>
          <a:xfrm>
            <a:off x="5196580" y="2398499"/>
            <a:ext cx="1798843" cy="3077914"/>
            <a:chOff x="3103269" y="3149114"/>
            <a:chExt cx="1383383" cy="2367040"/>
          </a:xfrm>
        </p:grpSpPr>
        <p:pic>
          <p:nvPicPr>
            <p:cNvPr id="24" name="Picture 2" descr="i29l56G0rF6Bsu4lviJ1xw-netflix-logo-small.png (500×134)">
              <a:extLst>
                <a:ext uri="{FF2B5EF4-FFF2-40B4-BE49-F238E27FC236}">
                  <a16:creationId xmlns:a16="http://schemas.microsoft.com/office/drawing/2014/main" id="{4244ACF2-4699-4BCC-8FD9-03043ECB5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985" y="3149114"/>
              <a:ext cx="1301667" cy="348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http://www.huntleigh.com/wp-content/uploads/2015/03/shutterstock_71393899.jpg">
              <a:extLst>
                <a:ext uri="{FF2B5EF4-FFF2-40B4-BE49-F238E27FC236}">
                  <a16:creationId xmlns:a16="http://schemas.microsoft.com/office/drawing/2014/main" id="{21614607-41EF-4552-9BB5-C892215AB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269" y="4718335"/>
              <a:ext cx="1196728" cy="79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F11841-4662-4CEE-94FB-95D2E824571A}"/>
                </a:ext>
              </a:extLst>
            </p:cNvPr>
            <p:cNvCxnSpPr>
              <a:cxnSpLocks/>
            </p:cNvCxnSpPr>
            <p:nvPr/>
          </p:nvCxnSpPr>
          <p:spPr>
            <a:xfrm>
              <a:off x="3835819" y="3738064"/>
              <a:ext cx="0" cy="98517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29953A-C1B0-4E7E-A492-159C13FB2930}"/>
              </a:ext>
            </a:extLst>
          </p:cNvPr>
          <p:cNvGrpSpPr/>
          <p:nvPr/>
        </p:nvGrpSpPr>
        <p:grpSpPr>
          <a:xfrm>
            <a:off x="7189489" y="2299165"/>
            <a:ext cx="2898338" cy="3448710"/>
            <a:chOff x="1149424" y="2299165"/>
            <a:chExt cx="2898338" cy="34487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C8E0683-8AB8-4D3D-9B14-D5DD84E46237}"/>
                </a:ext>
              </a:extLst>
            </p:cNvPr>
            <p:cNvGrpSpPr/>
            <p:nvPr/>
          </p:nvGrpSpPr>
          <p:grpSpPr>
            <a:xfrm>
              <a:off x="2248917" y="2299165"/>
              <a:ext cx="1798845" cy="3192622"/>
              <a:chOff x="7084381" y="2002782"/>
              <a:chExt cx="1329116" cy="23589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E8ECA5-4F81-4E1B-9B53-2F0F54AED657}"/>
                  </a:ext>
                </a:extLst>
              </p:cNvPr>
              <p:cNvSpPr/>
              <p:nvPr/>
            </p:nvSpPr>
            <p:spPr>
              <a:xfrm>
                <a:off x="7084382" y="3976710"/>
                <a:ext cx="1329115" cy="385011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Physical layer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E7BD22B-DB5E-4970-8B4C-915EE189D106}"/>
                  </a:ext>
                </a:extLst>
              </p:cNvPr>
              <p:cNvSpPr/>
              <p:nvPr/>
            </p:nvSpPr>
            <p:spPr>
              <a:xfrm>
                <a:off x="7084382" y="3242784"/>
                <a:ext cx="1329115" cy="7044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Data link layer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304DE98-45D2-42B8-8A81-C23D2C3465CD}"/>
                  </a:ext>
                </a:extLst>
              </p:cNvPr>
              <p:cNvSpPr/>
              <p:nvPr/>
            </p:nvSpPr>
            <p:spPr>
              <a:xfrm>
                <a:off x="7166534" y="3518885"/>
                <a:ext cx="1164807" cy="35662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Medium Access Control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2B6EE0-AD5B-422A-827C-12800C8BAF33}"/>
                  </a:ext>
                </a:extLst>
              </p:cNvPr>
              <p:cNvSpPr/>
              <p:nvPr/>
            </p:nvSpPr>
            <p:spPr>
              <a:xfrm>
                <a:off x="7084382" y="2828259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Network Layer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D9B8A6D-8449-4EC0-8000-C116521127DC}"/>
                  </a:ext>
                </a:extLst>
              </p:cNvPr>
              <p:cNvSpPr/>
              <p:nvPr/>
            </p:nvSpPr>
            <p:spPr>
              <a:xfrm>
                <a:off x="7084381" y="2417307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Transport layer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B21E6AB-4593-4447-A4DF-C8AB07CE5956}"/>
                  </a:ext>
                </a:extLst>
              </p:cNvPr>
              <p:cNvSpPr/>
              <p:nvPr/>
            </p:nvSpPr>
            <p:spPr>
              <a:xfrm>
                <a:off x="7084381" y="2002782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Application layer</a:t>
                </a:r>
                <a:endParaRPr lang="LID4096" sz="135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3C99A1B2-217E-4C96-9743-A580B6225960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rot="5400000" flipH="1" flipV="1">
              <a:off x="1837551" y="5336508"/>
              <a:ext cx="516627" cy="30610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E88709-FB81-4659-9FA1-4C864116679B}"/>
                </a:ext>
              </a:extLst>
            </p:cNvPr>
            <p:cNvSpPr txBox="1"/>
            <p:nvPr/>
          </p:nvSpPr>
          <p:spPr>
            <a:xfrm>
              <a:off x="1149424" y="5222268"/>
              <a:ext cx="925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signals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5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6A24-24E1-4E2C-A56C-D7A4395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multiple bits per symbol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82898-7096-4D82-A190-B14A87D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F7823-BE4E-4D2C-B9A8-362BAA28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40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575ADB-BEC5-474C-840A-3F3507AC74A1}"/>
              </a:ext>
            </a:extLst>
          </p:cNvPr>
          <p:cNvGrpSpPr/>
          <p:nvPr/>
        </p:nvGrpSpPr>
        <p:grpSpPr>
          <a:xfrm>
            <a:off x="2647622" y="1896729"/>
            <a:ext cx="3935054" cy="1009436"/>
            <a:chOff x="4890499" y="3429000"/>
            <a:chExt cx="3349374" cy="100943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3B9E5-835A-4AC9-8B91-4F4FB1972252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81" y="3429000"/>
              <a:ext cx="0" cy="1009436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DE7ABD-8DC1-42EC-828F-8C869B0EB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0499" y="3983633"/>
              <a:ext cx="3349374" cy="35003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6106373-B05F-49BE-9BC1-BA8E64E3BD46}"/>
                </a:ext>
              </a:extLst>
            </p:cNvPr>
            <p:cNvSpPr/>
            <p:nvPr/>
          </p:nvSpPr>
          <p:spPr>
            <a:xfrm>
              <a:off x="4916183" y="3651877"/>
              <a:ext cx="523981" cy="628823"/>
            </a:xfrm>
            <a:custGeom>
              <a:avLst/>
              <a:gdLst>
                <a:gd name="connsiteX0" fmla="*/ 0 w 1047964"/>
                <a:gd name="connsiteY0" fmla="*/ 1236057 h 2224476"/>
                <a:gd name="connsiteX1" fmla="*/ 277402 w 1047964"/>
                <a:gd name="connsiteY1" fmla="*/ 23707 h 2224476"/>
                <a:gd name="connsiteX2" fmla="*/ 770562 w 1047964"/>
                <a:gd name="connsiteY2" fmla="*/ 2201828 h 2224476"/>
                <a:gd name="connsiteX3" fmla="*/ 1047964 w 1047964"/>
                <a:gd name="connsiteY3" fmla="*/ 1153864 h 222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964" h="2224476">
                  <a:moveTo>
                    <a:pt x="0" y="1236057"/>
                  </a:moveTo>
                  <a:cubicBezTo>
                    <a:pt x="74487" y="549401"/>
                    <a:pt x="148975" y="-137255"/>
                    <a:pt x="277402" y="23707"/>
                  </a:cubicBezTo>
                  <a:cubicBezTo>
                    <a:pt x="405829" y="184669"/>
                    <a:pt x="642135" y="2013469"/>
                    <a:pt x="770562" y="2201828"/>
                  </a:cubicBezTo>
                  <a:cubicBezTo>
                    <a:pt x="898989" y="2390187"/>
                    <a:pt x="991456" y="1347361"/>
                    <a:pt x="1047964" y="1153864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FE26A9-CE5A-4133-8779-1B6EFD83193B}"/>
                </a:ext>
              </a:extLst>
            </p:cNvPr>
            <p:cNvSpPr/>
            <p:nvPr/>
          </p:nvSpPr>
          <p:spPr>
            <a:xfrm>
              <a:off x="5440164" y="3669221"/>
              <a:ext cx="523981" cy="628823"/>
            </a:xfrm>
            <a:custGeom>
              <a:avLst/>
              <a:gdLst>
                <a:gd name="connsiteX0" fmla="*/ 0 w 1047964"/>
                <a:gd name="connsiteY0" fmla="*/ 1236057 h 2224476"/>
                <a:gd name="connsiteX1" fmla="*/ 277402 w 1047964"/>
                <a:gd name="connsiteY1" fmla="*/ 23707 h 2224476"/>
                <a:gd name="connsiteX2" fmla="*/ 770562 w 1047964"/>
                <a:gd name="connsiteY2" fmla="*/ 2201828 h 2224476"/>
                <a:gd name="connsiteX3" fmla="*/ 1047964 w 1047964"/>
                <a:gd name="connsiteY3" fmla="*/ 1153864 h 222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964" h="2224476">
                  <a:moveTo>
                    <a:pt x="0" y="1236057"/>
                  </a:moveTo>
                  <a:cubicBezTo>
                    <a:pt x="74487" y="549401"/>
                    <a:pt x="148975" y="-137255"/>
                    <a:pt x="277402" y="23707"/>
                  </a:cubicBezTo>
                  <a:cubicBezTo>
                    <a:pt x="405829" y="184669"/>
                    <a:pt x="642135" y="2013469"/>
                    <a:pt x="770562" y="2201828"/>
                  </a:cubicBezTo>
                  <a:cubicBezTo>
                    <a:pt x="898989" y="2390187"/>
                    <a:pt x="991456" y="1347361"/>
                    <a:pt x="1047964" y="1153864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7EA902-34FE-4EE4-96B1-22F385A2F829}"/>
              </a:ext>
            </a:extLst>
          </p:cNvPr>
          <p:cNvSpPr/>
          <p:nvPr/>
        </p:nvSpPr>
        <p:spPr>
          <a:xfrm>
            <a:off x="5154693" y="2119607"/>
            <a:ext cx="615606" cy="628823"/>
          </a:xfrm>
          <a:custGeom>
            <a:avLst/>
            <a:gdLst>
              <a:gd name="connsiteX0" fmla="*/ 0 w 1047964"/>
              <a:gd name="connsiteY0" fmla="*/ 1236057 h 2224476"/>
              <a:gd name="connsiteX1" fmla="*/ 277402 w 1047964"/>
              <a:gd name="connsiteY1" fmla="*/ 23707 h 2224476"/>
              <a:gd name="connsiteX2" fmla="*/ 770562 w 1047964"/>
              <a:gd name="connsiteY2" fmla="*/ 2201828 h 2224476"/>
              <a:gd name="connsiteX3" fmla="*/ 1047964 w 1047964"/>
              <a:gd name="connsiteY3" fmla="*/ 1153864 h 222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964" h="2224476">
                <a:moveTo>
                  <a:pt x="0" y="1236057"/>
                </a:moveTo>
                <a:cubicBezTo>
                  <a:pt x="74487" y="549401"/>
                  <a:pt x="148975" y="-137255"/>
                  <a:pt x="277402" y="23707"/>
                </a:cubicBezTo>
                <a:cubicBezTo>
                  <a:pt x="405829" y="184669"/>
                  <a:pt x="642135" y="2013469"/>
                  <a:pt x="770562" y="2201828"/>
                </a:cubicBezTo>
                <a:cubicBezTo>
                  <a:pt x="898989" y="2390187"/>
                  <a:pt x="991456" y="1347361"/>
                  <a:pt x="1047964" y="1153864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E8266F-3DCF-4FD3-A53E-62A1D8CC40EF}"/>
              </a:ext>
            </a:extLst>
          </p:cNvPr>
          <p:cNvSpPr/>
          <p:nvPr/>
        </p:nvSpPr>
        <p:spPr>
          <a:xfrm>
            <a:off x="5770299" y="2136951"/>
            <a:ext cx="615606" cy="628823"/>
          </a:xfrm>
          <a:custGeom>
            <a:avLst/>
            <a:gdLst>
              <a:gd name="connsiteX0" fmla="*/ 0 w 1047964"/>
              <a:gd name="connsiteY0" fmla="*/ 1236057 h 2224476"/>
              <a:gd name="connsiteX1" fmla="*/ 277402 w 1047964"/>
              <a:gd name="connsiteY1" fmla="*/ 23707 h 2224476"/>
              <a:gd name="connsiteX2" fmla="*/ 770562 w 1047964"/>
              <a:gd name="connsiteY2" fmla="*/ 2201828 h 2224476"/>
              <a:gd name="connsiteX3" fmla="*/ 1047964 w 1047964"/>
              <a:gd name="connsiteY3" fmla="*/ 1153864 h 222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964" h="2224476">
                <a:moveTo>
                  <a:pt x="0" y="1236057"/>
                </a:moveTo>
                <a:cubicBezTo>
                  <a:pt x="74487" y="549401"/>
                  <a:pt x="148975" y="-137255"/>
                  <a:pt x="277402" y="23707"/>
                </a:cubicBezTo>
                <a:cubicBezTo>
                  <a:pt x="405829" y="184669"/>
                  <a:pt x="642135" y="2013469"/>
                  <a:pt x="770562" y="2201828"/>
                </a:cubicBezTo>
                <a:cubicBezTo>
                  <a:pt x="898989" y="2390187"/>
                  <a:pt x="991456" y="1347361"/>
                  <a:pt x="1047964" y="1153864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E1908A-7681-4B41-874A-4A928F5E7235}"/>
              </a:ext>
            </a:extLst>
          </p:cNvPr>
          <p:cNvSpPr/>
          <p:nvPr/>
        </p:nvSpPr>
        <p:spPr>
          <a:xfrm flipV="1">
            <a:off x="3920875" y="2135976"/>
            <a:ext cx="615606" cy="628823"/>
          </a:xfrm>
          <a:custGeom>
            <a:avLst/>
            <a:gdLst>
              <a:gd name="connsiteX0" fmla="*/ 0 w 1047964"/>
              <a:gd name="connsiteY0" fmla="*/ 1236057 h 2224476"/>
              <a:gd name="connsiteX1" fmla="*/ 277402 w 1047964"/>
              <a:gd name="connsiteY1" fmla="*/ 23707 h 2224476"/>
              <a:gd name="connsiteX2" fmla="*/ 770562 w 1047964"/>
              <a:gd name="connsiteY2" fmla="*/ 2201828 h 2224476"/>
              <a:gd name="connsiteX3" fmla="*/ 1047964 w 1047964"/>
              <a:gd name="connsiteY3" fmla="*/ 1153864 h 222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964" h="2224476">
                <a:moveTo>
                  <a:pt x="0" y="1236057"/>
                </a:moveTo>
                <a:cubicBezTo>
                  <a:pt x="74487" y="549401"/>
                  <a:pt x="148975" y="-137255"/>
                  <a:pt x="277402" y="23707"/>
                </a:cubicBezTo>
                <a:cubicBezTo>
                  <a:pt x="405829" y="184669"/>
                  <a:pt x="642135" y="2013469"/>
                  <a:pt x="770562" y="2201828"/>
                </a:cubicBezTo>
                <a:cubicBezTo>
                  <a:pt x="898989" y="2390187"/>
                  <a:pt x="991456" y="1347361"/>
                  <a:pt x="1047964" y="1153864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91B4DA-4A84-42B4-AA7A-61AA72781C24}"/>
              </a:ext>
            </a:extLst>
          </p:cNvPr>
          <p:cNvSpPr/>
          <p:nvPr/>
        </p:nvSpPr>
        <p:spPr>
          <a:xfrm flipV="1">
            <a:off x="4536480" y="2153320"/>
            <a:ext cx="615606" cy="628823"/>
          </a:xfrm>
          <a:custGeom>
            <a:avLst/>
            <a:gdLst>
              <a:gd name="connsiteX0" fmla="*/ 0 w 1047964"/>
              <a:gd name="connsiteY0" fmla="*/ 1236057 h 2224476"/>
              <a:gd name="connsiteX1" fmla="*/ 277402 w 1047964"/>
              <a:gd name="connsiteY1" fmla="*/ 23707 h 2224476"/>
              <a:gd name="connsiteX2" fmla="*/ 770562 w 1047964"/>
              <a:gd name="connsiteY2" fmla="*/ 2201828 h 2224476"/>
              <a:gd name="connsiteX3" fmla="*/ 1047964 w 1047964"/>
              <a:gd name="connsiteY3" fmla="*/ 1153864 h 222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964" h="2224476">
                <a:moveTo>
                  <a:pt x="0" y="1236057"/>
                </a:moveTo>
                <a:cubicBezTo>
                  <a:pt x="74487" y="549401"/>
                  <a:pt x="148975" y="-137255"/>
                  <a:pt x="277402" y="23707"/>
                </a:cubicBezTo>
                <a:cubicBezTo>
                  <a:pt x="405829" y="184669"/>
                  <a:pt x="642135" y="2013469"/>
                  <a:pt x="770562" y="2201828"/>
                </a:cubicBezTo>
                <a:cubicBezTo>
                  <a:pt x="898989" y="2390187"/>
                  <a:pt x="991456" y="1347361"/>
                  <a:pt x="1047964" y="1153864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4083D-FA24-4968-950B-6DA264EDAD3F}"/>
              </a:ext>
            </a:extLst>
          </p:cNvPr>
          <p:cNvSpPr/>
          <p:nvPr/>
        </p:nvSpPr>
        <p:spPr>
          <a:xfrm>
            <a:off x="2241204" y="2955369"/>
            <a:ext cx="5206158" cy="60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Binary Phase Shift Keying (BPSK)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1CB4B7-D5EF-46A0-8799-C4FADDE45269}"/>
              </a:ext>
            </a:extLst>
          </p:cNvPr>
          <p:cNvCxnSpPr>
            <a:cxnSpLocks/>
          </p:cNvCxnSpPr>
          <p:nvPr/>
        </p:nvCxnSpPr>
        <p:spPr>
          <a:xfrm>
            <a:off x="7363347" y="4222860"/>
            <a:ext cx="221041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DCAEEC-F235-4251-B51D-F029C14AB1EF}"/>
              </a:ext>
            </a:extLst>
          </p:cNvPr>
          <p:cNvCxnSpPr>
            <a:cxnSpLocks/>
          </p:cNvCxnSpPr>
          <p:nvPr/>
        </p:nvCxnSpPr>
        <p:spPr>
          <a:xfrm>
            <a:off x="8465838" y="2914339"/>
            <a:ext cx="0" cy="26222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638FC4-4E08-43AE-916C-981147A4CD34}"/>
              </a:ext>
            </a:extLst>
          </p:cNvPr>
          <p:cNvSpPr/>
          <p:nvPr/>
        </p:nvSpPr>
        <p:spPr>
          <a:xfrm>
            <a:off x="7755426" y="4072016"/>
            <a:ext cx="320225" cy="3202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63C45F-7212-4BF1-8F01-C526E884A096}"/>
              </a:ext>
            </a:extLst>
          </p:cNvPr>
          <p:cNvSpPr/>
          <p:nvPr/>
        </p:nvSpPr>
        <p:spPr>
          <a:xfrm>
            <a:off x="8900592" y="4060287"/>
            <a:ext cx="320225" cy="3202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148BF-B847-4A6B-94ED-68FCBB3472F4}"/>
              </a:ext>
            </a:extLst>
          </p:cNvPr>
          <p:cNvSpPr txBox="1"/>
          <p:nvPr/>
        </p:nvSpPr>
        <p:spPr>
          <a:xfrm>
            <a:off x="9611005" y="3985614"/>
            <a:ext cx="31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en-GB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8F4D1-D2E7-4E05-8187-876853E6C3D7}"/>
              </a:ext>
            </a:extLst>
          </p:cNvPr>
          <p:cNvSpPr txBox="1"/>
          <p:nvPr/>
        </p:nvSpPr>
        <p:spPr>
          <a:xfrm>
            <a:off x="6546251" y="4060287"/>
            <a:ext cx="817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180</a:t>
            </a:r>
            <a:endParaRPr lang="en-GB" sz="2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C0068-B87C-4574-A87C-8514BFF64EBC}"/>
              </a:ext>
            </a:extLst>
          </p:cNvPr>
          <p:cNvSpPr txBox="1"/>
          <p:nvPr/>
        </p:nvSpPr>
        <p:spPr>
          <a:xfrm>
            <a:off x="8077198" y="2411792"/>
            <a:ext cx="77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90</a:t>
            </a:r>
            <a:endParaRPr lang="en-GB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9F3FD2-50DA-4A91-BF98-8ED8215B8E10}"/>
              </a:ext>
            </a:extLst>
          </p:cNvPr>
          <p:cNvSpPr txBox="1"/>
          <p:nvPr/>
        </p:nvSpPr>
        <p:spPr>
          <a:xfrm>
            <a:off x="7983941" y="5536594"/>
            <a:ext cx="102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270</a:t>
            </a:r>
            <a:endParaRPr lang="en-GB" sz="28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7EC7D8C-910D-489F-9C4D-D6509FD25BD7}"/>
              </a:ext>
            </a:extLst>
          </p:cNvPr>
          <p:cNvSpPr/>
          <p:nvPr/>
        </p:nvSpPr>
        <p:spPr>
          <a:xfrm>
            <a:off x="2351430" y="4435356"/>
            <a:ext cx="2841448" cy="15531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BPSK</a:t>
            </a:r>
          </a:p>
          <a:p>
            <a:pPr algn="ctr"/>
            <a:r>
              <a:rPr lang="en-US" sz="2800" dirty="0"/>
              <a:t>2 symbols</a:t>
            </a:r>
          </a:p>
          <a:p>
            <a:pPr algn="ctr"/>
            <a:r>
              <a:rPr lang="en-US" sz="2800" dirty="0"/>
              <a:t>1 bit/symbol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37BDC0-BF76-4DA8-8D76-A730472D9B82}"/>
              </a:ext>
            </a:extLst>
          </p:cNvPr>
          <p:cNvSpPr/>
          <p:nvPr/>
        </p:nvSpPr>
        <p:spPr>
          <a:xfrm>
            <a:off x="3962919" y="1781805"/>
            <a:ext cx="1304461" cy="18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6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9" grpId="0" animBg="1"/>
      <p:bldP spid="24" grpId="0" animBg="1"/>
      <p:bldP spid="24" grpId="1" animBg="1"/>
      <p:bldP spid="24" grpId="2" animBg="1"/>
      <p:bldP spid="27" grpId="0" animBg="1"/>
      <p:bldP spid="27" grpId="1" animBg="1"/>
      <p:bldP spid="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DD7103-7396-4EB4-8385-FA2902119EF4}"/>
              </a:ext>
            </a:extLst>
          </p:cNvPr>
          <p:cNvSpPr/>
          <p:nvPr/>
        </p:nvSpPr>
        <p:spPr>
          <a:xfrm>
            <a:off x="1068791" y="1098288"/>
            <a:ext cx="1304461" cy="18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C6A24-24E1-4E2C-A56C-D7A43957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73" y="169407"/>
            <a:ext cx="10515600" cy="758539"/>
          </a:xfrm>
        </p:spPr>
        <p:txBody>
          <a:bodyPr/>
          <a:lstStyle/>
          <a:p>
            <a:r>
              <a:rPr lang="en-US" dirty="0"/>
              <a:t>Sending multiple bits per symbol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82898-7096-4D82-A190-B14A87D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F7823-BE4E-4D2C-B9A8-362BAA28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41</a:t>
            </a:fld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4083D-FA24-4968-950B-6DA264EDAD3F}"/>
              </a:ext>
            </a:extLst>
          </p:cNvPr>
          <p:cNvSpPr/>
          <p:nvPr/>
        </p:nvSpPr>
        <p:spPr>
          <a:xfrm>
            <a:off x="590730" y="3304973"/>
            <a:ext cx="5792027" cy="60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Quadrature Phase Shift Keying (QPSK)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612AB1-2D5C-432A-8968-8499CD0B1140}"/>
              </a:ext>
            </a:extLst>
          </p:cNvPr>
          <p:cNvSpPr/>
          <p:nvPr/>
        </p:nvSpPr>
        <p:spPr>
          <a:xfrm>
            <a:off x="1050168" y="4233024"/>
            <a:ext cx="2841448" cy="15531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QPSK</a:t>
            </a:r>
          </a:p>
          <a:p>
            <a:pPr algn="ctr"/>
            <a:r>
              <a:rPr lang="en-US" sz="2800" dirty="0"/>
              <a:t>4 symbols</a:t>
            </a:r>
          </a:p>
          <a:p>
            <a:pPr algn="ctr"/>
            <a:r>
              <a:rPr lang="en-US" sz="2800" dirty="0"/>
              <a:t>2 bit/symbol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1CB4B7-D5EF-46A0-8799-C4FADDE45269}"/>
              </a:ext>
            </a:extLst>
          </p:cNvPr>
          <p:cNvCxnSpPr>
            <a:cxnSpLocks/>
          </p:cNvCxnSpPr>
          <p:nvPr/>
        </p:nvCxnSpPr>
        <p:spPr>
          <a:xfrm>
            <a:off x="6096940" y="4564576"/>
            <a:ext cx="17604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DCAEEC-F235-4251-B51D-F029C14AB1EF}"/>
              </a:ext>
            </a:extLst>
          </p:cNvPr>
          <p:cNvCxnSpPr>
            <a:cxnSpLocks/>
          </p:cNvCxnSpPr>
          <p:nvPr/>
        </p:nvCxnSpPr>
        <p:spPr>
          <a:xfrm>
            <a:off x="6975008" y="3522416"/>
            <a:ext cx="0" cy="20884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E148BF-B847-4A6B-94ED-68FCBB3472F4}"/>
              </a:ext>
            </a:extLst>
          </p:cNvPr>
          <p:cNvSpPr txBox="1"/>
          <p:nvPr/>
        </p:nvSpPr>
        <p:spPr>
          <a:xfrm>
            <a:off x="7946505" y="4311851"/>
            <a:ext cx="24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en-GB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8F4D1-D2E7-4E05-8187-876853E6C3D7}"/>
              </a:ext>
            </a:extLst>
          </p:cNvPr>
          <p:cNvSpPr txBox="1"/>
          <p:nvPr/>
        </p:nvSpPr>
        <p:spPr>
          <a:xfrm>
            <a:off x="5320259" y="4308976"/>
            <a:ext cx="82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180</a:t>
            </a:r>
            <a:endParaRPr lang="en-GB" sz="2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C0068-B87C-4574-A87C-8514BFF64EBC}"/>
              </a:ext>
            </a:extLst>
          </p:cNvPr>
          <p:cNvSpPr txBox="1"/>
          <p:nvPr/>
        </p:nvSpPr>
        <p:spPr>
          <a:xfrm>
            <a:off x="6665479" y="3122168"/>
            <a:ext cx="61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90</a:t>
            </a:r>
            <a:endParaRPr lang="en-GB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9F3FD2-50DA-4A91-BF98-8ED8215B8E10}"/>
              </a:ext>
            </a:extLst>
          </p:cNvPr>
          <p:cNvSpPr txBox="1"/>
          <p:nvPr/>
        </p:nvSpPr>
        <p:spPr>
          <a:xfrm>
            <a:off x="6591207" y="5610887"/>
            <a:ext cx="81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270</a:t>
            </a:r>
            <a:endParaRPr lang="en-GB" sz="28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62E1B2-3435-394D-9938-6727B05A9D23}"/>
              </a:ext>
            </a:extLst>
          </p:cNvPr>
          <p:cNvGrpSpPr/>
          <p:nvPr/>
        </p:nvGrpSpPr>
        <p:grpSpPr>
          <a:xfrm>
            <a:off x="6073858" y="3654112"/>
            <a:ext cx="590388" cy="632573"/>
            <a:chOff x="7375120" y="3856444"/>
            <a:chExt cx="590388" cy="63257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73FBF0-D8BC-413E-B024-1945F5D95CDB}"/>
                </a:ext>
              </a:extLst>
            </p:cNvPr>
            <p:cNvSpPr/>
            <p:nvPr/>
          </p:nvSpPr>
          <p:spPr>
            <a:xfrm>
              <a:off x="7710468" y="4233976"/>
              <a:ext cx="255040" cy="2550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E5053C-6308-134A-8CD6-428C94B3BAAC}"/>
                </a:ext>
              </a:extLst>
            </p:cNvPr>
            <p:cNvSpPr txBox="1"/>
            <p:nvPr/>
          </p:nvSpPr>
          <p:spPr>
            <a:xfrm>
              <a:off x="7375120" y="385644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E1CDBA-6025-2145-849C-F5235B343DE8}"/>
              </a:ext>
            </a:extLst>
          </p:cNvPr>
          <p:cNvGrpSpPr/>
          <p:nvPr/>
        </p:nvGrpSpPr>
        <p:grpSpPr>
          <a:xfrm>
            <a:off x="6074659" y="4861153"/>
            <a:ext cx="589587" cy="668022"/>
            <a:chOff x="7375921" y="5063485"/>
            <a:chExt cx="589587" cy="66802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638FC4-4E08-43AE-916C-981147A4CD34}"/>
                </a:ext>
              </a:extLst>
            </p:cNvPr>
            <p:cNvSpPr/>
            <p:nvPr/>
          </p:nvSpPr>
          <p:spPr>
            <a:xfrm>
              <a:off x="7710468" y="5063485"/>
              <a:ext cx="255040" cy="2550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E6CDB2-3F2E-6142-8BAD-1AAB21BE3B03}"/>
                </a:ext>
              </a:extLst>
            </p:cNvPr>
            <p:cNvSpPr txBox="1"/>
            <p:nvPr/>
          </p:nvSpPr>
          <p:spPr>
            <a:xfrm>
              <a:off x="7375921" y="5362175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  <a:endParaRPr lang="en-NL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8B9991-3110-8149-A78D-33A857BBDDC4}"/>
              </a:ext>
            </a:extLst>
          </p:cNvPr>
          <p:cNvGrpSpPr/>
          <p:nvPr/>
        </p:nvGrpSpPr>
        <p:grpSpPr>
          <a:xfrm>
            <a:off x="7321263" y="4851811"/>
            <a:ext cx="739054" cy="677364"/>
            <a:chOff x="8622525" y="5054143"/>
            <a:chExt cx="739054" cy="6773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63C45F-7212-4BF1-8F01-C526E884A096}"/>
                </a:ext>
              </a:extLst>
            </p:cNvPr>
            <p:cNvSpPr/>
            <p:nvPr/>
          </p:nvSpPr>
          <p:spPr>
            <a:xfrm>
              <a:off x="8622525" y="5054143"/>
              <a:ext cx="255040" cy="2550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490BA1-3E84-3447-8EBF-405DA8797605}"/>
                </a:ext>
              </a:extLst>
            </p:cNvPr>
            <p:cNvSpPr txBox="1"/>
            <p:nvPr/>
          </p:nvSpPr>
          <p:spPr>
            <a:xfrm>
              <a:off x="8920433" y="536217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en-NL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3F519C-8247-0445-B692-98F9BC2E2CF7}"/>
              </a:ext>
            </a:extLst>
          </p:cNvPr>
          <p:cNvGrpSpPr/>
          <p:nvPr/>
        </p:nvGrpSpPr>
        <p:grpSpPr>
          <a:xfrm>
            <a:off x="617173" y="1437900"/>
            <a:ext cx="2127205" cy="1690117"/>
            <a:chOff x="1918435" y="1640232"/>
            <a:chExt cx="2127205" cy="1690117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8AC5A20-1F31-4E16-BE9A-4630F47F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8435" y="1640232"/>
              <a:ext cx="2093640" cy="169011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F091C5-AD6F-704A-932D-EC01C1A02067}"/>
                </a:ext>
              </a:extLst>
            </p:cNvPr>
            <p:cNvSpPr txBox="1"/>
            <p:nvPr/>
          </p:nvSpPr>
          <p:spPr>
            <a:xfrm>
              <a:off x="3604494" y="168995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  <a:endParaRPr lang="en-N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E0F02D-5674-9947-8FBE-641284334F43}"/>
              </a:ext>
            </a:extLst>
          </p:cNvPr>
          <p:cNvGrpSpPr/>
          <p:nvPr/>
        </p:nvGrpSpPr>
        <p:grpSpPr>
          <a:xfrm>
            <a:off x="2706286" y="1443748"/>
            <a:ext cx="2140835" cy="1678421"/>
            <a:chOff x="4007548" y="1646080"/>
            <a:chExt cx="2140835" cy="167842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89CE77D-33F4-4188-A6E1-16D4781C6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7548" y="1646080"/>
              <a:ext cx="2087792" cy="167842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D4C371-AD2A-B245-9D68-D6FD3AA1E2E3}"/>
                </a:ext>
              </a:extLst>
            </p:cNvPr>
            <p:cNvSpPr txBox="1"/>
            <p:nvPr/>
          </p:nvSpPr>
          <p:spPr>
            <a:xfrm>
              <a:off x="5707237" y="1679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</a:t>
              </a:r>
              <a:endParaRPr lang="en-NL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4288B8-4FDB-3B44-8FAD-41B9641223E4}"/>
              </a:ext>
            </a:extLst>
          </p:cNvPr>
          <p:cNvGrpSpPr/>
          <p:nvPr/>
        </p:nvGrpSpPr>
        <p:grpSpPr>
          <a:xfrm>
            <a:off x="4789551" y="1443748"/>
            <a:ext cx="2102743" cy="1678421"/>
            <a:chOff x="6090813" y="1646080"/>
            <a:chExt cx="2102743" cy="167842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FF80CF3-C578-4547-B6B8-8CD4CC3D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813" y="1646080"/>
              <a:ext cx="2093640" cy="167842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6F308C-54D4-9E4E-B511-C3DFBC6E05E6}"/>
                </a:ext>
              </a:extLst>
            </p:cNvPr>
            <p:cNvSpPr txBox="1"/>
            <p:nvPr/>
          </p:nvSpPr>
          <p:spPr>
            <a:xfrm>
              <a:off x="7769529" y="16792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  <a:endParaRPr lang="en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2D629-3E0B-CA42-A65F-38DB516CB6D1}"/>
              </a:ext>
            </a:extLst>
          </p:cNvPr>
          <p:cNvGrpSpPr/>
          <p:nvPr/>
        </p:nvGrpSpPr>
        <p:grpSpPr>
          <a:xfrm>
            <a:off x="6878663" y="1443748"/>
            <a:ext cx="2122948" cy="1678421"/>
            <a:chOff x="8179925" y="1646080"/>
            <a:chExt cx="2122948" cy="167842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37BCE41-03B5-4DF3-BC08-83ADD91C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79925" y="1646080"/>
              <a:ext cx="2093640" cy="167842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3DA986-F79B-CA4E-B14E-93B3AD6B95B3}"/>
                </a:ext>
              </a:extLst>
            </p:cNvPr>
            <p:cNvSpPr txBox="1"/>
            <p:nvPr/>
          </p:nvSpPr>
          <p:spPr>
            <a:xfrm>
              <a:off x="9861727" y="172019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en-NL" dirty="0"/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270BC5C-FFC9-DD41-196B-46131715DFB3}"/>
              </a:ext>
            </a:extLst>
          </p:cNvPr>
          <p:cNvCxnSpPr>
            <a:stCxn id="50" idx="1"/>
            <a:endCxn id="49" idx="7"/>
          </p:cNvCxnSpPr>
          <p:nvPr/>
        </p:nvCxnSpPr>
        <p:spPr>
          <a:xfrm rot="16200000" flipH="1" flipV="1">
            <a:off x="6988084" y="3698464"/>
            <a:ext cx="9341" cy="731717"/>
          </a:xfrm>
          <a:prstGeom prst="curvedConnector3">
            <a:avLst>
              <a:gd name="adj1" fmla="val -111521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631FAB6-C769-670B-CCEC-3DE14A340C12}"/>
              </a:ext>
            </a:extLst>
          </p:cNvPr>
          <p:cNvCxnSpPr>
            <a:cxnSpLocks/>
            <a:stCxn id="50" idx="6"/>
            <a:endCxn id="27" idx="6"/>
          </p:cNvCxnSpPr>
          <p:nvPr/>
        </p:nvCxnSpPr>
        <p:spPr>
          <a:xfrm>
            <a:off x="7576303" y="4149824"/>
            <a:ext cx="12700" cy="829508"/>
          </a:xfrm>
          <a:prstGeom prst="curvedConnector3">
            <a:avLst>
              <a:gd name="adj1" fmla="val 1356921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579D35-4F80-F849-BC50-12C001FC9226}"/>
              </a:ext>
            </a:extLst>
          </p:cNvPr>
          <p:cNvGrpSpPr/>
          <p:nvPr/>
        </p:nvGrpSpPr>
        <p:grpSpPr>
          <a:xfrm>
            <a:off x="7321263" y="3654112"/>
            <a:ext cx="743863" cy="623232"/>
            <a:chOff x="8622525" y="3856444"/>
            <a:chExt cx="743863" cy="6232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8A2886-097E-BC42-8C9B-262123AF6418}"/>
                </a:ext>
              </a:extLst>
            </p:cNvPr>
            <p:cNvSpPr txBox="1"/>
            <p:nvPr/>
          </p:nvSpPr>
          <p:spPr>
            <a:xfrm>
              <a:off x="8925242" y="385644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  <a:endParaRPr lang="en-NL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988B08-8FC8-4A80-8DF1-94F92763D6A4}"/>
                </a:ext>
              </a:extLst>
            </p:cNvPr>
            <p:cNvSpPr/>
            <p:nvPr/>
          </p:nvSpPr>
          <p:spPr>
            <a:xfrm>
              <a:off x="8622525" y="4224635"/>
              <a:ext cx="255040" cy="2550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D363A3C-EAA7-D2F2-1269-175897DBBDD3}"/>
              </a:ext>
            </a:extLst>
          </p:cNvPr>
          <p:cNvSpPr/>
          <p:nvPr/>
        </p:nvSpPr>
        <p:spPr>
          <a:xfrm>
            <a:off x="8714097" y="3522416"/>
            <a:ext cx="2841448" cy="6270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Gray encoding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AD6FA3-18AE-F9BA-A03A-5222F279B5A5}"/>
              </a:ext>
            </a:extLst>
          </p:cNvPr>
          <p:cNvSpPr txBox="1"/>
          <p:nvPr/>
        </p:nvSpPr>
        <p:spPr>
          <a:xfrm>
            <a:off x="8714097" y="4111796"/>
            <a:ext cx="284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 adjacent pair of symbols only differs by one bit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30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9" grpId="0" animBg="1"/>
      <p:bldP spid="42" grpId="0" animBg="1"/>
      <p:bldP spid="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467-5603-3B4E-BC1E-48C05663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Physical Layer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65EC-4B16-0242-A5DC-381A09A2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L" sz="3600" dirty="0">
                <a:solidFill>
                  <a:schemeClr val="bg2">
                    <a:lumMod val="75000"/>
                  </a:schemeClr>
                </a:solidFill>
              </a:rPr>
              <a:t>Physical Properties of Different Mediums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dirty="0">
                <a:solidFill>
                  <a:schemeClr val="bg2">
                    <a:lumMod val="75000"/>
                  </a:schemeClr>
                </a:solidFill>
              </a:rPr>
              <a:t>Communication Speed Limits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dirty="0">
                <a:solidFill>
                  <a:schemeClr val="bg2">
                    <a:lumMod val="75000"/>
                  </a:schemeClr>
                </a:solidFill>
              </a:rPr>
              <a:t>Digital Modulation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b="1" dirty="0"/>
              <a:t>Multiplexing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87DB0-00C7-914B-B30B-C428B1D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90B85-BAC3-5940-9229-C4A7BFC2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445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68DA-2E42-4CC4-8A28-81C62C0C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84A7D-251A-4E17-B370-58FB2F89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concept: resource sharing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586E8-5212-473C-BCC1-B9E340AF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A60B2-0400-4DE3-A15C-8C0D2C35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43</a:t>
            </a:fld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CF243-63AA-3940-8875-A523B21AC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951" y="4978052"/>
            <a:ext cx="962722" cy="9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9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DDFD-1B23-D64C-955F-6E25BBF5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AC9F-01AC-B948-85BB-A6814641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Sending multiple signals via a single medium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A6981-FF2E-DE4E-AA45-CB32B737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1C66F-51F4-A149-ADE6-2AE01270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44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3B59A-F37C-2B4B-8305-8D21BCD0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068" y="2451215"/>
            <a:ext cx="6855129" cy="333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717F11-66A6-4946-9531-A10545BC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661" y="4331301"/>
            <a:ext cx="2476478" cy="1877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066C2-F4C5-614A-B4ED-BFB91A432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51" y="4630420"/>
            <a:ext cx="878602" cy="878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1077A9-A7F8-AD4F-B9D2-01EA8A965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95" y="2684052"/>
            <a:ext cx="999892" cy="999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FFEF6C-D5E5-534C-A443-A45105ED3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12" y="3773637"/>
            <a:ext cx="999892" cy="999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D7DC83-CA4E-7444-A6B5-78DC3406D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90" y="3798121"/>
            <a:ext cx="1206189" cy="120618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8E5C6D-45B7-A542-A153-E2C57AD9AE6E}"/>
              </a:ext>
            </a:extLst>
          </p:cNvPr>
          <p:cNvCxnSpPr/>
          <p:nvPr/>
        </p:nvCxnSpPr>
        <p:spPr>
          <a:xfrm>
            <a:off x="8693087" y="4331301"/>
            <a:ext cx="14366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CCA9A9-4288-5742-97FC-F97D036E8AC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60299" y="4331301"/>
            <a:ext cx="585141" cy="126970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B18011F-28E7-AD41-AC52-40E3023C9391}"/>
              </a:ext>
            </a:extLst>
          </p:cNvPr>
          <p:cNvSpPr/>
          <p:nvPr/>
        </p:nvSpPr>
        <p:spPr>
          <a:xfrm>
            <a:off x="77339" y="5601003"/>
            <a:ext cx="1365920" cy="549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Signals</a:t>
            </a:r>
            <a:endParaRPr lang="LID4096" sz="2800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4CC80-C504-394B-AC85-1C7B5E56BF21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168895" y="3850888"/>
            <a:ext cx="215652" cy="177640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5786139-3BCE-454A-AD80-1EEFA54A5339}"/>
              </a:ext>
            </a:extLst>
          </p:cNvPr>
          <p:cNvSpPr/>
          <p:nvPr/>
        </p:nvSpPr>
        <p:spPr>
          <a:xfrm>
            <a:off x="2485935" y="5627296"/>
            <a:ext cx="1365920" cy="549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Medium</a:t>
            </a:r>
            <a:endParaRPr lang="LID4096" sz="28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D2428A-0A7F-E04C-BAF9-49E5019ABC5F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9495026" y="4559474"/>
            <a:ext cx="119581" cy="101505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E84A660-A62E-EC46-96BC-DF8525962DFE}"/>
              </a:ext>
            </a:extLst>
          </p:cNvPr>
          <p:cNvSpPr/>
          <p:nvPr/>
        </p:nvSpPr>
        <p:spPr>
          <a:xfrm>
            <a:off x="8931647" y="5574529"/>
            <a:ext cx="1365920" cy="549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Medium</a:t>
            </a:r>
            <a:endParaRPr lang="LID4096" sz="2800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7FC605-DD03-4643-A32F-C25F37F918FA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823518" y="4952916"/>
            <a:ext cx="615706" cy="62161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963A20E-24F0-5B4E-A881-0BEB9889A273}"/>
              </a:ext>
            </a:extLst>
          </p:cNvPr>
          <p:cNvSpPr/>
          <p:nvPr/>
        </p:nvSpPr>
        <p:spPr>
          <a:xfrm>
            <a:off x="6140558" y="5574529"/>
            <a:ext cx="1365920" cy="549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Signals</a:t>
            </a:r>
            <a:endParaRPr lang="LID4096" sz="2800" i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4CF891-5027-AD40-977A-A67585FB45DC}"/>
              </a:ext>
            </a:extLst>
          </p:cNvPr>
          <p:cNvSpPr/>
          <p:nvPr/>
        </p:nvSpPr>
        <p:spPr>
          <a:xfrm>
            <a:off x="-1055649" y="2817541"/>
            <a:ext cx="1628078" cy="1158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35F7AD-65D2-7D4F-A51D-4823B5BC64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21" y="617679"/>
            <a:ext cx="464634" cy="4646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8A8F2F-D9A4-C041-A924-2D0CA59F2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1" y="790149"/>
            <a:ext cx="464634" cy="46463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6739E1F-CE82-9144-A03C-1F37E5AE2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241" y="563272"/>
            <a:ext cx="464634" cy="4646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E4518B-46B6-8347-AE11-225A4A447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454" y="699655"/>
            <a:ext cx="464634" cy="46463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F983E-1926-C348-96B5-7F25EDEB7316}"/>
              </a:ext>
            </a:extLst>
          </p:cNvPr>
          <p:cNvCxnSpPr/>
          <p:nvPr/>
        </p:nvCxnSpPr>
        <p:spPr>
          <a:xfrm>
            <a:off x="4820138" y="1503615"/>
            <a:ext cx="378909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DD9197A-FA4B-0B4A-91D9-33DA976A0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90" y="286779"/>
            <a:ext cx="894049" cy="89404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DDE1C5-61C5-8B49-8339-D3D9E5CFEF3D}"/>
              </a:ext>
            </a:extLst>
          </p:cNvPr>
          <p:cNvCxnSpPr>
            <a:stCxn id="34" idx="2"/>
          </p:cNvCxnSpPr>
          <p:nvPr/>
        </p:nvCxnSpPr>
        <p:spPr>
          <a:xfrm>
            <a:off x="4820138" y="1082313"/>
            <a:ext cx="0" cy="4101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24D565-95FB-1742-9988-D2F1EE2DC59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480348" y="1254783"/>
            <a:ext cx="0" cy="248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A38CE9-DD87-E841-A675-B4CDF85687F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140558" y="1027906"/>
            <a:ext cx="0" cy="4645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CEC7EF-226C-B040-9A2C-AE30C84B53C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883771" y="1164289"/>
            <a:ext cx="0" cy="3227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E92D42-6CEC-404B-8D67-65162283ADAC}"/>
              </a:ext>
            </a:extLst>
          </p:cNvPr>
          <p:cNvCxnSpPr>
            <a:cxnSpLocks/>
          </p:cNvCxnSpPr>
          <p:nvPr/>
        </p:nvCxnSpPr>
        <p:spPr>
          <a:xfrm>
            <a:off x="8575531" y="1180832"/>
            <a:ext cx="0" cy="3227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878973-35EE-634C-A2CD-571593AEE9A3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40671" y="476289"/>
            <a:ext cx="711233" cy="91983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5134B1B-5E7C-7F46-82B5-3558E48A9465}"/>
              </a:ext>
            </a:extLst>
          </p:cNvPr>
          <p:cNvSpPr/>
          <p:nvPr/>
        </p:nvSpPr>
        <p:spPr>
          <a:xfrm>
            <a:off x="6326260" y="109397"/>
            <a:ext cx="1628821" cy="3668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Medium</a:t>
            </a:r>
            <a:endParaRPr lang="LID4096" sz="28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2182734-1C73-DA4B-9538-8EFCB731BA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515" y="186532"/>
            <a:ext cx="894049" cy="89404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ACF3BFA-A6BB-8946-A1C7-FA9787029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29" y="2641404"/>
            <a:ext cx="464634" cy="46463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71E8F4A-1A53-4740-8873-991BBD8C5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439" y="2813874"/>
            <a:ext cx="464634" cy="4646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F2D28CF-69BB-D846-AE72-3842CB2AF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649" y="2586997"/>
            <a:ext cx="464634" cy="46463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B1808E7-B39B-424C-ABDE-E4DFC325B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2" y="2723380"/>
            <a:ext cx="464634" cy="464634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68923E-560F-0B44-8D1F-B9FDD895C31E}"/>
              </a:ext>
            </a:extLst>
          </p:cNvPr>
          <p:cNvCxnSpPr>
            <a:cxnSpLocks/>
          </p:cNvCxnSpPr>
          <p:nvPr/>
        </p:nvCxnSpPr>
        <p:spPr>
          <a:xfrm flipH="1">
            <a:off x="9652519" y="1874388"/>
            <a:ext cx="329681" cy="7670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9EF86C-64AF-5341-99F7-D2C16F9923C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123863" y="1920341"/>
            <a:ext cx="162893" cy="8935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A07167-4152-C84D-85DD-A6A77FEEE7F4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10946966" y="1888611"/>
            <a:ext cx="239672" cy="6983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DBAA75F-4205-0541-8419-F538176CD832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1346419" y="1888611"/>
            <a:ext cx="343760" cy="8347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CA5DD8-19A4-134D-BF2F-E2BDABA51B59}"/>
              </a:ext>
            </a:extLst>
          </p:cNvPr>
          <p:cNvCxnSpPr>
            <a:cxnSpLocks/>
          </p:cNvCxnSpPr>
          <p:nvPr/>
        </p:nvCxnSpPr>
        <p:spPr>
          <a:xfrm>
            <a:off x="10714649" y="1097982"/>
            <a:ext cx="480424" cy="6556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22DB10C-1F73-714D-BA83-523816026055}"/>
              </a:ext>
            </a:extLst>
          </p:cNvPr>
          <p:cNvSpPr/>
          <p:nvPr/>
        </p:nvSpPr>
        <p:spPr>
          <a:xfrm>
            <a:off x="11099420" y="1671129"/>
            <a:ext cx="332281" cy="33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E33870-F8BC-E244-9BAA-DF1CA44BF80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0067564" y="1121127"/>
            <a:ext cx="318594" cy="5500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591AC33-536F-B34B-BEA1-DDF67F0FB952}"/>
              </a:ext>
            </a:extLst>
          </p:cNvPr>
          <p:cNvSpPr/>
          <p:nvPr/>
        </p:nvSpPr>
        <p:spPr>
          <a:xfrm>
            <a:off x="9901423" y="1671130"/>
            <a:ext cx="332281" cy="33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DA5D00-975E-B142-A949-91526D3CABF2}"/>
              </a:ext>
            </a:extLst>
          </p:cNvPr>
          <p:cNvCxnSpPr>
            <a:cxnSpLocks/>
            <a:stCxn id="83" idx="3"/>
            <a:endCxn id="64" idx="1"/>
          </p:cNvCxnSpPr>
          <p:nvPr/>
        </p:nvCxnSpPr>
        <p:spPr>
          <a:xfrm flipV="1">
            <a:off x="9255638" y="1837271"/>
            <a:ext cx="645785" cy="27471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D7B9BE6-8CF2-4544-A48B-0CBF7DF89028}"/>
              </a:ext>
            </a:extLst>
          </p:cNvPr>
          <p:cNvSpPr/>
          <p:nvPr/>
        </p:nvSpPr>
        <p:spPr>
          <a:xfrm>
            <a:off x="7818990" y="1922338"/>
            <a:ext cx="1436648" cy="379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Mux/</a:t>
            </a:r>
            <a:r>
              <a:rPr lang="en-US" sz="2800" dirty="0" err="1"/>
              <a:t>Demux</a:t>
            </a:r>
            <a:endParaRPr lang="LID4096" sz="28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3FA29E-FD7F-3647-9CB5-9D7D3DB8F3CC}"/>
              </a:ext>
            </a:extLst>
          </p:cNvPr>
          <p:cNvSpPr/>
          <p:nvPr/>
        </p:nvSpPr>
        <p:spPr>
          <a:xfrm>
            <a:off x="3362438" y="2257221"/>
            <a:ext cx="3796342" cy="575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Why (not) do this?</a:t>
            </a:r>
            <a:endParaRPr lang="LID4096" sz="2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6D8359-383B-B849-AC8B-5CA02BBB3E1C}"/>
              </a:ext>
            </a:extLst>
          </p:cNvPr>
          <p:cNvSpPr/>
          <p:nvPr/>
        </p:nvSpPr>
        <p:spPr>
          <a:xfrm>
            <a:off x="10666604" y="997805"/>
            <a:ext cx="1284248" cy="4816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US" sz="2800" dirty="0"/>
              <a:t>Recursive multiplexing</a:t>
            </a:r>
            <a:endParaRPr lang="LID4096" sz="280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FE6FE36-3D31-9941-A75D-046C56798755}"/>
              </a:ext>
            </a:extLst>
          </p:cNvPr>
          <p:cNvCxnSpPr>
            <a:cxnSpLocks/>
          </p:cNvCxnSpPr>
          <p:nvPr/>
        </p:nvCxnSpPr>
        <p:spPr>
          <a:xfrm flipH="1">
            <a:off x="10876479" y="895273"/>
            <a:ext cx="1603497" cy="67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9" grpId="0" animBg="1"/>
      <p:bldP spid="31" grpId="0" animBg="1"/>
      <p:bldP spid="52" grpId="0" animBg="1"/>
      <p:bldP spid="65" grpId="0" animBg="1"/>
      <p:bldP spid="64" grpId="0" animBg="1"/>
      <p:bldP spid="83" grpId="0" animBg="1"/>
      <p:bldP spid="90" grpId="0" animBg="1"/>
      <p:bldP spid="9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EF0C-CE98-4198-A5BD-9469941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and Duplex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C333-20D2-4B09-B0E4-EC40E568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Simplex channels</a:t>
            </a:r>
            <a:r>
              <a:rPr lang="en-US" i="1" dirty="0"/>
              <a:t> </a:t>
            </a:r>
            <a:r>
              <a:rPr lang="en-US" dirty="0"/>
              <a:t>only allow data to pass through in one direction.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Duplex channels</a:t>
            </a:r>
            <a:r>
              <a:rPr lang="en-US" dirty="0"/>
              <a:t> allow data to pass through in both directions at the same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Half-duplex channels</a:t>
            </a:r>
            <a:r>
              <a:rPr lang="en-US" dirty="0"/>
              <a:t> allow data in both directions, but not at the same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B3091-5D18-4CED-8F1C-AD5B2B55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490F8-8D0C-4CFC-A280-0A5140EF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45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5193B-CF79-443E-80B9-6FBB12B95557}"/>
              </a:ext>
            </a:extLst>
          </p:cNvPr>
          <p:cNvSpPr/>
          <p:nvPr/>
        </p:nvSpPr>
        <p:spPr>
          <a:xfrm>
            <a:off x="1102759" y="4058160"/>
            <a:ext cx="9986481" cy="58295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5B9BD5"/>
                </a:solidFill>
              </a:rPr>
              <a:t>Q: Can you think of a simple way to build a duplex channel?</a:t>
            </a:r>
            <a:endParaRPr lang="LID4096" sz="28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10E4-28A5-4071-9398-917376B1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2E18-9354-48FC-9603-CFA0AA8C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049" y="4906858"/>
            <a:ext cx="3757075" cy="12701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All stations send</a:t>
            </a:r>
            <a:br>
              <a:rPr lang="en-US" dirty="0"/>
            </a:br>
            <a:r>
              <a:rPr lang="en-US" dirty="0"/>
              <a:t>at the same time,</a:t>
            </a:r>
            <a:br>
              <a:rPr lang="en-US" dirty="0"/>
            </a:br>
            <a:r>
              <a:rPr lang="en-US" dirty="0"/>
              <a:t>at different frequencies.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DE50F-EC42-407B-BF56-EFA14B5A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76B1E-AA41-499B-BF3F-24050F56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46</a:t>
            </a:fld>
            <a:endParaRPr lang="LID4096"/>
          </a:p>
        </p:txBody>
      </p:sp>
      <p:pic>
        <p:nvPicPr>
          <p:cNvPr id="13" name="Picture 2" descr="http://en.xn--icne-wqa.com/images/icones/7/0/network-wireless-router.png">
            <a:extLst>
              <a:ext uri="{FF2B5EF4-FFF2-40B4-BE49-F238E27FC236}">
                <a16:creationId xmlns:a16="http://schemas.microsoft.com/office/drawing/2014/main" id="{77009CF9-C975-43AC-B8AC-6E5F9CF1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80" y="1528633"/>
            <a:ext cx="1367246" cy="136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84F74-7939-43CF-983F-1C5284B69050}"/>
              </a:ext>
            </a:extLst>
          </p:cNvPr>
          <p:cNvGrpSpPr/>
          <p:nvPr/>
        </p:nvGrpSpPr>
        <p:grpSpPr>
          <a:xfrm>
            <a:off x="4410854" y="1726359"/>
            <a:ext cx="1464416" cy="1377481"/>
            <a:chOff x="2825209" y="2127341"/>
            <a:chExt cx="1464416" cy="13774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36122A-DBED-4D22-AC0E-9E5861660A7F}"/>
                </a:ext>
              </a:extLst>
            </p:cNvPr>
            <p:cNvGrpSpPr/>
            <p:nvPr/>
          </p:nvGrpSpPr>
          <p:grpSpPr>
            <a:xfrm>
              <a:off x="2825209" y="2127341"/>
              <a:ext cx="1464416" cy="1377481"/>
              <a:chOff x="785789" y="3078553"/>
              <a:chExt cx="1464416" cy="137748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B3576E8-C7F4-4200-8444-EDC0806AB024}"/>
                  </a:ext>
                </a:extLst>
              </p:cNvPr>
              <p:cNvGrpSpPr/>
              <p:nvPr/>
            </p:nvGrpSpPr>
            <p:grpSpPr>
              <a:xfrm>
                <a:off x="785789" y="3078553"/>
                <a:ext cx="1402382" cy="975088"/>
                <a:chOff x="785789" y="3078553"/>
                <a:chExt cx="1402382" cy="975088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EB691F-DA14-4DCE-8783-039C69519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789" y="3078553"/>
                  <a:ext cx="0" cy="975088"/>
                </a:xfrm>
                <a:prstGeom prst="line">
                  <a:avLst/>
                </a:prstGeom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37552F9-3E68-4583-A40F-0F6F12F40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018" y="4029643"/>
                  <a:ext cx="1273153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1E9810-E96F-4E3B-9059-2594044E07E4}"/>
                  </a:ext>
                </a:extLst>
              </p:cNvPr>
              <p:cNvSpPr/>
              <p:nvPr/>
            </p:nvSpPr>
            <p:spPr>
              <a:xfrm>
                <a:off x="882963" y="4040115"/>
                <a:ext cx="1367242" cy="4159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:r>
                  <a:rPr lang="en-US" sz="2000" dirty="0"/>
                  <a:t>Frequency</a:t>
                </a:r>
                <a:endParaRPr lang="LID4096" sz="2000" dirty="0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4821B00-6B6A-441E-836B-E513D1F73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77" b="98462" l="2601" r="95954">
                          <a14:foregroundMark x1="3468" y1="96923" x2="9538" y2="83077"/>
                          <a14:foregroundMark x1="11272" y1="75385" x2="13006" y2="58462"/>
                          <a14:foregroundMark x1="14162" y1="52692" x2="15318" y2="31154"/>
                          <a14:foregroundMark x1="16763" y1="22692" x2="18786" y2="14231"/>
                          <a14:foregroundMark x1="23699" y1="7308" x2="30058" y2="4615"/>
                          <a14:foregroundMark x1="95954" y1="98846" x2="91908" y2="90000"/>
                          <a14:foregroundMark x1="89595" y1="84615" x2="86705" y2="67692"/>
                          <a14:foregroundMark x1="85838" y1="59231" x2="83237" y2="26923"/>
                          <a14:foregroundMark x1="82659" y1="21154" x2="78324" y2="10000"/>
                          <a14:foregroundMark x1="75145" y1="8462" x2="67630" y2="3077"/>
                          <a14:foregroundMark x1="62717" y1="4615" x2="35549" y2="4615"/>
                          <a14:backgroundMark x1="4335" y1="75000" x2="12139" y2="7308"/>
                          <a14:backgroundMark x1="15607" y1="78846" x2="31792" y2="15769"/>
                          <a14:backgroundMark x1="42775" y1="77692" x2="43064" y2="27692"/>
                          <a14:backgroundMark x1="56069" y1="23462" x2="64162" y2="88846"/>
                          <a14:backgroundMark x1="75434" y1="78846" x2="71098" y2="323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29479" y="2209927"/>
              <a:ext cx="1132501" cy="851012"/>
            </a:xfrm>
            <a:prstGeom prst="rect">
              <a:avLst/>
            </a:prstGeom>
          </p:spPr>
        </p:pic>
      </p:grpSp>
      <p:pic>
        <p:nvPicPr>
          <p:cNvPr id="35" name="Picture 2" descr="http://en.xn--icne-wqa.com/images/icones/7/0/network-wireless-router.png">
            <a:extLst>
              <a:ext uri="{FF2B5EF4-FFF2-40B4-BE49-F238E27FC236}">
                <a16:creationId xmlns:a16="http://schemas.microsoft.com/office/drawing/2014/main" id="{8401570B-0F2D-46FF-8E88-D8588BF8D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80" y="3150469"/>
            <a:ext cx="1367246" cy="136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en.xn--icne-wqa.com/images/icones/7/0/network-wireless-router.png">
            <a:extLst>
              <a:ext uri="{FF2B5EF4-FFF2-40B4-BE49-F238E27FC236}">
                <a16:creationId xmlns:a16="http://schemas.microsoft.com/office/drawing/2014/main" id="{8C9BAC1D-9BF1-45B1-A659-C836B162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80" y="4762011"/>
            <a:ext cx="1367246" cy="136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4EDB6B0-31DB-45C5-BFF0-A79C6FAB5667}"/>
              </a:ext>
            </a:extLst>
          </p:cNvPr>
          <p:cNvSpPr txBox="1"/>
          <p:nvPr/>
        </p:nvSpPr>
        <p:spPr>
          <a:xfrm>
            <a:off x="4935105" y="1406338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A6704A-D641-4622-BB91-88A1B16C7FDF}"/>
              </a:ext>
            </a:extLst>
          </p:cNvPr>
          <p:cNvSpPr txBox="1"/>
          <p:nvPr/>
        </p:nvSpPr>
        <p:spPr>
          <a:xfrm>
            <a:off x="4924523" y="3049390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9B65FD-2358-447F-934A-5073F561B450}"/>
              </a:ext>
            </a:extLst>
          </p:cNvPr>
          <p:cNvSpPr txBox="1"/>
          <p:nvPr/>
        </p:nvSpPr>
        <p:spPr>
          <a:xfrm>
            <a:off x="4909533" y="4650357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0E95A3E-20D3-4312-944F-0A6E9D4D6924}"/>
              </a:ext>
            </a:extLst>
          </p:cNvPr>
          <p:cNvGrpSpPr/>
          <p:nvPr/>
        </p:nvGrpSpPr>
        <p:grpSpPr>
          <a:xfrm>
            <a:off x="5859329" y="3004805"/>
            <a:ext cx="4733369" cy="1785467"/>
            <a:chOff x="4335328" y="3004804"/>
            <a:chExt cx="4733369" cy="178546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A08CE7C-2F0D-4430-B891-C2032FCA75DD}"/>
                </a:ext>
              </a:extLst>
            </p:cNvPr>
            <p:cNvCxnSpPr>
              <a:cxnSpLocks/>
            </p:cNvCxnSpPr>
            <p:nvPr/>
          </p:nvCxnSpPr>
          <p:spPr>
            <a:xfrm>
              <a:off x="4335328" y="3854546"/>
              <a:ext cx="7422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8A1BAD8-7A26-4270-A53B-7D6A4E371FB4}"/>
                </a:ext>
              </a:extLst>
            </p:cNvPr>
            <p:cNvGrpSpPr/>
            <p:nvPr/>
          </p:nvGrpSpPr>
          <p:grpSpPr>
            <a:xfrm>
              <a:off x="5292075" y="3302687"/>
              <a:ext cx="3776622" cy="1082436"/>
              <a:chOff x="2733726" y="2117349"/>
              <a:chExt cx="3402085" cy="97508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D6D174C-6E85-497E-9286-6A1ECC028CD6}"/>
                  </a:ext>
                </a:extLst>
              </p:cNvPr>
              <p:cNvGrpSpPr/>
              <p:nvPr/>
            </p:nvGrpSpPr>
            <p:grpSpPr>
              <a:xfrm>
                <a:off x="2733726" y="2117349"/>
                <a:ext cx="3402085" cy="975088"/>
                <a:chOff x="694306" y="3068561"/>
                <a:chExt cx="3402085" cy="97508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582B352-1F89-4C41-BC14-1C13BA6FD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306" y="3068561"/>
                  <a:ext cx="0" cy="975088"/>
                </a:xfrm>
                <a:prstGeom prst="line">
                  <a:avLst/>
                </a:prstGeom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921F8B2-C306-4C9B-8E30-6B2D9530A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733" y="4022192"/>
                  <a:ext cx="3277658" cy="0"/>
                </a:xfrm>
                <a:prstGeom prst="line">
                  <a:avLst/>
                </a:prstGeom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27606AE2-7CA3-4AF3-B65B-8D1AAB405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077" b="98462" l="2601" r="95954">
                            <a14:foregroundMark x1="3468" y1="96923" x2="9538" y2="83077"/>
                            <a14:foregroundMark x1="11272" y1="75385" x2="13006" y2="58462"/>
                            <a14:foregroundMark x1="14162" y1="52692" x2="15318" y2="31154"/>
                            <a14:foregroundMark x1="16763" y1="22692" x2="18786" y2="14231"/>
                            <a14:foregroundMark x1="23699" y1="7308" x2="30058" y2="4615"/>
                            <a14:foregroundMark x1="95954" y1="98846" x2="91908" y2="90000"/>
                            <a14:foregroundMark x1="89595" y1="84615" x2="86705" y2="67692"/>
                            <a14:foregroundMark x1="85838" y1="59231" x2="83237" y2="26923"/>
                            <a14:foregroundMark x1="82659" y1="21154" x2="78324" y2="10000"/>
                            <a14:foregroundMark x1="75145" y1="8462" x2="67630" y2="3077"/>
                            <a14:foregroundMark x1="62717" y1="4615" x2="35549" y2="4615"/>
                            <a14:backgroundMark x1="4335" y1="75000" x2="12139" y2="7308"/>
                            <a14:backgroundMark x1="15607" y1="78846" x2="31792" y2="15769"/>
                            <a14:backgroundMark x1="42775" y1="77692" x2="43064" y2="27692"/>
                            <a14:backgroundMark x1="56069" y1="23462" x2="64162" y2="88846"/>
                            <a14:backgroundMark x1="75434" y1="78846" x2="71098" y2="3230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81024" y="2209927"/>
                <a:ext cx="1132501" cy="851012"/>
              </a:xfrm>
              <a:prstGeom prst="rect">
                <a:avLst/>
              </a:prstGeom>
            </p:spPr>
          </p:pic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8C4313-9B30-4913-9143-4FC836253989}"/>
                </a:ext>
              </a:extLst>
            </p:cNvPr>
            <p:cNvGrpSpPr/>
            <p:nvPr/>
          </p:nvGrpSpPr>
          <p:grpSpPr>
            <a:xfrm>
              <a:off x="5292075" y="4245810"/>
              <a:ext cx="138125" cy="224545"/>
              <a:chOff x="5292075" y="4245810"/>
              <a:chExt cx="138125" cy="224545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9B58411-593A-46E6-BA63-BA1A8CB34F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834" y="4350158"/>
                <a:ext cx="44366" cy="120197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26B7DE0-CD47-4945-B98F-821C3248F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5834" y="4245810"/>
                <a:ext cx="0" cy="224545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EDC88B2-2C28-48EF-B217-0C36369126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5923" y="4245810"/>
                <a:ext cx="49911" cy="121294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B0C38AF-FF00-40BA-B06D-71B6CA6B1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075" y="4367104"/>
                <a:ext cx="43848" cy="1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EA45743-205B-4319-8700-E99E8060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77" b="98462" l="2601" r="95954">
                          <a14:foregroundMark x1="3468" y1="96923" x2="9538" y2="83077"/>
                          <a14:foregroundMark x1="11272" y1="75385" x2="13006" y2="58462"/>
                          <a14:foregroundMark x1="14162" y1="52692" x2="15318" y2="31154"/>
                          <a14:foregroundMark x1="16763" y1="22692" x2="18786" y2="14231"/>
                          <a14:foregroundMark x1="23699" y1="7308" x2="30058" y2="4615"/>
                          <a14:foregroundMark x1="95954" y1="98846" x2="91908" y2="90000"/>
                          <a14:foregroundMark x1="89595" y1="84615" x2="86705" y2="67692"/>
                          <a14:foregroundMark x1="85838" y1="59231" x2="83237" y2="26923"/>
                          <a14:foregroundMark x1="82659" y1="21154" x2="78324" y2="10000"/>
                          <a14:foregroundMark x1="75145" y1="8462" x2="67630" y2="3077"/>
                          <a14:foregroundMark x1="62717" y1="4615" x2="35549" y2="4615"/>
                          <a14:backgroundMark x1="4335" y1="75000" x2="12139" y2="7308"/>
                          <a14:backgroundMark x1="15607" y1="78846" x2="31792" y2="15769"/>
                          <a14:backgroundMark x1="42775" y1="77692" x2="43064" y2="27692"/>
                          <a14:backgroundMark x1="56069" y1="23462" x2="64162" y2="88846"/>
                          <a14:backgroundMark x1="75434" y1="78846" x2="71098" y2="323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38152" y="3405458"/>
              <a:ext cx="1257178" cy="9447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6ECDCEF-018B-4AE7-B477-05ACF7216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77" b="98462" l="2601" r="95954">
                          <a14:foregroundMark x1="3468" y1="96923" x2="9538" y2="83077"/>
                          <a14:foregroundMark x1="11272" y1="75385" x2="13006" y2="58462"/>
                          <a14:foregroundMark x1="14162" y1="52692" x2="15318" y2="31154"/>
                          <a14:foregroundMark x1="16763" y1="22692" x2="18786" y2="14231"/>
                          <a14:foregroundMark x1="23699" y1="7308" x2="30058" y2="4615"/>
                          <a14:foregroundMark x1="95954" y1="98846" x2="91908" y2="90000"/>
                          <a14:foregroundMark x1="89595" y1="84615" x2="86705" y2="67692"/>
                          <a14:foregroundMark x1="85838" y1="59231" x2="83237" y2="26923"/>
                          <a14:foregroundMark x1="82659" y1="21154" x2="78324" y2="10000"/>
                          <a14:foregroundMark x1="75145" y1="8462" x2="67630" y2="3077"/>
                          <a14:foregroundMark x1="62717" y1="4615" x2="35549" y2="4615"/>
                          <a14:backgroundMark x1="4335" y1="75000" x2="12139" y2="7308"/>
                          <a14:backgroundMark x1="15607" y1="78846" x2="31792" y2="15769"/>
                          <a14:backgroundMark x1="42775" y1="77692" x2="43064" y2="27692"/>
                          <a14:backgroundMark x1="56069" y1="23462" x2="64162" y2="88846"/>
                          <a14:backgroundMark x1="75434" y1="78846" x2="71098" y2="323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33954" y="3405458"/>
              <a:ext cx="1257178" cy="9447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9832F9E-97CA-4E7A-A0C3-7B9585E429DA}"/>
                </a:ext>
              </a:extLst>
            </p:cNvPr>
            <p:cNvSpPr txBox="1"/>
            <p:nvPr/>
          </p:nvSpPr>
          <p:spPr>
            <a:xfrm>
              <a:off x="5928060" y="3004804"/>
              <a:ext cx="53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015996F-A6C9-4651-AC04-D3AB0087E5BE}"/>
                </a:ext>
              </a:extLst>
            </p:cNvPr>
            <p:cNvSpPr txBox="1"/>
            <p:nvPr/>
          </p:nvSpPr>
          <p:spPr>
            <a:xfrm>
              <a:off x="7006360" y="3004804"/>
              <a:ext cx="53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A32344B-CE92-4093-8EB3-D7089FABDCFA}"/>
                </a:ext>
              </a:extLst>
            </p:cNvPr>
            <p:cNvSpPr txBox="1"/>
            <p:nvPr/>
          </p:nvSpPr>
          <p:spPr>
            <a:xfrm>
              <a:off x="8130051" y="3004804"/>
              <a:ext cx="53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14F2828-6704-4D0E-B8BF-77C6DFAE6B8E}"/>
                </a:ext>
              </a:extLst>
            </p:cNvPr>
            <p:cNvSpPr/>
            <p:nvPr/>
          </p:nvSpPr>
          <p:spPr>
            <a:xfrm>
              <a:off x="6589865" y="4374352"/>
              <a:ext cx="1367242" cy="415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sz="2000" dirty="0"/>
                <a:t>Frequency</a:t>
              </a:r>
              <a:endParaRPr lang="LID4096" sz="20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2745FBE-BC1D-4F9B-BAA8-661C8E8006D0}"/>
              </a:ext>
            </a:extLst>
          </p:cNvPr>
          <p:cNvGrpSpPr/>
          <p:nvPr/>
        </p:nvGrpSpPr>
        <p:grpSpPr>
          <a:xfrm>
            <a:off x="4378584" y="4959737"/>
            <a:ext cx="1496687" cy="1377481"/>
            <a:chOff x="2854583" y="4959736"/>
            <a:chExt cx="1496687" cy="137748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D9F6CBB-60AA-4492-A4AE-8E75BB110767}"/>
                </a:ext>
              </a:extLst>
            </p:cNvPr>
            <p:cNvGrpSpPr/>
            <p:nvPr/>
          </p:nvGrpSpPr>
          <p:grpSpPr>
            <a:xfrm>
              <a:off x="2854583" y="4959736"/>
              <a:ext cx="1496687" cy="1377481"/>
              <a:chOff x="2792938" y="2127341"/>
              <a:chExt cx="1496687" cy="137748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0785CF1-D22F-4791-B9D1-1D0B92B4E60B}"/>
                  </a:ext>
                </a:extLst>
              </p:cNvPr>
              <p:cNvGrpSpPr/>
              <p:nvPr/>
            </p:nvGrpSpPr>
            <p:grpSpPr>
              <a:xfrm>
                <a:off x="2792938" y="2127341"/>
                <a:ext cx="1496687" cy="1377481"/>
                <a:chOff x="753518" y="3078553"/>
                <a:chExt cx="1496687" cy="1377481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396B7BC-CC4F-4ACA-93EB-0B9F62A34F24}"/>
                    </a:ext>
                  </a:extLst>
                </p:cNvPr>
                <p:cNvGrpSpPr/>
                <p:nvPr/>
              </p:nvGrpSpPr>
              <p:grpSpPr>
                <a:xfrm>
                  <a:off x="753518" y="3078553"/>
                  <a:ext cx="1434653" cy="975088"/>
                  <a:chOff x="753518" y="3078553"/>
                  <a:chExt cx="1434653" cy="975088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EAD7A732-97F4-48D4-897E-3A0A7CE59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3518" y="3078553"/>
                    <a:ext cx="0" cy="975088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A5F7D5CD-C9BF-40AD-8BF7-68C17C4DAF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018" y="4029643"/>
                    <a:ext cx="1273153" cy="0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D8E8BAD-9472-4029-9522-9C8D4100D2FA}"/>
                    </a:ext>
                  </a:extLst>
                </p:cNvPr>
                <p:cNvSpPr/>
                <p:nvPr/>
              </p:nvSpPr>
              <p:spPr>
                <a:xfrm>
                  <a:off x="882963" y="4040115"/>
                  <a:ext cx="1367242" cy="4159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92500"/>
                </a:bodyPr>
                <a:lstStyle/>
                <a:p>
                  <a:pPr algn="ctr"/>
                  <a:r>
                    <a:rPr lang="en-US" sz="2000" dirty="0"/>
                    <a:t>Frequency</a:t>
                  </a:r>
                  <a:endParaRPr lang="LID4096" sz="2000" dirty="0"/>
                </a:p>
              </p:txBody>
            </p:sp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58E0A8C1-2A7F-4F4E-8ED2-C262A7AA7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077" b="98462" l="2601" r="95954">
                            <a14:foregroundMark x1="3468" y1="96923" x2="9538" y2="83077"/>
                            <a14:foregroundMark x1="11272" y1="75385" x2="13006" y2="58462"/>
                            <a14:foregroundMark x1="14162" y1="52692" x2="15318" y2="31154"/>
                            <a14:foregroundMark x1="16763" y1="22692" x2="18786" y2="14231"/>
                            <a14:foregroundMark x1="23699" y1="7308" x2="30058" y2="4615"/>
                            <a14:foregroundMark x1="95954" y1="98846" x2="91908" y2="90000"/>
                            <a14:foregroundMark x1="89595" y1="84615" x2="86705" y2="67692"/>
                            <a14:foregroundMark x1="85838" y1="59231" x2="83237" y2="26923"/>
                            <a14:foregroundMark x1="82659" y1="21154" x2="78324" y2="10000"/>
                            <a14:foregroundMark x1="75145" y1="8462" x2="67630" y2="3077"/>
                            <a14:foregroundMark x1="62717" y1="4615" x2="35549" y2="4615"/>
                            <a14:backgroundMark x1="4335" y1="75000" x2="12139" y2="7308"/>
                            <a14:backgroundMark x1="15607" y1="78846" x2="31792" y2="15769"/>
                            <a14:backgroundMark x1="42775" y1="77692" x2="43064" y2="27692"/>
                            <a14:backgroundMark x1="56069" y1="23462" x2="64162" y2="88846"/>
                            <a14:backgroundMark x1="75434" y1="78846" x2="71098" y2="3230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29479" y="2209927"/>
                <a:ext cx="1132501" cy="851012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6B4D4A3-6770-43F4-A5EB-5D7312B998BD}"/>
                </a:ext>
              </a:extLst>
            </p:cNvPr>
            <p:cNvGrpSpPr/>
            <p:nvPr/>
          </p:nvGrpSpPr>
          <p:grpSpPr>
            <a:xfrm>
              <a:off x="2866271" y="5798553"/>
              <a:ext cx="138125" cy="224545"/>
              <a:chOff x="5292075" y="4245810"/>
              <a:chExt cx="138125" cy="224545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0B725EF-CBE3-4E73-B5F7-0E2B5A9F5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834" y="4350158"/>
                <a:ext cx="44366" cy="120197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CB9255F-49F4-41B1-807D-885862DAF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5834" y="4245810"/>
                <a:ext cx="0" cy="224545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CF32CE-E803-427E-A7DC-DB4188D9AA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5923" y="4245810"/>
                <a:ext cx="49911" cy="121294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91B657B-4410-4448-9554-562225E50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075" y="4367104"/>
                <a:ext cx="43848" cy="1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7907062-6FFE-4D9E-AC9F-5F0351C398A6}"/>
              </a:ext>
            </a:extLst>
          </p:cNvPr>
          <p:cNvGrpSpPr/>
          <p:nvPr/>
        </p:nvGrpSpPr>
        <p:grpSpPr>
          <a:xfrm>
            <a:off x="4367826" y="3348195"/>
            <a:ext cx="1507444" cy="1377481"/>
            <a:chOff x="2843826" y="3348194"/>
            <a:chExt cx="1507444" cy="13774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A014003-0394-471C-B574-0FE8CA3C608A}"/>
                </a:ext>
              </a:extLst>
            </p:cNvPr>
            <p:cNvGrpSpPr/>
            <p:nvPr/>
          </p:nvGrpSpPr>
          <p:grpSpPr>
            <a:xfrm>
              <a:off x="2843826" y="3348194"/>
              <a:ext cx="1507444" cy="1377481"/>
              <a:chOff x="2782181" y="2127341"/>
              <a:chExt cx="1507444" cy="137748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360AAD8-E25D-42ED-B739-B233F723F6E3}"/>
                  </a:ext>
                </a:extLst>
              </p:cNvPr>
              <p:cNvGrpSpPr/>
              <p:nvPr/>
            </p:nvGrpSpPr>
            <p:grpSpPr>
              <a:xfrm>
                <a:off x="2782181" y="2127341"/>
                <a:ext cx="1507444" cy="1377481"/>
                <a:chOff x="742761" y="3078553"/>
                <a:chExt cx="1507444" cy="1377481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F2329FD-81D9-49C2-B935-130F7F990959}"/>
                    </a:ext>
                  </a:extLst>
                </p:cNvPr>
                <p:cNvGrpSpPr/>
                <p:nvPr/>
              </p:nvGrpSpPr>
              <p:grpSpPr>
                <a:xfrm>
                  <a:off x="742761" y="3078553"/>
                  <a:ext cx="1445410" cy="975088"/>
                  <a:chOff x="742761" y="3078553"/>
                  <a:chExt cx="1445410" cy="975088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7040470-D062-467F-A626-09C4955028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2761" y="3078553"/>
                    <a:ext cx="0" cy="975088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5D98F5F0-44F5-41BB-ABE1-429CB54F7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018" y="4029643"/>
                    <a:ext cx="1273153" cy="0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C95CCDF-5570-4FBC-801A-234AD3132FCE}"/>
                    </a:ext>
                  </a:extLst>
                </p:cNvPr>
                <p:cNvSpPr/>
                <p:nvPr/>
              </p:nvSpPr>
              <p:spPr>
                <a:xfrm>
                  <a:off x="882963" y="4040115"/>
                  <a:ext cx="1367242" cy="4159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92500"/>
                </a:bodyPr>
                <a:lstStyle/>
                <a:p>
                  <a:pPr algn="ctr"/>
                  <a:r>
                    <a:rPr lang="en-US" sz="2000" dirty="0"/>
                    <a:t>Frequency</a:t>
                  </a:r>
                  <a:endParaRPr lang="LID4096" sz="2000" dirty="0"/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2A93503-E618-43CC-A9EB-9463A576A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077" b="98462" l="2601" r="95954">
                            <a14:foregroundMark x1="3468" y1="96923" x2="9538" y2="83077"/>
                            <a14:foregroundMark x1="11272" y1="75385" x2="13006" y2="58462"/>
                            <a14:foregroundMark x1="14162" y1="52692" x2="15318" y2="31154"/>
                            <a14:foregroundMark x1="16763" y1="22692" x2="18786" y2="14231"/>
                            <a14:foregroundMark x1="23699" y1="7308" x2="30058" y2="4615"/>
                            <a14:foregroundMark x1="95954" y1="98846" x2="91908" y2="90000"/>
                            <a14:foregroundMark x1="89595" y1="84615" x2="86705" y2="67692"/>
                            <a14:foregroundMark x1="85838" y1="59231" x2="83237" y2="26923"/>
                            <a14:foregroundMark x1="82659" y1="21154" x2="78324" y2="10000"/>
                            <a14:foregroundMark x1="75145" y1="8462" x2="67630" y2="3077"/>
                            <a14:foregroundMark x1="62717" y1="4615" x2="35549" y2="4615"/>
                            <a14:backgroundMark x1="4335" y1="75000" x2="12139" y2="7308"/>
                            <a14:backgroundMark x1="15607" y1="78846" x2="31792" y2="15769"/>
                            <a14:backgroundMark x1="42775" y1="77692" x2="43064" y2="27692"/>
                            <a14:backgroundMark x1="56069" y1="23462" x2="64162" y2="88846"/>
                            <a14:backgroundMark x1="75434" y1="78846" x2="71098" y2="3230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29479" y="2209927"/>
                <a:ext cx="1132501" cy="851012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751D955-AD7B-4005-B2EF-C9F201BBAD1A}"/>
                </a:ext>
              </a:extLst>
            </p:cNvPr>
            <p:cNvGrpSpPr/>
            <p:nvPr/>
          </p:nvGrpSpPr>
          <p:grpSpPr>
            <a:xfrm>
              <a:off x="2858981" y="4155891"/>
              <a:ext cx="138125" cy="224545"/>
              <a:chOff x="5292075" y="4245810"/>
              <a:chExt cx="138125" cy="224545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5531EEB-1825-40CA-92DD-BF070529DF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834" y="4350158"/>
                <a:ext cx="44366" cy="120197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4B44E00-3937-48B2-865D-ABB089C33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5834" y="4245810"/>
                <a:ext cx="0" cy="224545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87F2279-5C10-4F39-AD89-E15B91D90A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5923" y="4245810"/>
                <a:ext cx="49911" cy="121294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F596724-6CC2-468F-A45B-AA1DC9BAE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075" y="4367104"/>
                <a:ext cx="43848" cy="1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E630299-B35C-4581-BCFC-C658D7DDE812}"/>
              </a:ext>
            </a:extLst>
          </p:cNvPr>
          <p:cNvGrpSpPr/>
          <p:nvPr/>
        </p:nvGrpSpPr>
        <p:grpSpPr>
          <a:xfrm>
            <a:off x="4425740" y="2550890"/>
            <a:ext cx="138125" cy="224545"/>
            <a:chOff x="5292075" y="4245810"/>
            <a:chExt cx="138125" cy="224545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38A1DCC-C002-4578-91D7-E843B1EFF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4" y="4350158"/>
              <a:ext cx="44366" cy="120197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238986-F492-43C5-B5D2-DD2C4D5032D8}"/>
                </a:ext>
              </a:extLst>
            </p:cNvPr>
            <p:cNvCxnSpPr>
              <a:cxnSpLocks/>
            </p:cNvCxnSpPr>
            <p:nvPr/>
          </p:nvCxnSpPr>
          <p:spPr>
            <a:xfrm>
              <a:off x="5385834" y="4245810"/>
              <a:ext cx="0" cy="224545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C876C7B-B8F4-4B8A-BD4D-DC2A4039D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923" y="4245810"/>
              <a:ext cx="49911" cy="121294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C2D76E6-47A5-4808-A776-8070271C5CD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075" y="4367104"/>
              <a:ext cx="43848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83EE21-F200-488E-A7F2-3A757C576160}"/>
              </a:ext>
            </a:extLst>
          </p:cNvPr>
          <p:cNvGrpSpPr/>
          <p:nvPr/>
        </p:nvGrpSpPr>
        <p:grpSpPr>
          <a:xfrm>
            <a:off x="5789342" y="1458333"/>
            <a:ext cx="4541989" cy="3921900"/>
            <a:chOff x="4265341" y="1458333"/>
            <a:chExt cx="4541989" cy="392190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F0D4798-3419-4E11-BECC-AE1FBE2939CA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4414294" y="2121115"/>
              <a:ext cx="1041378" cy="1296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9A3C93F-A722-4AB0-8AF9-70FC1FEA9C1C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4265341" y="2121115"/>
              <a:ext cx="1190331" cy="151928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EEE96F4-EE8C-4289-82F4-FB5D34644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76" y="2199333"/>
              <a:ext cx="1073642" cy="31809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37C098-7D30-4DDA-A338-0692EE098F29}"/>
                </a:ext>
              </a:extLst>
            </p:cNvPr>
            <p:cNvSpPr/>
            <p:nvPr/>
          </p:nvSpPr>
          <p:spPr>
            <a:xfrm>
              <a:off x="5455672" y="1458333"/>
              <a:ext cx="3351658" cy="13255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 sz="2800" dirty="0"/>
                <a:t>Signals at the same frequency interfere with each other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0188149-237C-B6BC-E14C-B3827D405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969" y="192869"/>
            <a:ext cx="1302165" cy="771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071931-4F55-ACF9-B9F5-27FD611AE9A7}"/>
              </a:ext>
            </a:extLst>
          </p:cNvPr>
          <p:cNvSpPr txBox="1"/>
          <p:nvPr/>
        </p:nvSpPr>
        <p:spPr>
          <a:xfrm>
            <a:off x="10531239" y="114376"/>
            <a:ext cx="897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4G</a:t>
            </a:r>
            <a:endParaRPr lang="en-N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8D2CF-BC5C-A1CD-8E55-7A14223CB848}"/>
              </a:ext>
            </a:extLst>
          </p:cNvPr>
          <p:cNvSpPr txBox="1"/>
          <p:nvPr/>
        </p:nvSpPr>
        <p:spPr>
          <a:xfrm>
            <a:off x="10123820" y="681519"/>
            <a:ext cx="126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ADSL</a:t>
            </a:r>
            <a:endParaRPr lang="en-N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AC0FE-C7F8-7235-B78B-E59938FC1C56}"/>
              </a:ext>
            </a:extLst>
          </p:cNvPr>
          <p:cNvSpPr txBox="1"/>
          <p:nvPr/>
        </p:nvSpPr>
        <p:spPr>
          <a:xfrm>
            <a:off x="11329879" y="241173"/>
            <a:ext cx="126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7920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" grpId="0"/>
      <p:bldP spid="52" grpId="0"/>
      <p:bldP spid="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6FD2-DDC2-4011-812F-C67B90F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44E3-B144-49D9-8114-99524B3B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Stations take turns on a </a:t>
            </a:r>
            <a:r>
              <a:rPr lang="en-GB" i="1" dirty="0"/>
              <a:t>fixed schedule</a:t>
            </a:r>
            <a:r>
              <a:rPr lang="en-GB" dirty="0"/>
              <a:t>. Widely used in telephone/cellular systems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AE5AD-5038-4DF5-BCA4-FD1466AF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EE608-CD8F-4D8A-8F9B-17BF2D47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47</a:t>
            </a:fld>
            <a:endParaRPr lang="LID4096"/>
          </a:p>
        </p:txBody>
      </p:sp>
      <p:pic>
        <p:nvPicPr>
          <p:cNvPr id="7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2AB142AF-FCCD-4DF5-8F8E-DFCE2DBF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38" y="5296743"/>
            <a:ext cx="801188" cy="8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ABD2019C-710D-4184-8310-ED0A9DD97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38" y="4058960"/>
            <a:ext cx="801188" cy="8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A37121BA-AC06-4A80-BF4A-86B77D87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38" y="2821176"/>
            <a:ext cx="801188" cy="8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CAC482B-7555-4B30-B998-559DCC02CF1F}"/>
              </a:ext>
            </a:extLst>
          </p:cNvPr>
          <p:cNvSpPr/>
          <p:nvPr/>
        </p:nvSpPr>
        <p:spPr>
          <a:xfrm>
            <a:off x="3604556" y="3066228"/>
            <a:ext cx="1415679" cy="317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EBBFDA-1A86-4CD3-AB72-9BE585FCE0B1}"/>
              </a:ext>
            </a:extLst>
          </p:cNvPr>
          <p:cNvSpPr/>
          <p:nvPr/>
        </p:nvSpPr>
        <p:spPr>
          <a:xfrm>
            <a:off x="3608992" y="4301010"/>
            <a:ext cx="1411242" cy="317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C5D128-1D80-46CB-A9C0-191BBF8DC25F}"/>
              </a:ext>
            </a:extLst>
          </p:cNvPr>
          <p:cNvSpPr/>
          <p:nvPr/>
        </p:nvSpPr>
        <p:spPr>
          <a:xfrm>
            <a:off x="3611012" y="5538792"/>
            <a:ext cx="1415679" cy="317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FC01B3-3F71-464E-9ECE-F2A04BE179D6}"/>
              </a:ext>
            </a:extLst>
          </p:cNvPr>
          <p:cNvSpPr/>
          <p:nvPr/>
        </p:nvSpPr>
        <p:spPr>
          <a:xfrm>
            <a:off x="7423153" y="4299180"/>
            <a:ext cx="317090" cy="317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E44C6-24EB-49DF-A731-C4C75258CF91}"/>
              </a:ext>
            </a:extLst>
          </p:cNvPr>
          <p:cNvSpPr/>
          <p:nvPr/>
        </p:nvSpPr>
        <p:spPr>
          <a:xfrm>
            <a:off x="6912905" y="4299181"/>
            <a:ext cx="312654" cy="317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27911A-9D37-477E-AF2A-50DC35701A9B}"/>
              </a:ext>
            </a:extLst>
          </p:cNvPr>
          <p:cNvSpPr/>
          <p:nvPr/>
        </p:nvSpPr>
        <p:spPr>
          <a:xfrm>
            <a:off x="7937837" y="4299179"/>
            <a:ext cx="317090" cy="317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04A63F-862C-404B-BF1A-6711A824FEFB}"/>
              </a:ext>
            </a:extLst>
          </p:cNvPr>
          <p:cNvSpPr/>
          <p:nvPr/>
        </p:nvSpPr>
        <p:spPr>
          <a:xfrm>
            <a:off x="8962769" y="4299180"/>
            <a:ext cx="317090" cy="317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877C5-4C04-42C1-912A-83B2A79BA9E8}"/>
              </a:ext>
            </a:extLst>
          </p:cNvPr>
          <p:cNvSpPr/>
          <p:nvPr/>
        </p:nvSpPr>
        <p:spPr>
          <a:xfrm>
            <a:off x="8452521" y="4299181"/>
            <a:ext cx="312654" cy="317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802FDA-253A-4568-9835-92D5A72C2CA0}"/>
              </a:ext>
            </a:extLst>
          </p:cNvPr>
          <p:cNvSpPr/>
          <p:nvPr/>
        </p:nvSpPr>
        <p:spPr>
          <a:xfrm>
            <a:off x="9477452" y="4299179"/>
            <a:ext cx="317090" cy="317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D311903-DC45-4609-B715-D9A59816815C}"/>
              </a:ext>
            </a:extLst>
          </p:cNvPr>
          <p:cNvSpPr/>
          <p:nvPr/>
        </p:nvSpPr>
        <p:spPr>
          <a:xfrm>
            <a:off x="5927502" y="3066228"/>
            <a:ext cx="510248" cy="281863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BD00A-03B6-4B4F-8BB2-E3C28AFABCAE}"/>
              </a:ext>
            </a:extLst>
          </p:cNvPr>
          <p:cNvCxnSpPr>
            <a:cxnSpLocks/>
          </p:cNvCxnSpPr>
          <p:nvPr/>
        </p:nvCxnSpPr>
        <p:spPr>
          <a:xfrm flipV="1">
            <a:off x="5020235" y="3227296"/>
            <a:ext cx="4303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1E2639-AD60-4057-A140-60EAB5A9F374}"/>
              </a:ext>
            </a:extLst>
          </p:cNvPr>
          <p:cNvCxnSpPr>
            <a:cxnSpLocks/>
          </p:cNvCxnSpPr>
          <p:nvPr/>
        </p:nvCxnSpPr>
        <p:spPr>
          <a:xfrm flipV="1">
            <a:off x="5026691" y="4455461"/>
            <a:ext cx="4303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4DA9CB-FCEA-407B-8C9F-B1B276E934DE}"/>
              </a:ext>
            </a:extLst>
          </p:cNvPr>
          <p:cNvCxnSpPr>
            <a:cxnSpLocks/>
          </p:cNvCxnSpPr>
          <p:nvPr/>
        </p:nvCxnSpPr>
        <p:spPr>
          <a:xfrm flipV="1">
            <a:off x="5026691" y="5694384"/>
            <a:ext cx="4303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C45CD9-E7BB-4CB5-8877-52EE1F79EB1D}"/>
              </a:ext>
            </a:extLst>
          </p:cNvPr>
          <p:cNvCxnSpPr>
            <a:cxnSpLocks/>
          </p:cNvCxnSpPr>
          <p:nvPr/>
        </p:nvCxnSpPr>
        <p:spPr>
          <a:xfrm flipV="1">
            <a:off x="10017835" y="4444703"/>
            <a:ext cx="4303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C2339-7065-46AA-8177-A5037CDAC5B4}"/>
              </a:ext>
            </a:extLst>
          </p:cNvPr>
          <p:cNvSpPr/>
          <p:nvPr/>
        </p:nvSpPr>
        <p:spPr>
          <a:xfrm>
            <a:off x="6933019" y="2443693"/>
            <a:ext cx="3406560" cy="1325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i="1" dirty="0"/>
              <a:t>Guard time </a:t>
            </a:r>
            <a:r>
              <a:rPr lang="en-US" sz="2800" dirty="0"/>
              <a:t>protects against small variations in timing</a:t>
            </a:r>
            <a:endParaRPr lang="en-US" sz="28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6844D5-4450-4EA6-8124-BD46DA0B3F3B}"/>
              </a:ext>
            </a:extLst>
          </p:cNvPr>
          <p:cNvCxnSpPr>
            <a:cxnSpLocks/>
          </p:cNvCxnSpPr>
          <p:nvPr/>
        </p:nvCxnSpPr>
        <p:spPr>
          <a:xfrm>
            <a:off x="9380168" y="3870905"/>
            <a:ext cx="0" cy="3664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AA2039-3A41-442C-82BE-5FBE82419E44}"/>
              </a:ext>
            </a:extLst>
          </p:cNvPr>
          <p:cNvCxnSpPr>
            <a:cxnSpLocks/>
          </p:cNvCxnSpPr>
          <p:nvPr/>
        </p:nvCxnSpPr>
        <p:spPr>
          <a:xfrm>
            <a:off x="8865594" y="3870905"/>
            <a:ext cx="0" cy="3664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D460AD-DA1F-4362-AD0C-5532C8CBA463}"/>
              </a:ext>
            </a:extLst>
          </p:cNvPr>
          <p:cNvCxnSpPr>
            <a:cxnSpLocks/>
          </p:cNvCxnSpPr>
          <p:nvPr/>
        </p:nvCxnSpPr>
        <p:spPr>
          <a:xfrm>
            <a:off x="8349226" y="3870905"/>
            <a:ext cx="0" cy="3664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45509B-732C-4D7E-9AB7-15634961E11B}"/>
              </a:ext>
            </a:extLst>
          </p:cNvPr>
          <p:cNvCxnSpPr>
            <a:cxnSpLocks/>
          </p:cNvCxnSpPr>
          <p:nvPr/>
        </p:nvCxnSpPr>
        <p:spPr>
          <a:xfrm>
            <a:off x="7834652" y="3870905"/>
            <a:ext cx="0" cy="3664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85C5F5-6460-4D38-94AF-35FA1B5CAE9F}"/>
              </a:ext>
            </a:extLst>
          </p:cNvPr>
          <p:cNvCxnSpPr>
            <a:cxnSpLocks/>
          </p:cNvCxnSpPr>
          <p:nvPr/>
        </p:nvCxnSpPr>
        <p:spPr>
          <a:xfrm>
            <a:off x="7327250" y="3870905"/>
            <a:ext cx="0" cy="3664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731E73-7138-4686-A402-D33005595C24}"/>
              </a:ext>
            </a:extLst>
          </p:cNvPr>
          <p:cNvSpPr txBox="1"/>
          <p:nvPr/>
        </p:nvSpPr>
        <p:spPr>
          <a:xfrm>
            <a:off x="7981951" y="4704119"/>
            <a:ext cx="125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0FCDE-3B78-4978-ABA2-7C695CE9202B}"/>
              </a:ext>
            </a:extLst>
          </p:cNvPr>
          <p:cNvSpPr/>
          <p:nvPr/>
        </p:nvSpPr>
        <p:spPr>
          <a:xfrm>
            <a:off x="6824462" y="5310514"/>
            <a:ext cx="3623674" cy="685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Why these gaps?</a:t>
            </a:r>
            <a:endParaRPr lang="LID4096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BDF2F1-37FB-4F4F-B06A-00DFB6A2314E}"/>
              </a:ext>
            </a:extLst>
          </p:cNvPr>
          <p:cNvSpPr/>
          <p:nvPr/>
        </p:nvSpPr>
        <p:spPr>
          <a:xfrm>
            <a:off x="1267146" y="1295703"/>
            <a:ext cx="9657708" cy="510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How does each station know when to send?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9919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44" grpId="0"/>
      <p:bldP spid="45" grpId="0" animBg="1"/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98C0-3A8A-41E1-9832-B2BA3D1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2141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Stations send at the same time, at the same frequency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Receiver figures out who sent what</a:t>
            </a:r>
          </a:p>
          <a:p>
            <a:r>
              <a:rPr lang="en-US" dirty="0"/>
              <a:t>If a station sends </a:t>
            </a:r>
            <a:r>
              <a:rPr lang="en-US" b="1" dirty="0"/>
              <a:t>1</a:t>
            </a:r>
            <a:r>
              <a:rPr lang="en-US" dirty="0"/>
              <a:t>, the receiver computes </a:t>
            </a:r>
            <a:r>
              <a:rPr lang="en-US" b="1" dirty="0"/>
              <a:t>1</a:t>
            </a:r>
            <a:endParaRPr lang="en-US" dirty="0"/>
          </a:p>
          <a:p>
            <a:r>
              <a:rPr lang="en-US" dirty="0"/>
              <a:t>If a station sends </a:t>
            </a:r>
            <a:r>
              <a:rPr lang="en-US" b="1" dirty="0"/>
              <a:t>nothing</a:t>
            </a:r>
            <a:r>
              <a:rPr lang="en-US" dirty="0"/>
              <a:t>, receiver computes </a:t>
            </a:r>
            <a:r>
              <a:rPr lang="en-US" b="1" dirty="0"/>
              <a:t>0</a:t>
            </a:r>
            <a:endParaRPr lang="en-US" dirty="0"/>
          </a:p>
          <a:p>
            <a:r>
              <a:rPr lang="en-US" dirty="0"/>
              <a:t>If a station sends </a:t>
            </a:r>
            <a:r>
              <a:rPr lang="en-US" b="1" dirty="0"/>
              <a:t>0</a:t>
            </a:r>
            <a:r>
              <a:rPr lang="en-US" dirty="0"/>
              <a:t>, the receiver computes </a:t>
            </a:r>
            <a:r>
              <a:rPr lang="en-US" b="1" dirty="0"/>
              <a:t>-1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48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</p:spTree>
    <p:extLst>
      <p:ext uri="{BB962C8B-B14F-4D97-AF65-F5344CB8AC3E}">
        <p14:creationId xmlns:p14="http://schemas.microsoft.com/office/powerpoint/2010/main" val="164916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98C0-3A8A-41E1-9832-B2BA3D1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58040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bit is split into </a:t>
            </a:r>
            <a:r>
              <a:rPr lang="en-US" i="1" dirty="0"/>
              <a:t>chips</a:t>
            </a:r>
            <a:r>
              <a:rPr lang="en-US" dirty="0"/>
              <a:t>. Each station is assigned a </a:t>
            </a:r>
            <a:r>
              <a:rPr lang="en-US" i="1" dirty="0"/>
              <a:t>chip sequence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49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  <p:pic>
        <p:nvPicPr>
          <p:cNvPr id="10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81293D3C-5A39-4762-AB10-830723AF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0" y="3162748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49E8C-AF00-4FD1-8843-3E873F2AD260}"/>
              </a:ext>
            </a:extLst>
          </p:cNvPr>
          <p:cNvSpPr txBox="1"/>
          <p:nvPr/>
        </p:nvSpPr>
        <p:spPr>
          <a:xfrm>
            <a:off x="4460838" y="25420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2E284-BB77-4286-BCE5-E6A9A77ADE95}"/>
              </a:ext>
            </a:extLst>
          </p:cNvPr>
          <p:cNvSpPr txBox="1"/>
          <p:nvPr/>
        </p:nvSpPr>
        <p:spPr>
          <a:xfrm>
            <a:off x="8356899" y="25420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DB50C-7887-459E-8B8B-8C381185D1E7}"/>
              </a:ext>
            </a:extLst>
          </p:cNvPr>
          <p:cNvSpPr txBox="1"/>
          <p:nvPr/>
        </p:nvSpPr>
        <p:spPr>
          <a:xfrm>
            <a:off x="3331717" y="3277333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1 -1 -1 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3E2C7-DAA2-417D-801C-8B9A6444D368}"/>
              </a:ext>
            </a:extLst>
          </p:cNvPr>
          <p:cNvSpPr txBox="1"/>
          <p:nvPr/>
        </p:nvSpPr>
        <p:spPr>
          <a:xfrm>
            <a:off x="7230238" y="3277333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 1  1 -1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212A5-882D-4254-8700-370C40FA137E}"/>
              </a:ext>
            </a:extLst>
          </p:cNvPr>
          <p:cNvSpPr txBox="1"/>
          <p:nvPr/>
        </p:nvSpPr>
        <p:spPr>
          <a:xfrm>
            <a:off x="1752876" y="3310916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C02F36-2A3D-49F6-A140-B60D48369B46}"/>
              </a:ext>
            </a:extLst>
          </p:cNvPr>
          <p:cNvCxnSpPr>
            <a:stCxn id="19" idx="0"/>
            <a:endCxn id="15" idx="2"/>
          </p:cNvCxnSpPr>
          <p:nvPr/>
        </p:nvCxnSpPr>
        <p:spPr>
          <a:xfrm flipV="1">
            <a:off x="4625120" y="3800554"/>
            <a:ext cx="1" cy="4089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A6A2107-3E88-4CA2-A806-2A281F515BFB}"/>
              </a:ext>
            </a:extLst>
          </p:cNvPr>
          <p:cNvSpPr/>
          <p:nvPr/>
        </p:nvSpPr>
        <p:spPr>
          <a:xfrm>
            <a:off x="3234793" y="4209463"/>
            <a:ext cx="2780653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A’s chip sequence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2201AE-450C-46BE-8135-53A477CF2595}"/>
              </a:ext>
            </a:extLst>
          </p:cNvPr>
          <p:cNvCxnSpPr>
            <a:cxnSpLocks/>
            <a:stCxn id="30" idx="0"/>
            <a:endCxn id="24" idx="2"/>
          </p:cNvCxnSpPr>
          <p:nvPr/>
        </p:nvCxnSpPr>
        <p:spPr>
          <a:xfrm flipH="1" flipV="1">
            <a:off x="8523642" y="3800553"/>
            <a:ext cx="8967" cy="3914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9EEEC-1AC4-43D4-895F-4AAB19915997}"/>
              </a:ext>
            </a:extLst>
          </p:cNvPr>
          <p:cNvSpPr/>
          <p:nvPr/>
        </p:nvSpPr>
        <p:spPr>
          <a:xfrm>
            <a:off x="6870558" y="4191982"/>
            <a:ext cx="3324101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Inverted chip sequence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DAFCBA-506F-4512-8B69-864CD0CDC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57" y="2952039"/>
            <a:ext cx="2943604" cy="4415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F622EF-EC66-44F4-8B6D-23F3AF01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5" y="2952039"/>
            <a:ext cx="2943607" cy="4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5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24" grpId="0"/>
      <p:bldP spid="25" grpId="0"/>
      <p:bldP spid="1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3746-BD52-450B-B146-8806C761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transport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1BE2-6E48-4444-96D7-E4C1A15C6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Well-known mediums: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Copper cables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Optical fibers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Radio waves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3651D6-8766-4793-863D-C4A3BA494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0" y="1825625"/>
            <a:ext cx="4340189" cy="435133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Other possible of mediums: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Postal service</a:t>
            </a:r>
            <a:br>
              <a:rPr lang="en-US" dirty="0"/>
            </a:br>
            <a:r>
              <a:rPr lang="en-US" dirty="0"/>
              <a:t>(“snail mail”)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 truck full of SSD drives</a:t>
            </a:r>
          </a:p>
          <a:p>
            <a:pPr marL="514350" indent="-514350">
              <a:buAutoNum type="arabicPeriod"/>
            </a:pPr>
            <a:r>
              <a:rPr lang="en-US" dirty="0"/>
              <a:t>Trained pigeons with USB drives attached to their feet</a:t>
            </a:r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0C660-A2DD-487A-9DAF-BF472EC5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5045D-6186-4497-871E-3CFE90A2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9554F-E8AF-4F2E-BA05-5644BA5A52D4}"/>
              </a:ext>
            </a:extLst>
          </p:cNvPr>
          <p:cNvSpPr/>
          <p:nvPr/>
        </p:nvSpPr>
        <p:spPr>
          <a:xfrm>
            <a:off x="1102760" y="1543504"/>
            <a:ext cx="9986481" cy="582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think of mediums used for computer networks?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D7F93-EA00-48CC-9B4C-27F3CF1B38BE}"/>
              </a:ext>
            </a:extLst>
          </p:cNvPr>
          <p:cNvSpPr/>
          <p:nvPr/>
        </p:nvSpPr>
        <p:spPr>
          <a:xfrm>
            <a:off x="704850" y="4494581"/>
            <a:ext cx="3886200" cy="16398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A medium allows you to transport data from one place to another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9442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6" grpId="2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98C0-3A8A-41E1-9832-B2BA3D1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52564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bit is split into </a:t>
            </a:r>
            <a:r>
              <a:rPr lang="en-US" i="1" dirty="0"/>
              <a:t>chips</a:t>
            </a:r>
            <a:r>
              <a:rPr lang="en-US" dirty="0"/>
              <a:t>. Each station is assigned a </a:t>
            </a:r>
            <a:r>
              <a:rPr lang="en-US" i="1" dirty="0"/>
              <a:t>chip sequence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50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  <p:pic>
        <p:nvPicPr>
          <p:cNvPr id="8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AE712A09-9ABF-4D66-8961-953859F0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5399330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D7E9A7D3-7413-4FCF-9B94-7E8D18A2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4281039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81293D3C-5A39-4762-AB10-830723AF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0" y="3162748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7DB50C-7887-459E-8B8B-8C381185D1E7}"/>
              </a:ext>
            </a:extLst>
          </p:cNvPr>
          <p:cNvSpPr txBox="1"/>
          <p:nvPr/>
        </p:nvSpPr>
        <p:spPr>
          <a:xfrm>
            <a:off x="3331717" y="3277333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1 -1 -1 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1DCE7D-13A2-4FBD-AE9E-5A982D80DB34}"/>
              </a:ext>
            </a:extLst>
          </p:cNvPr>
          <p:cNvSpPr txBox="1"/>
          <p:nvPr/>
        </p:nvSpPr>
        <p:spPr>
          <a:xfrm>
            <a:off x="3331717" y="4395624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-1 -1  1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90AC08-AECE-4A69-AC8B-4F32EEE2297E}"/>
              </a:ext>
            </a:extLst>
          </p:cNvPr>
          <p:cNvSpPr txBox="1"/>
          <p:nvPr/>
        </p:nvSpPr>
        <p:spPr>
          <a:xfrm>
            <a:off x="3331717" y="5513915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 1 -1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3E2C7-DAA2-417D-801C-8B9A6444D368}"/>
              </a:ext>
            </a:extLst>
          </p:cNvPr>
          <p:cNvSpPr txBox="1"/>
          <p:nvPr/>
        </p:nvSpPr>
        <p:spPr>
          <a:xfrm>
            <a:off x="7230238" y="3277333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 1  1 -1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212A5-882D-4254-8700-370C40FA137E}"/>
              </a:ext>
            </a:extLst>
          </p:cNvPr>
          <p:cNvSpPr txBox="1"/>
          <p:nvPr/>
        </p:nvSpPr>
        <p:spPr>
          <a:xfrm>
            <a:off x="1752876" y="3310916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CB89F-4D6A-475B-9610-915AFBC36243}"/>
              </a:ext>
            </a:extLst>
          </p:cNvPr>
          <p:cNvSpPr txBox="1"/>
          <p:nvPr/>
        </p:nvSpPr>
        <p:spPr>
          <a:xfrm>
            <a:off x="1752876" y="4427805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1805C-A09A-4896-B5BB-E6B19285927C}"/>
              </a:ext>
            </a:extLst>
          </p:cNvPr>
          <p:cNvSpPr txBox="1"/>
          <p:nvPr/>
        </p:nvSpPr>
        <p:spPr>
          <a:xfrm>
            <a:off x="1747680" y="5544693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59C6C6-9DF1-4DC8-ADD3-28636EB41FDF}"/>
              </a:ext>
            </a:extLst>
          </p:cNvPr>
          <p:cNvSpPr txBox="1"/>
          <p:nvPr/>
        </p:nvSpPr>
        <p:spPr>
          <a:xfrm>
            <a:off x="4460838" y="25420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365E2D-8EE3-4E1A-ADC1-2E810A40A630}"/>
              </a:ext>
            </a:extLst>
          </p:cNvPr>
          <p:cNvSpPr txBox="1"/>
          <p:nvPr/>
        </p:nvSpPr>
        <p:spPr>
          <a:xfrm>
            <a:off x="8356899" y="25420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D59744-4CDD-4FDB-9068-EB7A0577A07E}"/>
              </a:ext>
            </a:extLst>
          </p:cNvPr>
          <p:cNvSpPr txBox="1"/>
          <p:nvPr/>
        </p:nvSpPr>
        <p:spPr>
          <a:xfrm>
            <a:off x="7230238" y="4364846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 1 -1 -1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88B04A-14FD-47C8-82CA-CA716BEDFC1D}"/>
              </a:ext>
            </a:extLst>
          </p:cNvPr>
          <p:cNvSpPr txBox="1"/>
          <p:nvPr/>
        </p:nvSpPr>
        <p:spPr>
          <a:xfrm>
            <a:off x="7230238" y="5483137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 1 -1  1</a:t>
            </a:r>
          </a:p>
        </p:txBody>
      </p:sp>
    </p:spTree>
    <p:extLst>
      <p:ext uri="{BB962C8B-B14F-4D97-AF65-F5344CB8AC3E}">
        <p14:creationId xmlns:p14="http://schemas.microsoft.com/office/powerpoint/2010/main" val="1711775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98C0-3A8A-41E1-9832-B2BA3D1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825625"/>
            <a:ext cx="75148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bit is split into </a:t>
            </a:r>
            <a:r>
              <a:rPr lang="en-US" i="1" dirty="0"/>
              <a:t>chips</a:t>
            </a:r>
            <a:r>
              <a:rPr lang="en-US" dirty="0"/>
              <a:t>. Each station is assigned a </a:t>
            </a:r>
            <a:r>
              <a:rPr lang="en-US" i="1" dirty="0"/>
              <a:t>chip sequence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51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  <p:pic>
        <p:nvPicPr>
          <p:cNvPr id="8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AE712A09-9ABF-4D66-8961-953859F0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5399330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D7E9A7D3-7413-4FCF-9B94-7E8D18A2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4281039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81293D3C-5A39-4762-AB10-830723AF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0" y="3162748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7DB50C-7887-459E-8B8B-8C381185D1E7}"/>
              </a:ext>
            </a:extLst>
          </p:cNvPr>
          <p:cNvSpPr txBox="1"/>
          <p:nvPr/>
        </p:nvSpPr>
        <p:spPr>
          <a:xfrm>
            <a:off x="3331717" y="3277333"/>
            <a:ext cx="258680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1 -1 -1 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1DCE7D-13A2-4FBD-AE9E-5A982D80DB34}"/>
              </a:ext>
            </a:extLst>
          </p:cNvPr>
          <p:cNvSpPr txBox="1"/>
          <p:nvPr/>
        </p:nvSpPr>
        <p:spPr>
          <a:xfrm>
            <a:off x="3331717" y="4395624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-1 -1  1 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90AC08-AECE-4A69-AC8B-4F32EEE2297E}"/>
              </a:ext>
            </a:extLst>
          </p:cNvPr>
          <p:cNvSpPr txBox="1"/>
          <p:nvPr/>
        </p:nvSpPr>
        <p:spPr>
          <a:xfrm>
            <a:off x="3331717" y="5513915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 1 -1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3E2C7-DAA2-417D-801C-8B9A6444D368}"/>
              </a:ext>
            </a:extLst>
          </p:cNvPr>
          <p:cNvSpPr txBox="1"/>
          <p:nvPr/>
        </p:nvSpPr>
        <p:spPr>
          <a:xfrm>
            <a:off x="7230238" y="3277333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 1  1 -1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212A5-882D-4254-8700-370C40FA137E}"/>
              </a:ext>
            </a:extLst>
          </p:cNvPr>
          <p:cNvSpPr txBox="1"/>
          <p:nvPr/>
        </p:nvSpPr>
        <p:spPr>
          <a:xfrm>
            <a:off x="1752876" y="3310916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CB89F-4D6A-475B-9610-915AFBC36243}"/>
              </a:ext>
            </a:extLst>
          </p:cNvPr>
          <p:cNvSpPr txBox="1"/>
          <p:nvPr/>
        </p:nvSpPr>
        <p:spPr>
          <a:xfrm>
            <a:off x="1752876" y="4427805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1805C-A09A-4896-B5BB-E6B19285927C}"/>
              </a:ext>
            </a:extLst>
          </p:cNvPr>
          <p:cNvSpPr txBox="1"/>
          <p:nvPr/>
        </p:nvSpPr>
        <p:spPr>
          <a:xfrm>
            <a:off x="1747680" y="5544693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59C6C6-9DF1-4DC8-ADD3-28636EB41FDF}"/>
              </a:ext>
            </a:extLst>
          </p:cNvPr>
          <p:cNvSpPr txBox="1"/>
          <p:nvPr/>
        </p:nvSpPr>
        <p:spPr>
          <a:xfrm>
            <a:off x="4460838" y="25420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365E2D-8EE3-4E1A-ADC1-2E810A40A630}"/>
              </a:ext>
            </a:extLst>
          </p:cNvPr>
          <p:cNvSpPr txBox="1"/>
          <p:nvPr/>
        </p:nvSpPr>
        <p:spPr>
          <a:xfrm>
            <a:off x="8356899" y="25420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D59744-4CDD-4FDB-9068-EB7A0577A07E}"/>
              </a:ext>
            </a:extLst>
          </p:cNvPr>
          <p:cNvSpPr txBox="1"/>
          <p:nvPr/>
        </p:nvSpPr>
        <p:spPr>
          <a:xfrm>
            <a:off x="7230238" y="4364846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 1 -1 -1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88B04A-14FD-47C8-82CA-CA716BEDFC1D}"/>
              </a:ext>
            </a:extLst>
          </p:cNvPr>
          <p:cNvSpPr txBox="1"/>
          <p:nvPr/>
        </p:nvSpPr>
        <p:spPr>
          <a:xfrm>
            <a:off x="7230238" y="5483137"/>
            <a:ext cx="258680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 1 -1 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B4881-D7BA-4C3F-9FE1-0398891F5F8F}"/>
              </a:ext>
            </a:extLst>
          </p:cNvPr>
          <p:cNvSpPr txBox="1"/>
          <p:nvPr/>
        </p:nvSpPr>
        <p:spPr>
          <a:xfrm>
            <a:off x="2917323" y="3277333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A7079-C8AC-4DB4-87F9-A91AC5DCDBE4}"/>
              </a:ext>
            </a:extLst>
          </p:cNvPr>
          <p:cNvSpPr txBox="1"/>
          <p:nvPr/>
        </p:nvSpPr>
        <p:spPr>
          <a:xfrm>
            <a:off x="2917323" y="4395624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EE628-6AFE-4BF7-82AC-6CF3C23956FE}"/>
              </a:ext>
            </a:extLst>
          </p:cNvPr>
          <p:cNvSpPr txBox="1"/>
          <p:nvPr/>
        </p:nvSpPr>
        <p:spPr>
          <a:xfrm>
            <a:off x="2917323" y="55094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02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8" grpId="0"/>
      <p:bldP spid="29" grpId="0"/>
      <p:bldP spid="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98C0-3A8A-41E1-9832-B2BA3D1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5901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bit is split into </a:t>
            </a:r>
            <a:r>
              <a:rPr lang="en-US" i="1" dirty="0"/>
              <a:t>chips</a:t>
            </a:r>
            <a:r>
              <a:rPr lang="en-US" dirty="0"/>
              <a:t>. Each station is assigned a </a:t>
            </a:r>
            <a:r>
              <a:rPr lang="en-US" i="1" dirty="0"/>
              <a:t>chip sequence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52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  <p:pic>
        <p:nvPicPr>
          <p:cNvPr id="8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AE712A09-9ABF-4D66-8961-953859F0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5399330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D7E9A7D3-7413-4FCF-9B94-7E8D18A2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4281039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81293D3C-5A39-4762-AB10-830723AF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0" y="3162748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7DB50C-7887-459E-8B8B-8C381185D1E7}"/>
              </a:ext>
            </a:extLst>
          </p:cNvPr>
          <p:cNvSpPr txBox="1"/>
          <p:nvPr/>
        </p:nvSpPr>
        <p:spPr>
          <a:xfrm>
            <a:off x="3331717" y="3277333"/>
            <a:ext cx="258680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1 -1 -1 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212A5-882D-4254-8700-370C40FA137E}"/>
              </a:ext>
            </a:extLst>
          </p:cNvPr>
          <p:cNvSpPr txBox="1"/>
          <p:nvPr/>
        </p:nvSpPr>
        <p:spPr>
          <a:xfrm>
            <a:off x="1752876" y="3310916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CB89F-4D6A-475B-9610-915AFBC36243}"/>
              </a:ext>
            </a:extLst>
          </p:cNvPr>
          <p:cNvSpPr txBox="1"/>
          <p:nvPr/>
        </p:nvSpPr>
        <p:spPr>
          <a:xfrm>
            <a:off x="1752876" y="4427805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1805C-A09A-4896-B5BB-E6B19285927C}"/>
              </a:ext>
            </a:extLst>
          </p:cNvPr>
          <p:cNvSpPr txBox="1"/>
          <p:nvPr/>
        </p:nvSpPr>
        <p:spPr>
          <a:xfrm>
            <a:off x="1747680" y="5544693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88B04A-14FD-47C8-82CA-CA716BEDFC1D}"/>
              </a:ext>
            </a:extLst>
          </p:cNvPr>
          <p:cNvSpPr txBox="1"/>
          <p:nvPr/>
        </p:nvSpPr>
        <p:spPr>
          <a:xfrm>
            <a:off x="3331717" y="5509409"/>
            <a:ext cx="258680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 1 -1 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B4881-D7BA-4C3F-9FE1-0398891F5F8F}"/>
              </a:ext>
            </a:extLst>
          </p:cNvPr>
          <p:cNvSpPr txBox="1"/>
          <p:nvPr/>
        </p:nvSpPr>
        <p:spPr>
          <a:xfrm>
            <a:off x="2917323" y="3277333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A7079-C8AC-4DB4-87F9-A91AC5DCDBE4}"/>
              </a:ext>
            </a:extLst>
          </p:cNvPr>
          <p:cNvSpPr txBox="1"/>
          <p:nvPr/>
        </p:nvSpPr>
        <p:spPr>
          <a:xfrm>
            <a:off x="2917323" y="4395624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EE628-6AFE-4BF7-82AC-6CF3C23956FE}"/>
              </a:ext>
            </a:extLst>
          </p:cNvPr>
          <p:cNvSpPr txBox="1"/>
          <p:nvPr/>
        </p:nvSpPr>
        <p:spPr>
          <a:xfrm>
            <a:off x="2917323" y="55094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7D63CE-840B-4058-86EE-D4AAB9A5D14D}"/>
                  </a:ext>
                </a:extLst>
              </p:cNvPr>
              <p:cNvSpPr txBox="1"/>
              <p:nvPr/>
            </p:nvSpPr>
            <p:spPr>
              <a:xfrm>
                <a:off x="6725529" y="4395624"/>
                <a:ext cx="333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7D63CE-840B-4058-86EE-D4AAB9A5D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9" y="4395624"/>
                <a:ext cx="333487" cy="523220"/>
              </a:xfrm>
              <a:prstGeom prst="rect">
                <a:avLst/>
              </a:prstGeom>
              <a:blipFill>
                <a:blip r:embed="rId3"/>
                <a:stretch>
                  <a:fillRect l="-7407" r="-3703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CF2E334-8488-4E3E-AE8C-5E85FE2B39B3}"/>
              </a:ext>
            </a:extLst>
          </p:cNvPr>
          <p:cNvSpPr/>
          <p:nvPr/>
        </p:nvSpPr>
        <p:spPr>
          <a:xfrm>
            <a:off x="5999182" y="3288091"/>
            <a:ext cx="521951" cy="2755296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DB59A-1423-44D6-98D1-04F6A95AF543}"/>
              </a:ext>
            </a:extLst>
          </p:cNvPr>
          <p:cNvSpPr txBox="1"/>
          <p:nvPr/>
        </p:nvSpPr>
        <p:spPr>
          <a:xfrm>
            <a:off x="7330437" y="4395624"/>
            <a:ext cx="258680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0  0 -2  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00000CB-B2CA-4517-BF24-297BC7FD9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9" y="2720544"/>
            <a:ext cx="3091470" cy="463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64B441-3E4A-485E-94C9-E2078676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78" y="4967463"/>
            <a:ext cx="3091473" cy="4637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5291D2-B293-44A9-B1AF-8251EF138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48" y="3398798"/>
            <a:ext cx="3079646" cy="9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4" grpId="0"/>
      <p:bldP spid="34" grpId="1"/>
      <p:bldP spid="11" grpId="0" animBg="1"/>
      <p:bldP spid="11" grpId="1" animBg="1"/>
      <p:bldP spid="3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98C0-3A8A-41E1-9832-B2BA3D1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2141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Stations send at the same time, at the same frequency.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Receiver figures out who sent what.</a:t>
            </a:r>
          </a:p>
          <a:p>
            <a:r>
              <a:rPr lang="en-US" dirty="0"/>
              <a:t>If a station sends </a:t>
            </a:r>
            <a:r>
              <a:rPr lang="en-US" b="1" dirty="0"/>
              <a:t>1</a:t>
            </a:r>
            <a:r>
              <a:rPr lang="en-US" dirty="0"/>
              <a:t>, the receiver computes </a:t>
            </a:r>
            <a:r>
              <a:rPr lang="en-US" b="1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If a station sends </a:t>
            </a:r>
            <a:r>
              <a:rPr lang="en-US" b="1" dirty="0"/>
              <a:t>nothing</a:t>
            </a:r>
            <a:r>
              <a:rPr lang="en-US" dirty="0"/>
              <a:t>, receiver computes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If a station sends </a:t>
            </a:r>
            <a:r>
              <a:rPr lang="en-US" b="1" dirty="0"/>
              <a:t>0</a:t>
            </a:r>
            <a:r>
              <a:rPr lang="en-US" dirty="0"/>
              <a:t>, the receiver computes </a:t>
            </a:r>
            <a:r>
              <a:rPr lang="en-US" b="1" dirty="0"/>
              <a:t>-1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53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</p:spTree>
    <p:extLst>
      <p:ext uri="{BB962C8B-B14F-4D97-AF65-F5344CB8AC3E}">
        <p14:creationId xmlns:p14="http://schemas.microsoft.com/office/powerpoint/2010/main" val="559549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98C0-3A8A-41E1-9832-B2BA3D1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5901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bit is split into </a:t>
            </a:r>
            <a:r>
              <a:rPr lang="en-US" i="1" dirty="0"/>
              <a:t>chips</a:t>
            </a:r>
            <a:r>
              <a:rPr lang="en-US" dirty="0"/>
              <a:t>. Each station is assigned a </a:t>
            </a:r>
            <a:r>
              <a:rPr lang="en-US" i="1" dirty="0"/>
              <a:t>chip sequence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54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  <p:pic>
        <p:nvPicPr>
          <p:cNvPr id="8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AE712A09-9ABF-4D66-8961-953859F0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5399330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D7E9A7D3-7413-4FCF-9B94-7E8D18A2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4281039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81293D3C-5A39-4762-AB10-830723AF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0" y="3162748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4212A5-882D-4254-8700-370C40FA137E}"/>
              </a:ext>
            </a:extLst>
          </p:cNvPr>
          <p:cNvSpPr txBox="1"/>
          <p:nvPr/>
        </p:nvSpPr>
        <p:spPr>
          <a:xfrm>
            <a:off x="1752876" y="3310916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CB89F-4D6A-475B-9610-915AFBC36243}"/>
              </a:ext>
            </a:extLst>
          </p:cNvPr>
          <p:cNvSpPr txBox="1"/>
          <p:nvPr/>
        </p:nvSpPr>
        <p:spPr>
          <a:xfrm>
            <a:off x="1752876" y="4427805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1805C-A09A-4896-B5BB-E6B19285927C}"/>
              </a:ext>
            </a:extLst>
          </p:cNvPr>
          <p:cNvSpPr txBox="1"/>
          <p:nvPr/>
        </p:nvSpPr>
        <p:spPr>
          <a:xfrm>
            <a:off x="1747680" y="5544693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B4881-D7BA-4C3F-9FE1-0398891F5F8F}"/>
              </a:ext>
            </a:extLst>
          </p:cNvPr>
          <p:cNvSpPr txBox="1"/>
          <p:nvPr/>
        </p:nvSpPr>
        <p:spPr>
          <a:xfrm>
            <a:off x="2917323" y="3277333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A7079-C8AC-4DB4-87F9-A91AC5DCDBE4}"/>
              </a:ext>
            </a:extLst>
          </p:cNvPr>
          <p:cNvSpPr txBox="1"/>
          <p:nvPr/>
        </p:nvSpPr>
        <p:spPr>
          <a:xfrm>
            <a:off x="2917323" y="4395624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EE628-6AFE-4BF7-82AC-6CF3C23956FE}"/>
              </a:ext>
            </a:extLst>
          </p:cNvPr>
          <p:cNvSpPr txBox="1"/>
          <p:nvPr/>
        </p:nvSpPr>
        <p:spPr>
          <a:xfrm>
            <a:off x="2917323" y="55094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DB59A-1423-44D6-98D1-04F6A95AF543}"/>
              </a:ext>
            </a:extLst>
          </p:cNvPr>
          <p:cNvSpPr txBox="1"/>
          <p:nvPr/>
        </p:nvSpPr>
        <p:spPr>
          <a:xfrm>
            <a:off x="7330437" y="4395624"/>
            <a:ext cx="258680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0  0 -2  2</a:t>
            </a:r>
          </a:p>
        </p:txBody>
      </p:sp>
    </p:spTree>
    <p:extLst>
      <p:ext uri="{BB962C8B-B14F-4D97-AF65-F5344CB8AC3E}">
        <p14:creationId xmlns:p14="http://schemas.microsoft.com/office/powerpoint/2010/main" val="3867184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2DB007-C0E0-48C8-860F-20544988139A}"/>
              </a:ext>
            </a:extLst>
          </p:cNvPr>
          <p:cNvSpPr/>
          <p:nvPr/>
        </p:nvSpPr>
        <p:spPr>
          <a:xfrm>
            <a:off x="7097382" y="3182743"/>
            <a:ext cx="1892426" cy="392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98C0-3A8A-41E1-9832-B2BA3D1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4933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bit is split into </a:t>
            </a:r>
            <a:r>
              <a:rPr lang="en-US" i="1" dirty="0"/>
              <a:t>chips</a:t>
            </a:r>
            <a:r>
              <a:rPr lang="en-US" dirty="0"/>
              <a:t>. Each station is assigned a </a:t>
            </a:r>
            <a:r>
              <a:rPr lang="en-US" i="1" dirty="0"/>
              <a:t>chip sequence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55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  <p:pic>
        <p:nvPicPr>
          <p:cNvPr id="8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AE712A09-9ABF-4D66-8961-953859F0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5399330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D7E9A7D3-7413-4FCF-9B94-7E8D18A2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4281039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81293D3C-5A39-4762-AB10-830723AF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0" y="3162748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4212A5-882D-4254-8700-370C40FA137E}"/>
              </a:ext>
            </a:extLst>
          </p:cNvPr>
          <p:cNvSpPr txBox="1"/>
          <p:nvPr/>
        </p:nvSpPr>
        <p:spPr>
          <a:xfrm>
            <a:off x="1752876" y="3310916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CB89F-4D6A-475B-9610-915AFBC36243}"/>
              </a:ext>
            </a:extLst>
          </p:cNvPr>
          <p:cNvSpPr txBox="1"/>
          <p:nvPr/>
        </p:nvSpPr>
        <p:spPr>
          <a:xfrm>
            <a:off x="1752876" y="4427805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1805C-A09A-4896-B5BB-E6B19285927C}"/>
              </a:ext>
            </a:extLst>
          </p:cNvPr>
          <p:cNvSpPr txBox="1"/>
          <p:nvPr/>
        </p:nvSpPr>
        <p:spPr>
          <a:xfrm>
            <a:off x="1747680" y="5544693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B4881-D7BA-4C3F-9FE1-0398891F5F8F}"/>
              </a:ext>
            </a:extLst>
          </p:cNvPr>
          <p:cNvSpPr txBox="1"/>
          <p:nvPr/>
        </p:nvSpPr>
        <p:spPr>
          <a:xfrm>
            <a:off x="2917323" y="3277333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A7079-C8AC-4DB4-87F9-A91AC5DCDBE4}"/>
              </a:ext>
            </a:extLst>
          </p:cNvPr>
          <p:cNvSpPr txBox="1"/>
          <p:nvPr/>
        </p:nvSpPr>
        <p:spPr>
          <a:xfrm>
            <a:off x="2917323" y="4395624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EE628-6AFE-4BF7-82AC-6CF3C23956FE}"/>
              </a:ext>
            </a:extLst>
          </p:cNvPr>
          <p:cNvSpPr txBox="1"/>
          <p:nvPr/>
        </p:nvSpPr>
        <p:spPr>
          <a:xfrm>
            <a:off x="2917323" y="55094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DB59A-1423-44D6-98D1-04F6A95AF543}"/>
              </a:ext>
            </a:extLst>
          </p:cNvPr>
          <p:cNvSpPr txBox="1"/>
          <p:nvPr/>
        </p:nvSpPr>
        <p:spPr>
          <a:xfrm>
            <a:off x="7330437" y="2308634"/>
            <a:ext cx="258680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0  0 -2 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AD604-7D9F-4653-99B0-2907511E0DF7}"/>
              </a:ext>
            </a:extLst>
          </p:cNvPr>
          <p:cNvSpPr txBox="1"/>
          <p:nvPr/>
        </p:nvSpPr>
        <p:spPr>
          <a:xfrm>
            <a:off x="3331717" y="3277333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1 -1 -1 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A9464-452E-423B-BC80-FC74D998ECB8}"/>
              </a:ext>
            </a:extLst>
          </p:cNvPr>
          <p:cNvSpPr txBox="1"/>
          <p:nvPr/>
        </p:nvSpPr>
        <p:spPr>
          <a:xfrm>
            <a:off x="3331717" y="4395624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-1 -1  1 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13455C-9849-4890-8A91-C185E244AF86}"/>
              </a:ext>
            </a:extLst>
          </p:cNvPr>
          <p:cNvSpPr txBox="1"/>
          <p:nvPr/>
        </p:nvSpPr>
        <p:spPr>
          <a:xfrm>
            <a:off x="3331717" y="5513915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 1 -1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219327-F42B-4745-9DB6-02D430FBD2C9}"/>
              </a:ext>
            </a:extLst>
          </p:cNvPr>
          <p:cNvSpPr txBox="1"/>
          <p:nvPr/>
        </p:nvSpPr>
        <p:spPr>
          <a:xfrm>
            <a:off x="4460838" y="25420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E023D6-3843-484E-AF36-4EB91FBE9797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591314" y="3429000"/>
            <a:ext cx="506069" cy="365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06BDF8-F762-4A32-AC16-30493A2EEA78}"/>
                  </a:ext>
                </a:extLst>
              </p:cNvPr>
              <p:cNvSpPr txBox="1"/>
              <p:nvPr/>
            </p:nvSpPr>
            <p:spPr>
              <a:xfrm>
                <a:off x="6085244" y="3794214"/>
                <a:ext cx="1012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06BDF8-F762-4A32-AC16-30493A2E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44" y="3794214"/>
                <a:ext cx="1012139" cy="523220"/>
              </a:xfrm>
              <a:prstGeom prst="rect">
                <a:avLst/>
              </a:prstGeom>
              <a:blipFill>
                <a:blip r:embed="rId3"/>
                <a:stretch>
                  <a:fillRect l="-493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3B96DA-9583-49C6-BE9B-0196C014E0BD}"/>
                  </a:ext>
                </a:extLst>
              </p:cNvPr>
              <p:cNvSpPr txBox="1"/>
              <p:nvPr/>
            </p:nvSpPr>
            <p:spPr>
              <a:xfrm>
                <a:off x="6403918" y="2308634"/>
                <a:ext cx="1012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3B96DA-9583-49C6-BE9B-0196C014E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918" y="2308634"/>
                <a:ext cx="10121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0F02F0-3DEA-4300-A267-28A5D4558505}"/>
                  </a:ext>
                </a:extLst>
              </p:cNvPr>
              <p:cNvSpPr txBox="1"/>
              <p:nvPr/>
            </p:nvSpPr>
            <p:spPr>
              <a:xfrm>
                <a:off x="6722434" y="3182742"/>
                <a:ext cx="4001045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0−0+2+2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0F02F0-3DEA-4300-A267-28A5D4558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434" y="3182742"/>
                <a:ext cx="4001045" cy="783804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DAF28D5-1625-4391-9461-A0E1F058857F}"/>
              </a:ext>
            </a:extLst>
          </p:cNvPr>
          <p:cNvSpPr/>
          <p:nvPr/>
        </p:nvSpPr>
        <p:spPr>
          <a:xfrm>
            <a:off x="2908347" y="3322366"/>
            <a:ext cx="375143" cy="4616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266549-812E-472E-82F5-5DF3F209576B}"/>
              </a:ext>
            </a:extLst>
          </p:cNvPr>
          <p:cNvSpPr/>
          <p:nvPr/>
        </p:nvSpPr>
        <p:spPr>
          <a:xfrm>
            <a:off x="9846582" y="3377649"/>
            <a:ext cx="420660" cy="4709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8ABF6-EB0E-4ECC-87D3-CF61C54BD14F}"/>
              </a:ext>
            </a:extLst>
          </p:cNvPr>
          <p:cNvSpPr/>
          <p:nvPr/>
        </p:nvSpPr>
        <p:spPr>
          <a:xfrm>
            <a:off x="9025650" y="2885018"/>
            <a:ext cx="1697829" cy="1338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CD268-5D21-47DF-89F5-989638D5D241}"/>
              </a:ext>
            </a:extLst>
          </p:cNvPr>
          <p:cNvSpPr/>
          <p:nvPr/>
        </p:nvSpPr>
        <p:spPr>
          <a:xfrm>
            <a:off x="6414679" y="4708659"/>
            <a:ext cx="3892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a station sends </a:t>
            </a:r>
            <a:r>
              <a:rPr lang="en-US" sz="2800" b="1" dirty="0"/>
              <a:t>1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the receiver computes </a:t>
            </a:r>
            <a:r>
              <a:rPr lang="en-US" sz="2800" b="1" dirty="0"/>
              <a:t>1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80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/>
      <p:bldP spid="28" grpId="0"/>
      <p:bldP spid="29" grpId="0"/>
      <p:bldP spid="37" grpId="0"/>
      <p:bldP spid="38" grpId="0"/>
      <p:bldP spid="39" grpId="0"/>
      <p:bldP spid="30" grpId="0" animBg="1"/>
      <p:bldP spid="31" grpId="0" animBg="1"/>
      <p:bldP spid="12" grpId="0" animBg="1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2DB007-C0E0-48C8-860F-20544988139A}"/>
              </a:ext>
            </a:extLst>
          </p:cNvPr>
          <p:cNvSpPr/>
          <p:nvPr/>
        </p:nvSpPr>
        <p:spPr>
          <a:xfrm>
            <a:off x="7097382" y="4301540"/>
            <a:ext cx="1892426" cy="392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98C0-3A8A-41E1-9832-B2BA3D1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4933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bit is split into </a:t>
            </a:r>
            <a:r>
              <a:rPr lang="en-US" i="1" dirty="0"/>
              <a:t>chips</a:t>
            </a:r>
            <a:r>
              <a:rPr lang="en-US" dirty="0"/>
              <a:t>. Each station is assigned a </a:t>
            </a:r>
            <a:r>
              <a:rPr lang="en-US" i="1" dirty="0"/>
              <a:t>chip sequence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56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  <p:pic>
        <p:nvPicPr>
          <p:cNvPr id="8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AE712A09-9ABF-4D66-8961-953859F0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5399330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D7E9A7D3-7413-4FCF-9B94-7E8D18A2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4281039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81293D3C-5A39-4762-AB10-830723AF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0" y="3162748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4212A5-882D-4254-8700-370C40FA137E}"/>
              </a:ext>
            </a:extLst>
          </p:cNvPr>
          <p:cNvSpPr txBox="1"/>
          <p:nvPr/>
        </p:nvSpPr>
        <p:spPr>
          <a:xfrm>
            <a:off x="1752876" y="3310916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CB89F-4D6A-475B-9610-915AFBC36243}"/>
              </a:ext>
            </a:extLst>
          </p:cNvPr>
          <p:cNvSpPr txBox="1"/>
          <p:nvPr/>
        </p:nvSpPr>
        <p:spPr>
          <a:xfrm>
            <a:off x="1752876" y="4427805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1805C-A09A-4896-B5BB-E6B19285927C}"/>
              </a:ext>
            </a:extLst>
          </p:cNvPr>
          <p:cNvSpPr txBox="1"/>
          <p:nvPr/>
        </p:nvSpPr>
        <p:spPr>
          <a:xfrm>
            <a:off x="1747680" y="5544693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B4881-D7BA-4C3F-9FE1-0398891F5F8F}"/>
              </a:ext>
            </a:extLst>
          </p:cNvPr>
          <p:cNvSpPr txBox="1"/>
          <p:nvPr/>
        </p:nvSpPr>
        <p:spPr>
          <a:xfrm>
            <a:off x="2917323" y="3277333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A7079-C8AC-4DB4-87F9-A91AC5DCDBE4}"/>
              </a:ext>
            </a:extLst>
          </p:cNvPr>
          <p:cNvSpPr txBox="1"/>
          <p:nvPr/>
        </p:nvSpPr>
        <p:spPr>
          <a:xfrm>
            <a:off x="2917323" y="4395624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EE628-6AFE-4BF7-82AC-6CF3C23956FE}"/>
              </a:ext>
            </a:extLst>
          </p:cNvPr>
          <p:cNvSpPr txBox="1"/>
          <p:nvPr/>
        </p:nvSpPr>
        <p:spPr>
          <a:xfrm>
            <a:off x="2917323" y="55094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DB59A-1423-44D6-98D1-04F6A95AF543}"/>
              </a:ext>
            </a:extLst>
          </p:cNvPr>
          <p:cNvSpPr txBox="1"/>
          <p:nvPr/>
        </p:nvSpPr>
        <p:spPr>
          <a:xfrm>
            <a:off x="7330437" y="2308634"/>
            <a:ext cx="258680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0  0 -2 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AD604-7D9F-4653-99B0-2907511E0DF7}"/>
              </a:ext>
            </a:extLst>
          </p:cNvPr>
          <p:cNvSpPr txBox="1"/>
          <p:nvPr/>
        </p:nvSpPr>
        <p:spPr>
          <a:xfrm>
            <a:off x="3331717" y="3277333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1 -1 -1 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A9464-452E-423B-BC80-FC74D998ECB8}"/>
              </a:ext>
            </a:extLst>
          </p:cNvPr>
          <p:cNvSpPr txBox="1"/>
          <p:nvPr/>
        </p:nvSpPr>
        <p:spPr>
          <a:xfrm>
            <a:off x="3331717" y="4395624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-1 -1  1 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13455C-9849-4890-8A91-C185E244AF86}"/>
              </a:ext>
            </a:extLst>
          </p:cNvPr>
          <p:cNvSpPr txBox="1"/>
          <p:nvPr/>
        </p:nvSpPr>
        <p:spPr>
          <a:xfrm>
            <a:off x="3331717" y="5513915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 1 -1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219327-F42B-4745-9DB6-02D430FBD2C9}"/>
              </a:ext>
            </a:extLst>
          </p:cNvPr>
          <p:cNvSpPr txBox="1"/>
          <p:nvPr/>
        </p:nvSpPr>
        <p:spPr>
          <a:xfrm>
            <a:off x="4460838" y="25420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E023D6-3843-484E-AF36-4EB91FBE979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860255" y="3844963"/>
            <a:ext cx="388644" cy="438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06BDF8-F762-4A32-AC16-30493A2EEA78}"/>
                  </a:ext>
                </a:extLst>
              </p:cNvPr>
              <p:cNvSpPr txBox="1"/>
              <p:nvPr/>
            </p:nvSpPr>
            <p:spPr>
              <a:xfrm>
                <a:off x="6354186" y="3321742"/>
                <a:ext cx="1012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06BDF8-F762-4A32-AC16-30493A2E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86" y="3321742"/>
                <a:ext cx="1012139" cy="523220"/>
              </a:xfrm>
              <a:prstGeom prst="rect">
                <a:avLst/>
              </a:prstGeom>
              <a:blipFill>
                <a:blip r:embed="rId3"/>
                <a:stretch>
                  <a:fillRect l="-493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3B96DA-9583-49C6-BE9B-0196C014E0BD}"/>
                  </a:ext>
                </a:extLst>
              </p:cNvPr>
              <p:cNvSpPr txBox="1"/>
              <p:nvPr/>
            </p:nvSpPr>
            <p:spPr>
              <a:xfrm>
                <a:off x="6403918" y="2308634"/>
                <a:ext cx="1012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3B96DA-9583-49C6-BE9B-0196C014E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918" y="2308634"/>
                <a:ext cx="10121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0F02F0-3DEA-4300-A267-28A5D4558505}"/>
                  </a:ext>
                </a:extLst>
              </p:cNvPr>
              <p:cNvSpPr txBox="1"/>
              <p:nvPr/>
            </p:nvSpPr>
            <p:spPr>
              <a:xfrm>
                <a:off x="6722434" y="4301539"/>
                <a:ext cx="4001045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0−0−2+2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0F02F0-3DEA-4300-A267-28A5D4558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434" y="4301539"/>
                <a:ext cx="4001045" cy="783804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DAF28D5-1625-4391-9461-A0E1F058857F}"/>
              </a:ext>
            </a:extLst>
          </p:cNvPr>
          <p:cNvSpPr/>
          <p:nvPr/>
        </p:nvSpPr>
        <p:spPr>
          <a:xfrm>
            <a:off x="2908347" y="4451920"/>
            <a:ext cx="375143" cy="4616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266549-812E-472E-82F5-5DF3F209576B}"/>
              </a:ext>
            </a:extLst>
          </p:cNvPr>
          <p:cNvSpPr/>
          <p:nvPr/>
        </p:nvSpPr>
        <p:spPr>
          <a:xfrm>
            <a:off x="9846582" y="4496446"/>
            <a:ext cx="420660" cy="4709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42E752-BCF2-49DB-B974-59E3A7F3E5C4}"/>
              </a:ext>
            </a:extLst>
          </p:cNvPr>
          <p:cNvSpPr/>
          <p:nvPr/>
        </p:nvSpPr>
        <p:spPr>
          <a:xfrm>
            <a:off x="9025650" y="3873847"/>
            <a:ext cx="1697829" cy="1338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592351-DB33-4A57-AE6D-BDC03E5FB1B5}"/>
              </a:ext>
            </a:extLst>
          </p:cNvPr>
          <p:cNvSpPr/>
          <p:nvPr/>
        </p:nvSpPr>
        <p:spPr>
          <a:xfrm>
            <a:off x="6242140" y="5212181"/>
            <a:ext cx="4795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a station sends </a:t>
            </a:r>
            <a:r>
              <a:rPr lang="en-US" sz="2800" b="1" dirty="0"/>
              <a:t>nothing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the receiver computes </a:t>
            </a:r>
            <a:r>
              <a:rPr lang="en-US" sz="2800" b="1" dirty="0"/>
              <a:t>0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/>
      <p:bldP spid="39" grpId="0"/>
      <p:bldP spid="30" grpId="0" animBg="1"/>
      <p:bldP spid="31" grpId="0" animBg="1"/>
      <p:bldP spid="34" grpId="0" animBg="1"/>
      <p:bldP spid="4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2DB007-C0E0-48C8-860F-20544988139A}"/>
              </a:ext>
            </a:extLst>
          </p:cNvPr>
          <p:cNvSpPr/>
          <p:nvPr/>
        </p:nvSpPr>
        <p:spPr>
          <a:xfrm>
            <a:off x="6893163" y="5334272"/>
            <a:ext cx="1903508" cy="392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98C0-3A8A-41E1-9832-B2BA3D1B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4933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bit is split into </a:t>
            </a:r>
            <a:r>
              <a:rPr lang="en-US" i="1" dirty="0"/>
              <a:t>chips</a:t>
            </a:r>
            <a:r>
              <a:rPr lang="en-US" dirty="0"/>
              <a:t>. Each station is assigned a </a:t>
            </a:r>
            <a:r>
              <a:rPr lang="en-US" i="1" dirty="0"/>
              <a:t>chip sequence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57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  <p:pic>
        <p:nvPicPr>
          <p:cNvPr id="8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AE712A09-9ABF-4D66-8961-953859F0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5399330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D7E9A7D3-7413-4FCF-9B94-7E8D18A2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1" y="4281039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81293D3C-5A39-4762-AB10-830723AF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0" y="3162748"/>
            <a:ext cx="752390" cy="7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4212A5-882D-4254-8700-370C40FA137E}"/>
              </a:ext>
            </a:extLst>
          </p:cNvPr>
          <p:cNvSpPr txBox="1"/>
          <p:nvPr/>
        </p:nvSpPr>
        <p:spPr>
          <a:xfrm>
            <a:off x="1752876" y="3310916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CB89F-4D6A-475B-9610-915AFBC36243}"/>
              </a:ext>
            </a:extLst>
          </p:cNvPr>
          <p:cNvSpPr txBox="1"/>
          <p:nvPr/>
        </p:nvSpPr>
        <p:spPr>
          <a:xfrm>
            <a:off x="1752876" y="4427805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1805C-A09A-4896-B5BB-E6B19285927C}"/>
              </a:ext>
            </a:extLst>
          </p:cNvPr>
          <p:cNvSpPr txBox="1"/>
          <p:nvPr/>
        </p:nvSpPr>
        <p:spPr>
          <a:xfrm>
            <a:off x="1747680" y="5544693"/>
            <a:ext cx="53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B4881-D7BA-4C3F-9FE1-0398891F5F8F}"/>
              </a:ext>
            </a:extLst>
          </p:cNvPr>
          <p:cNvSpPr txBox="1"/>
          <p:nvPr/>
        </p:nvSpPr>
        <p:spPr>
          <a:xfrm>
            <a:off x="2917323" y="3277333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A7079-C8AC-4DB4-87F9-A91AC5DCDBE4}"/>
              </a:ext>
            </a:extLst>
          </p:cNvPr>
          <p:cNvSpPr txBox="1"/>
          <p:nvPr/>
        </p:nvSpPr>
        <p:spPr>
          <a:xfrm>
            <a:off x="2917323" y="4395624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EE628-6AFE-4BF7-82AC-6CF3C23956FE}"/>
              </a:ext>
            </a:extLst>
          </p:cNvPr>
          <p:cNvSpPr txBox="1"/>
          <p:nvPr/>
        </p:nvSpPr>
        <p:spPr>
          <a:xfrm>
            <a:off x="2917323" y="55094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DB59A-1423-44D6-98D1-04F6A95AF543}"/>
              </a:ext>
            </a:extLst>
          </p:cNvPr>
          <p:cNvSpPr txBox="1"/>
          <p:nvPr/>
        </p:nvSpPr>
        <p:spPr>
          <a:xfrm>
            <a:off x="7330437" y="2308634"/>
            <a:ext cx="258680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0  0 -2 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AD604-7D9F-4653-99B0-2907511E0DF7}"/>
              </a:ext>
            </a:extLst>
          </p:cNvPr>
          <p:cNvSpPr txBox="1"/>
          <p:nvPr/>
        </p:nvSpPr>
        <p:spPr>
          <a:xfrm>
            <a:off x="3331717" y="3277333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1 -1 -1 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A9464-452E-423B-BC80-FC74D998ECB8}"/>
              </a:ext>
            </a:extLst>
          </p:cNvPr>
          <p:cNvSpPr txBox="1"/>
          <p:nvPr/>
        </p:nvSpPr>
        <p:spPr>
          <a:xfrm>
            <a:off x="3331717" y="4395624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-1 -1  1 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13455C-9849-4890-8A91-C185E244AF86}"/>
              </a:ext>
            </a:extLst>
          </p:cNvPr>
          <p:cNvSpPr txBox="1"/>
          <p:nvPr/>
        </p:nvSpPr>
        <p:spPr>
          <a:xfrm>
            <a:off x="3331717" y="5513915"/>
            <a:ext cx="258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 1 -1  1 -1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219327-F42B-4745-9DB6-02D430FBD2C9}"/>
              </a:ext>
            </a:extLst>
          </p:cNvPr>
          <p:cNvSpPr txBox="1"/>
          <p:nvPr/>
        </p:nvSpPr>
        <p:spPr>
          <a:xfrm>
            <a:off x="4460838" y="254200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E023D6-3843-484E-AF36-4EB91FBE979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591313" y="4899211"/>
            <a:ext cx="388644" cy="438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06BDF8-F762-4A32-AC16-30493A2EEA78}"/>
                  </a:ext>
                </a:extLst>
              </p:cNvPr>
              <p:cNvSpPr txBox="1"/>
              <p:nvPr/>
            </p:nvSpPr>
            <p:spPr>
              <a:xfrm>
                <a:off x="6085244" y="4375990"/>
                <a:ext cx="1012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06BDF8-F762-4A32-AC16-30493A2E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44" y="4375990"/>
                <a:ext cx="1012139" cy="523220"/>
              </a:xfrm>
              <a:prstGeom prst="rect">
                <a:avLst/>
              </a:prstGeom>
              <a:blipFill>
                <a:blip r:embed="rId3"/>
                <a:stretch>
                  <a:fillRect l="-493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3B96DA-9583-49C6-BE9B-0196C014E0BD}"/>
                  </a:ext>
                </a:extLst>
              </p:cNvPr>
              <p:cNvSpPr txBox="1"/>
              <p:nvPr/>
            </p:nvSpPr>
            <p:spPr>
              <a:xfrm>
                <a:off x="6403918" y="2308634"/>
                <a:ext cx="1012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3B96DA-9583-49C6-BE9B-0196C014E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918" y="2308634"/>
                <a:ext cx="10121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0F02F0-3DEA-4300-A267-28A5D4558505}"/>
                  </a:ext>
                </a:extLst>
              </p:cNvPr>
              <p:cNvSpPr txBox="1"/>
              <p:nvPr/>
            </p:nvSpPr>
            <p:spPr>
              <a:xfrm>
                <a:off x="6722434" y="5334271"/>
                <a:ext cx="4001045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0−0−2−2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0F02F0-3DEA-4300-A267-28A5D4558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434" y="5334271"/>
                <a:ext cx="4001045" cy="783804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B83EBA52-6D28-410D-A53B-570F14538942}"/>
              </a:ext>
            </a:extLst>
          </p:cNvPr>
          <p:cNvSpPr/>
          <p:nvPr/>
        </p:nvSpPr>
        <p:spPr>
          <a:xfrm>
            <a:off x="2913543" y="5539811"/>
            <a:ext cx="375143" cy="4616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F807EA-C908-45DE-A995-C60F05FC2ED0}"/>
              </a:ext>
            </a:extLst>
          </p:cNvPr>
          <p:cNvSpPr/>
          <p:nvPr/>
        </p:nvSpPr>
        <p:spPr>
          <a:xfrm>
            <a:off x="9851778" y="5530547"/>
            <a:ext cx="592542" cy="4616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29B90F-849A-4999-8D2F-D902D7F0C1CF}"/>
              </a:ext>
            </a:extLst>
          </p:cNvPr>
          <p:cNvSpPr/>
          <p:nvPr/>
        </p:nvSpPr>
        <p:spPr>
          <a:xfrm>
            <a:off x="6414679" y="3220099"/>
            <a:ext cx="42533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a station sends </a:t>
            </a:r>
            <a:r>
              <a:rPr lang="en-US" sz="2800" b="1" dirty="0"/>
              <a:t>0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the receiver computes </a:t>
            </a:r>
            <a:r>
              <a:rPr lang="en-US" sz="2800" b="1" dirty="0"/>
              <a:t>-1</a:t>
            </a:r>
            <a:r>
              <a:rPr lang="en-US" sz="2800" dirty="0"/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F0AFF2-ED27-44F2-BBBF-43259553AAA6}"/>
              </a:ext>
            </a:extLst>
          </p:cNvPr>
          <p:cNvSpPr/>
          <p:nvPr/>
        </p:nvSpPr>
        <p:spPr>
          <a:xfrm>
            <a:off x="8823628" y="4756353"/>
            <a:ext cx="1697829" cy="1338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/>
      <p:bldP spid="39" grpId="0"/>
      <p:bldP spid="40" grpId="0" animBg="1"/>
      <p:bldP spid="41" grpId="0" animBg="1"/>
      <p:bldP spid="42" grpId="0"/>
      <p:bldP spid="4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323-D473-48C7-81F4-86FEA7C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Division Multiplexing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398C0-3A8A-41E1-9832-B2BA3D1B8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Requirements: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Inner product of sequence with itself is 1</a:t>
                </a:r>
                <a:br>
                  <a:rPr lang="en-US" dirty="0"/>
                </a:br>
                <a:r>
                  <a:rPr lang="en-US" dirty="0"/>
                  <a:t>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All chip sequences are pairwise orthogonal</a:t>
                </a:r>
                <a:br>
                  <a:rPr lang="en-US" dirty="0"/>
                </a:br>
                <a:r>
                  <a:rPr lang="en-US" dirty="0"/>
                  <a:t>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398C0-3A8A-41E1-9832-B2BA3D1B8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7886700" cy="4351338"/>
              </a:xfrm>
              <a:blipFill>
                <a:blip r:embed="rId2"/>
                <a:stretch>
                  <a:fillRect l="-1608" t="-26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A927-AB8F-46A2-8208-67BA761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DE1B-AF58-4091-AF58-DBFE2C7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58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9BF12-A331-47F5-BECD-6EAD206E3FBB}"/>
              </a:ext>
            </a:extLst>
          </p:cNvPr>
          <p:cNvSpPr/>
          <p:nvPr/>
        </p:nvSpPr>
        <p:spPr>
          <a:xfrm>
            <a:off x="2152650" y="1294529"/>
            <a:ext cx="7171362" cy="485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Also called “Code Division Multiple Access” (CDMA)</a:t>
            </a:r>
          </a:p>
        </p:txBody>
      </p:sp>
    </p:spTree>
    <p:extLst>
      <p:ext uri="{BB962C8B-B14F-4D97-AF65-F5344CB8AC3E}">
        <p14:creationId xmlns:p14="http://schemas.microsoft.com/office/powerpoint/2010/main" val="4202588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B2AF-7DE0-F446-883D-7C375AA0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E441-716B-AD46-BCF3-7258ACFB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780EA-F57B-AD47-9044-43C2F953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64391-B535-E448-9539-919C54D7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59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168FF-91B3-B14C-954C-A0E4ACD67D65}"/>
              </a:ext>
            </a:extLst>
          </p:cNvPr>
          <p:cNvSpPr/>
          <p:nvPr/>
        </p:nvSpPr>
        <p:spPr>
          <a:xfrm>
            <a:off x="-817731" y="2839844"/>
            <a:ext cx="13827462" cy="8445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Differences Between FDM, TDM, CDM? Do they matter?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78045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484F2C1-5648-8B45-A2A9-F8FAA9044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89" y="2982266"/>
            <a:ext cx="1544599" cy="1544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A947A-8DBA-8548-8361-65807C65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Digital Modulation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646D0-2F1F-7348-B56F-CB6AC2B3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D17E9-6043-DF4C-BD29-E77C6CA8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6D925-B75A-AD41-B671-31DF27071A3E}"/>
              </a:ext>
            </a:extLst>
          </p:cNvPr>
          <p:cNvSpPr/>
          <p:nvPr/>
        </p:nvSpPr>
        <p:spPr>
          <a:xfrm>
            <a:off x="5486237" y="144207"/>
            <a:ext cx="6587608" cy="1453943"/>
          </a:xfrm>
          <a:prstGeom prst="rect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NL" sz="2800" b="1" dirty="0">
                <a:solidFill>
                  <a:srgbClr val="5B9BD5"/>
                </a:solidFill>
              </a:rPr>
              <a:t>Q: How to communicate bit strings (e.g., 101011101) between computer systems?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89501-3B9F-6142-9DB1-E7AC60516160}"/>
              </a:ext>
            </a:extLst>
          </p:cNvPr>
          <p:cNvSpPr txBox="1"/>
          <p:nvPr/>
        </p:nvSpPr>
        <p:spPr>
          <a:xfrm>
            <a:off x="627618" y="2445707"/>
            <a:ext cx="2227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Bits and Bytes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8964F-588F-BA4F-9A7E-DAFC72A80FE6}"/>
              </a:ext>
            </a:extLst>
          </p:cNvPr>
          <p:cNvSpPr/>
          <p:nvPr/>
        </p:nvSpPr>
        <p:spPr>
          <a:xfrm>
            <a:off x="959306" y="3553830"/>
            <a:ext cx="164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2800" dirty="0"/>
              <a:t>11010101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04864-76CC-E544-AEA0-F8E8EDCC7249}"/>
              </a:ext>
            </a:extLst>
          </p:cNvPr>
          <p:cNvSpPr txBox="1"/>
          <p:nvPr/>
        </p:nvSpPr>
        <p:spPr>
          <a:xfrm>
            <a:off x="4749675" y="2384832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Waves and Signals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30488-BB46-1948-BD88-6420F767C76E}"/>
              </a:ext>
            </a:extLst>
          </p:cNvPr>
          <p:cNvSpPr txBox="1"/>
          <p:nvPr/>
        </p:nvSpPr>
        <p:spPr>
          <a:xfrm>
            <a:off x="9005033" y="2531199"/>
            <a:ext cx="2227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Bits and Bytes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2C7E32-EA37-2441-A59D-9629B74643D6}"/>
              </a:ext>
            </a:extLst>
          </p:cNvPr>
          <p:cNvSpPr/>
          <p:nvPr/>
        </p:nvSpPr>
        <p:spPr>
          <a:xfrm>
            <a:off x="9336721" y="3639322"/>
            <a:ext cx="164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2800" dirty="0"/>
              <a:t>11010101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374179-38D6-3B48-86A0-ABADED0F4F93}"/>
              </a:ext>
            </a:extLst>
          </p:cNvPr>
          <p:cNvCxnSpPr/>
          <p:nvPr/>
        </p:nvCxnSpPr>
        <p:spPr>
          <a:xfrm>
            <a:off x="3166946" y="3873190"/>
            <a:ext cx="14422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AAE4CC-C22C-884F-B3EB-15EB0D598520}"/>
              </a:ext>
            </a:extLst>
          </p:cNvPr>
          <p:cNvCxnSpPr/>
          <p:nvPr/>
        </p:nvCxnSpPr>
        <p:spPr>
          <a:xfrm>
            <a:off x="7432287" y="3780263"/>
            <a:ext cx="14422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C2AA806-8D43-AD47-A85F-6920DE4186AF}"/>
              </a:ext>
            </a:extLst>
          </p:cNvPr>
          <p:cNvSpPr/>
          <p:nvPr/>
        </p:nvSpPr>
        <p:spPr>
          <a:xfrm>
            <a:off x="3139943" y="4199287"/>
            <a:ext cx="1609732" cy="443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Modulation</a:t>
            </a:r>
            <a:endParaRPr lang="LID4096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F899A-006C-154F-A051-9CF251614241}"/>
              </a:ext>
            </a:extLst>
          </p:cNvPr>
          <p:cNvSpPr/>
          <p:nvPr/>
        </p:nvSpPr>
        <p:spPr>
          <a:xfrm>
            <a:off x="7348532" y="4162542"/>
            <a:ext cx="1932999" cy="443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Demodulation</a:t>
            </a:r>
            <a:endParaRPr lang="LID4096" sz="2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44A5E1-4B0E-E64E-94B6-9E7EACC6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7" y="1723929"/>
            <a:ext cx="814039" cy="814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E4D295-0AA6-484D-B794-A80E8F0A8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515" y="3780263"/>
            <a:ext cx="814039" cy="814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BF4DC1-C5B7-9B49-9B7C-9F0A82D61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07" y="5082915"/>
            <a:ext cx="739825" cy="7398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F03FE9-385E-BE4A-88EE-F2D869116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9" y="4998222"/>
            <a:ext cx="807101" cy="8071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C64550-DC27-F44C-B54B-5BAA4A529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12" y="4526865"/>
            <a:ext cx="582887" cy="58288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C38A28C-1492-1D4C-BE60-1F83A59FE163}"/>
              </a:ext>
            </a:extLst>
          </p:cNvPr>
          <p:cNvSpPr txBox="1"/>
          <p:nvPr/>
        </p:nvSpPr>
        <p:spPr>
          <a:xfrm>
            <a:off x="1268948" y="4672728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Put information onto a carrier signal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983469-BA69-D948-9E3A-129229098206}"/>
              </a:ext>
            </a:extLst>
          </p:cNvPr>
          <p:cNvSpPr txBox="1"/>
          <p:nvPr/>
        </p:nvSpPr>
        <p:spPr>
          <a:xfrm>
            <a:off x="7375586" y="4622868"/>
            <a:ext cx="39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Extract information from a carrier signal</a:t>
            </a:r>
          </a:p>
        </p:txBody>
      </p:sp>
    </p:spTree>
    <p:extLst>
      <p:ext uri="{BB962C8B-B14F-4D97-AF65-F5344CB8AC3E}">
        <p14:creationId xmlns:p14="http://schemas.microsoft.com/office/powerpoint/2010/main" val="30401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/>
      <p:bldP spid="17" grpId="0"/>
      <p:bldP spid="21" grpId="0" animBg="1"/>
      <p:bldP spid="22" grpId="0" animBg="1"/>
      <p:bldP spid="34" grpId="0"/>
      <p:bldP spid="3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CDE-BE89-5E4F-ABB8-91D648C5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Does Static Multiplexing Affect Apps?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B89D7D-8C8F-6D47-9B14-74E40EF31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20" y="5356887"/>
            <a:ext cx="680224" cy="6802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3200-525C-9843-8CB4-FEBFDE32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EC2D2-52E4-F946-86D7-EA1462AF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60</a:t>
            </a:fld>
            <a:endParaRPr lang="LID4096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9C788534-6E06-8944-A002-1AE9E9A5D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69" y="4455577"/>
            <a:ext cx="680224" cy="680224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88017C0-DC58-0843-959B-0C68A2B63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43" y="3130213"/>
            <a:ext cx="680224" cy="680224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50A9604-2061-CF49-9244-C781A4E0D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6" y="1957611"/>
            <a:ext cx="680224" cy="680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C0790-1263-4240-BAFB-19B95B4ED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32" y="1805346"/>
            <a:ext cx="680224" cy="680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D9451B-73D5-A142-A19A-CBD0E7B02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2" y="4455577"/>
            <a:ext cx="680224" cy="6802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DC47D9-CD41-6640-81C5-4743D2AD3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6" y="5356887"/>
            <a:ext cx="586368" cy="5863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4ABE7D-C55A-8441-9DE0-CAB10D0A0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8" y="3037566"/>
            <a:ext cx="678365" cy="6783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C037CB-92CA-7E45-982D-D7429703CC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19" y="2501304"/>
            <a:ext cx="3500919" cy="35009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5451EC-B52F-FB42-BDC4-2BC03C415B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56" y="1324355"/>
            <a:ext cx="1036840" cy="10368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FB7096-F571-1747-984C-B58DD76A36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35" y="2509864"/>
            <a:ext cx="1036840" cy="1036840"/>
          </a:xfrm>
          <a:prstGeom prst="rect">
            <a:avLst/>
          </a:prstGeom>
        </p:spPr>
      </p:pic>
      <p:pic>
        <p:nvPicPr>
          <p:cNvPr id="22" name="Picture 2" descr="data:image/png;base64,iVBORw0KGgoAAAANSUhEUgAAAOEAAADhCAMAAAAJbSJIAAAAY1BMVEX///+AgIB7e3t4eHh9fX10dHTn5+ewsLCLi4v09PTh4eHLy8v8/PyBgYH4+PiIiIiZmZmlpaXs7Ozb29vAwMCQkJDR0dG4uLifn5+kpKTBwcHNzc3U1NSbm5utra2UlJRtbW2vmB5GAAARoklEQVR4nO1daZurKgw+BbTaulVr7d7z/3/l1SqasAhYbTtzTz7NMzXKCyFkgfDnzz/6R//o/0VR0lD06WbMS1GSF4fzepeVacwYIZQQxuK0zHbr86HIfzbc0L9UpzKmT1BshYk94dK4PFYXP/x0UydQflg/UkJlZCLVT1CSPtaH/NNNdqDwek8ZNWLDOAlL74cfMZb+vvSoCzgAk3pB5X/1xIw2VUDJJHScCA2qzbeCzPfli/D4UJZ7/9NgFHTI6qk0A74nRsKyy3cNZFjFs8HjIOPqe/SOv5tFOkUi9PQdwlocJ6pOMzF6LD4N709xm1k8BYwk+yxGf1l8HcbPyWp+Wkw+EUZ6+oxFl1SLj9+AsUreD/AaLKE/dUSCw5vxhce3DWBLjBzfujxu34zviZFu34Yvz+jb8TVEszdpnMvq/QPYElu9Yxij3WcGsCW6W9wg99N3qlCZSLrw+r99yxo/RoyelwR4/6SEcqL3xfCFj89KKCfyWGhp9NNPSygntsxkLJzCg8sSYwv4VNtvmIIDzW/g7L8LYA1xPy/Aah6ArKVZ3kWr7wHIGPU8j7K0zLLb8XjLynTV/uclrHQ9H8DpyyAjlMTZeltI6aUkL7brW8rodDdlvoVx4ggyStNjVeSjlmS4OZ+aHNU0iDON4iSAjLLj3reLPUT+9rSaBHKeuThBi9ait3PMlCXFfeW5g5xDo7qvg4Rm10k+TnEizpPy9XWxcATIaLCfbjUm29JVWumL1o3v9j1Gs8OLLmpxJG72PXvJRg2djG3mHTevwXuSf3caR5a+4mk8HD7FvNnC7/nORemwx/Qv3R3khT7mGD9O+c1hHMnkld9BjZJ47ph0Edh/fapC9a0/8UpeQauYorO92UonzY/IWsvQUvcBC9zhfauL89pHnlk6RYPvLCch09kVeXWz0XJJ3OyiUf9mHdojO3eAtpOQBMrWhefyb2Bplj4I8dJKOZL5w7IZ7lMxt3tx7cEoYET1sk2ZJcB6FDPS2Ho3pbFgbfe75jQyO/HwFF0XbYNauNhKENFiAHwVWpM8111GU5XBd7WTVJa5AbSTUUYUErqPn00iAoqKDq3fesLaknRajbC1PPC5XSLBTU5Dq3eSUuryaEvavqF4/Y9qtQgQUk/wXSOezyKKhSe62TXHxXo72ggGPUrz5ppSZYeGTUocIlzRDAPJ+y9SRQrNKozCjvYADzZ9JkdJalOLdyceovwphAhhrYNxlwM3TWEAWukbYm1XJYHFEMoxkn1vg7AAA4yfP2CEKxbjmXoeQDCyFsXj7JmbZK+9K4shlCIkObAjKRqesHPcBYT1zMN66gT6lcTiMNroPmIZtsmnANwCf4deEEBu/YkIa4hoFKMYfsGTvmAD0W5RPJllVBTRBKa+8YyPeh9TQrhiDA02NvWpaPOdzRDZyQaghUtBBSswR7uHYtSywbyVEYozB4f1mCipFurGyskwWzNEMB8KFCHDCwVotAKhaIkIMQVxETcvGuxmBmgOrrESK7otUnM4plCA31QIhTXHF1SAOBlvxt63CL2Zh1DQ8kLE2INyEsJflAiFcRLVuLDomtcx8yAWRkUq2GPC5GBoiiLbSI0QT50oFb+Gp7xZzxPTIBrtNWGzx1oQarQUXtCPGoQr5J8X4spOsS12MK38JtttY5qFBL9AVG9onQzxbzqEOFQmzRJhFMUulcigTo1rYTqi3jEMKQ6iQ7iiV8CUS68U5mJpaOL4mhgaOwhJ+fYvxYR0XyH8Gmr5UL/cPeGl9C/SqMZEAx3zokwWqeAzbCSCI+wLvw3TLRTZYJsS+a0FWp5Mts2YdYotQwXFX3FUp5zeyothCL05A/fTKTfo0xE/0bDa29m1byCDgaoPSpnmMHMJhCxJptmkTSka9MyyGzud6DA+iEQThY8MK82k3MBCNJ7YFH0DTgZ7BnvuHyaDB0TVKrEa75dAyfQpGvejmHpJDH7OEBoFTjkchuhFDB5NfBUB2c/Hfw+V/FABKl+A9saNKw2l+T2uSZGj+vAUlIIHmOoBaJeqfv8LWlUpn4C6TnKzECktt3EhZfDlqtGGGlotQlrfgn8CGL25coRQN4u+MiaFmIb2faJU1VAu1sr2mRCiXlQvB9B3G4+ferJ1Mr6IUhCbUWtqYO5KoQhLhNBP3CvnDBzEcHwiyrbpbowBxXeU3QuDBxo9Zx5DYPdq9B7Ud/fRFst7bEbFGvaIrxRn2LsanWVEuIoHIdTIARzm8QUDKr4nqae24tOawfaAGGtcFDNC2H6NTJXDE9GobmRiCmM0ZQhDhIn6QTI8oZsgQy9dNAhhTEqjF6BCG13fJCdRrf740/shoqB5bTnELHRRhsL0jlrHD89oELLd0JTt6EQU85vjxjodVl1N48Aar5se5idsniE2r1nJOxbD8fXzJ5Kw7VRMifwCEnbC6Ob+DybBGRr3DX8kCT6i1Qaan0VCst2UDPiBhIM1iSnY/RMJGmKKhM8vIOgPGZP3jKRBivYjEFb/h8E1htX/iemnuBSE8mSGhAV7nqTwQRKdbZv1NF8PfOxWd1l0BZvDZa6VzHVsucC3bg3XxpFLRcgyVfubPXXxkU3/VG//Dl6C9Ez/HypxDZZr5+OMcnFhG9KxgcSlRAgj36N295Dp4MYrSCPyfuSvG1IKvdf84I8MCxR/iCcKBk3X6/gxrs4XTUYBYtvbkNzm3iQfMSq7etw/BJslbLi6fwGPPtBznfVcSoRwA4AhrcbFq4tWwZgGdxd5eOFMJK4u3QdXYM7FOwHMEiJwgcgGz8EHMpcSIUyyGbKqvaS0MoksvtYX7+UW9FXP1UoXig21QtM/AXy3fvYouI5aLiWBeIAh9jiYB63r2uUR2/9dnx3rdZoZ7ujpuTotCLla/5bnlDHXH8gV67mM/hAM1ZhMGi5wm0Z0uLi1IYdWSfBQJ/LvOdczPM3FreXqttp0XEjcMFc3l9YKLuNGXxiYM1mlXAifmrITHN9rv9QE9fo5huzbnqv5Zxdl2nRcjXD3cwxNEi6EWq4O9HggqiE2AIyMdjfPGOyGLenr7tBEYw9x/S1oN87VzLrOSlx7bZsb4ebzWeAKOq7jwHXvZgHkMm7fgjF0TfwMEE851p5yN15R2v2RpMPuY0G7ca5a83fjNXDFA1el59pxrpOJS0FkML3NCHmcr9YJneDUQ9dpnDvrdUpqwdWJwI71sSKRaz1wFZwrlrjM7hBEaLGDunv0wbqxvxMumxvKp44UDudcZc/FuJQVPddGCqK3/6+d1o6/nhv0YOSSiLqMYb8cVHSQF77yx9yKX4vvGbhacQsBVy+NUv5h4LoPXEcTl0xOUtrrvc3fYc7zKbHm4WxJcESu54LWxdvv3EOVv9Vpy+LvBnCFiMusHBFCm8c7MUu6LNrTKOkM5003NRTaTeB6GiVcuDujSuGb9lx/XLh0r3mSzSmgLmuyBaPezfrooBUcznXRcylSMJirNUc7K3OES0Y4ALTQS0LoqouvwoyTMtiDuTp/gU7jgjHsUGaSCdo0VjF9+IXO6EXJ76she9/bLsg1teZCm84M275aSuWXjBLKMHNVDbtJKThKrtTIdTBwWZxcwr6FzalfKDq9gQ1OV6gjkpCrt3gAl1rc1Fy5gUt8CfQPbeYtPBjWG70gXa4RHMCVKrg0CROw0XPgGqISVseUkY8/Hqfhbe2nD1DVQ1M0cjDUI4Azrl+pNF7sNC4BIYzTGOIBnKUbjgR8oH+NWmNALuBZ9SEBvcYIFVyVkQsSUmhWB39XLL4mTTkB7ATuGgThWfsGlqq47kauQstlWZsLxUttq0HROAhioQLAM0bNxrronVzwBTDm/fvzFobY6s8klHv6/fnD358D/h/k8X//Xozfv59mfE9UHKQ9aR5J+0cCnbPZvyLQfyx2eI3+kfY5YZfwuKUXmh6EG1Z1JuDwEu2cgJKlCWnD3exjwyJV4hu1vaG7pjHrgfOmC0ab95dCRyRRRwuhzz0a9Zb2Jo7vLwVJPE1czhuW11AjPGaE7DEMkMaQhIaK2/5Swx5hIKbqQKUHjEDN4mpGCAdILVRQ9hz3CBv2eYNYhHqfN1x9NB6DxS5ocCBL3Xxv+j5vw159GBBQH6oCQRHN0mNGCLSIpngCbLfrXn3DeQuwuKj7Dh4wVVevMJ9GAMphqz5vAXSt83kLw5kZqJkySmSCJdgq1QOg2NjWU/1OYNEQ5TcIXCrGD60rzswYzj0R8O7NfS3THUzVXPUAqDVXKH9fg15MlL/fYfEF53NPprNr33MIuKUJZ9dM1ZPejmGcxoPY6vIfhjOk77sTzIamnCE1+YjfdJTbFKXXlMYwneX+pkGcdpbbeB7/A7cs6mjaeXxT5Hvea09eIkNIQldTwVgXw6lA6JI0uS6GsbaJQ4HQRWlybRNj+sL7/P3DDb1Qn8atxlASpAGmFFqvlfjrIOOHWPgphl13Fhnr35GzZ6wxNNI7xjpRQg1AQapRLUsxDMH0vgUqkZbE0lxBxcCM18KMVjF1rPUl5QzRy8XZokeI/HEZALaJX6v1Zd4BgEt3So4ezIaIx7H19dqgLSG7fcIqZazXNl6A3li8VKi8uBdEkY5sJNEhxCpaulNDKEj3as09i7qJeDUVRZFBwwdLhHYMUZE3qW4iBnh9tW6iTe1LvGQI0wYXTkS6WVf7EtmQojkmADRnH4y1L2221mirVD+bBEcEBX809UuRGhEntjAHE+OdGxZFaC1q0AbYrsUFN3GQCxaHtKhBK+4E8gQDc5YatBZvEVMCG3RdCpY6EHZTISS4y/G3GV4H6/4y975FHWGrWtBC8b28hEdCEH5wT4aqFjR2c4S6puJ9qnPVgraq5y3EWxNYpRm7yoPqUtTzxi4n3hFCxeviLbbRWNY9nFST/QJqsjO1VSDXZBdSfEiNiFNwzprsdnX1xeRVXvYtELwXXvRfREhKHDSAWkm+ftuiIrt1Xf3X70YQrIKucQJCeotUTz27SG7qvHcjWN5vIdl/w/0WwoRvxwwjFKcyMPGWv99ihjtKhKjVlYgIxcjd4DHQ+A13lLxwz8y5vWdGXJd8dHfQ1ouFadZ/8F33zFjfFaSIS+6fB+VFIYyO8BiwKODcltHcFWS1nck1nvvCfU/JubnvSbqr7DIgFFG0l3y8974n+zu7dqo7u65HQlXg1fQESDQXfC52Z5f9vWupMoKe79O/lhDzmI3cu2a7XXZC8VH7u/M066xfWWnvjUfTj9yd53L/ofr6PDu63j52/6HTHZYKFWhJWsZov/Qdlv+De0gd75Itf+Bdsj/lPmDXlRDS77/T2f1e7scM93I7fvNFyXG/Wz2tXrhb/fz2u9WdFGpHOvvLSM216q5nBubYP2F5jgoSo+R0cBvJpLivXNQLB6jL2DuRte2LQbLb3rezAxJ/e1q5SmcLcKbNE5MgNt4jTW9VkY9KbLg5H1MyCd6cu0Osggg6lCTO7ufCF4U2yYvt+pbWAj35uI58E+p0mjiKHCZrSuNSlpaP7HY83h5l+qzbS+0NTyXAWff3vAYRgm1ollfNvYFpgkZdlubRopDc18VFaYl9hMVM0jUHMbbI3iXfyQxfkpiU1ZiJwuw7zvCRbLkthNMXxhlpzmVQJuvg12LElt6r7KeflVQ5sTg7RebtAgsS3b1jP/1l9SlJZas3XatlH6mdl2jmnJuYTNvpDsFkYuStxyFC13jR6/jEzSeL0zV4p1IlwdXcpLkpqd42jEyR+n4Lhbu3rP+Mnt6nYUTyb4uPIyO3xdf4USqWxchI9vkzHsVxMVll9Ph5fA35O7qEXiV091n5hBRW8czCykj8Qv5jETrc2Gwg6zdl33Wxa0v5viRzSCuh5f57xBNTtKmCF6ckoUG1+aoTxxL5+9KbqFwZ9QLdzprvovB6T5lbyJ7VUy+9O2bkPkv5df1ockpGnPUTlKTZ+vA5y2w6hf6lOpUxpYRI2YrmH4RQGpfH6iIlpn4URUleHM7rXVam8aoB1WSy47TMduvzociT79YqzhQlDf0yUP/oH/0jI/0H2CkQiHiI55AAAAAASUVORK5CYII=">
            <a:extLst>
              <a:ext uri="{FF2B5EF4-FFF2-40B4-BE49-F238E27FC236}">
                <a16:creationId xmlns:a16="http://schemas.microsoft.com/office/drawing/2014/main" id="{8A1569C0-3B7D-A240-881B-9CEA33C0F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55" y="3959815"/>
            <a:ext cx="578595" cy="57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AE81AB-A12B-724C-9F7A-A618CA6610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18" y="4842616"/>
            <a:ext cx="586369" cy="58636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8E8B1C4-E51C-2641-9BF6-470EA1ABEEA2}"/>
              </a:ext>
            </a:extLst>
          </p:cNvPr>
          <p:cNvSpPr/>
          <p:nvPr/>
        </p:nvSpPr>
        <p:spPr>
          <a:xfrm>
            <a:off x="5382899" y="1385218"/>
            <a:ext cx="1463715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A, video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6EA1A-2C97-5549-B0C1-9D66C67037E9}"/>
              </a:ext>
            </a:extLst>
          </p:cNvPr>
          <p:cNvSpPr/>
          <p:nvPr/>
        </p:nvSpPr>
        <p:spPr>
          <a:xfrm>
            <a:off x="6846614" y="1385218"/>
            <a:ext cx="1463715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B, video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E25CD9-633E-664A-AC7D-191CCD84E7C5}"/>
              </a:ext>
            </a:extLst>
          </p:cNvPr>
          <p:cNvSpPr/>
          <p:nvPr/>
        </p:nvSpPr>
        <p:spPr>
          <a:xfrm>
            <a:off x="8310329" y="1385218"/>
            <a:ext cx="1463715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C, www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DDCD22-9E03-0340-81E4-6D0EFB156827}"/>
              </a:ext>
            </a:extLst>
          </p:cNvPr>
          <p:cNvSpPr/>
          <p:nvPr/>
        </p:nvSpPr>
        <p:spPr>
          <a:xfrm>
            <a:off x="9774044" y="1385218"/>
            <a:ext cx="1463715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D, email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494F8E-FFBA-A04C-B9F3-4D8A0EAAEC4A}"/>
              </a:ext>
            </a:extLst>
          </p:cNvPr>
          <p:cNvSpPr/>
          <p:nvPr/>
        </p:nvSpPr>
        <p:spPr>
          <a:xfrm>
            <a:off x="5382900" y="1388922"/>
            <a:ext cx="1347674" cy="57486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A297C0-F5EA-C048-9425-937CCAD57C1C}"/>
              </a:ext>
            </a:extLst>
          </p:cNvPr>
          <p:cNvSpPr/>
          <p:nvPr/>
        </p:nvSpPr>
        <p:spPr>
          <a:xfrm>
            <a:off x="6846614" y="1385218"/>
            <a:ext cx="1347674" cy="57486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0AF43F-4276-8544-8169-90C0898D2853}"/>
              </a:ext>
            </a:extLst>
          </p:cNvPr>
          <p:cNvSpPr/>
          <p:nvPr/>
        </p:nvSpPr>
        <p:spPr>
          <a:xfrm>
            <a:off x="8316716" y="1385218"/>
            <a:ext cx="187947" cy="57486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A5D3CE-0495-F541-B1B6-29052AE25451}"/>
              </a:ext>
            </a:extLst>
          </p:cNvPr>
          <p:cNvSpPr/>
          <p:nvPr/>
        </p:nvSpPr>
        <p:spPr>
          <a:xfrm>
            <a:off x="9774044" y="1385218"/>
            <a:ext cx="187947" cy="57486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6B5497-E689-1F47-B608-5C29E2043E75}"/>
              </a:ext>
            </a:extLst>
          </p:cNvPr>
          <p:cNvSpPr txBox="1"/>
          <p:nvPr/>
        </p:nvSpPr>
        <p:spPr>
          <a:xfrm>
            <a:off x="1065956" y="19130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13D4EF-6230-A64E-B26B-A40120F093C1}"/>
              </a:ext>
            </a:extLst>
          </p:cNvPr>
          <p:cNvSpPr txBox="1"/>
          <p:nvPr/>
        </p:nvSpPr>
        <p:spPr>
          <a:xfrm>
            <a:off x="311680" y="32623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98051F-990B-7144-AB12-1F7F864E5A27}"/>
              </a:ext>
            </a:extLst>
          </p:cNvPr>
          <p:cNvSpPr txBox="1"/>
          <p:nvPr/>
        </p:nvSpPr>
        <p:spPr>
          <a:xfrm>
            <a:off x="476206" y="47204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644EE-A3D5-AF46-B66F-EE3CF39895B9}"/>
              </a:ext>
            </a:extLst>
          </p:cNvPr>
          <p:cNvSpPr txBox="1"/>
          <p:nvPr/>
        </p:nvSpPr>
        <p:spPr>
          <a:xfrm>
            <a:off x="2081975" y="55354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285159-D030-DA4B-9B19-27983AF06D7A}"/>
              </a:ext>
            </a:extLst>
          </p:cNvPr>
          <p:cNvSpPr/>
          <p:nvPr/>
        </p:nvSpPr>
        <p:spPr>
          <a:xfrm>
            <a:off x="7254898" y="2084466"/>
            <a:ext cx="4372484" cy="4168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Inefficient resource usage</a:t>
            </a:r>
            <a:endParaRPr lang="LID4096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5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CDE-BE89-5E4F-ABB8-91D648C5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Does Static Multiplexing Affect Apps?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B89D7D-8C8F-6D47-9B14-74E40EF31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20" y="5356887"/>
            <a:ext cx="680224" cy="6802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3200-525C-9843-8CB4-FEBFDE32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EC2D2-52E4-F946-86D7-EA1462AF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61</a:t>
            </a:fld>
            <a:endParaRPr lang="LID4096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9C788534-6E06-8944-A002-1AE9E9A5D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69" y="4455577"/>
            <a:ext cx="680224" cy="680224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88017C0-DC58-0843-959B-0C68A2B63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43" y="3130213"/>
            <a:ext cx="680224" cy="680224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50A9604-2061-CF49-9244-C781A4E0D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6" y="1957611"/>
            <a:ext cx="680224" cy="680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C0790-1263-4240-BAFB-19B95B4ED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32" y="1805346"/>
            <a:ext cx="680224" cy="680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D9451B-73D5-A142-A19A-CBD0E7B02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2" y="4455577"/>
            <a:ext cx="680224" cy="6802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DC47D9-CD41-6640-81C5-4743D2AD3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6" y="5356887"/>
            <a:ext cx="586368" cy="5863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4ABE7D-C55A-8441-9DE0-CAB10D0A0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8" y="3037566"/>
            <a:ext cx="678365" cy="6783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C037CB-92CA-7E45-982D-D7429703CC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19" y="2501304"/>
            <a:ext cx="3500919" cy="35009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5451EC-B52F-FB42-BDC4-2BC03C415B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56" y="1324355"/>
            <a:ext cx="1036840" cy="10368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FB7096-F571-1747-984C-B58DD76A36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35" y="2509864"/>
            <a:ext cx="1036840" cy="1036840"/>
          </a:xfrm>
          <a:prstGeom prst="rect">
            <a:avLst/>
          </a:prstGeom>
        </p:spPr>
      </p:pic>
      <p:pic>
        <p:nvPicPr>
          <p:cNvPr id="22" name="Picture 2" descr="data:image/png;base64,iVBORw0KGgoAAAANSUhEUgAAAOEAAADhCAMAAAAJbSJIAAAAY1BMVEX///+AgIB7e3t4eHh9fX10dHTn5+ewsLCLi4v09PTh4eHLy8v8/PyBgYH4+PiIiIiZmZmlpaXs7Ozb29vAwMCQkJDR0dG4uLifn5+kpKTBwcHNzc3U1NSbm5utra2UlJRtbW2vmB5GAAARoklEQVR4nO1daZurKgw+BbTaulVr7d7z/3/l1SqasAhYbTtzTz7NMzXKCyFkgfDnzz/6R//o/0VR0lD06WbMS1GSF4fzepeVacwYIZQQxuK0zHbr86HIfzbc0L9UpzKmT1BshYk94dK4PFYXP/x0UydQflg/UkJlZCLVT1CSPtaH/NNNdqDwek8ZNWLDOAlL74cfMZb+vvSoCzgAk3pB5X/1xIw2VUDJJHScCA2qzbeCzPfli/D4UJZ7/9NgFHTI6qk0A74nRsKyy3cNZFjFs8HjIOPqe/SOv5tFOkUi9PQdwlocJ6pOMzF6LD4N709xm1k8BYwk+yxGf1l8HcbPyWp+Wkw+EUZ6+oxFl1SLj9+AsUreD/AaLKE/dUSCw5vxhce3DWBLjBzfujxu34zviZFu34Yvz+jb8TVEszdpnMvq/QPYElu9Yxij3WcGsCW6W9wg99N3qlCZSLrw+r99yxo/RoyelwR4/6SEcqL3xfCFj89KKCfyWGhp9NNPSygntsxkLJzCg8sSYwv4VNtvmIIDzW/g7L8LYA1xPy/Aah6ArKVZ3kWr7wHIGPU8j7K0zLLb8XjLynTV/uclrHQ9H8DpyyAjlMTZeltI6aUkL7brW8rodDdlvoVx4ggyStNjVeSjlmS4OZ+aHNU0iDON4iSAjLLj3reLPUT+9rSaBHKeuThBi9ait3PMlCXFfeW5g5xDo7qvg4Rm10k+TnEizpPy9XWxcATIaLCfbjUm29JVWumL1o3v9j1Gs8OLLmpxJG72PXvJRg2djG3mHTevwXuSf3caR5a+4mk8HD7FvNnC7/nORemwx/Qv3R3khT7mGD9O+c1hHMnkld9BjZJ47ph0Edh/fapC9a0/8UpeQauYorO92UonzY/IWsvQUvcBC9zhfauL89pHnlk6RYPvLCch09kVeXWz0XJJ3OyiUf9mHdojO3eAtpOQBMrWhefyb2Bplj4I8dJKOZL5w7IZ7lMxt3tx7cEoYET1sk2ZJcB6FDPS2Ho3pbFgbfe75jQyO/HwFF0XbYNauNhKENFiAHwVWpM8111GU5XBd7WTVJa5AbSTUUYUErqPn00iAoqKDq3fesLaknRajbC1PPC5XSLBTU5Dq3eSUuryaEvavqF4/Y9qtQgQUk/wXSOezyKKhSe62TXHxXo72ggGPUrz5ppSZYeGTUocIlzRDAPJ+y9SRQrNKozCjvYADzZ9JkdJalOLdyceovwphAhhrYNxlwM3TWEAWukbYm1XJYHFEMoxkn1vg7AAA4yfP2CEKxbjmXoeQDCyFsXj7JmbZK+9K4shlCIkObAjKRqesHPcBYT1zMN66gT6lcTiMNroPmIZtsmnANwCf4deEEBu/YkIa4hoFKMYfsGTvmAD0W5RPJllVBTRBKa+8YyPeh9TQrhiDA02NvWpaPOdzRDZyQaghUtBBSswR7uHYtSywbyVEYozB4f1mCipFurGyskwWzNEMB8KFCHDCwVotAKhaIkIMQVxETcvGuxmBmgOrrESK7otUnM4plCA31QIhTXHF1SAOBlvxt63CL2Zh1DQ8kLE2INyEsJflAiFcRLVuLDomtcx8yAWRkUq2GPC5GBoiiLbSI0QT50oFb+Gp7xZzxPTIBrtNWGzx1oQarQUXtCPGoQr5J8X4spOsS12MK38JtttY5qFBL9AVG9onQzxbzqEOFQmzRJhFMUulcigTo1rYTqi3jEMKQ6iQ7iiV8CUS68U5mJpaOL4mhgaOwhJ+fYvxYR0XyH8Gmr5UL/cPeGl9C/SqMZEAx3zokwWqeAzbCSCI+wLvw3TLRTZYJsS+a0FWp5Mts2YdYotQwXFX3FUp5zeyothCL05A/fTKTfo0xE/0bDa29m1byCDgaoPSpnmMHMJhCxJptmkTSka9MyyGzud6DA+iEQThY8MK82k3MBCNJ7YFH0DTgZ7BnvuHyaDB0TVKrEa75dAyfQpGvejmHpJDH7OEBoFTjkchuhFDB5NfBUB2c/Hfw+V/FABKl+A9saNKw2l+T2uSZGj+vAUlIIHmOoBaJeqfv8LWlUpn4C6TnKzECktt3EhZfDlqtGGGlotQlrfgn8CGL25coRQN4u+MiaFmIb2faJU1VAu1sr2mRCiXlQvB9B3G4+ferJ1Mr6IUhCbUWtqYO5KoQhLhNBP3CvnDBzEcHwiyrbpbowBxXeU3QuDBxo9Zx5DYPdq9B7Ud/fRFst7bEbFGvaIrxRn2LsanWVEuIoHIdTIARzm8QUDKr4nqae24tOawfaAGGtcFDNC2H6NTJXDE9GobmRiCmM0ZQhDhIn6QTI8oZsgQy9dNAhhTEqjF6BCG13fJCdRrf740/shoqB5bTnELHRRhsL0jlrHD89oELLd0JTt6EQU85vjxjodVl1N48Aar5se5idsniE2r1nJOxbD8fXzJ5Kw7VRMifwCEnbC6Ob+DybBGRr3DX8kCT6i1Qaan0VCst2UDPiBhIM1iSnY/RMJGmKKhM8vIOgPGZP3jKRBivYjEFb/h8E1htX/iemnuBSE8mSGhAV7nqTwQRKdbZv1NF8PfOxWd1l0BZvDZa6VzHVsucC3bg3XxpFLRcgyVfubPXXxkU3/VG//Dl6C9Ez/HypxDZZr5+OMcnFhG9KxgcSlRAgj36N295Dp4MYrSCPyfuSvG1IKvdf84I8MCxR/iCcKBk3X6/gxrs4XTUYBYtvbkNzm3iQfMSq7etw/BJslbLi6fwGPPtBznfVcSoRwA4AhrcbFq4tWwZgGdxd5eOFMJK4u3QdXYM7FOwHMEiJwgcgGz8EHMpcSIUyyGbKqvaS0MoksvtYX7+UW9FXP1UoXig21QtM/AXy3fvYouI5aLiWBeIAh9jiYB63r2uUR2/9dnx3rdZoZ7ujpuTotCLla/5bnlDHXH8gV67mM/hAM1ZhMGi5wm0Z0uLi1IYdWSfBQJ/LvOdczPM3FreXqttp0XEjcMFc3l9YKLuNGXxiYM1mlXAifmrITHN9rv9QE9fo5huzbnqv5Zxdl2nRcjXD3cwxNEi6EWq4O9HggqiE2AIyMdjfPGOyGLenr7tBEYw9x/S1oN87VzLrOSlx7bZsb4ebzWeAKOq7jwHXvZgHkMm7fgjF0TfwMEE851p5yN15R2v2RpMPuY0G7ca5a83fjNXDFA1el59pxrpOJS0FkML3NCHmcr9YJneDUQ9dpnDvrdUpqwdWJwI71sSKRaz1wFZwrlrjM7hBEaLGDunv0wbqxvxMumxvKp44UDudcZc/FuJQVPddGCqK3/6+d1o6/nhv0YOSSiLqMYb8cVHSQF77yx9yKX4vvGbhacQsBVy+NUv5h4LoPXEcTl0xOUtrrvc3fYc7zKbHm4WxJcESu54LWxdvv3EOVv9Vpy+LvBnCFiMusHBFCm8c7MUu6LNrTKOkM5003NRTaTeB6GiVcuDujSuGb9lx/XLh0r3mSzSmgLmuyBaPezfrooBUcznXRcylSMJirNUc7K3OES0Y4ALTQS0LoqouvwoyTMtiDuTp/gU7jgjHsUGaSCdo0VjF9+IXO6EXJ76she9/bLsg1teZCm84M275aSuWXjBLKMHNVDbtJKThKrtTIdTBwWZxcwr6FzalfKDq9gQ1OV6gjkpCrt3gAl1rc1Fy5gUt8CfQPbeYtPBjWG70gXa4RHMCVKrg0CROw0XPgGqISVseUkY8/Hqfhbe2nD1DVQ1M0cjDUI4Azrl+pNF7sNC4BIYzTGOIBnKUbjgR8oH+NWmNALuBZ9SEBvcYIFVyVkQsSUmhWB39XLL4mTTkB7ATuGgThWfsGlqq47kauQstlWZsLxUttq0HROAhioQLAM0bNxrronVzwBTDm/fvzFobY6s8klHv6/fnD358D/h/k8X//Xozfv59mfE9UHKQ9aR5J+0cCnbPZvyLQfyx2eI3+kfY5YZfwuKUXmh6EG1Z1JuDwEu2cgJKlCWnD3exjwyJV4hu1vaG7pjHrgfOmC0ab95dCRyRRRwuhzz0a9Zb2Jo7vLwVJPE1czhuW11AjPGaE7DEMkMaQhIaK2/5Swx5hIKbqQKUHjEDN4mpGCAdILVRQ9hz3CBv2eYNYhHqfN1x9NB6DxS5ocCBL3Xxv+j5vw159GBBQH6oCQRHN0mNGCLSIpngCbLfrXn3DeQuwuKj7Dh4wVVevMJ9GAMphqz5vAXSt83kLw5kZqJkySmSCJdgq1QOg2NjWU/1OYNEQ5TcIXCrGD60rzswYzj0R8O7NfS3THUzVXPUAqDVXKH9fg15MlL/fYfEF53NPprNr33MIuKUJZ9dM1ZPejmGcxoPY6vIfhjOk77sTzIamnCE1+YjfdJTbFKXXlMYwneX+pkGcdpbbeB7/A7cs6mjaeXxT5Hvea09eIkNIQldTwVgXw6lA6JI0uS6GsbaJQ4HQRWlybRNj+sL7/P3DDb1Qn8atxlASpAGmFFqvlfjrIOOHWPgphl13Fhnr35GzZ6wxNNI7xjpRQg1AQapRLUsxDMH0vgUqkZbE0lxBxcCM18KMVjF1rPUl5QzRy8XZokeI/HEZALaJX6v1Zd4BgEt3So4ezIaIx7H19dqgLSG7fcIqZazXNl6A3li8VKi8uBdEkY5sJNEhxCpaulNDKEj3as09i7qJeDUVRZFBwwdLhHYMUZE3qW4iBnh9tW6iTe1LvGQI0wYXTkS6WVf7EtmQojkmADRnH4y1L2221mirVD+bBEcEBX809UuRGhEntjAHE+OdGxZFaC1q0AbYrsUFN3GQCxaHtKhBK+4E8gQDc5YatBZvEVMCG3RdCpY6EHZTISS4y/G3GV4H6/4y975FHWGrWtBC8b28hEdCEH5wT4aqFjR2c4S6puJ9qnPVgraq5y3EWxNYpRm7yoPqUtTzxi4n3hFCxeviLbbRWNY9nFST/QJqsjO1VSDXZBdSfEiNiFNwzprsdnX1xeRVXvYtELwXXvRfREhKHDSAWkm+ftuiIrt1Xf3X70YQrIKucQJCeotUTz27SG7qvHcjWN5vIdl/w/0WwoRvxwwjFKcyMPGWv99ihjtKhKjVlYgIxcjd4DHQ+A13lLxwz8y5vWdGXJd8dHfQ1ouFadZ/8F33zFjfFaSIS+6fB+VFIYyO8BiwKODcltHcFWS1nck1nvvCfU/JubnvSbqr7DIgFFG0l3y8974n+zu7dqo7u65HQlXg1fQESDQXfC52Z5f9vWupMoKe79O/lhDzmI3cu2a7XXZC8VH7u/M066xfWWnvjUfTj9yd53L/ofr6PDu63j52/6HTHZYKFWhJWsZov/Qdlv+De0gd75Itf+Bdsj/lPmDXlRDS77/T2f1e7scM93I7fvNFyXG/Wz2tXrhb/fz2u9WdFGpHOvvLSM216q5nBubYP2F5jgoSo+R0cBvJpLivXNQLB6jL2DuRte2LQbLb3rezAxJ/e1q5SmcLcKbNE5MgNt4jTW9VkY9KbLg5H1MyCd6cu0Osggg6lCTO7ufCF4U2yYvt+pbWAj35uI58E+p0mjiKHCZrSuNSlpaP7HY83h5l+qzbS+0NTyXAWff3vAYRgm1ollfNvYFpgkZdlubRopDc18VFaYl9hMVM0jUHMbbI3iXfyQxfkpiU1ZiJwuw7zvCRbLkthNMXxhlpzmVQJuvg12LElt6r7KeflVQ5sTg7RebtAgsS3b1jP/1l9SlJZas3XatlH6mdl2jmnJuYTNvpDsFkYuStxyFC13jR6/jEzSeL0zV4p1IlwdXcpLkpqd42jEyR+n4Lhbu3rP+Mnt6nYUTyb4uPIyO3xdf4USqWxchI9vkzHsVxMVll9Ph5fA35O7qEXiV091n5hBRW8czCykj8Qv5jETrc2Gwg6zdl33Wxa0v5viRzSCuh5f57xBNTtKmCF6ckoUG1+aoTxxL5+9KbqFwZ9QLdzprvovB6T5lbyJ7VUy+9O2bkPkv5df1ockpGnPUTlKTZ+vA5y2w6hf6lOpUxpYRI2YrmH4RQGpfH6iIlpn4URUleHM7rXVam8aoB1WSy47TMduvzociT79YqzhQlDf0yUP/oH/0jI/0H2CkQiHiI55AAAAAASUVORK5CYII=">
            <a:extLst>
              <a:ext uri="{FF2B5EF4-FFF2-40B4-BE49-F238E27FC236}">
                <a16:creationId xmlns:a16="http://schemas.microsoft.com/office/drawing/2014/main" id="{8A1569C0-3B7D-A240-881B-9CEA33C0F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55" y="3959815"/>
            <a:ext cx="578595" cy="57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AE81AB-A12B-724C-9F7A-A618CA6610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18" y="4842616"/>
            <a:ext cx="586369" cy="586369"/>
          </a:xfrm>
          <a:prstGeom prst="rect">
            <a:avLst/>
          </a:prstGeom>
        </p:spPr>
      </p:pic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118E2F54-295A-0342-8DB8-D9C48C474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33" y="3941306"/>
            <a:ext cx="680224" cy="680224"/>
          </a:xfrm>
          <a:prstGeom prst="rect">
            <a:avLst/>
          </a:prstGeom>
        </p:spPr>
      </p:pic>
      <p:pic>
        <p:nvPicPr>
          <p:cNvPr id="25" name="Content Placeholder 6">
            <a:extLst>
              <a:ext uri="{FF2B5EF4-FFF2-40B4-BE49-F238E27FC236}">
                <a16:creationId xmlns:a16="http://schemas.microsoft.com/office/drawing/2014/main" id="{2AA26902-2EBE-C140-B7A4-AC14B130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42" y="4051398"/>
            <a:ext cx="680224" cy="680224"/>
          </a:xfrm>
          <a:prstGeom prst="rect">
            <a:avLst/>
          </a:prstGeom>
        </p:spPr>
      </p:pic>
      <p:pic>
        <p:nvPicPr>
          <p:cNvPr id="26" name="Content Placeholder 6">
            <a:extLst>
              <a:ext uri="{FF2B5EF4-FFF2-40B4-BE49-F238E27FC236}">
                <a16:creationId xmlns:a16="http://schemas.microsoft.com/office/drawing/2014/main" id="{00224D57-65BD-4746-8DAE-91CDD4365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14" y="5182405"/>
            <a:ext cx="680224" cy="680224"/>
          </a:xfrm>
          <a:prstGeom prst="rect">
            <a:avLst/>
          </a:prstGeom>
        </p:spPr>
      </p:pic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822F7FF3-AB56-944A-871B-AB65CA7F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44" y="2238823"/>
            <a:ext cx="680224" cy="680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A2B8DE-DC43-5B49-B182-3580133D7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6558"/>
            <a:ext cx="680224" cy="6802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5326AB-74A5-EB4C-AD47-4174BA3F7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055" y="4051398"/>
            <a:ext cx="680224" cy="6802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EF815F-E3CE-0F4D-8681-57AC5BDBC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89" y="3941306"/>
            <a:ext cx="586368" cy="5863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B63CA8-B3E1-8C4A-9315-5508A8E8F1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59" y="5089758"/>
            <a:ext cx="678365" cy="678365"/>
          </a:xfrm>
          <a:prstGeom prst="rect">
            <a:avLst/>
          </a:prstGeom>
        </p:spPr>
      </p:pic>
      <p:pic>
        <p:nvPicPr>
          <p:cNvPr id="32" name="Content Placeholder 6">
            <a:extLst>
              <a:ext uri="{FF2B5EF4-FFF2-40B4-BE49-F238E27FC236}">
                <a16:creationId xmlns:a16="http://schemas.microsoft.com/office/drawing/2014/main" id="{35B6CB6D-3EFF-654D-9AB2-FE956BA0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43" y="3106894"/>
            <a:ext cx="680224" cy="680224"/>
          </a:xfrm>
          <a:prstGeom prst="rect">
            <a:avLst/>
          </a:prstGeom>
        </p:spPr>
      </p:pic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2409A73F-F3EE-F04C-B510-90C1EEEE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85" y="2158020"/>
            <a:ext cx="680224" cy="680224"/>
          </a:xfrm>
          <a:prstGeom prst="rect">
            <a:avLst/>
          </a:prstGeom>
        </p:spPr>
      </p:pic>
      <p:pic>
        <p:nvPicPr>
          <p:cNvPr id="34" name="Content Placeholder 6">
            <a:extLst>
              <a:ext uri="{FF2B5EF4-FFF2-40B4-BE49-F238E27FC236}">
                <a16:creationId xmlns:a16="http://schemas.microsoft.com/office/drawing/2014/main" id="{4D2A0195-C1BD-3F40-B9FA-A57619C33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78" y="3157483"/>
            <a:ext cx="680224" cy="680224"/>
          </a:xfrm>
          <a:prstGeom prst="rect">
            <a:avLst/>
          </a:prstGeom>
        </p:spPr>
      </p:pic>
      <p:pic>
        <p:nvPicPr>
          <p:cNvPr id="35" name="Content Placeholder 6">
            <a:extLst>
              <a:ext uri="{FF2B5EF4-FFF2-40B4-BE49-F238E27FC236}">
                <a16:creationId xmlns:a16="http://schemas.microsoft.com/office/drawing/2014/main" id="{57C8E4F1-AF64-5A4C-A0CF-464EA8FFD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567" y="5022505"/>
            <a:ext cx="680224" cy="6802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440DF0C-66B4-9B4F-BACD-5798CB76E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15" y="5016775"/>
            <a:ext cx="680224" cy="6802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938BF39-FD16-F64C-AD6B-6CD2D1F50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98" y="2158020"/>
            <a:ext cx="680224" cy="6802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2FF8972-8305-FE43-ABB2-8E0125976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99" y="3106894"/>
            <a:ext cx="586368" cy="5863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306101A-4B94-D045-B0B1-72E70BCEE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23" y="3064836"/>
            <a:ext cx="678365" cy="67836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8E8B1C4-E51C-2641-9BF6-470EA1ABEEA2}"/>
              </a:ext>
            </a:extLst>
          </p:cNvPr>
          <p:cNvSpPr/>
          <p:nvPr/>
        </p:nvSpPr>
        <p:spPr>
          <a:xfrm>
            <a:off x="5201228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76EA1A-2C97-5549-B0C1-9D66C67037E9}"/>
              </a:ext>
            </a:extLst>
          </p:cNvPr>
          <p:cNvSpPr/>
          <p:nvPr/>
        </p:nvSpPr>
        <p:spPr>
          <a:xfrm>
            <a:off x="5694929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E25CD9-633E-664A-AC7D-191CCD84E7C5}"/>
              </a:ext>
            </a:extLst>
          </p:cNvPr>
          <p:cNvSpPr/>
          <p:nvPr/>
        </p:nvSpPr>
        <p:spPr>
          <a:xfrm>
            <a:off x="6188630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DDCD22-9E03-0340-81E4-6D0EFB156827}"/>
              </a:ext>
            </a:extLst>
          </p:cNvPr>
          <p:cNvSpPr/>
          <p:nvPr/>
        </p:nvSpPr>
        <p:spPr>
          <a:xfrm>
            <a:off x="6682331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6B5497-E689-1F47-B608-5C29E2043E75}"/>
              </a:ext>
            </a:extLst>
          </p:cNvPr>
          <p:cNvSpPr txBox="1"/>
          <p:nvPr/>
        </p:nvSpPr>
        <p:spPr>
          <a:xfrm>
            <a:off x="1065956" y="19130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13D4EF-6230-A64E-B26B-A40120F093C1}"/>
              </a:ext>
            </a:extLst>
          </p:cNvPr>
          <p:cNvSpPr txBox="1"/>
          <p:nvPr/>
        </p:nvSpPr>
        <p:spPr>
          <a:xfrm>
            <a:off x="311680" y="32623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98051F-990B-7144-AB12-1F7F864E5A27}"/>
              </a:ext>
            </a:extLst>
          </p:cNvPr>
          <p:cNvSpPr txBox="1"/>
          <p:nvPr/>
        </p:nvSpPr>
        <p:spPr>
          <a:xfrm>
            <a:off x="476206" y="47204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644EE-A3D5-AF46-B66F-EE3CF39895B9}"/>
              </a:ext>
            </a:extLst>
          </p:cNvPr>
          <p:cNvSpPr txBox="1"/>
          <p:nvPr/>
        </p:nvSpPr>
        <p:spPr>
          <a:xfrm>
            <a:off x="2081975" y="55354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44701E-BB38-FF49-99EE-D361494B6320}"/>
              </a:ext>
            </a:extLst>
          </p:cNvPr>
          <p:cNvSpPr/>
          <p:nvPr/>
        </p:nvSpPr>
        <p:spPr>
          <a:xfrm>
            <a:off x="7176032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2F2884-8BFB-9F40-AA9A-DD4FACEC488D}"/>
              </a:ext>
            </a:extLst>
          </p:cNvPr>
          <p:cNvSpPr/>
          <p:nvPr/>
        </p:nvSpPr>
        <p:spPr>
          <a:xfrm>
            <a:off x="7669733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249417-4E03-D545-AAEF-15982480B31A}"/>
              </a:ext>
            </a:extLst>
          </p:cNvPr>
          <p:cNvSpPr/>
          <p:nvPr/>
        </p:nvSpPr>
        <p:spPr>
          <a:xfrm>
            <a:off x="8163434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CF006E-D59E-D04D-B0F5-53E34153CBDE}"/>
              </a:ext>
            </a:extLst>
          </p:cNvPr>
          <p:cNvSpPr/>
          <p:nvPr/>
        </p:nvSpPr>
        <p:spPr>
          <a:xfrm>
            <a:off x="8657135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D5D8CD-230B-B646-8CE4-20E79F714EFF}"/>
              </a:ext>
            </a:extLst>
          </p:cNvPr>
          <p:cNvSpPr/>
          <p:nvPr/>
        </p:nvSpPr>
        <p:spPr>
          <a:xfrm>
            <a:off x="9150836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18BB04D-754E-E04F-8F5B-FBFFB6F30963}"/>
              </a:ext>
            </a:extLst>
          </p:cNvPr>
          <p:cNvSpPr/>
          <p:nvPr/>
        </p:nvSpPr>
        <p:spPr>
          <a:xfrm>
            <a:off x="9644537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7C89D9-CB90-6A47-9310-ADC0434D0D21}"/>
              </a:ext>
            </a:extLst>
          </p:cNvPr>
          <p:cNvSpPr/>
          <p:nvPr/>
        </p:nvSpPr>
        <p:spPr>
          <a:xfrm>
            <a:off x="10138238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ECA2F8-8334-A045-ADA8-790F48202AFE}"/>
              </a:ext>
            </a:extLst>
          </p:cNvPr>
          <p:cNvSpPr/>
          <p:nvPr/>
        </p:nvSpPr>
        <p:spPr>
          <a:xfrm>
            <a:off x="10631940" y="1396021"/>
            <a:ext cx="494104" cy="574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3E8907-FFB6-464F-96EC-8752C15E83D3}"/>
              </a:ext>
            </a:extLst>
          </p:cNvPr>
          <p:cNvSpPr/>
          <p:nvPr/>
        </p:nvSpPr>
        <p:spPr>
          <a:xfrm>
            <a:off x="6183024" y="1396021"/>
            <a:ext cx="271551" cy="57486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4ED368-EAFD-E845-AEBC-40309D6A5735}"/>
              </a:ext>
            </a:extLst>
          </p:cNvPr>
          <p:cNvSpPr/>
          <p:nvPr/>
        </p:nvSpPr>
        <p:spPr>
          <a:xfrm>
            <a:off x="6697669" y="1396021"/>
            <a:ext cx="250607" cy="57486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9A60E9-3E00-0E4A-A5A8-65F9F25C33C8}"/>
              </a:ext>
            </a:extLst>
          </p:cNvPr>
          <p:cNvSpPr/>
          <p:nvPr/>
        </p:nvSpPr>
        <p:spPr>
          <a:xfrm>
            <a:off x="5204792" y="1387129"/>
            <a:ext cx="505475" cy="57486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571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19CDB8-0835-9D47-952A-DC252A1CB3BA}"/>
              </a:ext>
            </a:extLst>
          </p:cNvPr>
          <p:cNvSpPr/>
          <p:nvPr/>
        </p:nvSpPr>
        <p:spPr>
          <a:xfrm>
            <a:off x="5692484" y="1387129"/>
            <a:ext cx="505475" cy="57486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5715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7D7AF0-DA33-5340-AA46-3E95BF0A0E2A}"/>
              </a:ext>
            </a:extLst>
          </p:cNvPr>
          <p:cNvGrpSpPr/>
          <p:nvPr/>
        </p:nvGrpSpPr>
        <p:grpSpPr>
          <a:xfrm>
            <a:off x="2397300" y="1840705"/>
            <a:ext cx="3632607" cy="1155622"/>
            <a:chOff x="2397300" y="1840705"/>
            <a:chExt cx="3632607" cy="115562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A22E339-9434-604B-8C6D-9C27EE2D2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714" y="1867383"/>
              <a:ext cx="506069" cy="365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4E51999-FAF6-9345-9279-0405982CBF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3554" y="1840705"/>
              <a:ext cx="606666" cy="3824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E90D810-C11C-DC45-9C4A-8F84DD902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300" y="2725589"/>
              <a:ext cx="1121642" cy="2707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CE19F21-B953-5B4F-A367-63AFFFBBE52E}"/>
                </a:ext>
              </a:extLst>
            </p:cNvPr>
            <p:cNvSpPr/>
            <p:nvPr/>
          </p:nvSpPr>
          <p:spPr>
            <a:xfrm>
              <a:off x="3378709" y="2093026"/>
              <a:ext cx="2651198" cy="85930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Video streaming no longer works</a:t>
              </a:r>
              <a:endParaRPr lang="LID4096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4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3466-B483-4B73-9BA5-A4856A05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5C4A-221D-4F0B-B8CB-F95F15A6F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40C4C-D43B-4C34-8842-DA72F71A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FFE6E-D520-4B3D-9D18-2BADF79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6551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9430-3A50-49A6-8FCC-CA3E1B90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over telephone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0BF67-FC55-4A0C-A423-F413D16A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8267A-3D95-4E00-9591-5F79E475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63</a:t>
            </a:fld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547FFD-03D7-4464-9FA1-B82FF8BC8E1E}"/>
              </a:ext>
            </a:extLst>
          </p:cNvPr>
          <p:cNvSpPr/>
          <p:nvPr/>
        </p:nvSpPr>
        <p:spPr>
          <a:xfrm>
            <a:off x="1375026" y="1335641"/>
            <a:ext cx="9441951" cy="573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Bandwidth bottleneck at twisted pair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43F067-5898-DC45-89B8-67200D9807C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735418" y="3144644"/>
            <a:ext cx="800070" cy="13444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554C13-0B44-D84E-8A64-B3A763CCB53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84439" y="3144644"/>
            <a:ext cx="899503" cy="13530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D6DBCA-6B03-6843-A554-985B0205B42D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186568" y="4940278"/>
            <a:ext cx="1146223" cy="85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B7BCDB-BA06-CD41-9343-94D5F0EA69A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235092" y="3750561"/>
            <a:ext cx="2147123" cy="1198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77E6064-E1FE-514D-84A2-1E121FD92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32" y="2092358"/>
            <a:ext cx="721730" cy="7217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103B5D-0D77-7E4A-A934-C5CEDF799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32" y="3071760"/>
            <a:ext cx="721730" cy="7217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680E27-0B72-C44C-B316-969BFABE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32" y="4051162"/>
            <a:ext cx="721730" cy="7217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F85F82A-42A2-F840-AD73-C9688AE1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32" y="5030563"/>
            <a:ext cx="721730" cy="72173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E7E5A4-34B6-5045-A07D-0AE43049EF00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955765" y="2523741"/>
            <a:ext cx="1197635" cy="122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C00497-7C43-9B43-9AA8-6272BFA3AA8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955765" y="3571935"/>
            <a:ext cx="1197635" cy="17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45ACB0-F2D5-9948-8E2A-DCE6B95AAE4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6955765" y="3750561"/>
            <a:ext cx="1197635" cy="660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9DB00-EC4E-DD44-8B2B-FF9A9842761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6955765" y="3750561"/>
            <a:ext cx="1284867" cy="1771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48606B4-2676-C34F-A8E7-95BA7E626DF1}"/>
              </a:ext>
            </a:extLst>
          </p:cNvPr>
          <p:cNvSpPr/>
          <p:nvPr/>
        </p:nvSpPr>
        <p:spPr>
          <a:xfrm>
            <a:off x="2237677" y="2523741"/>
            <a:ext cx="902301" cy="902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E238D-FECD-FA4C-86A4-F2F84C53BBEC}"/>
              </a:ext>
            </a:extLst>
          </p:cNvPr>
          <p:cNvSpPr/>
          <p:nvPr/>
        </p:nvSpPr>
        <p:spPr>
          <a:xfrm>
            <a:off x="3332791" y="4497659"/>
            <a:ext cx="902301" cy="902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E2BE7-B6CC-1F49-8231-ABD3971FFD72}"/>
              </a:ext>
            </a:extLst>
          </p:cNvPr>
          <p:cNvSpPr/>
          <p:nvPr/>
        </p:nvSpPr>
        <p:spPr>
          <a:xfrm>
            <a:off x="1284267" y="4489127"/>
            <a:ext cx="902301" cy="902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F7EF36-C558-FE4F-B708-2683E981145E}"/>
              </a:ext>
            </a:extLst>
          </p:cNvPr>
          <p:cNvSpPr txBox="1"/>
          <p:nvPr/>
        </p:nvSpPr>
        <p:spPr>
          <a:xfrm>
            <a:off x="4322833" y="2682979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Fiber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87C98B-D326-EF4B-91AA-B307880D6C12}"/>
              </a:ext>
            </a:extLst>
          </p:cNvPr>
          <p:cNvCxnSpPr>
            <a:cxnSpLocks/>
          </p:cNvCxnSpPr>
          <p:nvPr/>
        </p:nvCxnSpPr>
        <p:spPr>
          <a:xfrm flipV="1">
            <a:off x="3588330" y="3090559"/>
            <a:ext cx="890684" cy="82787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FD75B0-E1DE-2247-B8EF-5087A382E402}"/>
              </a:ext>
            </a:extLst>
          </p:cNvPr>
          <p:cNvCxnSpPr>
            <a:cxnSpLocks/>
          </p:cNvCxnSpPr>
          <p:nvPr/>
        </p:nvCxnSpPr>
        <p:spPr>
          <a:xfrm flipH="1" flipV="1">
            <a:off x="4863312" y="3107439"/>
            <a:ext cx="670837" cy="93907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CFA00C6-8CDD-8043-A122-009BF851AFE6}"/>
              </a:ext>
            </a:extLst>
          </p:cNvPr>
          <p:cNvSpPr txBox="1"/>
          <p:nvPr/>
        </p:nvSpPr>
        <p:spPr>
          <a:xfrm>
            <a:off x="6273221" y="2041140"/>
            <a:ext cx="1690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Twisted Pair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3DA3EE-D7DF-0A4E-A4A0-2ED751A0DA6B}"/>
              </a:ext>
            </a:extLst>
          </p:cNvPr>
          <p:cNvCxnSpPr>
            <a:cxnSpLocks/>
            <a:endCxn id="62" idx="2"/>
          </p:cNvCxnSpPr>
          <p:nvPr/>
        </p:nvCxnSpPr>
        <p:spPr>
          <a:xfrm flipH="1" flipV="1">
            <a:off x="7118613" y="2502805"/>
            <a:ext cx="435969" cy="37690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A2530F-C035-3C4E-A05B-0F29991911D9}"/>
              </a:ext>
            </a:extLst>
          </p:cNvPr>
          <p:cNvCxnSpPr>
            <a:cxnSpLocks/>
          </p:cNvCxnSpPr>
          <p:nvPr/>
        </p:nvCxnSpPr>
        <p:spPr>
          <a:xfrm flipH="1" flipV="1">
            <a:off x="7056094" y="2516479"/>
            <a:ext cx="561009" cy="95639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0E91AA7-136E-F642-89E6-BAC2051834B0}"/>
              </a:ext>
            </a:extLst>
          </p:cNvPr>
          <p:cNvSpPr/>
          <p:nvPr/>
        </p:nvSpPr>
        <p:spPr>
          <a:xfrm>
            <a:off x="1646350" y="1993443"/>
            <a:ext cx="4246449" cy="481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Why not twisted pair?</a:t>
            </a:r>
            <a:endParaRPr lang="LID4096" sz="2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EBFE51-25F6-EC4A-A1F1-2C718B1F92EE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 flipH="1">
            <a:off x="6380955" y="4037336"/>
            <a:ext cx="288035" cy="1052658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8ED2B8-E9DB-944D-9D34-6472F4C730F8}"/>
              </a:ext>
            </a:extLst>
          </p:cNvPr>
          <p:cNvSpPr/>
          <p:nvPr/>
        </p:nvSpPr>
        <p:spPr>
          <a:xfrm>
            <a:off x="5004024" y="5089994"/>
            <a:ext cx="2753862" cy="902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Q: What happens here?</a:t>
            </a:r>
            <a:endParaRPr lang="LID4096" sz="2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E9727-1C46-FE46-A364-4ECAE110C2D1}"/>
              </a:ext>
            </a:extLst>
          </p:cNvPr>
          <p:cNvSpPr/>
          <p:nvPr/>
        </p:nvSpPr>
        <p:spPr>
          <a:xfrm>
            <a:off x="6382215" y="3463786"/>
            <a:ext cx="573550" cy="573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8F1643-9526-294D-9FE6-EA261396C0F1}"/>
              </a:ext>
            </a:extLst>
          </p:cNvPr>
          <p:cNvSpPr txBox="1"/>
          <p:nvPr/>
        </p:nvSpPr>
        <p:spPr>
          <a:xfrm>
            <a:off x="1706090" y="5567627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Backbone Network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8F0AB3-E93A-1C41-8D94-D40ED1370509}"/>
              </a:ext>
            </a:extLst>
          </p:cNvPr>
          <p:cNvSpPr txBox="1"/>
          <p:nvPr/>
        </p:nvSpPr>
        <p:spPr>
          <a:xfrm>
            <a:off x="5988586" y="3071163"/>
            <a:ext cx="115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End Office</a:t>
            </a:r>
          </a:p>
        </p:txBody>
      </p:sp>
    </p:spTree>
    <p:extLst>
      <p:ext uri="{BB962C8B-B14F-4D97-AF65-F5344CB8AC3E}">
        <p14:creationId xmlns:p14="http://schemas.microsoft.com/office/powerpoint/2010/main" val="22529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89B1-686D-4E8C-A757-3DB9631E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loop</a:t>
            </a:r>
            <a:br>
              <a:rPr lang="en-US" dirty="0"/>
            </a:br>
            <a:r>
              <a:rPr lang="en-US" dirty="0"/>
              <a:t>Digital Subscriber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D654-50F5-40A4-89E2-F40AD08A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4090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DSL broadband sends data over the local loop to the local office using frequencies that are not used for POTS.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F70B6-4FBF-4900-BB28-1D5E5049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84594-63D9-4AE4-BCB4-8755ACEB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64</a:t>
            </a:fld>
            <a:endParaRPr lang="LID4096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78893E8-973E-4686-ABF9-87561960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8058" r="5188"/>
          <a:stretch>
            <a:fillRect/>
          </a:stretch>
        </p:blipFill>
        <p:spPr bwMode="auto">
          <a:xfrm>
            <a:off x="1733918" y="3530010"/>
            <a:ext cx="8724165" cy="225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1BB19-A4D9-4D8F-B270-E137968A0E19}"/>
              </a:ext>
            </a:extLst>
          </p:cNvPr>
          <p:cNvSpPr txBox="1"/>
          <p:nvPr/>
        </p:nvSpPr>
        <p:spPr>
          <a:xfrm>
            <a:off x="2152650" y="5260554"/>
            <a:ext cx="696717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2EC38-695D-40DE-91CF-FF5A09C84C49}"/>
              </a:ext>
            </a:extLst>
          </p:cNvPr>
          <p:cNvSpPr txBox="1"/>
          <p:nvPr/>
        </p:nvSpPr>
        <p:spPr>
          <a:xfrm>
            <a:off x="2757112" y="5260553"/>
            <a:ext cx="7804562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98731-531E-4B8E-B589-614896E53BCE}"/>
              </a:ext>
            </a:extLst>
          </p:cNvPr>
          <p:cNvSpPr/>
          <p:nvPr/>
        </p:nvSpPr>
        <p:spPr>
          <a:xfrm>
            <a:off x="1375024" y="2985677"/>
            <a:ext cx="9441951" cy="573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Uses (Orthogonal) Frequency Division Multiplexing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2FFD0-C8EC-41BB-B99F-38008B19B248}"/>
              </a:ext>
            </a:extLst>
          </p:cNvPr>
          <p:cNvSpPr/>
          <p:nvPr/>
        </p:nvSpPr>
        <p:spPr>
          <a:xfrm>
            <a:off x="7630510" y="174196"/>
            <a:ext cx="2912114" cy="15164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Networks no longer used primarily for voice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323AB-6552-124A-8C57-B5E45FBCBEF7}"/>
              </a:ext>
            </a:extLst>
          </p:cNvPr>
          <p:cNvSpPr txBox="1"/>
          <p:nvPr/>
        </p:nvSpPr>
        <p:spPr>
          <a:xfrm>
            <a:off x="8385716" y="5866378"/>
            <a:ext cx="347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POTS = Plain Old Telephone System</a:t>
            </a:r>
          </a:p>
        </p:txBody>
      </p:sp>
    </p:spTree>
    <p:extLst>
      <p:ext uri="{BB962C8B-B14F-4D97-AF65-F5344CB8AC3E}">
        <p14:creationId xmlns:p14="http://schemas.microsoft.com/office/powerpoint/2010/main" val="42131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9430-3A50-49A6-8FCC-CA3E1B90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to the 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0BF67-FC55-4A0C-A423-F413D16A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8267A-3D95-4E00-9591-5F79E475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65</a:t>
            </a:fld>
            <a:endParaRPr lang="LID4096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43F067-5898-DC45-89B8-67200D9807C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81252" y="3186412"/>
            <a:ext cx="800070" cy="13444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554C13-0B44-D84E-8A64-B3A763CCB53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5330273" y="3186412"/>
            <a:ext cx="899503" cy="13530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D6DBCA-6B03-6843-A554-985B0205B42D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4632402" y="4982046"/>
            <a:ext cx="1146223" cy="85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B7BCDB-BA06-CD41-9343-94D5F0EA69A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680926" y="3792329"/>
            <a:ext cx="2147123" cy="1198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77E6064-E1FE-514D-84A2-1E121FD92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66" y="2134126"/>
            <a:ext cx="721730" cy="7217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103B5D-0D77-7E4A-A934-C5CEDF799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66" y="3113528"/>
            <a:ext cx="721730" cy="7217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680E27-0B72-C44C-B316-969BFABE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66" y="4092930"/>
            <a:ext cx="721730" cy="7217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F85F82A-42A2-F840-AD73-C9688AE1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66" y="5072331"/>
            <a:ext cx="721730" cy="72173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E7E5A4-34B6-5045-A07D-0AE43049EF00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9401599" y="2565509"/>
            <a:ext cx="1197635" cy="1226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C00497-7C43-9B43-9AA8-6272BFA3AA8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9401599" y="3613703"/>
            <a:ext cx="1197635" cy="178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45ACB0-F2D5-9948-8E2A-DCE6B95AAE4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9401599" y="3792329"/>
            <a:ext cx="1197635" cy="660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9DB00-EC4E-DD44-8B2B-FF9A9842761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9401599" y="3792329"/>
            <a:ext cx="1284867" cy="1771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48606B4-2676-C34F-A8E7-95BA7E626DF1}"/>
              </a:ext>
            </a:extLst>
          </p:cNvPr>
          <p:cNvSpPr/>
          <p:nvPr/>
        </p:nvSpPr>
        <p:spPr>
          <a:xfrm>
            <a:off x="4683511" y="2565509"/>
            <a:ext cx="902301" cy="902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E238D-FECD-FA4C-86A4-F2F84C53BBEC}"/>
              </a:ext>
            </a:extLst>
          </p:cNvPr>
          <p:cNvSpPr/>
          <p:nvPr/>
        </p:nvSpPr>
        <p:spPr>
          <a:xfrm>
            <a:off x="5778625" y="4539427"/>
            <a:ext cx="902301" cy="902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E2BE7-B6CC-1F49-8231-ABD3971FFD72}"/>
              </a:ext>
            </a:extLst>
          </p:cNvPr>
          <p:cNvSpPr/>
          <p:nvPr/>
        </p:nvSpPr>
        <p:spPr>
          <a:xfrm>
            <a:off x="3730101" y="4530895"/>
            <a:ext cx="902301" cy="902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F7EF36-C558-FE4F-B708-2683E981145E}"/>
              </a:ext>
            </a:extLst>
          </p:cNvPr>
          <p:cNvSpPr txBox="1"/>
          <p:nvPr/>
        </p:nvSpPr>
        <p:spPr>
          <a:xfrm>
            <a:off x="6768667" y="2724747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Fiber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87C98B-D326-EF4B-91AA-B307880D6C12}"/>
              </a:ext>
            </a:extLst>
          </p:cNvPr>
          <p:cNvCxnSpPr>
            <a:cxnSpLocks/>
          </p:cNvCxnSpPr>
          <p:nvPr/>
        </p:nvCxnSpPr>
        <p:spPr>
          <a:xfrm flipV="1">
            <a:off x="6034164" y="3132327"/>
            <a:ext cx="890684" cy="82787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FD75B0-E1DE-2247-B8EF-5087A382E402}"/>
              </a:ext>
            </a:extLst>
          </p:cNvPr>
          <p:cNvCxnSpPr>
            <a:cxnSpLocks/>
          </p:cNvCxnSpPr>
          <p:nvPr/>
        </p:nvCxnSpPr>
        <p:spPr>
          <a:xfrm flipH="1" flipV="1">
            <a:off x="7309146" y="3149207"/>
            <a:ext cx="670837" cy="93907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CFA00C6-8CDD-8043-A122-009BF851AFE6}"/>
              </a:ext>
            </a:extLst>
          </p:cNvPr>
          <p:cNvSpPr txBox="1"/>
          <p:nvPr/>
        </p:nvSpPr>
        <p:spPr>
          <a:xfrm>
            <a:off x="9217880" y="206831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Fiber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3DA3EE-D7DF-0A4E-A4A0-2ED751A0DA6B}"/>
              </a:ext>
            </a:extLst>
          </p:cNvPr>
          <p:cNvCxnSpPr>
            <a:cxnSpLocks/>
            <a:endCxn id="62" idx="2"/>
          </p:cNvCxnSpPr>
          <p:nvPr/>
        </p:nvCxnSpPr>
        <p:spPr>
          <a:xfrm flipH="1" flipV="1">
            <a:off x="9627608" y="2529975"/>
            <a:ext cx="522561" cy="325881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A2530F-C035-3C4E-A05B-0F29991911D9}"/>
              </a:ext>
            </a:extLst>
          </p:cNvPr>
          <p:cNvCxnSpPr>
            <a:cxnSpLocks/>
          </p:cNvCxnSpPr>
          <p:nvPr/>
        </p:nvCxnSpPr>
        <p:spPr>
          <a:xfrm flipH="1" flipV="1">
            <a:off x="9501928" y="2558247"/>
            <a:ext cx="561009" cy="95639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EBFE51-25F6-EC4A-A1F1-2C718B1F92EE}"/>
              </a:ext>
            </a:extLst>
          </p:cNvPr>
          <p:cNvCxnSpPr>
            <a:cxnSpLocks/>
            <a:stCxn id="13" idx="2"/>
            <a:endCxn id="72" idx="0"/>
          </p:cNvCxnSpPr>
          <p:nvPr/>
        </p:nvCxnSpPr>
        <p:spPr>
          <a:xfrm>
            <a:off x="9114824" y="4079104"/>
            <a:ext cx="0" cy="88592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8ED2B8-E9DB-944D-9D34-6472F4C730F8}"/>
              </a:ext>
            </a:extLst>
          </p:cNvPr>
          <p:cNvSpPr/>
          <p:nvPr/>
        </p:nvSpPr>
        <p:spPr>
          <a:xfrm>
            <a:off x="8604966" y="4965031"/>
            <a:ext cx="1019716" cy="410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TDM</a:t>
            </a:r>
            <a:endParaRPr lang="LID4096" sz="2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E9727-1C46-FE46-A364-4ECAE110C2D1}"/>
              </a:ext>
            </a:extLst>
          </p:cNvPr>
          <p:cNvSpPr/>
          <p:nvPr/>
        </p:nvSpPr>
        <p:spPr>
          <a:xfrm>
            <a:off x="8828049" y="3505554"/>
            <a:ext cx="573550" cy="573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8F1643-9526-294D-9FE6-EA261396C0F1}"/>
              </a:ext>
            </a:extLst>
          </p:cNvPr>
          <p:cNvSpPr txBox="1"/>
          <p:nvPr/>
        </p:nvSpPr>
        <p:spPr>
          <a:xfrm>
            <a:off x="4151924" y="5609395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Backbone Network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8F0AB3-E93A-1C41-8D94-D40ED1370509}"/>
              </a:ext>
            </a:extLst>
          </p:cNvPr>
          <p:cNvSpPr txBox="1"/>
          <p:nvPr/>
        </p:nvSpPr>
        <p:spPr>
          <a:xfrm>
            <a:off x="7884359" y="2842988"/>
            <a:ext cx="182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Optical</a:t>
            </a:r>
            <a:br>
              <a:rPr lang="en-NL" dirty="0"/>
            </a:br>
            <a:r>
              <a:rPr lang="en-NL" dirty="0"/>
              <a:t>splitter/combiner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B3A75-93AA-1244-973F-08605BBA758E}"/>
              </a:ext>
            </a:extLst>
          </p:cNvPr>
          <p:cNvSpPr/>
          <p:nvPr/>
        </p:nvSpPr>
        <p:spPr>
          <a:xfrm>
            <a:off x="639308" y="1366001"/>
            <a:ext cx="10310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Uses Time Division Multiplexing for upstream data.</a:t>
            </a:r>
          </a:p>
          <a:p>
            <a:r>
              <a:rPr lang="en-US" sz="2800" dirty="0"/>
              <a:t>Modems have to </a:t>
            </a:r>
            <a:r>
              <a:rPr lang="en-US" sz="2800" i="1" dirty="0"/>
              <a:t>request</a:t>
            </a:r>
            <a:r>
              <a:rPr lang="en-US" sz="2800" dirty="0"/>
              <a:t> upstream slots.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7746F8-0314-E04D-BFB9-F61B18B751F7}"/>
              </a:ext>
            </a:extLst>
          </p:cNvPr>
          <p:cNvSpPr/>
          <p:nvPr/>
        </p:nvSpPr>
        <p:spPr>
          <a:xfrm>
            <a:off x="177400" y="2421802"/>
            <a:ext cx="3784382" cy="142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Can you think of</a:t>
            </a:r>
            <a:br>
              <a:rPr lang="en-US" sz="2800" dirty="0"/>
            </a:br>
            <a:r>
              <a:rPr lang="en-US" sz="2800" dirty="0"/>
              <a:t>a (dis)advantage of this approach?</a:t>
            </a:r>
            <a:endParaRPr lang="LID4096" sz="2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5A749D-E744-444C-B3A7-34EBC5E28053}"/>
              </a:ext>
            </a:extLst>
          </p:cNvPr>
          <p:cNvSpPr/>
          <p:nvPr/>
        </p:nvSpPr>
        <p:spPr>
          <a:xfrm>
            <a:off x="186043" y="3851270"/>
            <a:ext cx="3775740" cy="142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Requesting slots improves efficiency. Similar to STDM</a:t>
            </a:r>
            <a:endParaRPr lang="LID4096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56EC24-EFCA-764A-9709-07CB10A1B31C}"/>
              </a:ext>
            </a:extLst>
          </p:cNvPr>
          <p:cNvSpPr/>
          <p:nvPr/>
        </p:nvSpPr>
        <p:spPr>
          <a:xfrm>
            <a:off x="177399" y="5280738"/>
            <a:ext cx="3784384" cy="142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Shared channel. Home modems need to time carefully when to send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93787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9" grpId="0" animBg="1"/>
      <p:bldP spid="40" grpId="0" animBg="1"/>
      <p:bldP spid="4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ACDE-4528-4E9A-B3E8-307619AB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SONET</a:t>
            </a:r>
            <a:br>
              <a:rPr lang="en-US" dirty="0"/>
            </a:br>
            <a:r>
              <a:rPr lang="en-US" dirty="0"/>
              <a:t>(Synchronous Optical </a:t>
            </a:r>
            <a:r>
              <a:rPr lang="en-US" dirty="0" err="1"/>
              <a:t>NETwork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CFDE-17EA-4E40-A3C8-C0883AC4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47" y="2005012"/>
            <a:ext cx="89321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Worldwide standard for carrying digital signals on optical trunks.</a:t>
            </a:r>
          </a:p>
          <a:p>
            <a:pPr marL="0" indent="0">
              <a:buNone/>
            </a:pPr>
            <a:r>
              <a:rPr lang="en-US" b="1" dirty="0"/>
              <a:t>Uses Time Division Multiplexing</a:t>
            </a:r>
            <a:br>
              <a:rPr lang="en-US" b="1" dirty="0"/>
            </a:br>
            <a:r>
              <a:rPr lang="en-US" dirty="0"/>
              <a:t>An STS-1 line sends 810-byte frames every 125µs. (52Mbps)</a:t>
            </a:r>
            <a:br>
              <a:rPr lang="en-US" dirty="0"/>
            </a:br>
            <a:r>
              <a:rPr lang="en-US" dirty="0"/>
              <a:t>Time kept by a master clock. (A synchronous system.)</a:t>
            </a:r>
          </a:p>
          <a:p>
            <a:pPr marL="0" indent="0">
              <a:buNone/>
            </a:pPr>
            <a:r>
              <a:rPr lang="en-US" b="1" dirty="0"/>
              <a:t>Uses Frequency Division Multiplexing</a:t>
            </a:r>
            <a:br>
              <a:rPr lang="en-US" b="1" dirty="0"/>
            </a:br>
            <a:r>
              <a:rPr lang="en-US" dirty="0"/>
              <a:t>Multiple STS-1 lines are combined on a single fiber to use the available bandwidth.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A7F09-EA6D-41BE-A161-DBC7C6D1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DCAE-E52E-4E81-A984-13EEBA08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12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68F5-45F1-42BB-B143-2676DAFD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7D0B7-C841-4EC0-979B-74791215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D5F76-486B-4DDC-9B84-53F5C3F7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67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DB164-3CE0-47FA-B1BF-D45FB798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3308" b="5837"/>
          <a:stretch>
            <a:fillRect/>
          </a:stretch>
        </p:blipFill>
        <p:spPr bwMode="auto">
          <a:xfrm>
            <a:off x="3010633" y="608414"/>
            <a:ext cx="9025446" cy="415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6ED5EF-85D7-F146-AD4B-13AE630A314D}"/>
              </a:ext>
            </a:extLst>
          </p:cNvPr>
          <p:cNvSpPr/>
          <p:nvPr/>
        </p:nvSpPr>
        <p:spPr>
          <a:xfrm>
            <a:off x="3701222" y="4867357"/>
            <a:ext cx="7078289" cy="4622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Header (overhead) interleaved with data (SPE)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9CB7C-BF52-5242-8ECA-46C33EA7C7DC}"/>
              </a:ext>
            </a:extLst>
          </p:cNvPr>
          <p:cNvSpPr/>
          <p:nvPr/>
        </p:nvSpPr>
        <p:spPr>
          <a:xfrm>
            <a:off x="381175" y="1690688"/>
            <a:ext cx="2629458" cy="874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Every square is one byte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9C5E0F-5404-224A-A8BF-1ED7ADA93823}"/>
              </a:ext>
            </a:extLst>
          </p:cNvPr>
          <p:cNvSpPr/>
          <p:nvPr/>
        </p:nvSpPr>
        <p:spPr>
          <a:xfrm>
            <a:off x="381176" y="2857806"/>
            <a:ext cx="2629458" cy="19072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Bytes are sent left-to-right,</a:t>
            </a:r>
            <a:br>
              <a:rPr lang="en-US" sz="2800" dirty="0"/>
            </a:br>
            <a:r>
              <a:rPr lang="en-US" sz="2800" dirty="0"/>
              <a:t>top-to-bottom</a:t>
            </a:r>
          </a:p>
        </p:txBody>
      </p:sp>
    </p:spTree>
    <p:extLst>
      <p:ext uri="{BB962C8B-B14F-4D97-AF65-F5344CB8AC3E}">
        <p14:creationId xmlns:p14="http://schemas.microsoft.com/office/powerpoint/2010/main" val="2752737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3146-8B1A-B747-B204-76DC82E5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63" y="136525"/>
            <a:ext cx="10515600" cy="1325563"/>
          </a:xfrm>
        </p:spPr>
        <p:txBody>
          <a:bodyPr/>
          <a:lstStyle/>
          <a:p>
            <a:r>
              <a:rPr lang="en-NL"/>
              <a:t>Physical </a:t>
            </a:r>
            <a:r>
              <a:rPr lang="en-NL" dirty="0"/>
              <a:t>Layer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1149-F08F-CF4C-BC39-66F331B3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63" y="1431616"/>
            <a:ext cx="9066694" cy="47238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L" sz="3600" dirty="0">
                <a:latin typeface="Arial" panose="020B0604020202020204" pitchFamily="34" charset="0"/>
                <a:cs typeface="Arial" panose="020B0604020202020204" pitchFamily="34" charset="0"/>
              </a:rPr>
              <a:t>Different transmission mediums have different properties</a:t>
            </a:r>
          </a:p>
          <a:p>
            <a:pPr marL="514350" indent="-514350">
              <a:buFont typeface="+mj-lt"/>
              <a:buAutoNum type="arabicPeriod"/>
            </a:pPr>
            <a:endParaRPr lang="en-N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NL" sz="3600" b="1" dirty="0">
                <a:latin typeface="Arial" panose="020B0604020202020204" pitchFamily="34" charset="0"/>
                <a:cs typeface="Arial" panose="020B0604020202020204" pitchFamily="34" charset="0"/>
              </a:rPr>
              <a:t>Digital Modulation </a:t>
            </a:r>
            <a:r>
              <a:rPr lang="en-NL" sz="3600" dirty="0">
                <a:latin typeface="Arial" panose="020B0604020202020204" pitchFamily="34" charset="0"/>
                <a:cs typeface="Arial" panose="020B0604020202020204" pitchFamily="34" charset="0"/>
              </a:rPr>
              <a:t>to translate bits to and from analog signals</a:t>
            </a:r>
          </a:p>
          <a:p>
            <a:pPr marL="514350" indent="-514350">
              <a:buFont typeface="+mj-lt"/>
              <a:buAutoNum type="arabicPeriod"/>
            </a:pPr>
            <a:endParaRPr lang="en-N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NL" sz="3600" b="1" dirty="0">
                <a:latin typeface="Arial" panose="020B0604020202020204" pitchFamily="34" charset="0"/>
                <a:cs typeface="Arial" panose="020B0604020202020204" pitchFamily="34" charset="0"/>
              </a:rPr>
              <a:t>Multiplexing</a:t>
            </a:r>
            <a:r>
              <a:rPr lang="en-NL" sz="3600" dirty="0">
                <a:latin typeface="Arial" panose="020B0604020202020204" pitchFamily="34" charset="0"/>
                <a:cs typeface="Arial" panose="020B0604020202020204" pitchFamily="34" charset="0"/>
              </a:rPr>
              <a:t> to send multiple signals through one medium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44B11-9C85-5741-9995-8910B438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24242-5A2F-5143-BF47-45E522BC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6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9973-62A5-4B39-B4FE-25FE09EF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channel,</a:t>
            </a:r>
            <a:br>
              <a:rPr lang="en-US" dirty="0"/>
            </a:br>
            <a:r>
              <a:rPr lang="en-US" dirty="0"/>
              <a:t>different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4F35-4E56-4C6A-A958-B53D0BD4B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Bit rate</a:t>
                </a:r>
                <a:br>
                  <a:rPr lang="en-GB" dirty="0"/>
                </a:br>
                <a:r>
                  <a:rPr lang="en-GB" dirty="0"/>
                  <a:t>Number of bits per second. Depends on protocol, channel bandwidth, and other factors.</a:t>
                </a:r>
              </a:p>
              <a:p>
                <a:pPr marL="0" indent="0">
                  <a:buNone/>
                </a:pPr>
                <a:r>
                  <a:rPr lang="en-GB" b="1" dirty="0"/>
                  <a:t>Delay</a:t>
                </a:r>
                <a:br>
                  <a:rPr lang="en-GB" dirty="0"/>
                </a:br>
                <a:r>
                  <a:rPr lang="en-GB" dirty="0"/>
                  <a:t>How long does it take a bit to get to the end?</a:t>
                </a:r>
              </a:p>
              <a:p>
                <a:pPr marL="0" indent="0">
                  <a:buNone/>
                </a:pPr>
                <a:r>
                  <a:rPr lang="en-GB" b="1" dirty="0"/>
                  <a:t>Storage Capacity</a:t>
                </a:r>
                <a:br>
                  <a:rPr lang="en-GB" dirty="0"/>
                </a:br>
                <a:r>
                  <a:rPr lang="en-GB" dirty="0"/>
                  <a:t>How many bits can the channel hold at once?</a:t>
                </a:r>
                <a:br>
                  <a:rPr lang="en-GB" dirty="0"/>
                </a:br>
                <a:r>
                  <a:rPr lang="en-GB" dirty="0"/>
                  <a:t>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Bit 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Delay</a:t>
                </a:r>
              </a:p>
              <a:p>
                <a:pPr marL="0" indent="0">
                  <a:buNone/>
                </a:pPr>
                <a:r>
                  <a:rPr lang="en-GB" b="1" dirty="0"/>
                  <a:t>Error Rate (Noise, Attenuation)</a:t>
                </a:r>
                <a:br>
                  <a:rPr lang="en-GB" dirty="0"/>
                </a:br>
                <a:r>
                  <a:rPr lang="en-GB" dirty="0"/>
                  <a:t>What is the probability of a bit flipping?</a:t>
                </a:r>
                <a:br>
                  <a:rPr lang="en-GB" dirty="0"/>
                </a:br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4F35-4E56-4C6A-A958-B53D0BD4B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50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18440-EC00-4EFD-9F44-1A7FD15A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BFFD2-F338-4AF2-B72F-99A87EE0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2B413-27A4-A54F-B338-14DA48683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29" y="5250365"/>
            <a:ext cx="821473" cy="821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060F2-AD82-F744-A1ED-74685AD7D55A}"/>
              </a:ext>
            </a:extLst>
          </p:cNvPr>
          <p:cNvSpPr/>
          <p:nvPr/>
        </p:nvSpPr>
        <p:spPr>
          <a:xfrm>
            <a:off x="5996356" y="417617"/>
            <a:ext cx="5569111" cy="1452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Which properties are important for </a:t>
            </a:r>
            <a:r>
              <a:rPr lang="en-US" sz="2800" i="1" dirty="0"/>
              <a:t>video on-demand</a:t>
            </a:r>
            <a:r>
              <a:rPr lang="en-US" sz="2800" dirty="0"/>
              <a:t>?</a:t>
            </a:r>
            <a:endParaRPr lang="LID4096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E7065-FBDC-EF40-B46F-74D45390D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85" y="1163845"/>
            <a:ext cx="661780" cy="6617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A9FB5B-DB20-6849-B0D8-A90743DBE0FC}"/>
              </a:ext>
            </a:extLst>
          </p:cNvPr>
          <p:cNvSpPr/>
          <p:nvPr/>
        </p:nvSpPr>
        <p:spPr>
          <a:xfrm>
            <a:off x="8069723" y="2571853"/>
            <a:ext cx="3955364" cy="1274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Non-functional properties can enable new technologies!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41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467-5603-3B4E-BC1E-48C05663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Physical Layer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65EC-4B16-0242-A5DC-381A09A2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L" sz="3600" b="1" dirty="0"/>
              <a:t>Physical Properties of Different Mediums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dirty="0"/>
              <a:t>Communication Speed Limits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dirty="0"/>
              <a:t>Digital Modulation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3600" dirty="0"/>
              <a:t>Multiplexing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87DB0-00C7-914B-B30B-C428B1D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90B85-BAC3-5940-9229-C4A7BFC2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766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9276-B8F9-4BD4-BBB7-841CF807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0E69-B532-4BF4-A783-98ABC428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70852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Commonly used for:</a:t>
            </a:r>
          </a:p>
          <a:p>
            <a:pPr marL="514350" indent="-514350">
              <a:buAutoNum type="arabicPeriod"/>
            </a:pPr>
            <a:r>
              <a:rPr lang="en-US" dirty="0"/>
              <a:t>Telephone networks.</a:t>
            </a:r>
          </a:p>
          <a:p>
            <a:pPr marL="514350" indent="-514350">
              <a:buAutoNum type="arabicPeriod"/>
            </a:pPr>
            <a:r>
              <a:rPr lang="en-US" dirty="0"/>
              <a:t>Wired LANs.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Category 6 (“CAT 6”) cables.</a:t>
            </a:r>
            <a:br>
              <a:rPr lang="en-US" dirty="0"/>
            </a:br>
            <a:r>
              <a:rPr lang="en-US" dirty="0"/>
              <a:t>Some support 500 MHz bandwidth.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911C2-8C9C-4163-A2DE-AA130A34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366C1-9C68-49C0-A33A-AA5C415A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9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8D3C7-536C-42BE-B455-5C7DA1304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4886" y="195931"/>
            <a:ext cx="2267114" cy="22671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0C205D-D4FF-4A73-95AA-F535FD5DA621}"/>
              </a:ext>
            </a:extLst>
          </p:cNvPr>
          <p:cNvSpPr/>
          <p:nvPr/>
        </p:nvSpPr>
        <p:spPr>
          <a:xfrm>
            <a:off x="1102760" y="3431041"/>
            <a:ext cx="9986481" cy="582954"/>
          </a:xfrm>
          <a:prstGeom prst="rect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5B9BD5"/>
                </a:solidFill>
              </a:rPr>
              <a:t>Q: Why are the wires twisted?</a:t>
            </a:r>
            <a:endParaRPr lang="LID4096" sz="2800" b="1" dirty="0">
              <a:solidFill>
                <a:srgbClr val="5B9BD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B27CD-6B87-254D-851E-32ADA9AC8B3B}"/>
              </a:ext>
            </a:extLst>
          </p:cNvPr>
          <p:cNvSpPr/>
          <p:nvPr/>
        </p:nvSpPr>
        <p:spPr>
          <a:xfrm>
            <a:off x="1255487" y="5842113"/>
            <a:ext cx="6650874" cy="5142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High bandwidth allows higher data rates</a:t>
            </a:r>
            <a:endParaRPr lang="LID4096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BEE39-7A8F-BB43-8C96-2370319B0AF1}"/>
              </a:ext>
            </a:extLst>
          </p:cNvPr>
          <p:cNvSpPr/>
          <p:nvPr/>
        </p:nvSpPr>
        <p:spPr>
          <a:xfrm>
            <a:off x="1102758" y="4156569"/>
            <a:ext cx="9986481" cy="551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Q: What about the latency and error rate?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3636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2875</Words>
  <Application>Microsoft Office PowerPoint</Application>
  <PresentationFormat>Widescreen</PresentationFormat>
  <Paragraphs>705</Paragraphs>
  <Slides>68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Wingdings</vt:lpstr>
      <vt:lpstr>Office Theme</vt:lpstr>
      <vt:lpstr>Computer Networks X_400487</vt:lpstr>
      <vt:lpstr>Layered architecture</vt:lpstr>
      <vt:lpstr>Layered architecture</vt:lpstr>
      <vt:lpstr>From a service to a signal, and back again</vt:lpstr>
      <vt:lpstr>How can we transport data?</vt:lpstr>
      <vt:lpstr>Digital Modulation</vt:lpstr>
      <vt:lpstr>Different channel, different properties</vt:lpstr>
      <vt:lpstr>Physical Layer Lecture</vt:lpstr>
      <vt:lpstr>Twisted pair</vt:lpstr>
      <vt:lpstr>Coaxial (“coax”) cable</vt:lpstr>
      <vt:lpstr>Optical fiber</vt:lpstr>
      <vt:lpstr>Wireless transmission</vt:lpstr>
      <vt:lpstr>Wireless transmission</vt:lpstr>
      <vt:lpstr>Radio</vt:lpstr>
      <vt:lpstr>Microwave (f≈10 GHz)</vt:lpstr>
      <vt:lpstr>Satellite Networks</vt:lpstr>
      <vt:lpstr>Physical Layer Lecture</vt:lpstr>
      <vt:lpstr>Fundamental speed limits</vt:lpstr>
      <vt:lpstr>Properties of Waves</vt:lpstr>
      <vt:lpstr>Nyquist’s theorem</vt:lpstr>
      <vt:lpstr>Nyquist’s theorem An intuition</vt:lpstr>
      <vt:lpstr>Nyquist’s Theorem Example</vt:lpstr>
      <vt:lpstr>PowerPoint Presentation</vt:lpstr>
      <vt:lpstr>Shannon’s theorem</vt:lpstr>
      <vt:lpstr>Shannon’s Theorem Example</vt:lpstr>
      <vt:lpstr>Physical Layer Lecture</vt:lpstr>
      <vt:lpstr>Digital Modulation</vt:lpstr>
      <vt:lpstr>Digital Modulation</vt:lpstr>
      <vt:lpstr>Digital Modulation: Baseband Transmission</vt:lpstr>
      <vt:lpstr>Representing Bits Using Signals</vt:lpstr>
      <vt:lpstr>Baseband transmission</vt:lpstr>
      <vt:lpstr>Baseband transmission</vt:lpstr>
      <vt:lpstr>4B/5B encoding</vt:lpstr>
      <vt:lpstr>Scrambling</vt:lpstr>
      <vt:lpstr>Digital modulation: Passband transmission</vt:lpstr>
      <vt:lpstr>Passband transmission</vt:lpstr>
      <vt:lpstr>Passband transmission</vt:lpstr>
      <vt:lpstr>Baseband, Passband, and Bandwidth*</vt:lpstr>
      <vt:lpstr>Digital Modulation</vt:lpstr>
      <vt:lpstr>Sending multiple bits per symbol</vt:lpstr>
      <vt:lpstr>Sending multiple bits per symbol</vt:lpstr>
      <vt:lpstr>Physical Layer Lecture</vt:lpstr>
      <vt:lpstr>Multiplexing</vt:lpstr>
      <vt:lpstr>Multiplexing</vt:lpstr>
      <vt:lpstr>Simplex and Duplex Channels</vt:lpstr>
      <vt:lpstr>Frequency Division Multiplexing</vt:lpstr>
      <vt:lpstr>Time Division Multiplexing</vt:lpstr>
      <vt:lpstr>Code Division Multiplexing</vt:lpstr>
      <vt:lpstr>Code Division Multiplexing</vt:lpstr>
      <vt:lpstr>Code Division Multiplexing</vt:lpstr>
      <vt:lpstr>Code Division Multiplexing</vt:lpstr>
      <vt:lpstr>Code Division Multiplexing</vt:lpstr>
      <vt:lpstr>Code Division Multiplexing</vt:lpstr>
      <vt:lpstr>Code Division Multiplexing</vt:lpstr>
      <vt:lpstr>Code Division Multiplexing</vt:lpstr>
      <vt:lpstr>Code Division Multiplexing</vt:lpstr>
      <vt:lpstr>Code Division Multiplexing</vt:lpstr>
      <vt:lpstr>Code Division Multiplexing</vt:lpstr>
      <vt:lpstr>PowerPoint Presentation</vt:lpstr>
      <vt:lpstr>How Does Static Multiplexing Affect Apps?</vt:lpstr>
      <vt:lpstr>How Does Static Multiplexing Affect Apps?</vt:lpstr>
      <vt:lpstr>Real-World Examples</vt:lpstr>
      <vt:lpstr>Internet over telephone system</vt:lpstr>
      <vt:lpstr>Local loop Digital Subscriber Lines</vt:lpstr>
      <vt:lpstr>Fiber to the Home</vt:lpstr>
      <vt:lpstr>SONET (Synchronous Optical NETwork)</vt:lpstr>
      <vt:lpstr>SONET</vt:lpstr>
      <vt:lpstr>Physical Layer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2019-02-15T07:30:37Z</dcterms:created>
  <dcterms:modified xsi:type="dcterms:W3CDTF">2024-10-08T13:55:54Z</dcterms:modified>
</cp:coreProperties>
</file>