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2"/>
  </p:notesMasterIdLst>
  <p:sldIdLst>
    <p:sldId id="584" r:id="rId2"/>
    <p:sldId id="302" r:id="rId3"/>
    <p:sldId id="405" r:id="rId4"/>
    <p:sldId id="597" r:id="rId5"/>
    <p:sldId id="406" r:id="rId6"/>
    <p:sldId id="258" r:id="rId7"/>
    <p:sldId id="259" r:id="rId8"/>
    <p:sldId id="407" r:id="rId9"/>
    <p:sldId id="588" r:id="rId10"/>
    <p:sldId id="585" r:id="rId11"/>
    <p:sldId id="342" r:id="rId12"/>
    <p:sldId id="267" r:id="rId13"/>
    <p:sldId id="338" r:id="rId14"/>
    <p:sldId id="304" r:id="rId15"/>
    <p:sldId id="367" r:id="rId16"/>
    <p:sldId id="305" r:id="rId17"/>
    <p:sldId id="270" r:id="rId18"/>
    <p:sldId id="599" r:id="rId19"/>
    <p:sldId id="600" r:id="rId20"/>
    <p:sldId id="601" r:id="rId21"/>
    <p:sldId id="602" r:id="rId22"/>
    <p:sldId id="603" r:id="rId23"/>
    <p:sldId id="605" r:id="rId24"/>
    <p:sldId id="606" r:id="rId25"/>
    <p:sldId id="607" r:id="rId26"/>
    <p:sldId id="608" r:id="rId27"/>
    <p:sldId id="306" r:id="rId28"/>
    <p:sldId id="307" r:id="rId29"/>
    <p:sldId id="309" r:id="rId30"/>
    <p:sldId id="308" r:id="rId31"/>
    <p:sldId id="368" r:id="rId32"/>
    <p:sldId id="271" r:id="rId33"/>
    <p:sldId id="310" r:id="rId34"/>
    <p:sldId id="315" r:id="rId35"/>
    <p:sldId id="339" r:id="rId36"/>
    <p:sldId id="340" r:id="rId37"/>
    <p:sldId id="341" r:id="rId38"/>
    <p:sldId id="272" r:id="rId39"/>
    <p:sldId id="314" r:id="rId40"/>
    <p:sldId id="369" r:id="rId41"/>
    <p:sldId id="586" r:id="rId42"/>
    <p:sldId id="345" r:id="rId43"/>
    <p:sldId id="317" r:id="rId44"/>
    <p:sldId id="417" r:id="rId45"/>
    <p:sldId id="347" r:id="rId46"/>
    <p:sldId id="610" r:id="rId47"/>
    <p:sldId id="423" r:id="rId48"/>
    <p:sldId id="418" r:id="rId49"/>
    <p:sldId id="300" r:id="rId50"/>
    <p:sldId id="424" r:id="rId51"/>
    <p:sldId id="301" r:id="rId52"/>
    <p:sldId id="425" r:id="rId53"/>
    <p:sldId id="316" r:id="rId54"/>
    <p:sldId id="291" r:id="rId55"/>
    <p:sldId id="380" r:id="rId56"/>
    <p:sldId id="381" r:id="rId57"/>
    <p:sldId id="292" r:id="rId58"/>
    <p:sldId id="318" r:id="rId59"/>
    <p:sldId id="319" r:id="rId60"/>
    <p:sldId id="29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6A1946-A8CB-472A-8B39-6DC878069CC6}">
          <p14:sldIdLst>
            <p14:sldId id="584"/>
          </p14:sldIdLst>
        </p14:section>
        <p14:section name="intro" id="{C060F61A-47A8-4679-A491-9E311C7788FA}">
          <p14:sldIdLst>
            <p14:sldId id="302"/>
            <p14:sldId id="405"/>
            <p14:sldId id="597"/>
            <p14:sldId id="406"/>
            <p14:sldId id="258"/>
            <p14:sldId id="259"/>
            <p14:sldId id="407"/>
            <p14:sldId id="588"/>
            <p14:sldId id="585"/>
          </p14:sldIdLst>
        </p14:section>
        <p14:section name="routing" id="{6276B41E-ACF6-47C8-A271-174647E4E761}">
          <p14:sldIdLst>
            <p14:sldId id="342"/>
            <p14:sldId id="267"/>
            <p14:sldId id="338"/>
            <p14:sldId id="304"/>
            <p14:sldId id="367"/>
            <p14:sldId id="305"/>
            <p14:sldId id="270"/>
            <p14:sldId id="599"/>
            <p14:sldId id="600"/>
            <p14:sldId id="601"/>
            <p14:sldId id="602"/>
            <p14:sldId id="603"/>
            <p14:sldId id="605"/>
            <p14:sldId id="606"/>
            <p14:sldId id="607"/>
            <p14:sldId id="608"/>
            <p14:sldId id="306"/>
            <p14:sldId id="307"/>
            <p14:sldId id="309"/>
            <p14:sldId id="308"/>
            <p14:sldId id="368"/>
            <p14:sldId id="271"/>
            <p14:sldId id="310"/>
            <p14:sldId id="315"/>
            <p14:sldId id="339"/>
            <p14:sldId id="340"/>
            <p14:sldId id="341"/>
            <p14:sldId id="272"/>
            <p14:sldId id="314"/>
            <p14:sldId id="369"/>
          </p14:sldIdLst>
        </p14:section>
        <p14:section name="internetworking" id="{DD366F8D-527F-2D42-AA48-64FC420593A8}">
          <p14:sldIdLst>
            <p14:sldId id="586"/>
            <p14:sldId id="345"/>
            <p14:sldId id="317"/>
            <p14:sldId id="417"/>
            <p14:sldId id="347"/>
            <p14:sldId id="610"/>
            <p14:sldId id="423"/>
            <p14:sldId id="418"/>
            <p14:sldId id="300"/>
            <p14:sldId id="424"/>
            <p14:sldId id="301"/>
            <p14:sldId id="425"/>
            <p14:sldId id="316"/>
            <p14:sldId id="291"/>
            <p14:sldId id="380"/>
            <p14:sldId id="381"/>
            <p14:sldId id="292"/>
            <p14:sldId id="318"/>
            <p14:sldId id="31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 autoAdjust="0"/>
    <p:restoredTop sz="83616" autoAdjust="0"/>
  </p:normalViewPr>
  <p:slideViewPr>
    <p:cSldViewPr snapToGrid="0">
      <p:cViewPr varScale="1">
        <p:scale>
          <a:sx n="113" d="100"/>
          <a:sy n="113" d="100"/>
        </p:scale>
        <p:origin x="27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BAB7-3584-4B7F-8725-798B1F331937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1459-CAAC-4A27-B983-569879066D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806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69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250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56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9593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336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83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3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4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458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829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8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9020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5981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1917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513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528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6145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65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860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895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9841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80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17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80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191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00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254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9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BDCEF-05C5-4279-8CE9-B6114D2CD81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98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8DD6-7153-4CF4-8D56-EC136A06CFAA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27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2D6-17C0-4779-ADAB-73B59F81A6CB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855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4ECDFF-CA32-47DC-A7F5-100B10A91E00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451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8E36F-0081-43EF-ADA1-8E629BBC23AF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90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FE6-9D2E-416E-97B2-9E29352E44E3}" type="datetime1">
              <a:rPr lang="LID4096" smtClean="0"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80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B35-05F7-4A87-8964-427C37CB3F84}" type="datetime1">
              <a:rPr lang="LID4096" smtClean="0"/>
              <a:t>10/08/2024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228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EDA0-8CF6-47F6-8C28-6E4739D1747A}" type="datetime1">
              <a:rPr lang="LID4096" smtClean="0"/>
              <a:t>10/08/2024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11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2066-586A-45B0-97CD-3A4E3190A314}" type="datetime1">
              <a:rPr lang="LID4096" smtClean="0"/>
              <a:t>10/08/2024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19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716E-F82F-4694-92F2-064D175225F1}" type="datetime1">
              <a:rPr lang="LID4096" smtClean="0"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50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9E7-F6B6-40C5-AC1A-522E35085724}" type="datetime1">
              <a:rPr lang="LID4096" smtClean="0"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896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BFD8-D00C-4252-B25E-A85BD0D8A54B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C8421-8F02-344A-873D-2900657BA909}"/>
              </a:ext>
            </a:extLst>
          </p:cNvPr>
          <p:cNvSpPr/>
          <p:nvPr userDrawn="1"/>
        </p:nvSpPr>
        <p:spPr>
          <a:xfrm>
            <a:off x="-282854" y="6296150"/>
            <a:ext cx="12757708" cy="743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215FFE-2851-6951-6328-66ED2C0099BC}"/>
              </a:ext>
            </a:extLst>
          </p:cNvPr>
          <p:cNvSpPr txBox="1">
            <a:spLocks/>
          </p:cNvSpPr>
          <p:nvPr userDrawn="1"/>
        </p:nvSpPr>
        <p:spPr>
          <a:xfrm>
            <a:off x="0" y="6311900"/>
            <a:ext cx="1346826" cy="455448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Copyright Jesse Donkervliet 2024</a:t>
            </a:r>
            <a:endParaRPr lang="en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arstechnica.com/information-technology/2024/03/internet-outages-hit-13-countries-in-africa-due-to-undersea-cable-damage/" TargetMode="External"/><Relationship Id="rId4" Type="http://schemas.openxmlformats.org/officeDocument/2006/relationships/image" Target="../media/image1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ubmarinecablemap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E06-E45B-4491-8400-9F9E7125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11" y="13652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Computer Networks</a:t>
            </a:r>
            <a:br>
              <a:rPr lang="en-US" sz="7200" dirty="0"/>
            </a:br>
            <a:r>
              <a:rPr lang="en-US" sz="7200" dirty="0"/>
              <a:t>X_400487</a:t>
            </a:r>
            <a:endParaRPr lang="LID4096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E709-9033-4B7F-B111-3CC74D56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11" y="24876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Lecture 7</a:t>
            </a:r>
          </a:p>
          <a:p>
            <a:pPr algn="l"/>
            <a:r>
              <a:rPr lang="en-US" sz="4000" dirty="0"/>
              <a:t>Chapter 5: The Network Layer—Part 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C75E-3905-44C1-8112-3F3BCD83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Vrije Universiteit Amsterdam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6E4C-E109-5C4F-B418-86C18CD49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930" y="4563582"/>
            <a:ext cx="1492035" cy="1492035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18696-7F8B-6D46-8C92-CFCB5BEA6E9D}"/>
              </a:ext>
            </a:extLst>
          </p:cNvPr>
          <p:cNvSpPr txBox="1"/>
          <p:nvPr/>
        </p:nvSpPr>
        <p:spPr>
          <a:xfrm>
            <a:off x="1916898" y="4875269"/>
            <a:ext cx="712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000" dirty="0"/>
              <a:t>Lecturer: Jesse Donkervliet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A0E69D-D9AA-ED42-A86B-A5128D8D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257" y="5470631"/>
            <a:ext cx="2420806" cy="7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1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0430-AAB3-B644-8F55-83CD7F67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FB04-1482-CE4B-95D8-5F56C26E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b="1" dirty="0"/>
              <a:t>Routing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Internetworking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DBCFB-22E8-664D-BFCB-B36A95CB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20FE1-9D7F-A649-8CDB-5F650F2C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86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C2E0-197C-474D-98EF-798F2F44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F616-E871-4994-8DA2-D0328B99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path through a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8026-ACBF-4E2D-AB54-5AAFACA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B878E-E509-489D-A22D-CA8C34D4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11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7B62D-E632-8940-9D9A-09770DB77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978" y="5088335"/>
            <a:ext cx="879078" cy="8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3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F9DA-565F-41EF-92F9-D9FC75C9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for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2D73-2220-4F98-81D6-750F751F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Correctness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Robustness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Fairness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34AD-C194-469A-B48F-F2C9B1B0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1DD05-79B4-4AFB-879B-7080F98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F553-4D5C-4EB6-8C8E-CEE88486755B}"/>
              </a:ext>
            </a:extLst>
          </p:cNvPr>
          <p:cNvSpPr/>
          <p:nvPr/>
        </p:nvSpPr>
        <p:spPr>
          <a:xfrm>
            <a:off x="6024838" y="2484174"/>
            <a:ext cx="3623254" cy="1771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These properties can (and often do) conflict with each other.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EA15A-0DC7-0A40-8B7C-2877BE5A5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87" y="5434466"/>
            <a:ext cx="631342" cy="6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E6D-FCC1-4476-B546-10ED3E15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59B5-9278-4BAA-986E-8C37829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look at three key ideas: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Distance vector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state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Hierarchical routing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1C651-76F7-4B4A-BE14-4BD5DEEC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C098D-6868-4642-86A5-FDF5C083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42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BE3622-B40A-420F-A370-5C1B1A03F730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374747" y="4523991"/>
            <a:ext cx="66803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FC2E6D-739A-41D4-A06D-96C3989B67D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74747" y="3767008"/>
            <a:ext cx="66803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1E8F5-ED5C-4761-BBB7-064F6683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4494-99BA-4335-96AD-AB2B2F15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packet, we need to know on which link to forward it.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this we use a routing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7D35-53B1-4372-8B5E-F58B086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B2B6-70FD-4C3A-B233-7FF20F91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14</a:t>
            </a:fld>
            <a:endParaRPr lang="LID4096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8CD8E-4203-4569-83F0-4ABE2536E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76474"/>
              </p:ext>
            </p:extLst>
          </p:nvPr>
        </p:nvGraphicFramePr>
        <p:xfrm>
          <a:off x="4042785" y="3228591"/>
          <a:ext cx="6096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5709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68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576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2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8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91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6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0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79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147FB0-34DF-4D71-A0B4-7694156CA84A}"/>
              </a:ext>
            </a:extLst>
          </p:cNvPr>
          <p:cNvSpPr txBox="1"/>
          <p:nvPr/>
        </p:nvSpPr>
        <p:spPr>
          <a:xfrm>
            <a:off x="5950298" y="2859259"/>
            <a:ext cx="21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Routing table for C.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8A5DE-41C8-452E-B9CC-264168B75777}"/>
              </a:ext>
            </a:extLst>
          </p:cNvPr>
          <p:cNvSpPr/>
          <p:nvPr/>
        </p:nvSpPr>
        <p:spPr>
          <a:xfrm>
            <a:off x="1760801" y="4070936"/>
            <a:ext cx="1613947" cy="906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We are station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7F60E-024E-4FEE-ABAD-74B752C10DE0}"/>
              </a:ext>
            </a:extLst>
          </p:cNvPr>
          <p:cNvSpPr/>
          <p:nvPr/>
        </p:nvSpPr>
        <p:spPr>
          <a:xfrm>
            <a:off x="1760801" y="3144961"/>
            <a:ext cx="1613947" cy="12440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We are directly connected to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FB901-1211-48EE-8847-EC35BB43C87E}"/>
              </a:ext>
            </a:extLst>
          </p:cNvPr>
          <p:cNvSpPr/>
          <p:nvPr/>
        </p:nvSpPr>
        <p:spPr>
          <a:xfrm>
            <a:off x="3955701" y="4622243"/>
            <a:ext cx="6290268" cy="547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A925-52EA-4EBB-8573-851C5ADC3823}"/>
              </a:ext>
            </a:extLst>
          </p:cNvPr>
          <p:cNvSpPr/>
          <p:nvPr/>
        </p:nvSpPr>
        <p:spPr>
          <a:xfrm>
            <a:off x="4035827" y="5240235"/>
            <a:ext cx="6102958" cy="1096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If packet should go to D,</a:t>
            </a:r>
            <a:br>
              <a:rPr lang="en-US" sz="2800" dirty="0"/>
            </a:br>
            <a:r>
              <a:rPr lang="en-US" sz="2800" dirty="0"/>
              <a:t>minimum distance is 75.</a:t>
            </a:r>
            <a:br>
              <a:rPr lang="en-US" sz="2800" dirty="0"/>
            </a:br>
            <a:r>
              <a:rPr lang="en-US" sz="2800" dirty="0"/>
              <a:t>Forward to E</a:t>
            </a:r>
          </a:p>
        </p:txBody>
      </p:sp>
    </p:spTree>
    <p:extLst>
      <p:ext uri="{BB962C8B-B14F-4D97-AF65-F5344CB8AC3E}">
        <p14:creationId xmlns:p14="http://schemas.microsoft.com/office/powerpoint/2010/main" val="227367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FC2E6D-739A-41D4-A06D-96C3989B67D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74747" y="4144693"/>
            <a:ext cx="66803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1E8F5-ED5C-4761-BBB7-064F6683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4494-99BA-4335-96AD-AB2B2F15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packet, we need to know on which link to forward 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this we use a routing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7D35-53B1-4372-8B5E-F58B086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B2B6-70FD-4C3A-B233-7FF20F91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15</a:t>
            </a:fld>
            <a:endParaRPr lang="LID4096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8CD8E-4203-4569-83F0-4ABE2536ED95}"/>
              </a:ext>
            </a:extLst>
          </p:cNvPr>
          <p:cNvGraphicFramePr>
            <a:graphicFrameLocks noGrp="1"/>
          </p:cNvGraphicFramePr>
          <p:nvPr/>
        </p:nvGraphicFramePr>
        <p:xfrm>
          <a:off x="4042785" y="3228591"/>
          <a:ext cx="6096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5709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68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576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2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8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91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6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0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79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147FB0-34DF-4D71-A0B4-7694156CA84A}"/>
              </a:ext>
            </a:extLst>
          </p:cNvPr>
          <p:cNvSpPr txBox="1"/>
          <p:nvPr/>
        </p:nvSpPr>
        <p:spPr>
          <a:xfrm>
            <a:off x="5950298" y="2859259"/>
            <a:ext cx="21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Routing table for C.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7F60E-024E-4FEE-ABAD-74B752C10DE0}"/>
              </a:ext>
            </a:extLst>
          </p:cNvPr>
          <p:cNvSpPr/>
          <p:nvPr/>
        </p:nvSpPr>
        <p:spPr>
          <a:xfrm>
            <a:off x="1760801" y="3522646"/>
            <a:ext cx="1613947" cy="12440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We are </a:t>
            </a:r>
            <a:r>
              <a:rPr lang="en-US" sz="2800" b="1" dirty="0"/>
              <a:t>indirectly </a:t>
            </a:r>
            <a:r>
              <a:rPr lang="en-US" sz="2800" dirty="0"/>
              <a:t>connected to B</a:t>
            </a:r>
          </a:p>
        </p:txBody>
      </p:sp>
    </p:spTree>
    <p:extLst>
      <p:ext uri="{BB962C8B-B14F-4D97-AF65-F5344CB8AC3E}">
        <p14:creationId xmlns:p14="http://schemas.microsoft.com/office/powerpoint/2010/main" val="147176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5CF76B2-88B2-42DE-B8B4-A3229233159D}"/>
              </a:ext>
            </a:extLst>
          </p:cNvPr>
          <p:cNvSpPr/>
          <p:nvPr/>
        </p:nvSpPr>
        <p:spPr>
          <a:xfrm>
            <a:off x="2018849" y="3716735"/>
            <a:ext cx="1069608" cy="23022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0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7</a:t>
            </a:r>
          </a:p>
          <a:p>
            <a:r>
              <a:rPr lang="en-US" dirty="0"/>
              <a:t>D, 152</a:t>
            </a:r>
          </a:p>
          <a:p>
            <a:r>
              <a:rPr lang="en-US" dirty="0"/>
              <a:t>E, 8</a:t>
            </a:r>
          </a:p>
          <a:p>
            <a:r>
              <a:rPr lang="en-US" dirty="0"/>
              <a:t>F, 110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BEBF51-7954-4555-82B3-C48C245B90A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83422" y="3503026"/>
            <a:ext cx="697205" cy="120914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559958-0282-4356-A448-FEBAD64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FA55-D5E3-4FB7-9F7B-9790B42E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 your </a:t>
            </a:r>
            <a:r>
              <a:rPr lang="en-US" i="1" dirty="0"/>
              <a:t>distance vector</a:t>
            </a:r>
            <a:r>
              <a:rPr lang="en-US" dirty="0"/>
              <a:t> to your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</a:t>
            </a:r>
            <a:r>
              <a:rPr lang="en-US" i="1" dirty="0"/>
              <a:t>routing table </a:t>
            </a:r>
            <a:r>
              <a:rPr lang="en-US" dirty="0"/>
              <a:t>based on incoming </a:t>
            </a:r>
            <a:r>
              <a:rPr lang="en-US" i="1" dirty="0"/>
              <a:t>distance vectors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3D81C-D8CA-406F-8715-AC1E1749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7E39-2613-4C1F-98EF-2CEB3ACC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16</a:t>
            </a:fld>
            <a:endParaRPr lang="LID409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52239-1857-4F3F-BBE8-025EEABBABC3}"/>
              </a:ext>
            </a:extLst>
          </p:cNvPr>
          <p:cNvGrpSpPr/>
          <p:nvPr/>
        </p:nvGrpSpPr>
        <p:grpSpPr>
          <a:xfrm>
            <a:off x="7969685" y="230190"/>
            <a:ext cx="1541594" cy="1352998"/>
            <a:chOff x="1206063" y="4823965"/>
            <a:chExt cx="1541594" cy="13529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72F557-6B8B-429F-B29B-5920E033EEDE}"/>
                </a:ext>
              </a:extLst>
            </p:cNvPr>
            <p:cNvGrpSpPr/>
            <p:nvPr/>
          </p:nvGrpSpPr>
          <p:grpSpPr>
            <a:xfrm>
              <a:off x="1206063" y="4823965"/>
              <a:ext cx="1541594" cy="968900"/>
              <a:chOff x="1239946" y="4823965"/>
              <a:chExt cx="1541594" cy="9689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F3D20D3-6E42-4276-AC1D-5F33AC39A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9946" y="5148759"/>
                <a:ext cx="498359" cy="644106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8BCCB7A-578B-4824-8D10-7F1C388B4C7A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1738305" y="4823965"/>
                <a:ext cx="1043235" cy="646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E35E3-6D70-40CF-86C2-CA30BDE67A7E}"/>
                </a:ext>
              </a:extLst>
            </p:cNvPr>
            <p:cNvSpPr txBox="1"/>
            <p:nvPr/>
          </p:nvSpPr>
          <p:spPr>
            <a:xfrm>
              <a:off x="1275255" y="5807631"/>
              <a:ext cx="35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GB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DBA99-4FCC-4231-83EF-8E60D146AAD1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088457" y="4381081"/>
            <a:ext cx="987824" cy="48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3572B9-23B2-468E-A79A-7AA201E730E9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 flipV="1">
            <a:off x="8468045" y="531127"/>
            <a:ext cx="1043235" cy="345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C076D3-131F-4BC9-84CE-948E21C8B63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468044" y="877038"/>
            <a:ext cx="988536" cy="437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8331BA-CAE1-44F4-B952-97CD68F5DC6E}"/>
              </a:ext>
            </a:extLst>
          </p:cNvPr>
          <p:cNvSpPr txBox="1"/>
          <p:nvPr/>
        </p:nvSpPr>
        <p:spPr>
          <a:xfrm>
            <a:off x="9511280" y="69462"/>
            <a:ext cx="114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other machines</a:t>
            </a:r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F149DE-AD07-469E-8FE8-F090E0B1922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88458" y="4867849"/>
            <a:ext cx="656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7A2E24-6437-41CC-9832-E5141E05C1E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88458" y="4867849"/>
            <a:ext cx="786857" cy="65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E0C6587-A49C-41A5-B9D8-26FD0782E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0494"/>
              </p:ext>
            </p:extLst>
          </p:nvPr>
        </p:nvGraphicFramePr>
        <p:xfrm>
          <a:off x="4417369" y="3613666"/>
          <a:ext cx="6096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5709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68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576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2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8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91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6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0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7985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4B9C599E-CEAB-4021-8C45-572F72FC2392}"/>
              </a:ext>
            </a:extLst>
          </p:cNvPr>
          <p:cNvSpPr txBox="1"/>
          <p:nvPr/>
        </p:nvSpPr>
        <p:spPr>
          <a:xfrm>
            <a:off x="6324882" y="3244334"/>
            <a:ext cx="21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Routing table for C.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A535C-CDB4-4D45-9FC6-782F62B9D651}"/>
              </a:ext>
            </a:extLst>
          </p:cNvPr>
          <p:cNvSpPr/>
          <p:nvPr/>
        </p:nvSpPr>
        <p:spPr>
          <a:xfrm>
            <a:off x="743881" y="3180040"/>
            <a:ext cx="4174612" cy="44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Distance from A to B is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719E9-9A4A-4D06-A693-A5A57DBC2071}"/>
              </a:ext>
            </a:extLst>
          </p:cNvPr>
          <p:cNvSpPr/>
          <p:nvPr/>
        </p:nvSpPr>
        <p:spPr>
          <a:xfrm>
            <a:off x="1980627" y="4514072"/>
            <a:ext cx="633046" cy="39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D2777C-03BF-4727-AFBE-E02258CBDA60}"/>
              </a:ext>
            </a:extLst>
          </p:cNvPr>
          <p:cNvSpPr/>
          <p:nvPr/>
        </p:nvSpPr>
        <p:spPr>
          <a:xfrm>
            <a:off x="6072824" y="3141155"/>
            <a:ext cx="3793722" cy="44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Distance from C to A is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75471A-F22A-4E73-B4A2-DEF6D66BBFF6}"/>
              </a:ext>
            </a:extLst>
          </p:cNvPr>
          <p:cNvSpPr/>
          <p:nvPr/>
        </p:nvSpPr>
        <p:spPr>
          <a:xfrm>
            <a:off x="6310532" y="3978478"/>
            <a:ext cx="633046" cy="39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1B5658-34E8-4A7E-9789-8E281EAE80E0}"/>
              </a:ext>
            </a:extLst>
          </p:cNvPr>
          <p:cNvSpPr/>
          <p:nvPr/>
        </p:nvSpPr>
        <p:spPr>
          <a:xfrm>
            <a:off x="6985593" y="5217541"/>
            <a:ext cx="2634376" cy="141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How to update our routing table?</a:t>
            </a:r>
            <a:endParaRPr lang="LID4096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121BBA0-A20A-4148-86D9-C587B577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621" y="1052237"/>
            <a:ext cx="498359" cy="6441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E02BA7-C619-4D19-8D44-E1B35AD9BE92}"/>
              </a:ext>
            </a:extLst>
          </p:cNvPr>
          <p:cNvSpPr txBox="1"/>
          <p:nvPr/>
        </p:nvSpPr>
        <p:spPr>
          <a:xfrm>
            <a:off x="9524813" y="1711109"/>
            <a:ext cx="3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5" grpId="0"/>
      <p:bldP spid="21" grpId="0" animBg="1"/>
      <p:bldP spid="7" grpId="0" animBg="1"/>
      <p:bldP spid="27" grpId="0" animBg="1"/>
      <p:bldP spid="28" grpId="0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958-0282-4356-A448-FEBAD64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FA55-D5E3-4FB7-9F7B-9790B42E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 your </a:t>
            </a:r>
            <a:r>
              <a:rPr lang="en-US" i="1" dirty="0"/>
              <a:t>distance vector</a:t>
            </a:r>
            <a:r>
              <a:rPr lang="en-US" dirty="0"/>
              <a:t> to your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</a:t>
            </a:r>
            <a:r>
              <a:rPr lang="en-US" i="1" dirty="0"/>
              <a:t>routing table </a:t>
            </a:r>
            <a:r>
              <a:rPr lang="en-US" dirty="0"/>
              <a:t>based on incoming </a:t>
            </a:r>
            <a:r>
              <a:rPr lang="en-US" i="1" dirty="0"/>
              <a:t>distance vectors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3D81C-D8CA-406F-8715-AC1E1749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7E39-2613-4C1F-98EF-2CEB3ACC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17</a:t>
            </a:fld>
            <a:endParaRPr lang="LID409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52239-1857-4F3F-BBE8-025EEABBABC3}"/>
              </a:ext>
            </a:extLst>
          </p:cNvPr>
          <p:cNvGrpSpPr/>
          <p:nvPr/>
        </p:nvGrpSpPr>
        <p:grpSpPr>
          <a:xfrm>
            <a:off x="7969686" y="554984"/>
            <a:ext cx="498359" cy="1028204"/>
            <a:chOff x="1206063" y="5148759"/>
            <a:chExt cx="498359" cy="1028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3D20D3-6E42-4276-AC1D-5F33AC39A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063" y="5148759"/>
              <a:ext cx="498359" cy="6441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E35E3-6D70-40CF-86C2-CA30BDE67A7E}"/>
                </a:ext>
              </a:extLst>
            </p:cNvPr>
            <p:cNvSpPr txBox="1"/>
            <p:nvPr/>
          </p:nvSpPr>
          <p:spPr>
            <a:xfrm>
              <a:off x="1275255" y="5807631"/>
              <a:ext cx="35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CF76B2-88B2-42DE-B8B4-A3229233159D}"/>
              </a:ext>
            </a:extLst>
          </p:cNvPr>
          <p:cNvSpPr/>
          <p:nvPr/>
        </p:nvSpPr>
        <p:spPr>
          <a:xfrm>
            <a:off x="2018849" y="3716735"/>
            <a:ext cx="1069608" cy="23022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0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7</a:t>
            </a:r>
          </a:p>
          <a:p>
            <a:r>
              <a:rPr lang="en-US" dirty="0"/>
              <a:t>D, 152</a:t>
            </a:r>
          </a:p>
          <a:p>
            <a:r>
              <a:rPr lang="en-US" dirty="0"/>
              <a:t>E, 8</a:t>
            </a:r>
          </a:p>
          <a:p>
            <a:r>
              <a:rPr lang="en-US" dirty="0"/>
              <a:t>F, 110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DBA99-4FCC-4231-83EF-8E60D146AAD1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088457" y="4381081"/>
            <a:ext cx="987824" cy="48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F149DE-AD07-469E-8FE8-F090E0B1922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88458" y="4867849"/>
            <a:ext cx="656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7A2E24-6437-41CC-9832-E5141E05C1E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88458" y="4867849"/>
            <a:ext cx="786857" cy="65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7E0C6587-A49C-41A5-B9D8-26FD0782E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061106"/>
                  </p:ext>
                </p:extLst>
              </p:nvPr>
            </p:nvGraphicFramePr>
            <p:xfrm>
              <a:off x="4417369" y="3613666"/>
              <a:ext cx="6096000" cy="2590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257091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8756827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657678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123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22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59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GB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85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915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966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07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1798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7E0C6587-A49C-41A5-B9D8-26FD0782E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061106"/>
                  </p:ext>
                </p:extLst>
              </p:nvPr>
            </p:nvGraphicFramePr>
            <p:xfrm>
              <a:off x="4417369" y="3613666"/>
              <a:ext cx="6096000" cy="2590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257091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8756827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657678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123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22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99379" t="-200000" r="-1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85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915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966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07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179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B9C599E-CEAB-4021-8C45-572F72FC2392}"/>
              </a:ext>
            </a:extLst>
          </p:cNvPr>
          <p:cNvSpPr txBox="1"/>
          <p:nvPr/>
        </p:nvSpPr>
        <p:spPr>
          <a:xfrm>
            <a:off x="6324882" y="3244334"/>
            <a:ext cx="21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Routing table for C.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E1ACC5-0069-4038-A672-564576EC0E77}"/>
              </a:ext>
            </a:extLst>
          </p:cNvPr>
          <p:cNvSpPr/>
          <p:nvPr/>
        </p:nvSpPr>
        <p:spPr>
          <a:xfrm>
            <a:off x="6310532" y="3978478"/>
            <a:ext cx="633046" cy="39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F553FE-5817-4F9F-B23F-5B00B9DCE76F}"/>
              </a:ext>
            </a:extLst>
          </p:cNvPr>
          <p:cNvSpPr/>
          <p:nvPr/>
        </p:nvSpPr>
        <p:spPr>
          <a:xfrm>
            <a:off x="1980627" y="4514072"/>
            <a:ext cx="633046" cy="39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868085-2602-4042-B653-87BBBAA7F973}"/>
              </a:ext>
            </a:extLst>
          </p:cNvPr>
          <p:cNvSpPr/>
          <p:nvPr/>
        </p:nvSpPr>
        <p:spPr>
          <a:xfrm>
            <a:off x="6236677" y="5217541"/>
            <a:ext cx="3383292" cy="141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can go wrong when using this algorithm?</a:t>
            </a:r>
            <a:endParaRPr lang="LID4096" sz="2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6BEAD8-A48A-47D7-85D7-32368D696CA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468045" y="531127"/>
            <a:ext cx="1043235" cy="345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6F866F-8E86-4A98-BA4F-88D083B916DC}"/>
              </a:ext>
            </a:extLst>
          </p:cNvPr>
          <p:cNvCxnSpPr>
            <a:cxnSpLocks/>
          </p:cNvCxnSpPr>
          <p:nvPr/>
        </p:nvCxnSpPr>
        <p:spPr>
          <a:xfrm>
            <a:off x="8468044" y="877038"/>
            <a:ext cx="988536" cy="437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6485D2-6635-493F-9B7B-3F7FA0CFDBF3}"/>
              </a:ext>
            </a:extLst>
          </p:cNvPr>
          <p:cNvSpPr txBox="1"/>
          <p:nvPr/>
        </p:nvSpPr>
        <p:spPr>
          <a:xfrm>
            <a:off x="9511280" y="69462"/>
            <a:ext cx="114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other machines</a:t>
            </a:r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F19CCC-9A9D-4511-B605-CFF88E79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621" y="1052237"/>
            <a:ext cx="498359" cy="6441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1A50E0F-0F14-4C61-8098-C81842B21BC2}"/>
              </a:ext>
            </a:extLst>
          </p:cNvPr>
          <p:cNvSpPr txBox="1"/>
          <p:nvPr/>
        </p:nvSpPr>
        <p:spPr>
          <a:xfrm>
            <a:off x="9524813" y="1711109"/>
            <a:ext cx="3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0520FF-4037-4023-B84B-9159EC027E41}"/>
              </a:ext>
            </a:extLst>
          </p:cNvPr>
          <p:cNvCxnSpPr>
            <a:cxnSpLocks/>
          </p:cNvCxnSpPr>
          <p:nvPr/>
        </p:nvCxnSpPr>
        <p:spPr>
          <a:xfrm flipV="1">
            <a:off x="8468045" y="230191"/>
            <a:ext cx="1043235" cy="64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Good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18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4</a:t>
            </a: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5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8610599" y="1158464"/>
            <a:ext cx="3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13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Good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19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4</a:t>
            </a: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5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8037445" y="1137403"/>
            <a:ext cx="104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4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2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14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8F5-7B6E-43C0-BCB0-EB9B1538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64332"/>
            <a:ext cx="10515600" cy="1325563"/>
          </a:xfrm>
        </p:spPr>
        <p:txBody>
          <a:bodyPr/>
          <a:lstStyle/>
          <a:p>
            <a:r>
              <a:rPr lang="en-US" dirty="0"/>
              <a:t>Recap 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DE07-A7B5-40EA-BCBB-C2CC98DD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161866"/>
            <a:ext cx="87034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link layer (partially) answers 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create frames from bits/bytes?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detect/correct transmission errors?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efficiently multiplex frames from multiple stations over a single channel?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2723-233B-4DF3-8001-C54076E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F0927-EA95-4154-A8BF-2E8ABDCD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</a:t>
            </a:fld>
            <a:endParaRPr lang="LID4096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7BEFB1-74EE-DF40-9AD6-DD5B38319E2C}"/>
              </a:ext>
            </a:extLst>
          </p:cNvPr>
          <p:cNvGrpSpPr/>
          <p:nvPr/>
        </p:nvGrpSpPr>
        <p:grpSpPr>
          <a:xfrm>
            <a:off x="462542" y="3577772"/>
            <a:ext cx="11266916" cy="2597760"/>
            <a:chOff x="2211824" y="4291959"/>
            <a:chExt cx="7728709" cy="178197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D53947-B1C5-4C1E-994F-B6C4CF803ECD}"/>
                </a:ext>
              </a:extLst>
            </p:cNvPr>
            <p:cNvCxnSpPr>
              <a:cxnSpLocks/>
            </p:cNvCxnSpPr>
            <p:nvPr/>
          </p:nvCxnSpPr>
          <p:spPr>
            <a:xfrm>
              <a:off x="2211824" y="6065838"/>
              <a:ext cx="7549869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7B0C98-F2E1-4F4E-B177-ACE3AACD148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374747" y="5079356"/>
              <a:ext cx="1" cy="994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1CFB46-16DE-4A69-AEAA-543145CF3B1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8325724" y="5079356"/>
              <a:ext cx="1" cy="986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11EA6D-2B72-4DE5-8E69-6E5CAFEAB726}"/>
                </a:ext>
              </a:extLst>
            </p:cNvPr>
            <p:cNvSpPr txBox="1"/>
            <p:nvPr/>
          </p:nvSpPr>
          <p:spPr>
            <a:xfrm>
              <a:off x="8900747" y="5697415"/>
              <a:ext cx="103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channel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BA0410-C350-BF48-87FC-37D060B11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048" y="4291959"/>
              <a:ext cx="787397" cy="7873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40E978-7547-4A4C-9F22-ADDA756C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025" y="4291959"/>
              <a:ext cx="787397" cy="78739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DF6D30-6407-DE4E-8130-08436C32CF29}"/>
                </a:ext>
              </a:extLst>
            </p:cNvPr>
            <p:cNvSpPr/>
            <p:nvPr/>
          </p:nvSpPr>
          <p:spPr>
            <a:xfrm>
              <a:off x="2981047" y="5143504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5A3A52-E20C-1F4E-BB7A-86242BC81ABE}"/>
                </a:ext>
              </a:extLst>
            </p:cNvPr>
            <p:cNvSpPr/>
            <p:nvPr/>
          </p:nvSpPr>
          <p:spPr>
            <a:xfrm>
              <a:off x="2981046" y="5466153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Data Link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67A6BF-66A9-4D44-A3DD-D004DD7582AF}"/>
                </a:ext>
              </a:extLst>
            </p:cNvPr>
            <p:cNvSpPr/>
            <p:nvPr/>
          </p:nvSpPr>
          <p:spPr>
            <a:xfrm>
              <a:off x="2981046" y="5788802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Physical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B8CE61-FC7A-3445-8B5A-C308B5B394D2}"/>
                </a:ext>
              </a:extLst>
            </p:cNvPr>
            <p:cNvSpPr/>
            <p:nvPr/>
          </p:nvSpPr>
          <p:spPr>
            <a:xfrm>
              <a:off x="7932025" y="5139923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090694-116D-1249-83CB-48B837EB405B}"/>
                </a:ext>
              </a:extLst>
            </p:cNvPr>
            <p:cNvSpPr/>
            <p:nvPr/>
          </p:nvSpPr>
          <p:spPr>
            <a:xfrm>
              <a:off x="7932024" y="5462572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Data Link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E0B57-7ED3-4149-938F-C22C4EB1FADA}"/>
                </a:ext>
              </a:extLst>
            </p:cNvPr>
            <p:cNvSpPr/>
            <p:nvPr/>
          </p:nvSpPr>
          <p:spPr>
            <a:xfrm>
              <a:off x="7932024" y="5785221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Physical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78C46FE-0C3A-EB49-8F82-CB3BBB0B0F80}"/>
              </a:ext>
            </a:extLst>
          </p:cNvPr>
          <p:cNvSpPr/>
          <p:nvPr/>
        </p:nvSpPr>
        <p:spPr>
          <a:xfrm>
            <a:off x="5135463" y="3123413"/>
            <a:ext cx="1822337" cy="35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MAC sublayer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801F45-FE7B-E443-8C03-ECE9D76B7FB3}"/>
              </a:ext>
            </a:extLst>
          </p:cNvPr>
          <p:cNvSpPr/>
          <p:nvPr/>
        </p:nvSpPr>
        <p:spPr>
          <a:xfrm>
            <a:off x="7131972" y="3123413"/>
            <a:ext cx="3481600" cy="35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Q: What kind of efficiency?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616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Good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20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C000"/>
                </a:solidFill>
              </a:rPr>
              <a:t>2</a:t>
            </a: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5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8037445" y="1137403"/>
            <a:ext cx="104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4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2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335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Good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21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C000"/>
                </a:solidFill>
              </a:rPr>
              <a:t>2</a:t>
            </a: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C000"/>
                </a:solidFill>
              </a:rPr>
              <a:t>3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8037445" y="1137403"/>
            <a:ext cx="104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4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2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6421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Bad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22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4</a:t>
            </a: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5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8610599" y="1158464"/>
            <a:ext cx="3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GB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121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Bad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23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4</a:t>
            </a: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5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7442791" y="1158464"/>
            <a:ext cx="15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4</a:t>
            </a:r>
            <a:r>
              <a:rPr lang="en-US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2000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4A469-0314-F50F-F50C-413D092C32DD}"/>
              </a:ext>
            </a:extLst>
          </p:cNvPr>
          <p:cNvSpPr/>
          <p:nvPr/>
        </p:nvSpPr>
        <p:spPr>
          <a:xfrm>
            <a:off x="6542567" y="5004391"/>
            <a:ext cx="900224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26026-6CAE-3654-C3E8-E0E17D55F80E}"/>
              </a:ext>
            </a:extLst>
          </p:cNvPr>
          <p:cNvSpPr/>
          <p:nvPr/>
        </p:nvSpPr>
        <p:spPr>
          <a:xfrm>
            <a:off x="10102618" y="1276081"/>
            <a:ext cx="694162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80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Bad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24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6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5</a:t>
            </a: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7442791" y="1158464"/>
            <a:ext cx="15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4</a:t>
            </a:r>
            <a:r>
              <a:rPr lang="en-US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2000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4A469-0314-F50F-F50C-413D092C32DD}"/>
              </a:ext>
            </a:extLst>
          </p:cNvPr>
          <p:cNvSpPr/>
          <p:nvPr/>
        </p:nvSpPr>
        <p:spPr>
          <a:xfrm>
            <a:off x="6542567" y="5004391"/>
            <a:ext cx="900224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26026-6CAE-3654-C3E8-E0E17D55F80E}"/>
              </a:ext>
            </a:extLst>
          </p:cNvPr>
          <p:cNvSpPr/>
          <p:nvPr/>
        </p:nvSpPr>
        <p:spPr>
          <a:xfrm>
            <a:off x="10102618" y="1276081"/>
            <a:ext cx="694162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57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Bad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25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6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7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7442791" y="1158464"/>
            <a:ext cx="15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4</a:t>
            </a:r>
            <a:r>
              <a:rPr lang="en-US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2000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26026-6CAE-3654-C3E8-E0E17D55F80E}"/>
              </a:ext>
            </a:extLst>
          </p:cNvPr>
          <p:cNvSpPr/>
          <p:nvPr/>
        </p:nvSpPr>
        <p:spPr>
          <a:xfrm>
            <a:off x="10102618" y="1276081"/>
            <a:ext cx="694162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8902B-55BB-AE84-053B-8F90300010B7}"/>
              </a:ext>
            </a:extLst>
          </p:cNvPr>
          <p:cNvSpPr/>
          <p:nvPr/>
        </p:nvSpPr>
        <p:spPr>
          <a:xfrm>
            <a:off x="4744640" y="2982858"/>
            <a:ext cx="1212489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6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657-F809-2190-544B-9F0A89E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  <a:br>
              <a:rPr lang="en-US" dirty="0"/>
            </a:br>
            <a:r>
              <a:rPr lang="en-US" dirty="0"/>
              <a:t>Bad News Propagation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516-E427-CA07-7DEC-EAC84A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A45B-96CF-4A63-6945-340FB7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81F8-69ED-7FFC-D797-17B8CFA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26</a:t>
            </a:fld>
            <a:endParaRPr lang="LID409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117478-B29C-BC4E-4C0C-DEDA1415D41F}"/>
              </a:ext>
            </a:extLst>
          </p:cNvPr>
          <p:cNvGrpSpPr/>
          <p:nvPr/>
        </p:nvGrpSpPr>
        <p:grpSpPr>
          <a:xfrm>
            <a:off x="8051384" y="273835"/>
            <a:ext cx="3302416" cy="2795069"/>
            <a:chOff x="8394298" y="2313473"/>
            <a:chExt cx="2437509" cy="20630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A6B5BA-0F91-549D-09ED-346689015706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9817294" y="2999579"/>
              <a:ext cx="603377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D8756-5580-66B3-C1FB-81EB0D66ADC0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flipH="1">
              <a:off x="8715558" y="2999580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C24FD2-2D23-A622-94BB-2959CA577E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4738" y="405445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1DF19-C0F9-01F0-EA67-ABCFBB307926}"/>
                </a:ext>
              </a:extLst>
            </p:cNvPr>
            <p:cNvSpPr txBox="1"/>
            <p:nvPr/>
          </p:nvSpPr>
          <p:spPr>
            <a:xfrm>
              <a:off x="8394298" y="3412801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23C91-86C1-4AE8-3350-E734F81A3476}"/>
                </a:ext>
              </a:extLst>
            </p:cNvPr>
            <p:cNvSpPr txBox="1"/>
            <p:nvPr/>
          </p:nvSpPr>
          <p:spPr>
            <a:xfrm>
              <a:off x="10333448" y="3304764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036C-ED32-70A6-3519-B88B2AF7211A}"/>
                </a:ext>
              </a:extLst>
            </p:cNvPr>
            <p:cNvSpPr txBox="1"/>
            <p:nvPr/>
          </p:nvSpPr>
          <p:spPr>
            <a:xfrm>
              <a:off x="9371444" y="2313473"/>
              <a:ext cx="498359" cy="34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  <a:endParaRPr lang="en-GB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0F9651-CEF0-2534-BD66-0771C022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935" y="2677526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AB2630-6A46-9574-04E7-73E13C7C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379" y="3732404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968DD-7F38-9B39-3873-FCF1FEF6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491" y="3732404"/>
              <a:ext cx="498359" cy="644106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62FE8-6B38-C545-314E-CFA48F5D54C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44798" y="3068904"/>
            <a:ext cx="1545066" cy="113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5A3F3C-26A6-630D-0A65-6666674E5FF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F4DCC-3D56-5B98-1D9D-43F0C6AF995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859472" y="3068905"/>
            <a:ext cx="1351681" cy="113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0208B-4DB4-93BC-6438-8A1F6BB4E207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A</a:t>
            </a:r>
          </a:p>
          <a:p>
            <a:r>
              <a:rPr lang="en-US" dirty="0"/>
              <a:t>A, -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8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C,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5F7E8-D46D-AC98-33BF-79624D3E5E74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4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833F2-E08B-85D5-6BD5-671CEB90FCC4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7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C,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75980-C3A9-FEA8-739D-7890DA3C337E}"/>
              </a:ext>
            </a:extLst>
          </p:cNvPr>
          <p:cNvSpPr txBox="1"/>
          <p:nvPr/>
        </p:nvSpPr>
        <p:spPr>
          <a:xfrm>
            <a:off x="9304111" y="2607240"/>
            <a:ext cx="8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FD862-6333-07C9-644A-82F59F663BBD}"/>
              </a:ext>
            </a:extLst>
          </p:cNvPr>
          <p:cNvSpPr txBox="1"/>
          <p:nvPr/>
        </p:nvSpPr>
        <p:spPr>
          <a:xfrm>
            <a:off x="7442791" y="1158464"/>
            <a:ext cx="15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4</a:t>
            </a:r>
            <a:r>
              <a:rPr lang="en-US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2000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2F86CE-AA82-A1C8-A74D-54939231C764}"/>
              </a:ext>
            </a:extLst>
          </p:cNvPr>
          <p:cNvSpPr txBox="1"/>
          <p:nvPr/>
        </p:nvSpPr>
        <p:spPr>
          <a:xfrm>
            <a:off x="10262937" y="1246244"/>
            <a:ext cx="41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GB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26026-6CAE-3654-C3E8-E0E17D55F80E}"/>
              </a:ext>
            </a:extLst>
          </p:cNvPr>
          <p:cNvSpPr/>
          <p:nvPr/>
        </p:nvSpPr>
        <p:spPr>
          <a:xfrm>
            <a:off x="10102618" y="1276081"/>
            <a:ext cx="694162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47587-E755-DFB5-8749-E2B5F88571B3}"/>
              </a:ext>
            </a:extLst>
          </p:cNvPr>
          <p:cNvSpPr/>
          <p:nvPr/>
        </p:nvSpPr>
        <p:spPr>
          <a:xfrm>
            <a:off x="4744640" y="2982858"/>
            <a:ext cx="1212489" cy="4461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283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572EC6-F2FC-43A1-BACC-6180A020F0E3}"/>
              </a:ext>
            </a:extLst>
          </p:cNvPr>
          <p:cNvCxnSpPr/>
          <p:nvPr/>
        </p:nvCxnSpPr>
        <p:spPr>
          <a:xfrm flipH="1">
            <a:off x="3779602" y="3068904"/>
            <a:ext cx="1010262" cy="2039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DC6B67-EA0B-4AD5-BF6C-F395A534EC64}"/>
              </a:ext>
            </a:extLst>
          </p:cNvPr>
          <p:cNvCxnSpPr/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DB2AED-0B4F-4F65-BBED-BF27B38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  <a:br>
              <a:rPr lang="en-US" dirty="0"/>
            </a:br>
            <a:r>
              <a:rPr lang="en-US" dirty="0"/>
              <a:t>When machine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D186-7D68-4739-84F4-4EDA2A43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2870-64BD-4D73-B39D-D608BA7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F2C3D-7A39-4581-841C-CE3F70B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27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B1996-88E9-4473-B2D5-B208ABF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3430809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225CF-EFE6-4DA6-92A7-3C97878B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4464436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6B80-6741-4977-8C51-8E19B63A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66" y="5519314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80AE-C3EC-4816-BAF8-C240D8C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78" y="5519314"/>
            <a:ext cx="498359" cy="6441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99EC8-5551-4E5C-B943-23C97FAC89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62101" y="4074916"/>
            <a:ext cx="0" cy="38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C9C7C-4D2B-444D-A2FA-FAF08D9EB8B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8409545" y="4786490"/>
            <a:ext cx="603376" cy="732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427EB1-675B-453B-B07C-E1ECFFF416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8725" y="5841367"/>
            <a:ext cx="1206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D80670-E633-4A91-AF0C-4702B296BFF5}"/>
              </a:ext>
            </a:extLst>
          </p:cNvPr>
          <p:cNvSpPr txBox="1"/>
          <p:nvPr/>
        </p:nvSpPr>
        <p:spPr>
          <a:xfrm>
            <a:off x="9578645" y="3568196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73758-FFD9-4A36-80DC-2F48A6F112E1}"/>
              </a:ext>
            </a:extLst>
          </p:cNvPr>
          <p:cNvSpPr txBox="1"/>
          <p:nvPr/>
        </p:nvSpPr>
        <p:spPr>
          <a:xfrm>
            <a:off x="9117939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A90C5-D9D8-4E57-8DCD-B1CD6EFAD281}"/>
              </a:ext>
            </a:extLst>
          </p:cNvPr>
          <p:cNvSpPr txBox="1"/>
          <p:nvPr/>
        </p:nvSpPr>
        <p:spPr>
          <a:xfrm>
            <a:off x="10027435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C2856-8CC2-429F-B94A-963146941A4F}"/>
              </a:ext>
            </a:extLst>
          </p:cNvPr>
          <p:cNvSpPr txBox="1"/>
          <p:nvPr/>
        </p:nvSpPr>
        <p:spPr>
          <a:xfrm>
            <a:off x="8185432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68FF37-3E45-4DA2-A211-A281644C5A76}"/>
              </a:ext>
            </a:extLst>
          </p:cNvPr>
          <p:cNvCxnSpPr/>
          <p:nvPr/>
        </p:nvCxnSpPr>
        <p:spPr>
          <a:xfrm>
            <a:off x="8869346" y="3429000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B594BE-64FE-4AE3-A78F-7940CE2AA713}"/>
              </a:ext>
            </a:extLst>
          </p:cNvPr>
          <p:cNvCxnSpPr>
            <a:cxnSpLocks/>
          </p:cNvCxnSpPr>
          <p:nvPr/>
        </p:nvCxnSpPr>
        <p:spPr>
          <a:xfrm flipH="1">
            <a:off x="8869926" y="3419799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D40779-C81C-4E18-9F99-5853C13B9DB6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1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2</a:t>
            </a:r>
          </a:p>
          <a:p>
            <a:r>
              <a:rPr lang="en-US" dirty="0"/>
              <a:t>D,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E0532-55E6-481D-9045-E99DFB7FF798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D</a:t>
            </a:r>
          </a:p>
          <a:p>
            <a:r>
              <a:rPr lang="en-US" dirty="0"/>
              <a:t>A, 2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1</a:t>
            </a:r>
          </a:p>
          <a:p>
            <a:r>
              <a:rPr lang="en-US" dirty="0"/>
              <a:t>D, 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8824E-0C0F-4616-840C-2C36B20D7EF5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3</a:t>
            </a:r>
          </a:p>
          <a:p>
            <a:r>
              <a:rPr lang="en-US" dirty="0"/>
              <a:t>B, 2</a:t>
            </a:r>
          </a:p>
          <a:p>
            <a:r>
              <a:rPr lang="en-US" dirty="0"/>
              <a:t>C, -</a:t>
            </a:r>
          </a:p>
          <a:p>
            <a:r>
              <a:rPr lang="en-US" dirty="0"/>
              <a:t>D, 1</a:t>
            </a:r>
          </a:p>
        </p:txBody>
      </p:sp>
    </p:spTree>
    <p:extLst>
      <p:ext uri="{BB962C8B-B14F-4D97-AF65-F5344CB8AC3E}">
        <p14:creationId xmlns:p14="http://schemas.microsoft.com/office/powerpoint/2010/main" val="36129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7990EE-9061-4A59-BE61-A9B1D04CA8CA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3779602" y="3068904"/>
            <a:ext cx="1010262" cy="2039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6C8D-CE53-4CE9-B24C-63695D275982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DB2AED-0B4F-4F65-BBED-BF27B38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  <a:br>
              <a:rPr lang="en-US" dirty="0"/>
            </a:br>
            <a:r>
              <a:rPr lang="en-US" dirty="0"/>
              <a:t>When machine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D186-7D68-4739-84F4-4EDA2A43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2870-64BD-4D73-B39D-D608BA7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F2C3D-7A39-4581-841C-CE3F70B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B1996-88E9-4473-B2D5-B208ABF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3430809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225CF-EFE6-4DA6-92A7-3C97878B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4464436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6B80-6741-4977-8C51-8E19B63A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66" y="5519314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80AE-C3EC-4816-BAF8-C240D8C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78" y="5519314"/>
            <a:ext cx="498359" cy="6441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99EC8-5551-4E5C-B943-23C97FAC89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62101" y="4074916"/>
            <a:ext cx="0" cy="38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C9C7C-4D2B-444D-A2FA-FAF08D9EB8B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8409545" y="4786490"/>
            <a:ext cx="603376" cy="732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427EB1-675B-453B-B07C-E1ECFFF416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8725" y="5841367"/>
            <a:ext cx="1206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D80670-E633-4A91-AF0C-4702B296BFF5}"/>
              </a:ext>
            </a:extLst>
          </p:cNvPr>
          <p:cNvSpPr txBox="1"/>
          <p:nvPr/>
        </p:nvSpPr>
        <p:spPr>
          <a:xfrm>
            <a:off x="9578645" y="3568196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73758-FFD9-4A36-80DC-2F48A6F112E1}"/>
              </a:ext>
            </a:extLst>
          </p:cNvPr>
          <p:cNvSpPr txBox="1"/>
          <p:nvPr/>
        </p:nvSpPr>
        <p:spPr>
          <a:xfrm>
            <a:off x="9117939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A90C5-D9D8-4E57-8DCD-B1CD6EFAD281}"/>
              </a:ext>
            </a:extLst>
          </p:cNvPr>
          <p:cNvSpPr txBox="1"/>
          <p:nvPr/>
        </p:nvSpPr>
        <p:spPr>
          <a:xfrm>
            <a:off x="10027435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C2856-8CC2-429F-B94A-963146941A4F}"/>
              </a:ext>
            </a:extLst>
          </p:cNvPr>
          <p:cNvSpPr txBox="1"/>
          <p:nvPr/>
        </p:nvSpPr>
        <p:spPr>
          <a:xfrm>
            <a:off x="8185432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68FF37-3E45-4DA2-A211-A281644C5A76}"/>
              </a:ext>
            </a:extLst>
          </p:cNvPr>
          <p:cNvCxnSpPr/>
          <p:nvPr/>
        </p:nvCxnSpPr>
        <p:spPr>
          <a:xfrm>
            <a:off x="8869346" y="3429000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B594BE-64FE-4AE3-A78F-7940CE2AA713}"/>
              </a:ext>
            </a:extLst>
          </p:cNvPr>
          <p:cNvCxnSpPr>
            <a:cxnSpLocks/>
          </p:cNvCxnSpPr>
          <p:nvPr/>
        </p:nvCxnSpPr>
        <p:spPr>
          <a:xfrm flipH="1">
            <a:off x="8869926" y="3419799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D40779-C81C-4E18-9F99-5853C13B9DB6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</a:t>
            </a:r>
            <a:r>
              <a:rPr lang="en-US" b="1" dirty="0">
                <a:solidFill>
                  <a:srgbClr val="FF0000"/>
                </a:solidFill>
              </a:rPr>
              <a:t>999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2</a:t>
            </a:r>
          </a:p>
          <a:p>
            <a:r>
              <a:rPr lang="en-US" dirty="0"/>
              <a:t>D,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E0532-55E6-481D-9045-E99DFB7FF798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D</a:t>
            </a:r>
          </a:p>
          <a:p>
            <a:r>
              <a:rPr lang="en-US" dirty="0"/>
              <a:t>A, 2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1</a:t>
            </a:r>
          </a:p>
          <a:p>
            <a:r>
              <a:rPr lang="en-US" dirty="0"/>
              <a:t>D, 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8824E-0C0F-4616-840C-2C36B20D7EF5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3</a:t>
            </a:r>
          </a:p>
          <a:p>
            <a:r>
              <a:rPr lang="en-US" dirty="0"/>
              <a:t>B, 2</a:t>
            </a:r>
          </a:p>
          <a:p>
            <a:r>
              <a:rPr lang="en-US" dirty="0"/>
              <a:t>C, -</a:t>
            </a:r>
          </a:p>
          <a:p>
            <a:r>
              <a:rPr lang="en-US" dirty="0"/>
              <a:t>D,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58987A-6634-4F55-8095-CE1F00D6EF60}"/>
              </a:ext>
            </a:extLst>
          </p:cNvPr>
          <p:cNvSpPr/>
          <p:nvPr/>
        </p:nvSpPr>
        <p:spPr>
          <a:xfrm>
            <a:off x="7263217" y="2271949"/>
            <a:ext cx="2038206" cy="731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Oh no, we cannot reach A!</a:t>
            </a:r>
            <a:endParaRPr lang="LID4096" sz="2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5DCDA0-0BBD-4284-A30F-A8AD029096D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729965" y="2637459"/>
            <a:ext cx="1533253" cy="2515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75EBA-DC32-494C-873F-C60A516F5338}"/>
              </a:ext>
            </a:extLst>
          </p:cNvPr>
          <p:cNvCxnSpPr>
            <a:cxnSpLocks/>
          </p:cNvCxnSpPr>
          <p:nvPr/>
        </p:nvCxnSpPr>
        <p:spPr>
          <a:xfrm>
            <a:off x="2111170" y="3226587"/>
            <a:ext cx="569550" cy="164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2E3D4-2C24-44BA-B63D-FD89C0F6A2A4}"/>
              </a:ext>
            </a:extLst>
          </p:cNvPr>
          <p:cNvSpPr/>
          <p:nvPr/>
        </p:nvSpPr>
        <p:spPr>
          <a:xfrm>
            <a:off x="1774670" y="2418423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We can still get there via D!</a:t>
            </a:r>
          </a:p>
        </p:txBody>
      </p:sp>
    </p:spTree>
    <p:extLst>
      <p:ext uri="{BB962C8B-B14F-4D97-AF65-F5344CB8AC3E}">
        <p14:creationId xmlns:p14="http://schemas.microsoft.com/office/powerpoint/2010/main" val="10964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7990EE-9061-4A59-BE61-A9B1D04CA8CA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3779602" y="3068904"/>
            <a:ext cx="1010262" cy="2039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6C8D-CE53-4CE9-B24C-63695D275982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DB2AED-0B4F-4F65-BBED-BF27B38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  <a:br>
              <a:rPr lang="en-US" dirty="0"/>
            </a:br>
            <a:r>
              <a:rPr lang="en-US" dirty="0"/>
              <a:t>When machine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D186-7D68-4739-84F4-4EDA2A43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2870-64BD-4D73-B39D-D608BA7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F2C3D-7A39-4581-841C-CE3F70B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B1996-88E9-4473-B2D5-B208ABF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3430809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225CF-EFE6-4DA6-92A7-3C97878B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4464436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6B80-6741-4977-8C51-8E19B63A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66" y="5519314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80AE-C3EC-4816-BAF8-C240D8C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78" y="5519314"/>
            <a:ext cx="498359" cy="6441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99EC8-5551-4E5C-B943-23C97FAC89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62101" y="4074916"/>
            <a:ext cx="0" cy="38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C9C7C-4D2B-444D-A2FA-FAF08D9EB8B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8409545" y="4786490"/>
            <a:ext cx="603376" cy="732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427EB1-675B-453B-B07C-E1ECFFF416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8725" y="5841367"/>
            <a:ext cx="1206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D80670-E633-4A91-AF0C-4702B296BFF5}"/>
              </a:ext>
            </a:extLst>
          </p:cNvPr>
          <p:cNvSpPr txBox="1"/>
          <p:nvPr/>
        </p:nvSpPr>
        <p:spPr>
          <a:xfrm>
            <a:off x="9578645" y="3568196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73758-FFD9-4A36-80DC-2F48A6F112E1}"/>
              </a:ext>
            </a:extLst>
          </p:cNvPr>
          <p:cNvSpPr txBox="1"/>
          <p:nvPr/>
        </p:nvSpPr>
        <p:spPr>
          <a:xfrm>
            <a:off x="9117939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A90C5-D9D8-4E57-8DCD-B1CD6EFAD281}"/>
              </a:ext>
            </a:extLst>
          </p:cNvPr>
          <p:cNvSpPr txBox="1"/>
          <p:nvPr/>
        </p:nvSpPr>
        <p:spPr>
          <a:xfrm>
            <a:off x="10027435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C2856-8CC2-429F-B94A-963146941A4F}"/>
              </a:ext>
            </a:extLst>
          </p:cNvPr>
          <p:cNvSpPr txBox="1"/>
          <p:nvPr/>
        </p:nvSpPr>
        <p:spPr>
          <a:xfrm>
            <a:off x="8185432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68FF37-3E45-4DA2-A211-A281644C5A76}"/>
              </a:ext>
            </a:extLst>
          </p:cNvPr>
          <p:cNvCxnSpPr/>
          <p:nvPr/>
        </p:nvCxnSpPr>
        <p:spPr>
          <a:xfrm>
            <a:off x="8869346" y="3429000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B594BE-64FE-4AE3-A78F-7940CE2AA713}"/>
              </a:ext>
            </a:extLst>
          </p:cNvPr>
          <p:cNvCxnSpPr>
            <a:cxnSpLocks/>
          </p:cNvCxnSpPr>
          <p:nvPr/>
        </p:nvCxnSpPr>
        <p:spPr>
          <a:xfrm flipH="1">
            <a:off x="8869926" y="3419799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D40779-C81C-4E18-9F99-5853C13B9DB6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2</a:t>
            </a:r>
          </a:p>
          <a:p>
            <a:r>
              <a:rPr lang="en-US" dirty="0"/>
              <a:t>D,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E0532-55E6-481D-9045-E99DFB7FF798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D</a:t>
            </a:r>
          </a:p>
          <a:p>
            <a:r>
              <a:rPr lang="en-US" dirty="0"/>
              <a:t>A,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1</a:t>
            </a:r>
          </a:p>
          <a:p>
            <a:r>
              <a:rPr lang="en-US" dirty="0"/>
              <a:t>D, 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8824E-0C0F-4616-840C-2C36B20D7EF5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3</a:t>
            </a:r>
          </a:p>
          <a:p>
            <a:r>
              <a:rPr lang="en-US" dirty="0"/>
              <a:t>B, 2</a:t>
            </a:r>
          </a:p>
          <a:p>
            <a:r>
              <a:rPr lang="en-US" dirty="0"/>
              <a:t>C, -</a:t>
            </a:r>
          </a:p>
          <a:p>
            <a:r>
              <a:rPr lang="en-US" dirty="0"/>
              <a:t>D,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75EBA-DC32-494C-873F-C60A516F5338}"/>
              </a:ext>
            </a:extLst>
          </p:cNvPr>
          <p:cNvCxnSpPr>
            <a:cxnSpLocks/>
          </p:cNvCxnSpPr>
          <p:nvPr/>
        </p:nvCxnSpPr>
        <p:spPr>
          <a:xfrm>
            <a:off x="2111170" y="3226587"/>
            <a:ext cx="569550" cy="164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2E3D4-2C24-44BA-B63D-FD89C0F6A2A4}"/>
              </a:ext>
            </a:extLst>
          </p:cNvPr>
          <p:cNvSpPr/>
          <p:nvPr/>
        </p:nvSpPr>
        <p:spPr>
          <a:xfrm>
            <a:off x="1774670" y="2418423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We can still get there via D!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9B6959-048F-43C2-8F2F-1C095F206424}"/>
              </a:ext>
            </a:extLst>
          </p:cNvPr>
          <p:cNvCxnSpPr>
            <a:cxnSpLocks/>
          </p:cNvCxnSpPr>
          <p:nvPr/>
        </p:nvCxnSpPr>
        <p:spPr>
          <a:xfrm flipH="1">
            <a:off x="5633777" y="2825034"/>
            <a:ext cx="1391437" cy="10429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DB8CDF-1212-4467-80EF-0B7F5A006D8E}"/>
              </a:ext>
            </a:extLst>
          </p:cNvPr>
          <p:cNvSpPr/>
          <p:nvPr/>
        </p:nvSpPr>
        <p:spPr>
          <a:xfrm>
            <a:off x="6688713" y="2016870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Let’s update our routing table.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2E574-5886-4B59-B5C7-00050FB0A56D}"/>
              </a:ext>
            </a:extLst>
          </p:cNvPr>
          <p:cNvSpPr/>
          <p:nvPr/>
        </p:nvSpPr>
        <p:spPr>
          <a:xfrm>
            <a:off x="3810035" y="5209053"/>
            <a:ext cx="2534520" cy="800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D: All my neighbors have a path to A &gt; 2!</a:t>
            </a:r>
            <a:endParaRPr lang="LID4096" sz="2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898B4-8F60-46C0-81DE-2A1291AB9E2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77296" y="4088724"/>
            <a:ext cx="90549" cy="1120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102465-AE8B-44E9-A652-41A06F9B39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77295" y="4648888"/>
            <a:ext cx="1491374" cy="56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8F5-7B6E-43C0-BCB0-EB9B1538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64332"/>
            <a:ext cx="10515600" cy="1325563"/>
          </a:xfrm>
        </p:spPr>
        <p:txBody>
          <a:bodyPr/>
          <a:lstStyle/>
          <a:p>
            <a:r>
              <a:rPr lang="en-US" dirty="0"/>
              <a:t>Recap 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DE07-A7B5-40EA-BCBB-C2CC98DD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161866"/>
            <a:ext cx="8703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link layer (partially) answers 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create frames from bits/bytes?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detect/correct transmission errors?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efficiently multiplex frames from multiple stations over a single channel?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2723-233B-4DF3-8001-C54076E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F0927-EA95-4154-A8BF-2E8ABDCD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</a:t>
            </a:fld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14590E-1944-45F7-982E-182487796F8F}"/>
              </a:ext>
            </a:extLst>
          </p:cNvPr>
          <p:cNvSpPr/>
          <p:nvPr/>
        </p:nvSpPr>
        <p:spPr>
          <a:xfrm>
            <a:off x="5135463" y="3123413"/>
            <a:ext cx="1822337" cy="35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MAC sublayer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B44C3-F119-134E-B32B-FBA32E99207D}"/>
              </a:ext>
            </a:extLst>
          </p:cNvPr>
          <p:cNvSpPr/>
          <p:nvPr/>
        </p:nvSpPr>
        <p:spPr>
          <a:xfrm>
            <a:off x="7131972" y="3123413"/>
            <a:ext cx="3481600" cy="35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Q: What kind of efficiency?</a:t>
            </a:r>
            <a:endParaRPr lang="LID4096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7BEFB1-74EE-DF40-9AD6-DD5B38319E2C}"/>
              </a:ext>
            </a:extLst>
          </p:cNvPr>
          <p:cNvGrpSpPr/>
          <p:nvPr/>
        </p:nvGrpSpPr>
        <p:grpSpPr>
          <a:xfrm>
            <a:off x="462542" y="3577772"/>
            <a:ext cx="11266916" cy="2597760"/>
            <a:chOff x="2211824" y="4291959"/>
            <a:chExt cx="7728709" cy="178197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D53947-B1C5-4C1E-994F-B6C4CF803ECD}"/>
                </a:ext>
              </a:extLst>
            </p:cNvPr>
            <p:cNvCxnSpPr>
              <a:cxnSpLocks/>
            </p:cNvCxnSpPr>
            <p:nvPr/>
          </p:nvCxnSpPr>
          <p:spPr>
            <a:xfrm>
              <a:off x="2211824" y="6065838"/>
              <a:ext cx="245305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7B0C98-F2E1-4F4E-B177-ACE3AACD148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374747" y="5079356"/>
              <a:ext cx="1" cy="994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1CFB46-16DE-4A69-AEAA-543145CF3B1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8325724" y="5079356"/>
              <a:ext cx="1" cy="986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11EA6D-2B72-4DE5-8E69-6E5CAFEAB726}"/>
                </a:ext>
              </a:extLst>
            </p:cNvPr>
            <p:cNvSpPr txBox="1"/>
            <p:nvPr/>
          </p:nvSpPr>
          <p:spPr>
            <a:xfrm>
              <a:off x="8900747" y="5697415"/>
              <a:ext cx="103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channel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BA0410-C350-BF48-87FC-37D060B11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048" y="4291959"/>
              <a:ext cx="787397" cy="7873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40E978-7547-4A4C-9F22-ADDA756C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025" y="4291959"/>
              <a:ext cx="787397" cy="78739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DF6D30-6407-DE4E-8130-08436C32CF29}"/>
                </a:ext>
              </a:extLst>
            </p:cNvPr>
            <p:cNvSpPr/>
            <p:nvPr/>
          </p:nvSpPr>
          <p:spPr>
            <a:xfrm>
              <a:off x="2981047" y="5143504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5A3A52-E20C-1F4E-BB7A-86242BC81ABE}"/>
                </a:ext>
              </a:extLst>
            </p:cNvPr>
            <p:cNvSpPr/>
            <p:nvPr/>
          </p:nvSpPr>
          <p:spPr>
            <a:xfrm>
              <a:off x="2981046" y="5466153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Data Link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67A6BF-66A9-4D44-A3DD-D004DD7582AF}"/>
                </a:ext>
              </a:extLst>
            </p:cNvPr>
            <p:cNvSpPr/>
            <p:nvPr/>
          </p:nvSpPr>
          <p:spPr>
            <a:xfrm>
              <a:off x="2981046" y="5788802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Physical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B8CE61-FC7A-3445-8B5A-C308B5B394D2}"/>
                </a:ext>
              </a:extLst>
            </p:cNvPr>
            <p:cNvSpPr/>
            <p:nvPr/>
          </p:nvSpPr>
          <p:spPr>
            <a:xfrm>
              <a:off x="7932025" y="5139923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090694-116D-1249-83CB-48B837EB405B}"/>
                </a:ext>
              </a:extLst>
            </p:cNvPr>
            <p:cNvSpPr/>
            <p:nvPr/>
          </p:nvSpPr>
          <p:spPr>
            <a:xfrm>
              <a:off x="7932024" y="5462572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Data Link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E0B57-7ED3-4149-938F-C22C4EB1FADA}"/>
                </a:ext>
              </a:extLst>
            </p:cNvPr>
            <p:cNvSpPr/>
            <p:nvPr/>
          </p:nvSpPr>
          <p:spPr>
            <a:xfrm>
              <a:off x="7932024" y="5785221"/>
              <a:ext cx="787397" cy="209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Physical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DB82E0-DCBE-5E4B-AA9B-A7568F92D54A}"/>
              </a:ext>
            </a:extLst>
          </p:cNvPr>
          <p:cNvCxnSpPr>
            <a:cxnSpLocks/>
          </p:cNvCxnSpPr>
          <p:nvPr/>
        </p:nvCxnSpPr>
        <p:spPr>
          <a:xfrm>
            <a:off x="4024086" y="5534975"/>
            <a:ext cx="0" cy="6505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35DD82-DC24-1B45-8812-16B57E78F32D}"/>
              </a:ext>
            </a:extLst>
          </p:cNvPr>
          <p:cNvCxnSpPr>
            <a:cxnSpLocks/>
          </p:cNvCxnSpPr>
          <p:nvPr/>
        </p:nvCxnSpPr>
        <p:spPr>
          <a:xfrm>
            <a:off x="4437743" y="5527718"/>
            <a:ext cx="0" cy="6505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188103-9D4F-6C4B-9DBC-FEECF71C9626}"/>
              </a:ext>
            </a:extLst>
          </p:cNvPr>
          <p:cNvCxnSpPr>
            <a:cxnSpLocks/>
          </p:cNvCxnSpPr>
          <p:nvPr/>
        </p:nvCxnSpPr>
        <p:spPr>
          <a:xfrm flipH="1">
            <a:off x="4408715" y="6166154"/>
            <a:ext cx="694508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E52A3-6F5F-4C49-8657-6BACD18DEBCC}"/>
              </a:ext>
            </a:extLst>
          </p:cNvPr>
          <p:cNvSpPr/>
          <p:nvPr/>
        </p:nvSpPr>
        <p:spPr>
          <a:xfrm>
            <a:off x="3658611" y="5284292"/>
            <a:ext cx="1147868" cy="305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Data Link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D3E2D-72DC-9F46-B7CC-6318F0DDA997}"/>
              </a:ext>
            </a:extLst>
          </p:cNvPr>
          <p:cNvSpPr/>
          <p:nvPr/>
        </p:nvSpPr>
        <p:spPr>
          <a:xfrm>
            <a:off x="3658611" y="5754650"/>
            <a:ext cx="1147868" cy="305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Physical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82031-EEFF-7A43-AD9D-1B7820D7D5D9}"/>
              </a:ext>
            </a:extLst>
          </p:cNvPr>
          <p:cNvSpPr/>
          <p:nvPr/>
        </p:nvSpPr>
        <p:spPr>
          <a:xfrm>
            <a:off x="4969760" y="5258236"/>
            <a:ext cx="3167442" cy="35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Q: What kind of device is this?</a:t>
            </a:r>
            <a:endParaRPr lang="LID4096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DA98F2-ECED-794A-B649-C4AD4EAA81F0}"/>
              </a:ext>
            </a:extLst>
          </p:cNvPr>
          <p:cNvSpPr/>
          <p:nvPr/>
        </p:nvSpPr>
        <p:spPr>
          <a:xfrm>
            <a:off x="4969760" y="5626647"/>
            <a:ext cx="3167442" cy="35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Bridge / Switch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3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7990EE-9061-4A59-BE61-A9B1D04CA8CA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3779602" y="3068904"/>
            <a:ext cx="1010262" cy="2039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6C8D-CE53-4CE9-B24C-63695D275982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DB2AED-0B4F-4F65-BBED-BF27B38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  <a:br>
              <a:rPr lang="en-US" dirty="0"/>
            </a:br>
            <a:r>
              <a:rPr lang="en-US" dirty="0"/>
              <a:t>When machine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D186-7D68-4739-84F4-4EDA2A43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2870-64BD-4D73-B39D-D608BA7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F2C3D-7A39-4581-841C-CE3F70B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30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B1996-88E9-4473-B2D5-B208ABF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3430809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225CF-EFE6-4DA6-92A7-3C97878B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4464436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6B80-6741-4977-8C51-8E19B63A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66" y="5519314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80AE-C3EC-4816-BAF8-C240D8C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78" y="5519314"/>
            <a:ext cx="498359" cy="6441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99EC8-5551-4E5C-B943-23C97FAC89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62101" y="4074916"/>
            <a:ext cx="0" cy="38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C9C7C-4D2B-444D-A2FA-FAF08D9EB8B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8409545" y="4786490"/>
            <a:ext cx="603376" cy="732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427EB1-675B-453B-B07C-E1ECFFF416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8725" y="5841367"/>
            <a:ext cx="1206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D80670-E633-4A91-AF0C-4702B296BFF5}"/>
              </a:ext>
            </a:extLst>
          </p:cNvPr>
          <p:cNvSpPr txBox="1"/>
          <p:nvPr/>
        </p:nvSpPr>
        <p:spPr>
          <a:xfrm>
            <a:off x="9578645" y="3568196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73758-FFD9-4A36-80DC-2F48A6F112E1}"/>
              </a:ext>
            </a:extLst>
          </p:cNvPr>
          <p:cNvSpPr txBox="1"/>
          <p:nvPr/>
        </p:nvSpPr>
        <p:spPr>
          <a:xfrm>
            <a:off x="9117939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A90C5-D9D8-4E57-8DCD-B1CD6EFAD281}"/>
              </a:ext>
            </a:extLst>
          </p:cNvPr>
          <p:cNvSpPr txBox="1"/>
          <p:nvPr/>
        </p:nvSpPr>
        <p:spPr>
          <a:xfrm>
            <a:off x="10027435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C2856-8CC2-429F-B94A-963146941A4F}"/>
              </a:ext>
            </a:extLst>
          </p:cNvPr>
          <p:cNvSpPr txBox="1"/>
          <p:nvPr/>
        </p:nvSpPr>
        <p:spPr>
          <a:xfrm>
            <a:off x="8185432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68FF37-3E45-4DA2-A211-A281644C5A76}"/>
              </a:ext>
            </a:extLst>
          </p:cNvPr>
          <p:cNvCxnSpPr/>
          <p:nvPr/>
        </p:nvCxnSpPr>
        <p:spPr>
          <a:xfrm>
            <a:off x="8869346" y="3429000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B594BE-64FE-4AE3-A78F-7940CE2AA713}"/>
              </a:ext>
            </a:extLst>
          </p:cNvPr>
          <p:cNvCxnSpPr>
            <a:cxnSpLocks/>
          </p:cNvCxnSpPr>
          <p:nvPr/>
        </p:nvCxnSpPr>
        <p:spPr>
          <a:xfrm flipH="1">
            <a:off x="8869926" y="3419799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D40779-C81C-4E18-9F99-5853C13B9DB6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2</a:t>
            </a:r>
          </a:p>
          <a:p>
            <a:r>
              <a:rPr lang="en-US" dirty="0"/>
              <a:t>D,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E0532-55E6-481D-9045-E99DFB7FF798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D</a:t>
            </a:r>
          </a:p>
          <a:p>
            <a:r>
              <a:rPr lang="en-US" dirty="0"/>
              <a:t>A,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1</a:t>
            </a:r>
          </a:p>
          <a:p>
            <a:r>
              <a:rPr lang="en-US" dirty="0"/>
              <a:t>D, 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8824E-0C0F-4616-840C-2C36B20D7EF5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3</a:t>
            </a:r>
          </a:p>
          <a:p>
            <a:r>
              <a:rPr lang="en-US" dirty="0"/>
              <a:t>B, 2</a:t>
            </a:r>
          </a:p>
          <a:p>
            <a:r>
              <a:rPr lang="en-US" dirty="0"/>
              <a:t>C, -</a:t>
            </a:r>
          </a:p>
          <a:p>
            <a:r>
              <a:rPr lang="en-US" dirty="0"/>
              <a:t>D,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75EBA-DC32-494C-873F-C60A516F5338}"/>
              </a:ext>
            </a:extLst>
          </p:cNvPr>
          <p:cNvCxnSpPr>
            <a:cxnSpLocks/>
          </p:cNvCxnSpPr>
          <p:nvPr/>
        </p:nvCxnSpPr>
        <p:spPr>
          <a:xfrm>
            <a:off x="2111170" y="3226587"/>
            <a:ext cx="569550" cy="164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2E3D4-2C24-44BA-B63D-FD89C0F6A2A4}"/>
              </a:ext>
            </a:extLst>
          </p:cNvPr>
          <p:cNvSpPr/>
          <p:nvPr/>
        </p:nvSpPr>
        <p:spPr>
          <a:xfrm>
            <a:off x="1774670" y="2418423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We can still get there via D!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9B6959-048F-43C2-8F2F-1C095F206424}"/>
              </a:ext>
            </a:extLst>
          </p:cNvPr>
          <p:cNvCxnSpPr>
            <a:cxnSpLocks/>
          </p:cNvCxnSpPr>
          <p:nvPr/>
        </p:nvCxnSpPr>
        <p:spPr>
          <a:xfrm flipH="1">
            <a:off x="5633777" y="2825034"/>
            <a:ext cx="1391437" cy="10429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DB8CDF-1212-4467-80EF-0B7F5A006D8E}"/>
              </a:ext>
            </a:extLst>
          </p:cNvPr>
          <p:cNvSpPr/>
          <p:nvPr/>
        </p:nvSpPr>
        <p:spPr>
          <a:xfrm>
            <a:off x="6688713" y="2016870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Let’s update our routing table.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2E574-5886-4B59-B5C7-00050FB0A56D}"/>
              </a:ext>
            </a:extLst>
          </p:cNvPr>
          <p:cNvSpPr/>
          <p:nvPr/>
        </p:nvSpPr>
        <p:spPr>
          <a:xfrm>
            <a:off x="3810035" y="5209053"/>
            <a:ext cx="2534520" cy="800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D: All my neighbors have a path to A &gt; 2!</a:t>
            </a:r>
            <a:endParaRPr lang="LID4096" sz="2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898B4-8F60-46C0-81DE-2A1291AB9E2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77296" y="4088724"/>
            <a:ext cx="90549" cy="1120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102465-AE8B-44E9-A652-41A06F9B39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77295" y="4648888"/>
            <a:ext cx="1491374" cy="56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0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7990EE-9061-4A59-BE61-A9B1D04CA8CA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3779602" y="3068904"/>
            <a:ext cx="1010262" cy="2039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6C8D-CE53-4CE9-B24C-63695D275982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779603" y="5108542"/>
            <a:ext cx="2896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DB2AED-0B4F-4F65-BBED-BF27B38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  <a:br>
              <a:rPr lang="en-US" dirty="0"/>
            </a:br>
            <a:r>
              <a:rPr lang="en-US" dirty="0"/>
              <a:t>When machine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D186-7D68-4739-84F4-4EDA2A43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2870-64BD-4D73-B39D-D608BA7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F2C3D-7A39-4581-841C-CE3F70B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31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B1996-88E9-4473-B2D5-B208ABF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3430809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225CF-EFE6-4DA6-92A7-3C97878B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22" y="4464436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6B80-6741-4977-8C51-8E19B63A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66" y="5519314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80AE-C3EC-4816-BAF8-C240D8C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78" y="5519314"/>
            <a:ext cx="498359" cy="64410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99EC8-5551-4E5C-B943-23C97FAC89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62101" y="4074916"/>
            <a:ext cx="0" cy="38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C9C7C-4D2B-444D-A2FA-FAF08D9EB8B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8409545" y="4786490"/>
            <a:ext cx="603376" cy="732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427EB1-675B-453B-B07C-E1ECFFF416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8725" y="5841367"/>
            <a:ext cx="1206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D80670-E633-4A91-AF0C-4702B296BFF5}"/>
              </a:ext>
            </a:extLst>
          </p:cNvPr>
          <p:cNvSpPr txBox="1"/>
          <p:nvPr/>
        </p:nvSpPr>
        <p:spPr>
          <a:xfrm>
            <a:off x="9578645" y="3568196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73758-FFD9-4A36-80DC-2F48A6F112E1}"/>
              </a:ext>
            </a:extLst>
          </p:cNvPr>
          <p:cNvSpPr txBox="1"/>
          <p:nvPr/>
        </p:nvSpPr>
        <p:spPr>
          <a:xfrm>
            <a:off x="9117939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A90C5-D9D8-4E57-8DCD-B1CD6EFAD281}"/>
              </a:ext>
            </a:extLst>
          </p:cNvPr>
          <p:cNvSpPr txBox="1"/>
          <p:nvPr/>
        </p:nvSpPr>
        <p:spPr>
          <a:xfrm>
            <a:off x="10027435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C2856-8CC2-429F-B94A-963146941A4F}"/>
              </a:ext>
            </a:extLst>
          </p:cNvPr>
          <p:cNvSpPr txBox="1"/>
          <p:nvPr/>
        </p:nvSpPr>
        <p:spPr>
          <a:xfrm>
            <a:off x="8185432" y="5091674"/>
            <a:ext cx="4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68FF37-3E45-4DA2-A211-A281644C5A76}"/>
              </a:ext>
            </a:extLst>
          </p:cNvPr>
          <p:cNvCxnSpPr/>
          <p:nvPr/>
        </p:nvCxnSpPr>
        <p:spPr>
          <a:xfrm>
            <a:off x="8869346" y="3429000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B594BE-64FE-4AE3-A78F-7940CE2AA713}"/>
              </a:ext>
            </a:extLst>
          </p:cNvPr>
          <p:cNvCxnSpPr>
            <a:cxnSpLocks/>
          </p:cNvCxnSpPr>
          <p:nvPr/>
        </p:nvCxnSpPr>
        <p:spPr>
          <a:xfrm flipH="1">
            <a:off x="8869926" y="3419799"/>
            <a:ext cx="763675" cy="731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D40779-C81C-4E18-9F99-5853C13B9DB6}"/>
              </a:ext>
            </a:extLst>
          </p:cNvPr>
          <p:cNvSpPr/>
          <p:nvPr/>
        </p:nvSpPr>
        <p:spPr>
          <a:xfrm>
            <a:off x="4789864" y="2167615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B</a:t>
            </a:r>
          </a:p>
          <a:p>
            <a:r>
              <a:rPr lang="en-US" dirty="0"/>
              <a:t>A,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B, -</a:t>
            </a:r>
          </a:p>
          <a:p>
            <a:r>
              <a:rPr lang="en-US" dirty="0"/>
              <a:t>C, 2</a:t>
            </a:r>
          </a:p>
          <a:p>
            <a:r>
              <a:rPr lang="en-US" dirty="0"/>
              <a:t>D,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E0532-55E6-481D-9045-E99DFB7FF798}"/>
              </a:ext>
            </a:extLst>
          </p:cNvPr>
          <p:cNvSpPr/>
          <p:nvPr/>
        </p:nvSpPr>
        <p:spPr>
          <a:xfrm>
            <a:off x="2709994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D</a:t>
            </a:r>
          </a:p>
          <a:p>
            <a:r>
              <a:rPr lang="en-US" dirty="0"/>
              <a:t>A, </a:t>
            </a:r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/>
              <a:t>B, 1</a:t>
            </a:r>
          </a:p>
          <a:p>
            <a:r>
              <a:rPr lang="en-US" dirty="0"/>
              <a:t>C, 1</a:t>
            </a:r>
          </a:p>
          <a:p>
            <a:r>
              <a:rPr lang="en-US" dirty="0"/>
              <a:t>D, 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8824E-0C0F-4616-840C-2C36B20D7EF5}"/>
              </a:ext>
            </a:extLst>
          </p:cNvPr>
          <p:cNvSpPr/>
          <p:nvPr/>
        </p:nvSpPr>
        <p:spPr>
          <a:xfrm>
            <a:off x="6676349" y="4207253"/>
            <a:ext cx="1069608" cy="1802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/>
              <a:t>Distance vector C</a:t>
            </a:r>
          </a:p>
          <a:p>
            <a:r>
              <a:rPr lang="en-US" dirty="0"/>
              <a:t>A,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B, 2</a:t>
            </a:r>
          </a:p>
          <a:p>
            <a:r>
              <a:rPr lang="en-US" dirty="0"/>
              <a:t>C, -</a:t>
            </a:r>
          </a:p>
          <a:p>
            <a:r>
              <a:rPr lang="en-US" dirty="0"/>
              <a:t>D,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75EBA-DC32-494C-873F-C60A516F5338}"/>
              </a:ext>
            </a:extLst>
          </p:cNvPr>
          <p:cNvCxnSpPr>
            <a:cxnSpLocks/>
          </p:cNvCxnSpPr>
          <p:nvPr/>
        </p:nvCxnSpPr>
        <p:spPr>
          <a:xfrm>
            <a:off x="2111170" y="3226587"/>
            <a:ext cx="569550" cy="164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2E3D4-2C24-44BA-B63D-FD89C0F6A2A4}"/>
              </a:ext>
            </a:extLst>
          </p:cNvPr>
          <p:cNvSpPr/>
          <p:nvPr/>
        </p:nvSpPr>
        <p:spPr>
          <a:xfrm>
            <a:off x="1774670" y="2418423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We can still get there via D!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9B6959-048F-43C2-8F2F-1C095F206424}"/>
              </a:ext>
            </a:extLst>
          </p:cNvPr>
          <p:cNvCxnSpPr>
            <a:cxnSpLocks/>
          </p:cNvCxnSpPr>
          <p:nvPr/>
        </p:nvCxnSpPr>
        <p:spPr>
          <a:xfrm flipH="1">
            <a:off x="5633777" y="2825034"/>
            <a:ext cx="1391437" cy="10429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DB8CDF-1212-4467-80EF-0B7F5A006D8E}"/>
              </a:ext>
            </a:extLst>
          </p:cNvPr>
          <p:cNvSpPr/>
          <p:nvPr/>
        </p:nvSpPr>
        <p:spPr>
          <a:xfrm>
            <a:off x="6688713" y="2016870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Let’s update our routing table.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2E574-5886-4B59-B5C7-00050FB0A56D}"/>
              </a:ext>
            </a:extLst>
          </p:cNvPr>
          <p:cNvSpPr/>
          <p:nvPr/>
        </p:nvSpPr>
        <p:spPr>
          <a:xfrm>
            <a:off x="3810035" y="5209053"/>
            <a:ext cx="2534520" cy="800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D: All my neighbors have a path to A &gt; 2!</a:t>
            </a:r>
            <a:endParaRPr lang="LID4096" sz="2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898B4-8F60-46C0-81DE-2A1291AB9E2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77296" y="4088724"/>
            <a:ext cx="90549" cy="1120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102465-AE8B-44E9-A652-41A06F9B39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77295" y="4648888"/>
            <a:ext cx="1491374" cy="56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C8168-8A77-40A1-9BD4-CCC83D0AA0BD}"/>
              </a:ext>
            </a:extLst>
          </p:cNvPr>
          <p:cNvSpPr/>
          <p:nvPr/>
        </p:nvSpPr>
        <p:spPr>
          <a:xfrm>
            <a:off x="8053617" y="479468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This will go on for a while…</a:t>
            </a:r>
          </a:p>
        </p:txBody>
      </p:sp>
    </p:spTree>
    <p:extLst>
      <p:ext uri="{BB962C8B-B14F-4D97-AF65-F5344CB8AC3E}">
        <p14:creationId xmlns:p14="http://schemas.microsoft.com/office/powerpoint/2010/main" val="22263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E6E-45E4-47D8-85B8-002955A8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B179-CF4E-422E-A391-7A067701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Does not suffer from the </a:t>
            </a:r>
            <a:r>
              <a:rPr lang="en-US" i="1" dirty="0"/>
              <a:t>count to infinity problem</a:t>
            </a:r>
            <a:r>
              <a:rPr lang="en-US" dirty="0"/>
              <a:t>, but is more complex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Uses a </a:t>
            </a:r>
            <a:r>
              <a:rPr lang="en-US" i="1" dirty="0"/>
              <a:t>shortest path algorithm</a:t>
            </a:r>
          </a:p>
          <a:p>
            <a:pPr marL="0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Routers only send packets with information about their direct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These packets are </a:t>
            </a:r>
            <a:r>
              <a:rPr lang="en-US" i="1" dirty="0"/>
              <a:t>flooded</a:t>
            </a:r>
            <a:r>
              <a:rPr lang="en-US" dirty="0"/>
              <a:t> over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Routers built an overview of the network using these packets and run a shortest path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EBBF0-6B63-4E43-9AC5-78584FCA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D97FA-422E-4D5A-A17F-ECFC6901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0B011-D92C-4FD1-BEEE-E0EB0974F7A0}"/>
              </a:ext>
            </a:extLst>
          </p:cNvPr>
          <p:cNvSpPr/>
          <p:nvPr/>
        </p:nvSpPr>
        <p:spPr>
          <a:xfrm>
            <a:off x="6354417" y="571678"/>
            <a:ext cx="4179222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Replaced distance vector routing in ARPANET in 1979</a:t>
            </a:r>
          </a:p>
        </p:txBody>
      </p:sp>
    </p:spTree>
    <p:extLst>
      <p:ext uri="{BB962C8B-B14F-4D97-AF65-F5344CB8AC3E}">
        <p14:creationId xmlns:p14="http://schemas.microsoft.com/office/powerpoint/2010/main" val="37598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501-5985-4AA5-9EE3-5B5E92CB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 packets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051D-487D-47A6-B859-21B801D5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047A2-783A-43A4-80CB-FDDEBB8B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C54ED-AE62-47C1-AF9A-DDB004C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33</a:t>
            </a:fld>
            <a:endParaRPr lang="LID4096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ECEEEB-4727-497D-BBF5-7E2218161662}"/>
              </a:ext>
            </a:extLst>
          </p:cNvPr>
          <p:cNvGrpSpPr/>
          <p:nvPr/>
        </p:nvGrpSpPr>
        <p:grpSpPr>
          <a:xfrm>
            <a:off x="4581440" y="2029767"/>
            <a:ext cx="3583983" cy="3862349"/>
            <a:chOff x="2586880" y="3249939"/>
            <a:chExt cx="2535667" cy="27326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2D59C1-889E-4CBE-BA62-5BF1CC96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436" y="3249939"/>
              <a:ext cx="498359" cy="644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6C2DE9-3BEF-4B79-AC86-7CC35D27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436" y="4283566"/>
              <a:ext cx="498359" cy="644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E14E86-75B6-4892-BB71-95D2C8559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880" y="5338444"/>
              <a:ext cx="498359" cy="64410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089C8D-D800-4008-A9B0-B494970FA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992" y="5338444"/>
              <a:ext cx="498359" cy="644106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E39F94-844E-4101-96B9-B8A9AE02EEC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688616" y="3894045"/>
              <a:ext cx="0" cy="389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5055A2-1A4F-4A64-B96A-C159D30B708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flipH="1">
              <a:off x="2836060" y="4605619"/>
              <a:ext cx="603376" cy="73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377FD-6C83-4F62-A783-C2E71BEA42E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085239" y="5660497"/>
              <a:ext cx="12067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5368F6-3662-4CD4-B801-D2155E48A8A6}"/>
                </a:ext>
              </a:extLst>
            </p:cNvPr>
            <p:cNvSpPr txBox="1"/>
            <p:nvPr/>
          </p:nvSpPr>
          <p:spPr>
            <a:xfrm>
              <a:off x="4005159" y="3387326"/>
              <a:ext cx="498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CB7A79-023C-4A55-A30C-10007A9B6AEF}"/>
                </a:ext>
              </a:extLst>
            </p:cNvPr>
            <p:cNvSpPr txBox="1"/>
            <p:nvPr/>
          </p:nvSpPr>
          <p:spPr>
            <a:xfrm>
              <a:off x="3544453" y="4910804"/>
              <a:ext cx="498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endParaRPr lang="en-GB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824B46-1ED9-4970-828A-B0D416771A1B}"/>
                </a:ext>
              </a:extLst>
            </p:cNvPr>
            <p:cNvSpPr txBox="1"/>
            <p:nvPr/>
          </p:nvSpPr>
          <p:spPr>
            <a:xfrm>
              <a:off x="4624188" y="5065852"/>
              <a:ext cx="498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</a:t>
              </a:r>
              <a:endParaRPr lang="en-GB" sz="2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A679A8-75FF-4CEC-86EC-F6DC4FB5D782}"/>
                </a:ext>
              </a:extLst>
            </p:cNvPr>
            <p:cNvSpPr txBox="1"/>
            <p:nvPr/>
          </p:nvSpPr>
          <p:spPr>
            <a:xfrm>
              <a:off x="2964802" y="5065852"/>
              <a:ext cx="498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endParaRPr lang="en-GB" sz="28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BAEE6-926F-4FAD-B665-03A2E06346D2}"/>
              </a:ext>
            </a:extLst>
          </p:cNvPr>
          <p:cNvSpPr/>
          <p:nvPr/>
        </p:nvSpPr>
        <p:spPr>
          <a:xfrm>
            <a:off x="1703369" y="2305047"/>
            <a:ext cx="2442288" cy="910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B can reach A and D with distance 1.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07755-27D4-4335-B083-8DFC97F95DD2}"/>
              </a:ext>
            </a:extLst>
          </p:cNvPr>
          <p:cNvSpPr/>
          <p:nvPr/>
        </p:nvSpPr>
        <p:spPr>
          <a:xfrm>
            <a:off x="5285835" y="3559539"/>
            <a:ext cx="413535" cy="413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7467E-F430-4307-88CD-89D59C0CB252}"/>
              </a:ext>
            </a:extLst>
          </p:cNvPr>
          <p:cNvCxnSpPr/>
          <p:nvPr/>
        </p:nvCxnSpPr>
        <p:spPr>
          <a:xfrm flipH="1" flipV="1">
            <a:off x="4145658" y="2305046"/>
            <a:ext cx="1504117" cy="1254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27A117-A3AD-4A68-9D1C-AA4D2A96AEDF}"/>
              </a:ext>
            </a:extLst>
          </p:cNvPr>
          <p:cNvCxnSpPr>
            <a:cxnSpLocks/>
          </p:cNvCxnSpPr>
          <p:nvPr/>
        </p:nvCxnSpPr>
        <p:spPr>
          <a:xfrm flipH="1" flipV="1">
            <a:off x="1737344" y="3215444"/>
            <a:ext cx="3525146" cy="7478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6F734-00A8-4947-A060-19E8E015E51D}"/>
              </a:ext>
            </a:extLst>
          </p:cNvPr>
          <p:cNvSpPr/>
          <p:nvPr/>
        </p:nvSpPr>
        <p:spPr>
          <a:xfrm>
            <a:off x="6490861" y="5229920"/>
            <a:ext cx="413535" cy="413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89A2DC-5B81-4810-A8BD-301FEBAF43C4}"/>
              </a:ext>
            </a:extLst>
          </p:cNvPr>
          <p:cNvSpPr/>
          <p:nvPr/>
        </p:nvSpPr>
        <p:spPr>
          <a:xfrm>
            <a:off x="3938890" y="5229921"/>
            <a:ext cx="413535" cy="413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3A4BBF-3FB4-410C-80D8-78E9E3645F93}"/>
              </a:ext>
            </a:extLst>
          </p:cNvPr>
          <p:cNvSpPr/>
          <p:nvPr/>
        </p:nvSpPr>
        <p:spPr>
          <a:xfrm>
            <a:off x="5261037" y="2330934"/>
            <a:ext cx="413535" cy="413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F67D59-8194-4D43-8DF6-BADEBE453901}"/>
              </a:ext>
            </a:extLst>
          </p:cNvPr>
          <p:cNvCxnSpPr>
            <a:stCxn id="19" idx="0"/>
            <a:endCxn id="27" idx="2"/>
          </p:cNvCxnSpPr>
          <p:nvPr/>
        </p:nvCxnSpPr>
        <p:spPr>
          <a:xfrm flipH="1" flipV="1">
            <a:off x="5467804" y="2744924"/>
            <a:ext cx="24798" cy="814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649B8D-CCF3-4B41-9DA8-ACCBE81E617D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4145658" y="3973530"/>
            <a:ext cx="1346945" cy="1256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F024D1-BC6B-4119-9004-FAF3B5DF6ECE}"/>
              </a:ext>
            </a:extLst>
          </p:cNvPr>
          <p:cNvCxnSpPr>
            <a:cxnSpLocks/>
          </p:cNvCxnSpPr>
          <p:nvPr/>
        </p:nvCxnSpPr>
        <p:spPr>
          <a:xfrm>
            <a:off x="5404877" y="5293451"/>
            <a:ext cx="10859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EFF50-2F5A-49BF-A87E-0C7F2071D763}"/>
              </a:ext>
            </a:extLst>
          </p:cNvPr>
          <p:cNvSpPr/>
          <p:nvPr/>
        </p:nvSpPr>
        <p:spPr>
          <a:xfrm>
            <a:off x="7520300" y="1343744"/>
            <a:ext cx="2173011" cy="1343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can go wrong?</a:t>
            </a:r>
            <a:endParaRPr lang="LID4096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0127F8-AAFB-4033-9BF1-CEBCD86C31DD}"/>
              </a:ext>
            </a:extLst>
          </p:cNvPr>
          <p:cNvSpPr/>
          <p:nvPr/>
        </p:nvSpPr>
        <p:spPr>
          <a:xfrm>
            <a:off x="7520300" y="2753794"/>
            <a:ext cx="2173013" cy="18426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What can go wrong with sequence numbers?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5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26" grpId="0" animBg="1"/>
      <p:bldP spid="27" grpId="0" animBg="1"/>
      <p:bldP spid="36" grpId="0" animBg="1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EF5E-BD4E-4D3F-B8D0-0250F309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  <a:br>
              <a:rPr lang="en-US" dirty="0"/>
            </a:br>
            <a:r>
              <a:rPr lang="en-US" dirty="0"/>
              <a:t>Building a map of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3E2DC-FC3A-44E1-BA4C-31D251C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D67E-1038-4EBF-A2D5-1D6F606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34</a:t>
            </a:fld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CAF252-C0ED-4B87-A264-EDB5928B5CFE}"/>
              </a:ext>
            </a:extLst>
          </p:cNvPr>
          <p:cNvGrpSpPr/>
          <p:nvPr/>
        </p:nvGrpSpPr>
        <p:grpSpPr>
          <a:xfrm>
            <a:off x="2284502" y="1777722"/>
            <a:ext cx="1903569" cy="3450177"/>
            <a:chOff x="760501" y="1777721"/>
            <a:chExt cx="1903569" cy="345017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92E9B4-360B-419F-8961-9A7D74712973}"/>
                </a:ext>
              </a:extLst>
            </p:cNvPr>
            <p:cNvCxnSpPr>
              <a:stCxn id="13" idx="5"/>
              <a:endCxn id="7" idx="1"/>
            </p:cNvCxnSpPr>
            <p:nvPr/>
          </p:nvCxnSpPr>
          <p:spPr>
            <a:xfrm>
              <a:off x="1772203" y="3035750"/>
              <a:ext cx="434080" cy="6758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C63D6C-004E-4380-B185-3695342C112F}"/>
                </a:ext>
              </a:extLst>
            </p:cNvPr>
            <p:cNvSpPr/>
            <p:nvPr/>
          </p:nvSpPr>
          <p:spPr>
            <a:xfrm>
              <a:off x="2127739" y="3633100"/>
              <a:ext cx="536331" cy="53633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C9BBA24-4448-4EE0-B3E1-3B3B07F839D2}"/>
                </a:ext>
              </a:extLst>
            </p:cNvPr>
            <p:cNvSpPr/>
            <p:nvPr/>
          </p:nvSpPr>
          <p:spPr>
            <a:xfrm>
              <a:off x="1314416" y="2577963"/>
              <a:ext cx="536331" cy="53633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B2F882B-AB3F-4D0B-8DEA-55B1409A3CA9}"/>
                </a:ext>
              </a:extLst>
            </p:cNvPr>
            <p:cNvCxnSpPr>
              <a:cxnSpLocks/>
              <a:stCxn id="36" idx="2"/>
              <a:endCxn id="13" idx="0"/>
            </p:cNvCxnSpPr>
            <p:nvPr/>
          </p:nvCxnSpPr>
          <p:spPr>
            <a:xfrm>
              <a:off x="1582582" y="2176736"/>
              <a:ext cx="0" cy="40122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67D8F5-2C82-4F62-8F47-9A653AF71890}"/>
                </a:ext>
              </a:extLst>
            </p:cNvPr>
            <p:cNvSpPr/>
            <p:nvPr/>
          </p:nvSpPr>
          <p:spPr>
            <a:xfrm>
              <a:off x="760501" y="1777721"/>
              <a:ext cx="1644161" cy="3990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2800" dirty="0"/>
                <a:t>This is us.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510C5B0-87FE-497F-892D-373A6B5680C4}"/>
                </a:ext>
              </a:extLst>
            </p:cNvPr>
            <p:cNvSpPr/>
            <p:nvPr/>
          </p:nvSpPr>
          <p:spPr>
            <a:xfrm>
              <a:off x="1046250" y="4691567"/>
              <a:ext cx="536331" cy="53633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A189A7-0505-4570-A643-4D3DD236A8A8}"/>
                </a:ext>
              </a:extLst>
            </p:cNvPr>
            <p:cNvCxnSpPr>
              <a:cxnSpLocks/>
              <a:stCxn id="13" idx="4"/>
              <a:endCxn id="41" idx="0"/>
            </p:cNvCxnSpPr>
            <p:nvPr/>
          </p:nvCxnSpPr>
          <p:spPr>
            <a:xfrm flipH="1">
              <a:off x="1314416" y="3114294"/>
              <a:ext cx="268166" cy="1577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6A1D7-920A-4F17-AA76-245F5F63767E}"/>
                </a:ext>
              </a:extLst>
            </p:cNvPr>
            <p:cNvSpPr txBox="1"/>
            <p:nvPr/>
          </p:nvSpPr>
          <p:spPr>
            <a:xfrm>
              <a:off x="2040369" y="3052238"/>
              <a:ext cx="26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7B7CCA-7E19-42E9-9987-88C4C4F87CF9}"/>
                </a:ext>
              </a:extLst>
            </p:cNvPr>
            <p:cNvSpPr txBox="1"/>
            <p:nvPr/>
          </p:nvSpPr>
          <p:spPr>
            <a:xfrm>
              <a:off x="1125348" y="3655407"/>
              <a:ext cx="26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055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92E9B4-360B-419F-8961-9A7D74712973}"/>
              </a:ext>
            </a:extLst>
          </p:cNvPr>
          <p:cNvCxnSpPr>
            <a:stCxn id="13" idx="5"/>
            <a:endCxn id="7" idx="1"/>
          </p:cNvCxnSpPr>
          <p:nvPr/>
        </p:nvCxnSpPr>
        <p:spPr>
          <a:xfrm>
            <a:off x="3296203" y="3035750"/>
            <a:ext cx="434080" cy="675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63E83-B2D5-4F16-A320-DEF7A7B8C020}"/>
              </a:ext>
            </a:extLst>
          </p:cNvPr>
          <p:cNvCxnSpPr>
            <a:stCxn id="7" idx="7"/>
            <a:endCxn id="15" idx="3"/>
          </p:cNvCxnSpPr>
          <p:nvPr/>
        </p:nvCxnSpPr>
        <p:spPr>
          <a:xfrm flipV="1">
            <a:off x="4109527" y="2662784"/>
            <a:ext cx="992357" cy="1048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CF4298-B247-4B5A-8F7B-174CF57FD52A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3028037" y="4090887"/>
            <a:ext cx="702246" cy="6792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6709FF-F0D6-4ABD-84F0-015EF3C5C188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4109526" y="4090888"/>
            <a:ext cx="577674" cy="11089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D5EF5E-BD4E-4D3F-B8D0-0250F309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  <a:br>
              <a:rPr lang="en-US" dirty="0"/>
            </a:br>
            <a:r>
              <a:rPr lang="en-US" dirty="0"/>
              <a:t>Building a map of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3E2DC-FC3A-44E1-BA4C-31D251C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D67E-1038-4EBF-A2D5-1D6F606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35</a:t>
            </a:fld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C63D6C-004E-4380-B185-3695342C112F}"/>
              </a:ext>
            </a:extLst>
          </p:cNvPr>
          <p:cNvSpPr/>
          <p:nvPr/>
        </p:nvSpPr>
        <p:spPr>
          <a:xfrm>
            <a:off x="3651740" y="3633101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2D5B1-9561-46BD-8800-6D1BDFA5E6FA}"/>
              </a:ext>
            </a:extLst>
          </p:cNvPr>
          <p:cNvSpPr/>
          <p:nvPr/>
        </p:nvSpPr>
        <p:spPr>
          <a:xfrm>
            <a:off x="4608657" y="5121323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9BBA24-4448-4EE0-B3E1-3B3B07F839D2}"/>
              </a:ext>
            </a:extLst>
          </p:cNvPr>
          <p:cNvSpPr/>
          <p:nvPr/>
        </p:nvSpPr>
        <p:spPr>
          <a:xfrm>
            <a:off x="2838417" y="2577964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98150-DC85-4F9D-90F4-C4F0D38CC434}"/>
              </a:ext>
            </a:extLst>
          </p:cNvPr>
          <p:cNvSpPr/>
          <p:nvPr/>
        </p:nvSpPr>
        <p:spPr>
          <a:xfrm>
            <a:off x="2570251" y="469156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726D57-15D5-482A-8DC8-5BFC361C7C52}"/>
              </a:ext>
            </a:extLst>
          </p:cNvPr>
          <p:cNvSpPr/>
          <p:nvPr/>
        </p:nvSpPr>
        <p:spPr>
          <a:xfrm>
            <a:off x="5023340" y="220499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2F882B-AB3F-4D0B-8DEA-55B1409A3CA9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3106582" y="2176737"/>
            <a:ext cx="0" cy="40122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7D8F5-2C82-4F62-8F47-9A653AF71890}"/>
              </a:ext>
            </a:extLst>
          </p:cNvPr>
          <p:cNvSpPr/>
          <p:nvPr/>
        </p:nvSpPr>
        <p:spPr>
          <a:xfrm>
            <a:off x="2284502" y="1777722"/>
            <a:ext cx="1644161" cy="399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This is us.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35FC8-D158-4AE5-BCFB-1C17300C23CD}"/>
              </a:ext>
            </a:extLst>
          </p:cNvPr>
          <p:cNvSpPr/>
          <p:nvPr/>
        </p:nvSpPr>
        <p:spPr>
          <a:xfrm>
            <a:off x="4465062" y="3569647"/>
            <a:ext cx="2324514" cy="615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2: I’m connected to 3, 4, and 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EF1C7C-AE92-4327-8296-C293CD3F2BE3}"/>
              </a:ext>
            </a:extLst>
          </p:cNvPr>
          <p:cNvCxnSpPr>
            <a:cxnSpLocks/>
          </p:cNvCxnSpPr>
          <p:nvPr/>
        </p:nvCxnSpPr>
        <p:spPr>
          <a:xfrm flipH="1">
            <a:off x="2838416" y="3114295"/>
            <a:ext cx="268166" cy="157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50FE38-E9AB-439B-BADF-762C8E2786C0}"/>
              </a:ext>
            </a:extLst>
          </p:cNvPr>
          <p:cNvSpPr txBox="1"/>
          <p:nvPr/>
        </p:nvSpPr>
        <p:spPr>
          <a:xfrm>
            <a:off x="3564369" y="3052238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D0E5E-4096-4BC4-B341-1AB76CCFA768}"/>
              </a:ext>
            </a:extLst>
          </p:cNvPr>
          <p:cNvSpPr txBox="1"/>
          <p:nvPr/>
        </p:nvSpPr>
        <p:spPr>
          <a:xfrm>
            <a:off x="2649348" y="3655407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9F43D-4526-4401-A798-12A522E8BC18}"/>
              </a:ext>
            </a:extLst>
          </p:cNvPr>
          <p:cNvSpPr txBox="1"/>
          <p:nvPr/>
        </p:nvSpPr>
        <p:spPr>
          <a:xfrm>
            <a:off x="3132840" y="4070783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D79D3-076C-4E96-9439-EBD630E00E8B}"/>
              </a:ext>
            </a:extLst>
          </p:cNvPr>
          <p:cNvSpPr txBox="1"/>
          <p:nvPr/>
        </p:nvSpPr>
        <p:spPr>
          <a:xfrm>
            <a:off x="4343086" y="4225676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EBC8F-914E-41B6-8005-D775BDDED079}"/>
              </a:ext>
            </a:extLst>
          </p:cNvPr>
          <p:cNvSpPr txBox="1"/>
          <p:nvPr/>
        </p:nvSpPr>
        <p:spPr>
          <a:xfrm>
            <a:off x="4398363" y="2817882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3859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92E9B4-360B-419F-8961-9A7D74712973}"/>
              </a:ext>
            </a:extLst>
          </p:cNvPr>
          <p:cNvCxnSpPr>
            <a:stCxn id="13" idx="5"/>
            <a:endCxn id="7" idx="1"/>
          </p:cNvCxnSpPr>
          <p:nvPr/>
        </p:nvCxnSpPr>
        <p:spPr>
          <a:xfrm>
            <a:off x="3296203" y="3035750"/>
            <a:ext cx="434080" cy="675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63E83-B2D5-4F16-A320-DEF7A7B8C020}"/>
              </a:ext>
            </a:extLst>
          </p:cNvPr>
          <p:cNvCxnSpPr>
            <a:stCxn id="7" idx="7"/>
            <a:endCxn id="15" idx="3"/>
          </p:cNvCxnSpPr>
          <p:nvPr/>
        </p:nvCxnSpPr>
        <p:spPr>
          <a:xfrm flipV="1">
            <a:off x="4109527" y="2662784"/>
            <a:ext cx="992357" cy="1048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7F910C-F4CD-47A7-919E-B7F5D5F9BAA9}"/>
              </a:ext>
            </a:extLst>
          </p:cNvPr>
          <p:cNvCxnSpPr>
            <a:stCxn id="15" idx="6"/>
            <a:endCxn id="8" idx="2"/>
          </p:cNvCxnSpPr>
          <p:nvPr/>
        </p:nvCxnSpPr>
        <p:spPr>
          <a:xfrm>
            <a:off x="5559670" y="2473164"/>
            <a:ext cx="682122" cy="213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D88F21-007E-4178-87D0-D0D0B5AD4B5B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5291505" y="2741328"/>
            <a:ext cx="638160" cy="10544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CF4298-B247-4B5A-8F7B-174CF57FD52A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3028037" y="4090887"/>
            <a:ext cx="702246" cy="6792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6709FF-F0D6-4ABD-84F0-015EF3C5C188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4109526" y="4090888"/>
            <a:ext cx="577674" cy="11089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D5EF5E-BD4E-4D3F-B8D0-0250F309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  <a:br>
              <a:rPr lang="en-US" dirty="0"/>
            </a:br>
            <a:r>
              <a:rPr lang="en-US" dirty="0"/>
              <a:t>Building a map of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3E2DC-FC3A-44E1-BA4C-31D251C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D67E-1038-4EBF-A2D5-1D6F606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36</a:t>
            </a:fld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C63D6C-004E-4380-B185-3695342C112F}"/>
              </a:ext>
            </a:extLst>
          </p:cNvPr>
          <p:cNvSpPr/>
          <p:nvPr/>
        </p:nvSpPr>
        <p:spPr>
          <a:xfrm>
            <a:off x="3651740" y="3633101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9FED6D-672B-4DE2-A4D7-C02FB9140ED0}"/>
              </a:ext>
            </a:extLst>
          </p:cNvPr>
          <p:cNvSpPr/>
          <p:nvPr/>
        </p:nvSpPr>
        <p:spPr>
          <a:xfrm>
            <a:off x="6241793" y="2418593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2D5B1-9561-46BD-8800-6D1BDFA5E6FA}"/>
              </a:ext>
            </a:extLst>
          </p:cNvPr>
          <p:cNvSpPr/>
          <p:nvPr/>
        </p:nvSpPr>
        <p:spPr>
          <a:xfrm>
            <a:off x="4608657" y="5121323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DFE3A2-EB85-43F8-8CAE-1A772AF686A7}"/>
              </a:ext>
            </a:extLst>
          </p:cNvPr>
          <p:cNvSpPr/>
          <p:nvPr/>
        </p:nvSpPr>
        <p:spPr>
          <a:xfrm>
            <a:off x="5661500" y="3795759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9BBA24-4448-4EE0-B3E1-3B3B07F839D2}"/>
              </a:ext>
            </a:extLst>
          </p:cNvPr>
          <p:cNvSpPr/>
          <p:nvPr/>
        </p:nvSpPr>
        <p:spPr>
          <a:xfrm>
            <a:off x="2838417" y="2577964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98150-DC85-4F9D-90F4-C4F0D38CC434}"/>
              </a:ext>
            </a:extLst>
          </p:cNvPr>
          <p:cNvSpPr/>
          <p:nvPr/>
        </p:nvSpPr>
        <p:spPr>
          <a:xfrm>
            <a:off x="2570251" y="469156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726D57-15D5-482A-8DC8-5BFC361C7C52}"/>
              </a:ext>
            </a:extLst>
          </p:cNvPr>
          <p:cNvSpPr/>
          <p:nvPr/>
        </p:nvSpPr>
        <p:spPr>
          <a:xfrm>
            <a:off x="5023340" y="220499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2F882B-AB3F-4D0B-8DEA-55B1409A3CA9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3106582" y="2176737"/>
            <a:ext cx="0" cy="40122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7D8F5-2C82-4F62-8F47-9A653AF71890}"/>
              </a:ext>
            </a:extLst>
          </p:cNvPr>
          <p:cNvSpPr/>
          <p:nvPr/>
        </p:nvSpPr>
        <p:spPr>
          <a:xfrm>
            <a:off x="2284502" y="1777722"/>
            <a:ext cx="1644161" cy="399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This is us.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0226C9-30E5-4486-A1B0-6411064D35D0}"/>
              </a:ext>
            </a:extLst>
          </p:cNvPr>
          <p:cNvSpPr/>
          <p:nvPr/>
        </p:nvSpPr>
        <p:spPr>
          <a:xfrm>
            <a:off x="5661499" y="1650893"/>
            <a:ext cx="2324514" cy="615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4: I’m connected to 2, 6, and 7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CB060D-A61C-48CE-9C5E-0D688DC4B5BF}"/>
              </a:ext>
            </a:extLst>
          </p:cNvPr>
          <p:cNvCxnSpPr>
            <a:cxnSpLocks/>
          </p:cNvCxnSpPr>
          <p:nvPr/>
        </p:nvCxnSpPr>
        <p:spPr>
          <a:xfrm flipH="1">
            <a:off x="2838416" y="3114295"/>
            <a:ext cx="268166" cy="157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72E556-9F91-4B43-8DEB-D68BBC700462}"/>
              </a:ext>
            </a:extLst>
          </p:cNvPr>
          <p:cNvSpPr txBox="1"/>
          <p:nvPr/>
        </p:nvSpPr>
        <p:spPr>
          <a:xfrm>
            <a:off x="3564369" y="3052238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5AFEC-2120-4044-B8C9-ACA4CD6C1807}"/>
              </a:ext>
            </a:extLst>
          </p:cNvPr>
          <p:cNvSpPr txBox="1"/>
          <p:nvPr/>
        </p:nvSpPr>
        <p:spPr>
          <a:xfrm>
            <a:off x="2649348" y="3655407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73BBF-9616-4339-BB48-2F646350826B}"/>
              </a:ext>
            </a:extLst>
          </p:cNvPr>
          <p:cNvSpPr txBox="1"/>
          <p:nvPr/>
        </p:nvSpPr>
        <p:spPr>
          <a:xfrm>
            <a:off x="3132840" y="4070783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FCF232-B323-4732-8AC5-7D47C9FA4F39}"/>
              </a:ext>
            </a:extLst>
          </p:cNvPr>
          <p:cNvSpPr txBox="1"/>
          <p:nvPr/>
        </p:nvSpPr>
        <p:spPr>
          <a:xfrm>
            <a:off x="4343086" y="4225676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FBEA59-97AE-4712-B7E7-11EAD221B6D7}"/>
              </a:ext>
            </a:extLst>
          </p:cNvPr>
          <p:cNvSpPr txBox="1"/>
          <p:nvPr/>
        </p:nvSpPr>
        <p:spPr>
          <a:xfrm>
            <a:off x="4398363" y="2817882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A3F504-BB25-4326-9071-BD05811622E5}"/>
              </a:ext>
            </a:extLst>
          </p:cNvPr>
          <p:cNvSpPr txBox="1"/>
          <p:nvPr/>
        </p:nvSpPr>
        <p:spPr>
          <a:xfrm>
            <a:off x="5662082" y="2975419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AA8833-60B8-4CB5-B1D5-DDE642F10C1E}"/>
              </a:ext>
            </a:extLst>
          </p:cNvPr>
          <p:cNvSpPr txBox="1"/>
          <p:nvPr/>
        </p:nvSpPr>
        <p:spPr>
          <a:xfrm>
            <a:off x="5817563" y="2182777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6609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92E9B4-360B-419F-8961-9A7D74712973}"/>
              </a:ext>
            </a:extLst>
          </p:cNvPr>
          <p:cNvCxnSpPr>
            <a:stCxn id="13" idx="5"/>
            <a:endCxn id="7" idx="1"/>
          </p:cNvCxnSpPr>
          <p:nvPr/>
        </p:nvCxnSpPr>
        <p:spPr>
          <a:xfrm>
            <a:off x="3296203" y="3035750"/>
            <a:ext cx="434080" cy="675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63E83-B2D5-4F16-A320-DEF7A7B8C020}"/>
              </a:ext>
            </a:extLst>
          </p:cNvPr>
          <p:cNvCxnSpPr>
            <a:stCxn id="7" idx="7"/>
            <a:endCxn id="15" idx="3"/>
          </p:cNvCxnSpPr>
          <p:nvPr/>
        </p:nvCxnSpPr>
        <p:spPr>
          <a:xfrm flipV="1">
            <a:off x="4109527" y="2662784"/>
            <a:ext cx="992357" cy="1048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7F910C-F4CD-47A7-919E-B7F5D5F9BAA9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5559670" y="2473164"/>
            <a:ext cx="682122" cy="213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D88F21-007E-4178-87D0-D0D0B5AD4B5B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291505" y="2741328"/>
            <a:ext cx="638160" cy="10544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18A39E-483C-4DB4-B5F1-363901456688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066443" y="4253546"/>
            <a:ext cx="673600" cy="946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CF4298-B247-4B5A-8F7B-174CF57FD52A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3028037" y="4090887"/>
            <a:ext cx="702246" cy="6792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2EA7A4-AEA6-41A6-A415-E196EF114120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6197830" y="3527594"/>
            <a:ext cx="1607552" cy="5363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7D8EA-698D-4214-9B0E-BF875D030515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6119287" y="4253546"/>
            <a:ext cx="1283261" cy="7863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6709FF-F0D6-4ABD-84F0-015EF3C5C188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4109526" y="4090888"/>
            <a:ext cx="577674" cy="11089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D5EF5E-BD4E-4D3F-B8D0-0250F309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  <a:br>
              <a:rPr lang="en-US" dirty="0"/>
            </a:br>
            <a:r>
              <a:rPr lang="en-US" dirty="0"/>
              <a:t>Building a map of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3E2DC-FC3A-44E1-BA4C-31D251C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D67E-1038-4EBF-A2D5-1D6F606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37</a:t>
            </a:fld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C63D6C-004E-4380-B185-3695342C112F}"/>
              </a:ext>
            </a:extLst>
          </p:cNvPr>
          <p:cNvSpPr/>
          <p:nvPr/>
        </p:nvSpPr>
        <p:spPr>
          <a:xfrm>
            <a:off x="3651740" y="3633101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9FED6D-672B-4DE2-A4D7-C02FB9140ED0}"/>
              </a:ext>
            </a:extLst>
          </p:cNvPr>
          <p:cNvSpPr/>
          <p:nvPr/>
        </p:nvSpPr>
        <p:spPr>
          <a:xfrm>
            <a:off x="6241793" y="2418593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2D5B1-9561-46BD-8800-6D1BDFA5E6FA}"/>
              </a:ext>
            </a:extLst>
          </p:cNvPr>
          <p:cNvSpPr/>
          <p:nvPr/>
        </p:nvSpPr>
        <p:spPr>
          <a:xfrm>
            <a:off x="4608657" y="5121323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DFE3A2-EB85-43F8-8CAE-1A772AF686A7}"/>
              </a:ext>
            </a:extLst>
          </p:cNvPr>
          <p:cNvSpPr/>
          <p:nvPr/>
        </p:nvSpPr>
        <p:spPr>
          <a:xfrm>
            <a:off x="5661500" y="3795759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4431C8-FC7D-486D-B7AB-C00D9F5A788D}"/>
              </a:ext>
            </a:extLst>
          </p:cNvPr>
          <p:cNvSpPr/>
          <p:nvPr/>
        </p:nvSpPr>
        <p:spPr>
          <a:xfrm>
            <a:off x="7324004" y="4961395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E7AD6F-B0A9-462E-8D9E-6C5EF821B123}"/>
              </a:ext>
            </a:extLst>
          </p:cNvPr>
          <p:cNvSpPr/>
          <p:nvPr/>
        </p:nvSpPr>
        <p:spPr>
          <a:xfrm>
            <a:off x="7805383" y="325942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9BBA24-4448-4EE0-B3E1-3B3B07F839D2}"/>
              </a:ext>
            </a:extLst>
          </p:cNvPr>
          <p:cNvSpPr/>
          <p:nvPr/>
        </p:nvSpPr>
        <p:spPr>
          <a:xfrm>
            <a:off x="2838417" y="2577964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98150-DC85-4F9D-90F4-C4F0D38CC434}"/>
              </a:ext>
            </a:extLst>
          </p:cNvPr>
          <p:cNvSpPr/>
          <p:nvPr/>
        </p:nvSpPr>
        <p:spPr>
          <a:xfrm>
            <a:off x="2570251" y="469156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726D57-15D5-482A-8DC8-5BFC361C7C52}"/>
              </a:ext>
            </a:extLst>
          </p:cNvPr>
          <p:cNvSpPr/>
          <p:nvPr/>
        </p:nvSpPr>
        <p:spPr>
          <a:xfrm>
            <a:off x="5023340" y="2204998"/>
            <a:ext cx="536331" cy="53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2F882B-AB3F-4D0B-8DEA-55B1409A3CA9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3106582" y="2176737"/>
            <a:ext cx="0" cy="40122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7D8F5-2C82-4F62-8F47-9A653AF71890}"/>
              </a:ext>
            </a:extLst>
          </p:cNvPr>
          <p:cNvSpPr/>
          <p:nvPr/>
        </p:nvSpPr>
        <p:spPr>
          <a:xfrm>
            <a:off x="2284502" y="1777722"/>
            <a:ext cx="1644161" cy="399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This is us.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EF5BDD-03F4-4D6B-9783-07628BA3ADE2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6699580" y="2876379"/>
            <a:ext cx="1184347" cy="46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B935D-019E-4BA3-B585-08E55FB314EA}"/>
              </a:ext>
            </a:extLst>
          </p:cNvPr>
          <p:cNvSpPr txBox="1"/>
          <p:nvPr/>
        </p:nvSpPr>
        <p:spPr>
          <a:xfrm>
            <a:off x="3132840" y="4070783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10AEE-5F68-41A5-94F9-B97BA527B83E}"/>
              </a:ext>
            </a:extLst>
          </p:cNvPr>
          <p:cNvSpPr txBox="1"/>
          <p:nvPr/>
        </p:nvSpPr>
        <p:spPr>
          <a:xfrm>
            <a:off x="3564369" y="3052238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E6840-D7BB-4D02-931A-C1470B16DF15}"/>
              </a:ext>
            </a:extLst>
          </p:cNvPr>
          <p:cNvSpPr txBox="1"/>
          <p:nvPr/>
        </p:nvSpPr>
        <p:spPr>
          <a:xfrm>
            <a:off x="4343086" y="4225676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3695FA-337B-423A-B3D6-ACC10E8F3F25}"/>
              </a:ext>
            </a:extLst>
          </p:cNvPr>
          <p:cNvSpPr txBox="1"/>
          <p:nvPr/>
        </p:nvSpPr>
        <p:spPr>
          <a:xfrm>
            <a:off x="4398363" y="2817882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FC8070-C415-4327-B154-0006C6C05703}"/>
              </a:ext>
            </a:extLst>
          </p:cNvPr>
          <p:cNvSpPr txBox="1"/>
          <p:nvPr/>
        </p:nvSpPr>
        <p:spPr>
          <a:xfrm>
            <a:off x="5476502" y="4558916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4A8D80-9841-4F6C-BC10-937BFA43D8E8}"/>
              </a:ext>
            </a:extLst>
          </p:cNvPr>
          <p:cNvSpPr txBox="1"/>
          <p:nvPr/>
        </p:nvSpPr>
        <p:spPr>
          <a:xfrm>
            <a:off x="5662082" y="2975419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884F26-4ACB-4684-9D38-A8B575A48CAD}"/>
              </a:ext>
            </a:extLst>
          </p:cNvPr>
          <p:cNvSpPr txBox="1"/>
          <p:nvPr/>
        </p:nvSpPr>
        <p:spPr>
          <a:xfrm>
            <a:off x="5817563" y="2182777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E31A74-976C-48FC-9A0B-CC7CE2D1E278}"/>
              </a:ext>
            </a:extLst>
          </p:cNvPr>
          <p:cNvSpPr txBox="1"/>
          <p:nvPr/>
        </p:nvSpPr>
        <p:spPr>
          <a:xfrm>
            <a:off x="7237728" y="2692389"/>
            <a:ext cx="4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0E5D26-5710-473A-BC40-5D31EE628599}"/>
              </a:ext>
            </a:extLst>
          </p:cNvPr>
          <p:cNvSpPr txBox="1"/>
          <p:nvPr/>
        </p:nvSpPr>
        <p:spPr>
          <a:xfrm>
            <a:off x="6641963" y="3448434"/>
            <a:ext cx="4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926BDE-8A8E-44A1-906B-1FEAAF2C172D}"/>
              </a:ext>
            </a:extLst>
          </p:cNvPr>
          <p:cNvSpPr txBox="1"/>
          <p:nvPr/>
        </p:nvSpPr>
        <p:spPr>
          <a:xfrm>
            <a:off x="6760917" y="4304220"/>
            <a:ext cx="4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F1A13-8A74-429D-8928-1BAB5D3DEB49}"/>
              </a:ext>
            </a:extLst>
          </p:cNvPr>
          <p:cNvSpPr/>
          <p:nvPr/>
        </p:nvSpPr>
        <p:spPr>
          <a:xfrm>
            <a:off x="7805383" y="1710743"/>
            <a:ext cx="2681709" cy="1063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Which route to take from 1 to 7?</a:t>
            </a:r>
            <a:endParaRPr lang="LID4096" sz="28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572936-EBCD-4893-9C78-0DE732C81417}"/>
              </a:ext>
            </a:extLst>
          </p:cNvPr>
          <p:cNvCxnSpPr>
            <a:cxnSpLocks/>
          </p:cNvCxnSpPr>
          <p:nvPr/>
        </p:nvCxnSpPr>
        <p:spPr>
          <a:xfrm flipH="1">
            <a:off x="2838416" y="3114295"/>
            <a:ext cx="268166" cy="157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C33B4A-B915-4E37-BE75-B9ED2931FBA0}"/>
              </a:ext>
            </a:extLst>
          </p:cNvPr>
          <p:cNvSpPr txBox="1"/>
          <p:nvPr/>
        </p:nvSpPr>
        <p:spPr>
          <a:xfrm>
            <a:off x="2649348" y="3655407"/>
            <a:ext cx="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991BEC-298E-472D-AA3A-2582B828AAB6}"/>
              </a:ext>
            </a:extLst>
          </p:cNvPr>
          <p:cNvCxnSpPr/>
          <p:nvPr/>
        </p:nvCxnSpPr>
        <p:spPr>
          <a:xfrm flipH="1">
            <a:off x="2959060" y="3244791"/>
            <a:ext cx="246117" cy="13717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7C0E91-D96B-40CA-8667-AFB0882FB34F}"/>
              </a:ext>
            </a:extLst>
          </p:cNvPr>
          <p:cNvCxnSpPr>
            <a:cxnSpLocks/>
          </p:cNvCxnSpPr>
          <p:nvPr/>
        </p:nvCxnSpPr>
        <p:spPr>
          <a:xfrm flipV="1">
            <a:off x="3161223" y="4225677"/>
            <a:ext cx="586285" cy="5645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CBD0E0-F39D-4A13-BC62-C224D6C43A7D}"/>
              </a:ext>
            </a:extLst>
          </p:cNvPr>
          <p:cNvCxnSpPr>
            <a:cxnSpLocks/>
          </p:cNvCxnSpPr>
          <p:nvPr/>
        </p:nvCxnSpPr>
        <p:spPr>
          <a:xfrm>
            <a:off x="4013601" y="4280196"/>
            <a:ext cx="533403" cy="9477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FD5BD-B055-49DD-9C88-64F1B3966A0E}"/>
              </a:ext>
            </a:extLst>
          </p:cNvPr>
          <p:cNvCxnSpPr>
            <a:cxnSpLocks/>
          </p:cNvCxnSpPr>
          <p:nvPr/>
        </p:nvCxnSpPr>
        <p:spPr>
          <a:xfrm flipV="1">
            <a:off x="5020063" y="4223953"/>
            <a:ext cx="590522" cy="8288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F413EE-A7EC-439A-B0C8-F619A9215FBB}"/>
              </a:ext>
            </a:extLst>
          </p:cNvPr>
          <p:cNvCxnSpPr>
            <a:cxnSpLocks/>
          </p:cNvCxnSpPr>
          <p:nvPr/>
        </p:nvCxnSpPr>
        <p:spPr>
          <a:xfrm flipH="1" flipV="1">
            <a:off x="5206640" y="2803094"/>
            <a:ext cx="523252" cy="90855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4EF9AC-F724-433A-9BA9-5A7202B7BB91}"/>
              </a:ext>
            </a:extLst>
          </p:cNvPr>
          <p:cNvCxnSpPr>
            <a:cxnSpLocks/>
          </p:cNvCxnSpPr>
          <p:nvPr/>
        </p:nvCxnSpPr>
        <p:spPr>
          <a:xfrm>
            <a:off x="5661500" y="2606680"/>
            <a:ext cx="496771" cy="1705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C1D9B21-525E-42F3-A822-53C7388B08C7}"/>
              </a:ext>
            </a:extLst>
          </p:cNvPr>
          <p:cNvSpPr/>
          <p:nvPr/>
        </p:nvSpPr>
        <p:spPr>
          <a:xfrm>
            <a:off x="7809779" y="3894810"/>
            <a:ext cx="2677313" cy="1039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Packets addressed to 7 should be routed via 3!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13AB94-AE8A-43CE-A098-A2032B518E38}"/>
              </a:ext>
            </a:extLst>
          </p:cNvPr>
          <p:cNvSpPr/>
          <p:nvPr/>
        </p:nvSpPr>
        <p:spPr>
          <a:xfrm>
            <a:off x="5620855" y="5687970"/>
            <a:ext cx="4866237" cy="527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Which algorithm is used here?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9F517-2925-4B80-B9C5-31D5C6271A45}"/>
              </a:ext>
            </a:extLst>
          </p:cNvPr>
          <p:cNvSpPr/>
          <p:nvPr/>
        </p:nvSpPr>
        <p:spPr>
          <a:xfrm>
            <a:off x="2965845" y="5070298"/>
            <a:ext cx="345722" cy="358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B339-F76B-480C-8F3C-ABC056D880F3}"/>
              </a:ext>
            </a:extLst>
          </p:cNvPr>
          <p:cNvSpPr/>
          <p:nvPr/>
        </p:nvSpPr>
        <p:spPr>
          <a:xfrm>
            <a:off x="4159780" y="3721899"/>
            <a:ext cx="345722" cy="358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1F1A0-3D59-4FFE-AD0E-00E0334643E3}"/>
              </a:ext>
            </a:extLst>
          </p:cNvPr>
          <p:cNvSpPr/>
          <p:nvPr/>
        </p:nvSpPr>
        <p:spPr>
          <a:xfrm>
            <a:off x="5066443" y="5235194"/>
            <a:ext cx="345722" cy="358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8185C5-2E39-4405-9604-63B1AF813DEC}"/>
              </a:ext>
            </a:extLst>
          </p:cNvPr>
          <p:cNvSpPr/>
          <p:nvPr/>
        </p:nvSpPr>
        <p:spPr>
          <a:xfrm>
            <a:off x="5764315" y="4253546"/>
            <a:ext cx="345722" cy="358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E6684C-F308-431F-A0E4-AB415F8F094F}"/>
              </a:ext>
            </a:extLst>
          </p:cNvPr>
          <p:cNvSpPr/>
          <p:nvPr/>
        </p:nvSpPr>
        <p:spPr>
          <a:xfrm>
            <a:off x="4687200" y="1990303"/>
            <a:ext cx="505724" cy="358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40907E-85F2-4C94-A880-4773477162A6}"/>
              </a:ext>
            </a:extLst>
          </p:cNvPr>
          <p:cNvSpPr/>
          <p:nvPr/>
        </p:nvSpPr>
        <p:spPr>
          <a:xfrm>
            <a:off x="6659715" y="2232392"/>
            <a:ext cx="505724" cy="358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71510-A189-45D6-B019-7CC88CD15657}"/>
                  </a:ext>
                </a:extLst>
              </p:cNvPr>
              <p:cNvSpPr txBox="1"/>
              <p:nvPr/>
            </p:nvSpPr>
            <p:spPr>
              <a:xfrm>
                <a:off x="2459870" y="5668996"/>
                <a:ext cx="2116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 cost to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71510-A189-45D6-B019-7CC88CD1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0" y="5668996"/>
                <a:ext cx="2116950" cy="369332"/>
              </a:xfrm>
              <a:prstGeom prst="rect">
                <a:avLst/>
              </a:prstGeom>
              <a:blipFill>
                <a:blip r:embed="rId3"/>
                <a:stretch>
                  <a:fillRect l="-2395" t="-3333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C0DC200-3C95-4848-B911-1078EA704F5B}"/>
                  </a:ext>
                </a:extLst>
              </p:cNvPr>
              <p:cNvSpPr/>
              <p:nvPr/>
            </p:nvSpPr>
            <p:spPr>
              <a:xfrm>
                <a:off x="1728245" y="5510190"/>
                <a:ext cx="536331" cy="53633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C0DC200-3C95-4848-B911-1078EA704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45" y="5510190"/>
                <a:ext cx="536331" cy="53633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2998A3-16AD-429F-B922-4358E97840A0}"/>
                  </a:ext>
                </a:extLst>
              </p:cNvPr>
              <p:cNvSpPr/>
              <p:nvPr/>
            </p:nvSpPr>
            <p:spPr>
              <a:xfrm>
                <a:off x="2094343" y="5867153"/>
                <a:ext cx="373874" cy="35873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2998A3-16AD-429F-B922-4358E9784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43" y="5867153"/>
                <a:ext cx="373874" cy="358735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6" grpId="0" animBg="1"/>
      <p:bldP spid="3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6" grpId="0"/>
      <p:bldP spid="57" grpId="0" animBg="1"/>
      <p:bldP spid="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9170-713E-4FC2-A4A8-8A445174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18F3-BEFC-460B-968B-7EDD624F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routing table sizes for</a:t>
            </a:r>
            <a:br>
              <a:rPr lang="en-US" dirty="0"/>
            </a:br>
            <a:r>
              <a:rPr lang="en-US" dirty="0"/>
              <a:t>large networks.</a:t>
            </a:r>
          </a:p>
          <a:p>
            <a:pPr marL="0" indent="0">
              <a:buNone/>
            </a:pPr>
            <a:r>
              <a:rPr lang="en-US" dirty="0"/>
              <a:t>A1’s RT size: 7 (all other nodes).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7AE0-B998-469E-AB85-EE152FA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9A66-C043-450E-A902-984AC0C7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42E7-54B0-4C2D-9D36-B4D5DE52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83" y="4740354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7C31F-07D4-448E-9DC5-548E9D62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59" y="2300733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B759E-DFBB-45EB-98FE-E52D0F46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9" y="3631981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4DC05-C76A-401C-BEA8-93AED4A1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91" y="1888795"/>
            <a:ext cx="498359" cy="6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6F21D-E450-4B02-9013-5F06F5BD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75" y="4986194"/>
            <a:ext cx="498359" cy="644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8674EB-9D9D-4997-A95D-91F319F1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53" y="4152202"/>
            <a:ext cx="498359" cy="644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2871F-8B1B-4C02-A41F-470DB2A9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68" y="3938422"/>
            <a:ext cx="498359" cy="644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A81F3-D41D-4C38-8DB6-D4C2501A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50" y="868568"/>
            <a:ext cx="498359" cy="644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2C824-9497-4294-AFDE-43BB3C21F10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948033" y="4260475"/>
            <a:ext cx="900334" cy="1047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119DF-32A2-46D1-B528-5FA7433A0D54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3084262" y="3954034"/>
            <a:ext cx="551316" cy="78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F24D-5442-45FB-AD58-9C5E2E5687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33938" y="3954035"/>
            <a:ext cx="1706615" cy="520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C9FD6-3C21-4CD7-A941-91341160C4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6338912" y="2210849"/>
            <a:ext cx="1428679" cy="226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842297-9C3A-46EF-BAE6-D6698373F4D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338911" y="4260475"/>
            <a:ext cx="1509456" cy="213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379D0-E35F-4A03-A882-B87ACF1750F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133938" y="3954035"/>
            <a:ext cx="2315737" cy="1354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B0372-F5F8-404F-9E09-8586955B42D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8097548" y="2944840"/>
            <a:ext cx="953491" cy="993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2FB629-3D74-46DF-B810-E131415FF5CF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8912430" y="1512675"/>
            <a:ext cx="138609" cy="788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58DBE0-6335-4802-B349-9A95433BA7C7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8016771" y="1190621"/>
            <a:ext cx="646479" cy="69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7A414D-C22F-45DB-8DEA-C87A3445B0B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333442" y="5062407"/>
            <a:ext cx="3116233" cy="245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0D6B3D-9D45-4679-B6ED-B119BBA4A892}"/>
              </a:ext>
            </a:extLst>
          </p:cNvPr>
          <p:cNvSpPr txBox="1"/>
          <p:nvPr/>
        </p:nvSpPr>
        <p:spPr>
          <a:xfrm>
            <a:off x="8262823" y="841182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241451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9170-713E-4FC2-A4A8-8A445174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18F3-BEFC-460B-968B-7EDD624F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routing table sizes for</a:t>
            </a:r>
            <a:br>
              <a:rPr lang="en-US" dirty="0"/>
            </a:br>
            <a:r>
              <a:rPr lang="en-US" dirty="0"/>
              <a:t>large networks.</a:t>
            </a:r>
          </a:p>
          <a:p>
            <a:pPr marL="0" indent="0">
              <a:buNone/>
            </a:pPr>
            <a:r>
              <a:rPr lang="en-US" dirty="0"/>
              <a:t>A1’s RT size: 7 (all other nodes).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7AE0-B998-469E-AB85-EE152FA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9A66-C043-450E-A902-984AC0C7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42E7-54B0-4C2D-9D36-B4D5DE52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83" y="4740354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7C31F-07D4-448E-9DC5-548E9D62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59" y="2300733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B759E-DFBB-45EB-98FE-E52D0F46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9" y="3631981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4DC05-C76A-401C-BEA8-93AED4A1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91" y="1888795"/>
            <a:ext cx="498359" cy="6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6F21D-E450-4B02-9013-5F06F5BD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75" y="4986194"/>
            <a:ext cx="498359" cy="644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8674EB-9D9D-4997-A95D-91F319F1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53" y="4152202"/>
            <a:ext cx="498359" cy="644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2871F-8B1B-4C02-A41F-470DB2A9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68" y="3938422"/>
            <a:ext cx="498359" cy="644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A81F3-D41D-4C38-8DB6-D4C2501A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50" y="868568"/>
            <a:ext cx="498359" cy="644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2C824-9497-4294-AFDE-43BB3C21F10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948033" y="4260475"/>
            <a:ext cx="900334" cy="1047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119DF-32A2-46D1-B528-5FA7433A0D54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3084262" y="3954034"/>
            <a:ext cx="551316" cy="78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F24D-5442-45FB-AD58-9C5E2E5687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33938" y="3954035"/>
            <a:ext cx="1706615" cy="520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C9FD6-3C21-4CD7-A941-91341160C4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6338912" y="2210849"/>
            <a:ext cx="1428679" cy="226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842297-9C3A-46EF-BAE6-D6698373F4D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338911" y="4260475"/>
            <a:ext cx="1509456" cy="213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379D0-E35F-4A03-A882-B87ACF1750F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133938" y="3954035"/>
            <a:ext cx="2315737" cy="1354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B0372-F5F8-404F-9E09-8586955B42D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8097548" y="2944840"/>
            <a:ext cx="953491" cy="993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2FB629-3D74-46DF-B810-E131415FF5CF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8912430" y="1512675"/>
            <a:ext cx="138609" cy="788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58DBE0-6335-4802-B349-9A95433BA7C7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8016771" y="1190621"/>
            <a:ext cx="646479" cy="69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7B344F-1EA0-45A2-A585-359F51EF6E85}"/>
              </a:ext>
            </a:extLst>
          </p:cNvPr>
          <p:cNvSpPr txBox="1"/>
          <p:nvPr/>
        </p:nvSpPr>
        <p:spPr>
          <a:xfrm>
            <a:off x="8443413" y="52224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D9A89-AD12-4721-8089-1DDAB8AA5953}"/>
              </a:ext>
            </a:extLst>
          </p:cNvPr>
          <p:cNvSpPr txBox="1"/>
          <p:nvPr/>
        </p:nvSpPr>
        <p:spPr>
          <a:xfrm>
            <a:off x="6445493" y="3027230"/>
            <a:ext cx="25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C5611-9102-4917-9E4B-712C78B25618}"/>
              </a:ext>
            </a:extLst>
          </p:cNvPr>
          <p:cNvSpPr txBox="1"/>
          <p:nvPr/>
        </p:nvSpPr>
        <p:spPr>
          <a:xfrm>
            <a:off x="3428528" y="3014223"/>
            <a:ext cx="31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7A414D-C22F-45DB-8DEA-C87A3445B0B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333442" y="5062407"/>
            <a:ext cx="3116233" cy="245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A21AF9F-6CBD-4C2A-8834-DBA81BDFD760}"/>
              </a:ext>
            </a:extLst>
          </p:cNvPr>
          <p:cNvSpPr/>
          <p:nvPr/>
        </p:nvSpPr>
        <p:spPr>
          <a:xfrm>
            <a:off x="2568573" y="3360930"/>
            <a:ext cx="2023943" cy="2521125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72FB09-3B62-413A-A0D0-AE43D59BD18F}"/>
              </a:ext>
            </a:extLst>
          </p:cNvPr>
          <p:cNvSpPr/>
          <p:nvPr/>
        </p:nvSpPr>
        <p:spPr>
          <a:xfrm>
            <a:off x="5368595" y="3356778"/>
            <a:ext cx="3543834" cy="2634453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98CF6D-294A-4BED-8395-858093254CC8}"/>
              </a:ext>
            </a:extLst>
          </p:cNvPr>
          <p:cNvSpPr/>
          <p:nvPr/>
        </p:nvSpPr>
        <p:spPr>
          <a:xfrm>
            <a:off x="7238733" y="400271"/>
            <a:ext cx="2725882" cy="2855168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0D6B3D-9D45-4679-B6ED-B119BBA4A892}"/>
              </a:ext>
            </a:extLst>
          </p:cNvPr>
          <p:cNvSpPr txBox="1"/>
          <p:nvPr/>
        </p:nvSpPr>
        <p:spPr>
          <a:xfrm>
            <a:off x="8262823" y="841182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058DE-E92B-465F-B5A7-D95064F92C6F}"/>
              </a:ext>
            </a:extLst>
          </p:cNvPr>
          <p:cNvSpPr txBox="1"/>
          <p:nvPr/>
        </p:nvSpPr>
        <p:spPr>
          <a:xfrm>
            <a:off x="8249143" y="1863734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1AA61A-2883-41B4-A6AA-52FE009B83A4}"/>
              </a:ext>
            </a:extLst>
          </p:cNvPr>
          <p:cNvSpPr txBox="1"/>
          <p:nvPr/>
        </p:nvSpPr>
        <p:spPr>
          <a:xfrm>
            <a:off x="9106946" y="1974320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8717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3" grpId="0" animBg="1"/>
      <p:bldP spid="44" grpId="0" animBg="1"/>
      <p:bldP spid="45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AACA7E-7BCD-875C-DA79-06227217C44D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EC4F2-E76A-9BBB-87C8-8D6B672F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E3E459-F662-E284-0625-FF5AF690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41C05-F29E-F7CB-A5EC-A43335B5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1553029" cy="365125"/>
          </a:xfrm>
        </p:spPr>
        <p:txBody>
          <a:bodyPr/>
          <a:lstStyle/>
          <a:p>
            <a:r>
              <a:rPr lang="en-US" dirty="0"/>
              <a:t>Image source: NASA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5470C-3224-FFD6-E8FD-E3923EA0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2720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9170-713E-4FC2-A4A8-8A445174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18F3-BEFC-460B-968B-7EDD624F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routing table sizes for</a:t>
            </a:r>
            <a:br>
              <a:rPr lang="en-US" dirty="0"/>
            </a:br>
            <a:r>
              <a:rPr lang="en-US" dirty="0"/>
              <a:t>large networks.</a:t>
            </a:r>
          </a:p>
          <a:p>
            <a:pPr marL="0" indent="0">
              <a:buNone/>
            </a:pPr>
            <a:r>
              <a:rPr lang="en-US" dirty="0"/>
              <a:t>A1’s RT size: </a:t>
            </a:r>
            <a:r>
              <a:rPr lang="en-US" b="1" i="1" dirty="0"/>
              <a:t>4</a:t>
            </a:r>
            <a:r>
              <a:rPr lang="en-US" dirty="0"/>
              <a:t> (A2, A3, B, C).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7AE0-B998-469E-AB85-EE152FA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9A66-C043-450E-A902-984AC0C7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40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42E7-54B0-4C2D-9D36-B4D5DE52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83" y="4740354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7C31F-07D4-448E-9DC5-548E9D62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59" y="2300733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B759E-DFBB-45EB-98FE-E52D0F46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9" y="3631981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4DC05-C76A-401C-BEA8-93AED4A1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91" y="1888795"/>
            <a:ext cx="498359" cy="6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6F21D-E450-4B02-9013-5F06F5BD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75" y="4986194"/>
            <a:ext cx="498359" cy="644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8674EB-9D9D-4997-A95D-91F319F1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53" y="4152202"/>
            <a:ext cx="498359" cy="644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2871F-8B1B-4C02-A41F-470DB2A9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68" y="3938422"/>
            <a:ext cx="498359" cy="644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A81F3-D41D-4C38-8DB6-D4C2501A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50" y="868568"/>
            <a:ext cx="498359" cy="644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2C824-9497-4294-AFDE-43BB3C21F10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948033" y="4260475"/>
            <a:ext cx="900334" cy="1047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119DF-32A2-46D1-B528-5FA7433A0D54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3084262" y="3954034"/>
            <a:ext cx="551316" cy="78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F24D-5442-45FB-AD58-9C5E2E5687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33938" y="3954035"/>
            <a:ext cx="1706615" cy="520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C9FD6-3C21-4CD7-A941-91341160C4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6338912" y="2210849"/>
            <a:ext cx="1428679" cy="226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842297-9C3A-46EF-BAE6-D6698373F4D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338911" y="4260475"/>
            <a:ext cx="1509456" cy="213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379D0-E35F-4A03-A882-B87ACF1750F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133938" y="3954035"/>
            <a:ext cx="2315737" cy="1354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B0372-F5F8-404F-9E09-8586955B42D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8097548" y="2944840"/>
            <a:ext cx="953491" cy="993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2FB629-3D74-46DF-B810-E131415FF5CF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8912430" y="1512675"/>
            <a:ext cx="138609" cy="788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58DBE0-6335-4802-B349-9A95433BA7C7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8016771" y="1190621"/>
            <a:ext cx="646479" cy="69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7B344F-1EA0-45A2-A585-359F51EF6E85}"/>
              </a:ext>
            </a:extLst>
          </p:cNvPr>
          <p:cNvSpPr txBox="1"/>
          <p:nvPr/>
        </p:nvSpPr>
        <p:spPr>
          <a:xfrm>
            <a:off x="8443413" y="52224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D9A89-AD12-4721-8089-1DDAB8AA5953}"/>
              </a:ext>
            </a:extLst>
          </p:cNvPr>
          <p:cNvSpPr txBox="1"/>
          <p:nvPr/>
        </p:nvSpPr>
        <p:spPr>
          <a:xfrm>
            <a:off x="6445493" y="3027230"/>
            <a:ext cx="25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C5611-9102-4917-9E4B-712C78B25618}"/>
              </a:ext>
            </a:extLst>
          </p:cNvPr>
          <p:cNvSpPr txBox="1"/>
          <p:nvPr/>
        </p:nvSpPr>
        <p:spPr>
          <a:xfrm>
            <a:off x="3428528" y="3014223"/>
            <a:ext cx="31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7A414D-C22F-45DB-8DEA-C87A3445B0B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333442" y="5062407"/>
            <a:ext cx="3116233" cy="245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A21AF9F-6CBD-4C2A-8834-DBA81BDFD760}"/>
              </a:ext>
            </a:extLst>
          </p:cNvPr>
          <p:cNvSpPr/>
          <p:nvPr/>
        </p:nvSpPr>
        <p:spPr>
          <a:xfrm>
            <a:off x="2568573" y="3360930"/>
            <a:ext cx="2023943" cy="2521125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72FB09-3B62-413A-A0D0-AE43D59BD18F}"/>
              </a:ext>
            </a:extLst>
          </p:cNvPr>
          <p:cNvSpPr/>
          <p:nvPr/>
        </p:nvSpPr>
        <p:spPr>
          <a:xfrm>
            <a:off x="5368595" y="3356778"/>
            <a:ext cx="3543834" cy="2634453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98CF6D-294A-4BED-8395-858093254CC8}"/>
              </a:ext>
            </a:extLst>
          </p:cNvPr>
          <p:cNvSpPr/>
          <p:nvPr/>
        </p:nvSpPr>
        <p:spPr>
          <a:xfrm>
            <a:off x="7238733" y="400271"/>
            <a:ext cx="2725882" cy="2855168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0D6B3D-9D45-4679-B6ED-B119BBA4A892}"/>
              </a:ext>
            </a:extLst>
          </p:cNvPr>
          <p:cNvSpPr txBox="1"/>
          <p:nvPr/>
        </p:nvSpPr>
        <p:spPr>
          <a:xfrm>
            <a:off x="8262823" y="841182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058DE-E92B-465F-B5A7-D95064F92C6F}"/>
              </a:ext>
            </a:extLst>
          </p:cNvPr>
          <p:cNvSpPr txBox="1"/>
          <p:nvPr/>
        </p:nvSpPr>
        <p:spPr>
          <a:xfrm>
            <a:off x="8249143" y="1863734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1AA61A-2883-41B4-A6AA-52FE009B83A4}"/>
              </a:ext>
            </a:extLst>
          </p:cNvPr>
          <p:cNvSpPr txBox="1"/>
          <p:nvPr/>
        </p:nvSpPr>
        <p:spPr>
          <a:xfrm>
            <a:off x="9106946" y="1974320"/>
            <a:ext cx="4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150469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0430-AAB3-B644-8F55-83CD7F67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FB04-1482-CE4B-95D8-5F56C26E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NL" b="1" dirty="0"/>
              <a:t>Internetworking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b="1" dirty="0"/>
              <a:t>Real-World Routing in and between Autonomous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b="1" dirty="0"/>
              <a:t>Tunneling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b="1" dirty="0"/>
              <a:t>Packet fragmentation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DBCFB-22E8-664D-BFCB-B36A95CB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20FE1-9D7F-A649-8CDB-5F650F2C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447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C2E0-197C-474D-98EF-798F2F44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F616-E871-4994-8DA2-D0328B99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packets to their destination across multiple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8026-ACBF-4E2D-AB54-5AAFACA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B878E-E509-489D-A22D-CA8C34D4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A810F-53D0-401D-8658-E2586B4AFFA6}"/>
              </a:ext>
            </a:extLst>
          </p:cNvPr>
          <p:cNvSpPr/>
          <p:nvPr/>
        </p:nvSpPr>
        <p:spPr>
          <a:xfrm>
            <a:off x="2157412" y="1709739"/>
            <a:ext cx="7886700" cy="9440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Difference between a single network and a collection of networks?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84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B91C-6D2E-469F-9AB1-8011B0BB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9EEC-4F05-425D-A6D1-F478C153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 for sending packets end-to-end over multiple networks: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Technological</a:t>
            </a:r>
          </a:p>
          <a:p>
            <a:pPr lvl="1"/>
            <a:r>
              <a:rPr lang="en-US" b="1" dirty="0"/>
              <a:t>Different protocols</a:t>
            </a:r>
          </a:p>
          <a:p>
            <a:pPr lvl="1"/>
            <a:r>
              <a:rPr lang="en-US" b="1" dirty="0"/>
              <a:t>Different maximum packet sizes</a:t>
            </a:r>
          </a:p>
          <a:p>
            <a:pPr lvl="1"/>
            <a:r>
              <a:rPr lang="en-US" dirty="0"/>
              <a:t>Different QoS</a:t>
            </a:r>
            <a:r>
              <a:rPr lang="en-US" b="1" i="1" dirty="0"/>
              <a:t> </a:t>
            </a:r>
            <a:r>
              <a:rPr lang="en-US" dirty="0"/>
              <a:t>guarantees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Political</a:t>
            </a:r>
          </a:p>
          <a:p>
            <a:pPr lvl="1"/>
            <a:r>
              <a:rPr lang="en-US" b="1" dirty="0"/>
              <a:t>Different costs</a:t>
            </a:r>
          </a:p>
          <a:p>
            <a:pPr lvl="1"/>
            <a:r>
              <a:rPr lang="en-US" dirty="0"/>
              <a:t>Privacy concerns</a:t>
            </a:r>
          </a:p>
          <a:p>
            <a:pPr lvl="1"/>
            <a:r>
              <a:rPr lang="en-US" dirty="0"/>
              <a:t>Competition/disputes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8002-605D-4F29-8F9C-EA7E0DA0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D5D1E-F651-4D22-84FE-FD53C105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829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5DE4-2626-7645-880E-A88B400B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Structure of the Internet:</a:t>
            </a:r>
            <a:br>
              <a:rPr lang="en-NL" dirty="0"/>
            </a:br>
            <a:r>
              <a:rPr lang="en-NL" dirty="0"/>
              <a:t>A Network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5991-343E-3D4D-A63F-27BA5B29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4EBB1-E823-CD4E-B8D0-C88F2A5F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0229" y="6356350"/>
            <a:ext cx="5631542" cy="365125"/>
          </a:xfrm>
        </p:spPr>
        <p:txBody>
          <a:bodyPr/>
          <a:lstStyle/>
          <a:p>
            <a:r>
              <a:rPr lang="en-US" dirty="0"/>
              <a:t>Tanenbaum, Andrew S., and David J. </a:t>
            </a:r>
            <a:r>
              <a:rPr lang="en-US" dirty="0" err="1"/>
              <a:t>Wetherall</a:t>
            </a:r>
            <a:r>
              <a:rPr lang="en-US" dirty="0"/>
              <a:t>. "Computer networks fifth edition.”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Pearson Education, Inc.</a:t>
            </a:r>
            <a:r>
              <a:rPr lang="en-US" dirty="0"/>
              <a:t> Prentice Hall, 2011.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F4D29-5BCD-C748-9400-498F651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FA96D-528A-6B41-8D89-0F160420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19" y="1558627"/>
            <a:ext cx="7573162" cy="4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wo-level.jpg">
            <a:extLst>
              <a:ext uri="{FF2B5EF4-FFF2-40B4-BE49-F238E27FC236}">
                <a16:creationId xmlns:a16="http://schemas.microsoft.com/office/drawing/2014/main" id="{9A82441B-6FA4-4FA4-9A12-C52D9F03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98600"/>
            <a:ext cx="3276600" cy="4038600"/>
          </a:xfrm>
          <a:prstGeom prst="rect">
            <a:avLst/>
          </a:prstGeom>
        </p:spPr>
      </p:pic>
      <p:pic>
        <p:nvPicPr>
          <p:cNvPr id="9" name="Picture 8" descr="top.jpg">
            <a:extLst>
              <a:ext uri="{FF2B5EF4-FFF2-40B4-BE49-F238E27FC236}">
                <a16:creationId xmlns:a16="http://schemas.microsoft.com/office/drawing/2014/main" id="{2329A9F1-8137-4A07-AC53-6C300AA06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35" y="1474788"/>
            <a:ext cx="4739021" cy="468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53B3C-FAAD-4D35-9920-8BC919CF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almost come full circle:</a:t>
            </a:r>
            <a:br>
              <a:rPr lang="en-US" dirty="0"/>
            </a:br>
            <a:r>
              <a:rPr lang="en-US" dirty="0"/>
              <a:t>A Hierarchical Topology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DB2D-43E9-480D-B1A2-84EEAE96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1C3A7-1064-4117-825A-902B678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5367" y="6356350"/>
            <a:ext cx="7641266" cy="365125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https://arstechnica.com/information-technology/2024/03/internet-outages-hit-13-countries-in-africa-due-to-undersea-cable-damage/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A0EA6-85B2-4216-BE07-9969DDE6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45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C23ED-3E0D-F8D0-A029-7BC981E6C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78" y="3611678"/>
            <a:ext cx="8849960" cy="27150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11374F-5851-C814-429C-809E40FB50C3}"/>
              </a:ext>
            </a:extLst>
          </p:cNvPr>
          <p:cNvSpPr/>
          <p:nvPr/>
        </p:nvSpPr>
        <p:spPr>
          <a:xfrm>
            <a:off x="9753600" y="992594"/>
            <a:ext cx="2229552" cy="785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A multitree?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338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F603-B870-5538-8CA6-A1150D1B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86AB-1C4C-7055-9CC1-157A27DD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9CD2F-7F5E-1FFF-20FB-E1A3A31F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https://www.submarinecablemap.com/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A093B-DA14-D586-C072-EB03D75D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46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2B570-55DC-8056-8054-3B3E48C1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4" y="-501650"/>
            <a:ext cx="1185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61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5DE4-2626-7645-880E-A88B400B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Structure of the Internet:</a:t>
            </a:r>
            <a:br>
              <a:rPr lang="en-NL" dirty="0"/>
            </a:br>
            <a:r>
              <a:rPr lang="en-NL" dirty="0"/>
              <a:t>A Network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5991-343E-3D4D-A63F-27BA5B29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4EBB1-E823-CD4E-B8D0-C88F2A5F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Peterson, Larry L., and Bruce S. Davie.</a:t>
            </a:r>
            <a:br>
              <a:rPr lang="en-US" dirty="0"/>
            </a:br>
            <a:r>
              <a:rPr lang="en-US" i="1" dirty="0"/>
              <a:t>Computer networks: a systems approach</a:t>
            </a:r>
            <a:r>
              <a:rPr lang="en-US" dirty="0"/>
              <a:t>. Elsevier, 2012.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F4D29-5BCD-C748-9400-498F651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47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932C2-585B-7E49-B40A-E7B2BB93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46238"/>
            <a:ext cx="83566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FC1FB7-CA16-2A4C-B2BB-465D60A42AAA}"/>
              </a:ext>
            </a:extLst>
          </p:cNvPr>
          <p:cNvSpPr/>
          <p:nvPr/>
        </p:nvSpPr>
        <p:spPr>
          <a:xfrm>
            <a:off x="197418" y="1770518"/>
            <a:ext cx="4004468" cy="7850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ISPs and (large) corporations are</a:t>
            </a:r>
            <a:br>
              <a:rPr lang="en-US" sz="2800" dirty="0"/>
            </a:br>
            <a:r>
              <a:rPr lang="en-US" sz="2800" i="1" dirty="0"/>
              <a:t>Autonomous Systems </a:t>
            </a:r>
            <a:r>
              <a:rPr lang="en-US" sz="2800" dirty="0"/>
              <a:t>(AS)</a:t>
            </a:r>
            <a:endParaRPr lang="en-US" sz="28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9491-9921-8C4E-B649-FC63D6E14760}"/>
              </a:ext>
            </a:extLst>
          </p:cNvPr>
          <p:cNvSpPr/>
          <p:nvPr/>
        </p:nvSpPr>
        <p:spPr>
          <a:xfrm>
            <a:off x="6773862" y="89579"/>
            <a:ext cx="5352824" cy="76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Network of networks: yet another layer of abstraction</a:t>
            </a:r>
            <a:endParaRPr lang="en-US" sz="28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44E1C3-6357-E047-8963-D2C003A11D1B}"/>
              </a:ext>
            </a:extLst>
          </p:cNvPr>
          <p:cNvGrpSpPr/>
          <p:nvPr/>
        </p:nvGrpSpPr>
        <p:grpSpPr>
          <a:xfrm>
            <a:off x="4274457" y="1074350"/>
            <a:ext cx="6952343" cy="1358154"/>
            <a:chOff x="4274457" y="1074350"/>
            <a:chExt cx="6952343" cy="135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40D9B8-B524-814C-803A-475C7F5298A3}"/>
                </a:ext>
              </a:extLst>
            </p:cNvPr>
            <p:cNvSpPr/>
            <p:nvPr/>
          </p:nvSpPr>
          <p:spPr>
            <a:xfrm>
              <a:off x="4274457" y="1577976"/>
              <a:ext cx="2953657" cy="854528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5B5942-31BB-9D46-BE51-9E9F69ADD9F2}"/>
                </a:ext>
              </a:extLst>
            </p:cNvPr>
            <p:cNvSpPr/>
            <p:nvPr/>
          </p:nvSpPr>
          <p:spPr>
            <a:xfrm>
              <a:off x="6672262" y="1074350"/>
              <a:ext cx="4554538" cy="7850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US" sz="2800" dirty="0"/>
                <a:t>A large corporation using multiple points of attachment: </a:t>
              </a:r>
              <a:r>
                <a:rPr lang="en-US" sz="2800" i="1" dirty="0"/>
                <a:t>multihoming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46719C-8724-8447-8BE1-2BA7DEBEEE4D}"/>
              </a:ext>
            </a:extLst>
          </p:cNvPr>
          <p:cNvGrpSpPr/>
          <p:nvPr/>
        </p:nvGrpSpPr>
        <p:grpSpPr>
          <a:xfrm>
            <a:off x="8400143" y="3240249"/>
            <a:ext cx="3726543" cy="2673868"/>
            <a:chOff x="8400143" y="3240249"/>
            <a:chExt cx="3726543" cy="26738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139C6B-400D-D847-B2E0-EB69870CFE3B}"/>
                </a:ext>
              </a:extLst>
            </p:cNvPr>
            <p:cNvSpPr/>
            <p:nvPr/>
          </p:nvSpPr>
          <p:spPr>
            <a:xfrm>
              <a:off x="8400143" y="3240249"/>
              <a:ext cx="1469571" cy="854528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BB7D2-6365-4F4B-92C6-7A618C839984}"/>
                </a:ext>
              </a:extLst>
            </p:cNvPr>
            <p:cNvSpPr/>
            <p:nvPr/>
          </p:nvSpPr>
          <p:spPr>
            <a:xfrm>
              <a:off x="8884217" y="3926114"/>
              <a:ext cx="3242469" cy="1988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2800" dirty="0"/>
                <a:t>Peering points</a:t>
              </a:r>
              <a:br>
                <a:rPr lang="en-US" sz="2800" dirty="0"/>
              </a:br>
              <a:r>
                <a:rPr lang="en-US" sz="2800" dirty="0"/>
                <a:t>(or Internet </a:t>
              </a:r>
              <a:r>
                <a:rPr lang="en-US" sz="2800" dirty="0" err="1"/>
                <a:t>eXchange</a:t>
              </a:r>
              <a:r>
                <a:rPr lang="en-US" sz="2800" dirty="0"/>
                <a:t> Points [IXPs])</a:t>
              </a:r>
              <a:br>
                <a:rPr lang="en-US" sz="2800" dirty="0"/>
              </a:br>
              <a:r>
                <a:rPr lang="en-US" sz="2800" dirty="0"/>
                <a:t>connect ISPs and backbones</a:t>
              </a:r>
              <a:endParaRPr lang="en-US" sz="2800" i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5E39DB-864D-844F-BD69-A96E3C0FF42E}"/>
              </a:ext>
            </a:extLst>
          </p:cNvPr>
          <p:cNvGrpSpPr/>
          <p:nvPr/>
        </p:nvGrpSpPr>
        <p:grpSpPr>
          <a:xfrm>
            <a:off x="1988456" y="3713617"/>
            <a:ext cx="5602516" cy="2395083"/>
            <a:chOff x="1988456" y="3713617"/>
            <a:chExt cx="5602516" cy="23950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18802D-71D6-084E-8848-239014EA3555}"/>
                </a:ext>
              </a:extLst>
            </p:cNvPr>
            <p:cNvSpPr/>
            <p:nvPr/>
          </p:nvSpPr>
          <p:spPr>
            <a:xfrm>
              <a:off x="1988456" y="3713617"/>
              <a:ext cx="2525487" cy="2286584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0689CB-09E8-4A46-86E7-B65006A9A6B1}"/>
                </a:ext>
              </a:extLst>
            </p:cNvPr>
            <p:cNvSpPr/>
            <p:nvPr/>
          </p:nvSpPr>
          <p:spPr>
            <a:xfrm>
              <a:off x="3869532" y="5323699"/>
              <a:ext cx="3721440" cy="7850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sz="2800" dirty="0"/>
                <a:t>Homes and small businesses connect to the Internet via ISPs</a:t>
              </a:r>
              <a:endParaRPr lang="en-US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DF72-E88C-A24D-ACF6-2A079D5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Internetworking with Autonomous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632-33E3-EF41-97A3-E5B005F9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Involves two key ideas</a:t>
            </a:r>
            <a:r>
              <a:rPr lang="en-NL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Routing </a:t>
            </a:r>
            <a:r>
              <a:rPr lang="en-NL" b="1" i="1" dirty="0"/>
              <a:t>inside</a:t>
            </a:r>
            <a:r>
              <a:rPr lang="en-NL" dirty="0"/>
              <a:t> an A</a:t>
            </a:r>
            <a:r>
              <a:rPr lang="en-US" dirty="0" err="1"/>
              <a:t>utonomous</a:t>
            </a:r>
            <a:r>
              <a:rPr lang="en-US" dirty="0"/>
              <a:t> System</a:t>
            </a:r>
          </a:p>
          <a:p>
            <a:pPr lvl="1"/>
            <a:r>
              <a:rPr lang="en-US" i="1" dirty="0"/>
              <a:t>Intradomain</a:t>
            </a:r>
            <a:r>
              <a:rPr lang="en-US" dirty="0"/>
              <a:t> routing. Uses an </a:t>
            </a:r>
            <a:r>
              <a:rPr lang="en-US" b="1" dirty="0"/>
              <a:t>Interior Gateway Protocol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NL" dirty="0"/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Routing </a:t>
            </a:r>
            <a:r>
              <a:rPr lang="en-NL" b="1" i="1" dirty="0"/>
              <a:t>between</a:t>
            </a:r>
            <a:r>
              <a:rPr lang="en-NL" dirty="0"/>
              <a:t> Autonomous Systems</a:t>
            </a:r>
          </a:p>
          <a:p>
            <a:pPr lvl="1"/>
            <a:r>
              <a:rPr lang="en-US" i="1" dirty="0"/>
              <a:t>I</a:t>
            </a:r>
            <a:r>
              <a:rPr lang="en-NL" i="1" dirty="0"/>
              <a:t>nterdomain </a:t>
            </a:r>
            <a:r>
              <a:rPr lang="en-NL" dirty="0"/>
              <a:t>routing. Uses an </a:t>
            </a:r>
            <a:r>
              <a:rPr lang="en-US" b="1" dirty="0"/>
              <a:t>Exterior Gateway Protocol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9FA17-6268-4A4E-9BAB-CEFC7E52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412B9-0FA9-8A40-96AA-ABED2859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48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76D04-C47D-BF4D-A9B7-A009C2B3BFD2}"/>
              </a:ext>
            </a:extLst>
          </p:cNvPr>
          <p:cNvSpPr/>
          <p:nvPr/>
        </p:nvSpPr>
        <p:spPr>
          <a:xfrm>
            <a:off x="1627075" y="3156858"/>
            <a:ext cx="9726724" cy="428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We will look at the </a:t>
            </a:r>
            <a:r>
              <a:rPr lang="en-US" sz="2800" b="1" dirty="0"/>
              <a:t>Open Shortest Path First (OSPF)</a:t>
            </a:r>
            <a:r>
              <a:rPr lang="en-US" sz="2800" dirty="0"/>
              <a:t> protocol</a:t>
            </a:r>
            <a:endParaRPr lang="en-US" sz="28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EF7FC-E918-D84C-8ED7-A2792BF3D54F}"/>
              </a:ext>
            </a:extLst>
          </p:cNvPr>
          <p:cNvSpPr/>
          <p:nvPr/>
        </p:nvSpPr>
        <p:spPr>
          <a:xfrm>
            <a:off x="1627074" y="4603638"/>
            <a:ext cx="9726725" cy="428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We will look at the </a:t>
            </a:r>
            <a:r>
              <a:rPr lang="en-US" sz="2800" b="1" dirty="0"/>
              <a:t>Border Gateway Protocol (BGP)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4253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58D6-67AB-4F74-8CC1-4BDBF8C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68" y="95951"/>
            <a:ext cx="8255374" cy="1325563"/>
          </a:xfrm>
        </p:spPr>
        <p:txBody>
          <a:bodyPr>
            <a:normAutofit/>
          </a:bodyPr>
          <a:lstStyle/>
          <a:p>
            <a:r>
              <a:rPr lang="en-US" dirty="0"/>
              <a:t>Open Shortest Path First (OSPF)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E69D-0226-48AF-BCB4-C7B571FF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78" y="142151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Routing</a:t>
            </a:r>
            <a:r>
              <a:rPr lang="en-US" b="1" i="1" dirty="0"/>
              <a:t> within </a:t>
            </a:r>
            <a:r>
              <a:rPr lang="en-US" dirty="0"/>
              <a:t>an Autonomous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a form of</a:t>
            </a:r>
            <a:br>
              <a:rPr lang="en-US" dirty="0"/>
            </a:br>
            <a:r>
              <a:rPr lang="en-US" b="1" i="1" dirty="0"/>
              <a:t>link state routing</a:t>
            </a:r>
            <a:br>
              <a:rPr lang="en-US" b="1" i="1" dirty="0"/>
            </a:br>
            <a:endParaRPr lang="en-US" b="1" i="1" dirty="0"/>
          </a:p>
          <a:p>
            <a:pPr marL="0" indent="0">
              <a:buNone/>
            </a:pPr>
            <a:r>
              <a:rPr lang="en-US" dirty="0"/>
              <a:t>Builds a graph</a:t>
            </a:r>
            <a:br>
              <a:rPr lang="en-US" dirty="0"/>
            </a:br>
            <a:r>
              <a:rPr lang="en-US" dirty="0"/>
              <a:t>representation of the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09EC-25DC-4A33-A5BA-8EF59F68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6705600" cy="365125"/>
          </a:xfrm>
        </p:spPr>
        <p:txBody>
          <a:bodyPr/>
          <a:lstStyle/>
          <a:p>
            <a:r>
              <a:rPr lang="en-US" dirty="0"/>
              <a:t>Tanenbaum, Andrew S., and David J. </a:t>
            </a:r>
            <a:r>
              <a:rPr lang="en-US" dirty="0" err="1"/>
              <a:t>Wetherall</a:t>
            </a:r>
            <a:r>
              <a:rPr lang="en-US" dirty="0"/>
              <a:t>. "Computer networks fifth edition.”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Pearson Education, Inc.</a:t>
            </a:r>
            <a:r>
              <a:rPr lang="en-US" dirty="0"/>
              <a:t> Prentice Hall, 2011.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E64AB-0A7B-46BA-BD74-20F55781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49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F4CB0B-FEBF-9F45-A311-6271FE160CB2}"/>
              </a:ext>
            </a:extLst>
          </p:cNvPr>
          <p:cNvGrpSpPr/>
          <p:nvPr/>
        </p:nvGrpSpPr>
        <p:grpSpPr>
          <a:xfrm>
            <a:off x="5460646" y="2005012"/>
            <a:ext cx="6167464" cy="3979160"/>
            <a:chOff x="5048451" y="2122715"/>
            <a:chExt cx="5314749" cy="3429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88D391-D462-794B-BE56-119B246D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8451" y="2122715"/>
              <a:ext cx="5314749" cy="3429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0B8823-9B9D-5D46-9EB1-29C7B99E960E}"/>
                </a:ext>
              </a:extLst>
            </p:cNvPr>
            <p:cNvSpPr/>
            <p:nvPr/>
          </p:nvSpPr>
          <p:spPr>
            <a:xfrm>
              <a:off x="7524396" y="3467574"/>
              <a:ext cx="362857" cy="259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FFC1D-2B66-D244-8B4B-3DF80D6C30CA}"/>
              </a:ext>
            </a:extLst>
          </p:cNvPr>
          <p:cNvSpPr/>
          <p:nvPr/>
        </p:nvSpPr>
        <p:spPr>
          <a:xfrm>
            <a:off x="6895761" y="5782668"/>
            <a:ext cx="4114799" cy="7850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Support multiple distance metrics (e.g., delay, physical distance)</a:t>
            </a:r>
            <a:endParaRPr lang="en-US" sz="28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35DE2-DF98-9B40-9976-8F9A9A874F35}"/>
              </a:ext>
            </a:extLst>
          </p:cNvPr>
          <p:cNvSpPr/>
          <p:nvPr/>
        </p:nvSpPr>
        <p:spPr>
          <a:xfrm>
            <a:off x="5521818" y="3639051"/>
            <a:ext cx="6255657" cy="413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Broadcast LANs modeled as node with zero-cost links</a:t>
            </a:r>
            <a:endParaRPr lang="en-US" sz="28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5E4D5-618A-0C42-9FC6-13D473F0E21C}"/>
              </a:ext>
            </a:extLst>
          </p:cNvPr>
          <p:cNvSpPr/>
          <p:nvPr/>
        </p:nvSpPr>
        <p:spPr>
          <a:xfrm>
            <a:off x="585107" y="66923"/>
            <a:ext cx="6480312" cy="426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Example of an Interior Gateway Protocol</a:t>
            </a:r>
          </a:p>
        </p:txBody>
      </p:sp>
    </p:spTree>
    <p:extLst>
      <p:ext uri="{BB962C8B-B14F-4D97-AF65-F5344CB8AC3E}">
        <p14:creationId xmlns:p14="http://schemas.microsoft.com/office/powerpoint/2010/main" val="27209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8F5-7B6E-43C0-BCB0-EB9B1538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64332"/>
            <a:ext cx="10515600" cy="1325563"/>
          </a:xfrm>
        </p:spPr>
        <p:txBody>
          <a:bodyPr/>
          <a:lstStyle/>
          <a:p>
            <a:r>
              <a:rPr lang="en-US" dirty="0"/>
              <a:t>What Else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DE07-A7B5-40EA-BCBB-C2CC98DD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161866"/>
            <a:ext cx="117384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link layer not enough for a world-wide </a:t>
            </a:r>
            <a:r>
              <a:rPr lang="en-US" i="1" dirty="0"/>
              <a:t>internet </a:t>
            </a:r>
            <a:r>
              <a:rPr lang="en-US" dirty="0"/>
              <a:t>(=network of networks)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Switches not built for large networks (e.g., hash table size)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Protocols tailored to physical medium:</a:t>
            </a:r>
            <a:br>
              <a:rPr lang="en-US" dirty="0"/>
            </a:br>
            <a:r>
              <a:rPr lang="en-US" dirty="0"/>
              <a:t>bad idea to use one such protocol for all types of networks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2723-233B-4DF3-8001-C54076E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F0927-EA95-4154-A8BF-2E8ABDCD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</a:t>
            </a:fld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78BB88-3F7F-5E4A-B824-19BC88CBF5BA}"/>
              </a:ext>
            </a:extLst>
          </p:cNvPr>
          <p:cNvSpPr/>
          <p:nvPr/>
        </p:nvSpPr>
        <p:spPr>
          <a:xfrm>
            <a:off x="741201" y="2068738"/>
            <a:ext cx="10964570" cy="5148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 err="1"/>
              <a:t>Hashmap</a:t>
            </a:r>
            <a:r>
              <a:rPr lang="en-US" sz="2800" dirty="0"/>
              <a:t> of all addresses requires very large memory. Searching memory reduces performance.</a:t>
            </a:r>
            <a:endParaRPr lang="LID4096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D4A249-10D0-4248-BA40-DDB53CA71252}"/>
              </a:ext>
            </a:extLst>
          </p:cNvPr>
          <p:cNvSpPr/>
          <p:nvPr/>
        </p:nvSpPr>
        <p:spPr>
          <a:xfrm>
            <a:off x="194144" y="5338171"/>
            <a:ext cx="3035285" cy="489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How to solve this?</a:t>
            </a:r>
            <a:endParaRPr lang="LID4096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4C8606-330E-FE43-BEC5-11A1DBF16121}"/>
              </a:ext>
            </a:extLst>
          </p:cNvPr>
          <p:cNvSpPr/>
          <p:nvPr/>
        </p:nvSpPr>
        <p:spPr>
          <a:xfrm>
            <a:off x="3260288" y="5338171"/>
            <a:ext cx="8737568" cy="489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Add new layer of abstraction: the Network Layer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465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58D6-67AB-4F74-8CC1-4BDBF8C5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68" y="95951"/>
            <a:ext cx="8255374" cy="1325563"/>
          </a:xfrm>
        </p:spPr>
        <p:txBody>
          <a:bodyPr>
            <a:normAutofit/>
          </a:bodyPr>
          <a:lstStyle/>
          <a:p>
            <a:r>
              <a:rPr lang="en-US" dirty="0"/>
              <a:t>Open Shortest Path First (OSPF)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E69D-0226-48AF-BCB4-C7B571FF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78" y="142151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Routing</a:t>
            </a:r>
            <a:r>
              <a:rPr lang="en-US" b="1" i="1" dirty="0"/>
              <a:t> within </a:t>
            </a:r>
            <a:r>
              <a:rPr lang="en-US" dirty="0"/>
              <a:t>an Autonomous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a </a:t>
            </a:r>
            <a:r>
              <a:rPr lang="en-US" b="1" i="1" dirty="0"/>
              <a:t>hierarchy</a:t>
            </a:r>
            <a:r>
              <a:rPr lang="en-US" dirty="0"/>
              <a:t> called</a:t>
            </a:r>
            <a:br>
              <a:rPr lang="en-US" dirty="0"/>
            </a:br>
            <a:r>
              <a:rPr lang="en-US" dirty="0"/>
              <a:t>“areas” to manage</a:t>
            </a:r>
            <a:br>
              <a:rPr lang="en-US" dirty="0"/>
            </a:br>
            <a:r>
              <a:rPr lang="en-US" dirty="0"/>
              <a:t>large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destinations not</a:t>
            </a:r>
            <a:br>
              <a:rPr lang="en-US" dirty="0"/>
            </a:br>
            <a:r>
              <a:rPr lang="en-US" dirty="0"/>
              <a:t>in area: go through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09EC-25DC-4A33-A5BA-8EF59F68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6096000" cy="365125"/>
          </a:xfrm>
        </p:spPr>
        <p:txBody>
          <a:bodyPr/>
          <a:lstStyle/>
          <a:p>
            <a:r>
              <a:rPr lang="en-US" dirty="0"/>
              <a:t>Tanenbaum, Andrew S., and David J. </a:t>
            </a:r>
            <a:r>
              <a:rPr lang="en-US" dirty="0" err="1"/>
              <a:t>Wetherall</a:t>
            </a:r>
            <a:r>
              <a:rPr lang="en-US" dirty="0"/>
              <a:t>. "Computer networks fifth edition.”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Pearson Education, Inc.</a:t>
            </a:r>
            <a:r>
              <a:rPr lang="en-US" dirty="0"/>
              <a:t> Prentice Hall, 2011.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E64AB-0A7B-46BA-BD74-20F55781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50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C2039-7D8F-47ED-8F0A-E7437A2A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10" y="2837544"/>
            <a:ext cx="7701180" cy="3232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39129E-4CF7-394B-9BA8-4B8239C8DB5C}"/>
              </a:ext>
            </a:extLst>
          </p:cNvPr>
          <p:cNvSpPr/>
          <p:nvPr/>
        </p:nvSpPr>
        <p:spPr>
          <a:xfrm>
            <a:off x="1483239" y="3568635"/>
            <a:ext cx="2920093" cy="7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Q: Why support hierarchical routing?</a:t>
            </a:r>
            <a:endParaRPr lang="LID4096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29F0A-D700-D349-BB42-5FC15EB370C8}"/>
              </a:ext>
            </a:extLst>
          </p:cNvPr>
          <p:cNvSpPr/>
          <p:nvPr/>
        </p:nvSpPr>
        <p:spPr>
          <a:xfrm>
            <a:off x="5565362" y="6070240"/>
            <a:ext cx="5400182" cy="413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All areas connected to Area 0 (backbone)</a:t>
            </a:r>
            <a:endParaRPr lang="en-US" sz="28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93ECD-5CEA-DC4E-B228-1D28D94F743D}"/>
              </a:ext>
            </a:extLst>
          </p:cNvPr>
          <p:cNvSpPr/>
          <p:nvPr/>
        </p:nvSpPr>
        <p:spPr>
          <a:xfrm>
            <a:off x="4155366" y="1908796"/>
            <a:ext cx="3290462" cy="1030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Area border router exchanges summarized routing info between areas</a:t>
            </a:r>
            <a:endParaRPr lang="en-US" sz="28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BEC1B-8659-4640-A7A8-8DA3B40BE939}"/>
              </a:ext>
            </a:extLst>
          </p:cNvPr>
          <p:cNvSpPr/>
          <p:nvPr/>
        </p:nvSpPr>
        <p:spPr>
          <a:xfrm>
            <a:off x="8588239" y="2048676"/>
            <a:ext cx="3498376" cy="750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Routers only know topology of the area they are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89A03-1217-614F-B415-BA2FCBB42581}"/>
              </a:ext>
            </a:extLst>
          </p:cNvPr>
          <p:cNvSpPr/>
          <p:nvPr/>
        </p:nvSpPr>
        <p:spPr>
          <a:xfrm>
            <a:off x="7445828" y="723837"/>
            <a:ext cx="4503648" cy="919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Boundary routers connect to another AS.</a:t>
            </a:r>
          </a:p>
          <a:p>
            <a:pPr algn="ctr"/>
            <a:r>
              <a:rPr lang="en-US" sz="2800" dirty="0"/>
              <a:t>Uses both an Interior and Exterior Gateway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70C7B-60AF-7D4A-9A65-C242F9912515}"/>
              </a:ext>
            </a:extLst>
          </p:cNvPr>
          <p:cNvSpPr/>
          <p:nvPr/>
        </p:nvSpPr>
        <p:spPr>
          <a:xfrm>
            <a:off x="585107" y="66923"/>
            <a:ext cx="6480312" cy="426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Example of an Interior Gateway Protocol</a:t>
            </a:r>
          </a:p>
        </p:txBody>
      </p:sp>
    </p:spTree>
    <p:extLst>
      <p:ext uri="{BB962C8B-B14F-4D97-AF65-F5344CB8AC3E}">
        <p14:creationId xmlns:p14="http://schemas.microsoft.com/office/powerpoint/2010/main" val="4045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B1F174-FFA9-4346-A843-71C7BCE6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29" y="2946400"/>
            <a:ext cx="7336825" cy="3184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EB66AB-CB1B-44CB-9980-DF3D50D1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95" y="136525"/>
            <a:ext cx="8165726" cy="1325563"/>
          </a:xfrm>
        </p:spPr>
        <p:txBody>
          <a:bodyPr>
            <a:normAutofit/>
          </a:bodyPr>
          <a:lstStyle/>
          <a:p>
            <a:r>
              <a:rPr lang="en-US" dirty="0"/>
              <a:t>Border Gateway Protocol (BGP)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9418-6898-4D4F-87FE-A993AB1A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5" y="1361168"/>
            <a:ext cx="7886700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Routing</a:t>
            </a:r>
            <a:r>
              <a:rPr lang="en-US" b="1" i="1" dirty="0"/>
              <a:t> between </a:t>
            </a:r>
            <a:r>
              <a:rPr lang="en-US" dirty="0"/>
              <a:t>(large) independent networks.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Supports arbitrary policies put in place by ISPs, companies, organizations,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1C956-8C37-4C3C-BF32-59ABA7B2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0914" y="6356350"/>
            <a:ext cx="6270172" cy="365125"/>
          </a:xfrm>
        </p:spPr>
        <p:txBody>
          <a:bodyPr/>
          <a:lstStyle/>
          <a:p>
            <a:r>
              <a:rPr lang="en-US" dirty="0"/>
              <a:t>Tanenbaum, Andrew S., and David J. </a:t>
            </a:r>
            <a:r>
              <a:rPr lang="en-US" dirty="0" err="1"/>
              <a:t>Wetherall</a:t>
            </a:r>
            <a:r>
              <a:rPr lang="en-US" dirty="0"/>
              <a:t>. "Computer networks fifth edition.”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Pearson Education, Inc.</a:t>
            </a:r>
            <a:r>
              <a:rPr lang="en-US" dirty="0"/>
              <a:t> Prentice Hall, 2011.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5DF8-5F86-42BC-B310-A30B0ED7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51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3ECF4-CEA3-41D3-AA08-B2E36F8766C5}"/>
              </a:ext>
            </a:extLst>
          </p:cNvPr>
          <p:cNvSpPr/>
          <p:nvPr/>
        </p:nvSpPr>
        <p:spPr>
          <a:xfrm>
            <a:off x="622944" y="1814942"/>
            <a:ext cx="7361083" cy="5748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Can you think of examples of such policies?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FAA08-CDBD-B549-98F1-85D6C3CBF227}"/>
              </a:ext>
            </a:extLst>
          </p:cNvPr>
          <p:cNvSpPr/>
          <p:nvPr/>
        </p:nvSpPr>
        <p:spPr>
          <a:xfrm>
            <a:off x="585107" y="66923"/>
            <a:ext cx="6480312" cy="426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Example of an Exterior Gateway Protocol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A503E-1192-9A42-9166-81B0E9C61B11}"/>
              </a:ext>
            </a:extLst>
          </p:cNvPr>
          <p:cNvSpPr/>
          <p:nvPr/>
        </p:nvSpPr>
        <p:spPr>
          <a:xfrm>
            <a:off x="68495" y="3904346"/>
            <a:ext cx="4492764" cy="4729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Autonomous Systems connect at IXPs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A4596-9438-C04B-915C-1A381E233FA8}"/>
              </a:ext>
            </a:extLst>
          </p:cNvPr>
          <p:cNvSpPr/>
          <p:nvPr/>
        </p:nvSpPr>
        <p:spPr>
          <a:xfrm>
            <a:off x="7517590" y="2473449"/>
            <a:ext cx="4492764" cy="4729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AS1 provides </a:t>
            </a:r>
            <a:r>
              <a:rPr lang="en-US" sz="2800" i="1" dirty="0"/>
              <a:t>transit service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BBE30-F80D-DA48-AAA0-B7BF51F33275}"/>
              </a:ext>
            </a:extLst>
          </p:cNvPr>
          <p:cNvGrpSpPr/>
          <p:nvPr/>
        </p:nvGrpSpPr>
        <p:grpSpPr>
          <a:xfrm>
            <a:off x="68495" y="5415821"/>
            <a:ext cx="10824476" cy="620033"/>
            <a:chOff x="68495" y="5415821"/>
            <a:chExt cx="10824476" cy="6200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0C6FAB-B2CC-7446-BE2C-664C21D30DD3}"/>
                </a:ext>
              </a:extLst>
            </p:cNvPr>
            <p:cNvSpPr/>
            <p:nvPr/>
          </p:nvSpPr>
          <p:spPr>
            <a:xfrm>
              <a:off x="1988456" y="5451477"/>
              <a:ext cx="8904515" cy="548723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ABC181-9798-EE4C-9A5A-FED7D0E62185}"/>
                </a:ext>
              </a:extLst>
            </p:cNvPr>
            <p:cNvSpPr/>
            <p:nvPr/>
          </p:nvSpPr>
          <p:spPr>
            <a:xfrm>
              <a:off x="68495" y="5415821"/>
              <a:ext cx="5051782" cy="6200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sz="2800" dirty="0"/>
                <a:t>Stub networks do not need BGP:</a:t>
              </a:r>
              <a:br>
                <a:rPr lang="en-US" sz="2800" dirty="0"/>
              </a:br>
              <a:r>
                <a:rPr lang="en-US" sz="2800" dirty="0"/>
                <a:t>only one way to send outgoing packets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0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66AB-CB1B-44CB-9980-DF3D50D1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95" y="136525"/>
            <a:ext cx="8165726" cy="1325563"/>
          </a:xfrm>
        </p:spPr>
        <p:txBody>
          <a:bodyPr>
            <a:normAutofit/>
          </a:bodyPr>
          <a:lstStyle/>
          <a:p>
            <a:r>
              <a:rPr lang="en-US" dirty="0"/>
              <a:t>Border Gateway Protocol (BGP)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9418-6898-4D4F-87FE-A993AB1A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5" y="1361168"/>
            <a:ext cx="7886700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Routing</a:t>
            </a:r>
            <a:r>
              <a:rPr lang="en-US" b="1" i="1" dirty="0"/>
              <a:t> between </a:t>
            </a:r>
            <a:r>
              <a:rPr lang="en-US" dirty="0"/>
              <a:t>(large) independent networks.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a </a:t>
            </a:r>
            <a:r>
              <a:rPr lang="en-US" b="1" i="1" dirty="0"/>
              <a:t>path vector</a:t>
            </a:r>
            <a:r>
              <a:rPr lang="en-US" dirty="0"/>
              <a:t> </a:t>
            </a:r>
            <a:r>
              <a:rPr lang="en-US" b="1" i="1" dirty="0"/>
              <a:t>protocol</a:t>
            </a:r>
            <a:br>
              <a:rPr lang="en-US" b="1" i="1" dirty="0"/>
            </a:br>
            <a:r>
              <a:rPr lang="en-US" dirty="0"/>
              <a:t>(form of </a:t>
            </a:r>
            <a:r>
              <a:rPr lang="en-US" b="1" i="1" dirty="0"/>
              <a:t>distance</a:t>
            </a:r>
            <a:br>
              <a:rPr lang="en-US" b="1" i="1" dirty="0"/>
            </a:br>
            <a:r>
              <a:rPr lang="en-US" b="1" i="1" dirty="0"/>
              <a:t>vector routing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1C956-8C37-4C3C-BF32-59ABA7B2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571" y="6356350"/>
            <a:ext cx="5950858" cy="365125"/>
          </a:xfrm>
        </p:spPr>
        <p:txBody>
          <a:bodyPr/>
          <a:lstStyle/>
          <a:p>
            <a:r>
              <a:rPr lang="en-US" dirty="0"/>
              <a:t>Tanenbaum, Andrew S., and David J. </a:t>
            </a:r>
            <a:r>
              <a:rPr lang="en-US" dirty="0" err="1"/>
              <a:t>Wetherall</a:t>
            </a:r>
            <a:r>
              <a:rPr lang="en-US" dirty="0"/>
              <a:t>. "Computer networks fifth edition.”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Pearson Education, Inc.</a:t>
            </a:r>
            <a:r>
              <a:rPr lang="en-US" dirty="0"/>
              <a:t> Prentice Hall, 2011.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5DF8-5F86-42BC-B310-A30B0ED7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52</a:t>
            </a:fld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FAA08-CDBD-B549-98F1-85D6C3CBF227}"/>
              </a:ext>
            </a:extLst>
          </p:cNvPr>
          <p:cNvSpPr/>
          <p:nvPr/>
        </p:nvSpPr>
        <p:spPr>
          <a:xfrm>
            <a:off x="585107" y="66923"/>
            <a:ext cx="6480312" cy="426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Example of an Exterior Gateway Protocol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FFD85-E5A7-8C4C-8418-5E4B1ABE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88974"/>
            <a:ext cx="7380514" cy="39351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F8EC3B-EFAF-D649-A8AA-6C2BBA52B49F}"/>
              </a:ext>
            </a:extLst>
          </p:cNvPr>
          <p:cNvSpPr txBox="1"/>
          <p:nvPr/>
        </p:nvSpPr>
        <p:spPr>
          <a:xfrm>
            <a:off x="305649" y="3779512"/>
            <a:ext cx="4044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Routing based on policies</a:t>
            </a:r>
          </a:p>
          <a:p>
            <a:r>
              <a:rPr lang="en-NL" sz="2800" dirty="0"/>
              <a:t>Examples:</a:t>
            </a:r>
          </a:p>
          <a:p>
            <a:pPr marL="457200" indent="-457200">
              <a:buAutoNum type="arabicPeriod"/>
            </a:pPr>
            <a:r>
              <a:rPr lang="en-NL" sz="2800" dirty="0"/>
              <a:t>Peer above transit</a:t>
            </a:r>
          </a:p>
          <a:p>
            <a:pPr marL="457200" indent="-457200">
              <a:buAutoNum type="arabicPeriod"/>
            </a:pPr>
            <a:r>
              <a:rPr lang="en-NL" sz="2800" dirty="0"/>
              <a:t>Hot potato routing</a:t>
            </a:r>
          </a:p>
          <a:p>
            <a:pPr marL="457200" indent="-457200">
              <a:buAutoNum type="arabicPeriod"/>
            </a:pPr>
            <a:r>
              <a:rPr lang="en-NL" sz="2800" dirty="0"/>
              <a:t>Shortest AS path</a:t>
            </a:r>
          </a:p>
          <a:p>
            <a:endParaRPr lang="en-NL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71840C-9EA8-A446-B5DE-2D0AA9EF8714}"/>
              </a:ext>
            </a:extLst>
          </p:cNvPr>
          <p:cNvGrpSpPr/>
          <p:nvPr/>
        </p:nvGrpSpPr>
        <p:grpSpPr>
          <a:xfrm>
            <a:off x="4572000" y="2383453"/>
            <a:ext cx="5283200" cy="853126"/>
            <a:chOff x="4572000" y="2383453"/>
            <a:chExt cx="5283200" cy="8531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DDBC25-FCC5-424B-9FEF-0CD98E95F867}"/>
                </a:ext>
              </a:extLst>
            </p:cNvPr>
            <p:cNvSpPr/>
            <p:nvPr/>
          </p:nvSpPr>
          <p:spPr>
            <a:xfrm>
              <a:off x="5509533" y="2789588"/>
              <a:ext cx="937532" cy="426563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98BFE1-0C15-364F-812E-13D8540E5B1E}"/>
                </a:ext>
              </a:extLst>
            </p:cNvPr>
            <p:cNvSpPr/>
            <p:nvPr/>
          </p:nvSpPr>
          <p:spPr>
            <a:xfrm>
              <a:off x="4572000" y="2383453"/>
              <a:ext cx="1875064" cy="4265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sz="2800" dirty="0"/>
                <a:t>Path Vectors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BA3B7B-B775-EA45-8EDF-4DA6DEE9231C}"/>
                </a:ext>
              </a:extLst>
            </p:cNvPr>
            <p:cNvSpPr/>
            <p:nvPr/>
          </p:nvSpPr>
          <p:spPr>
            <a:xfrm>
              <a:off x="7412264" y="2789587"/>
              <a:ext cx="937532" cy="426563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6F729-ED22-734C-905B-B110A6CC60BF}"/>
                </a:ext>
              </a:extLst>
            </p:cNvPr>
            <p:cNvSpPr/>
            <p:nvPr/>
          </p:nvSpPr>
          <p:spPr>
            <a:xfrm>
              <a:off x="9386207" y="2810016"/>
              <a:ext cx="468993" cy="426563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36130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67D7-8AE3-44A2-8722-BBAA732A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829" cy="1325563"/>
          </a:xfrm>
        </p:spPr>
        <p:txBody>
          <a:bodyPr/>
          <a:lstStyle/>
          <a:p>
            <a:r>
              <a:rPr lang="en-US" dirty="0"/>
              <a:t>Connecting Networks with Different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F3AE-A333-4F0C-B402-616A325C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source and destination networks use different protocols,</a:t>
            </a:r>
            <a:br>
              <a:rPr lang="en-US" dirty="0"/>
            </a:br>
            <a:r>
              <a:rPr lang="en-US" dirty="0"/>
              <a:t>they cannot communicate.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7BB9D-E75E-45BE-9677-F6025817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05AA-0FEC-48A6-8FF0-B9B776B5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53</a:t>
            </a:fld>
            <a:endParaRPr lang="LID4096"/>
          </a:p>
        </p:txBody>
      </p:sp>
      <p:pic>
        <p:nvPicPr>
          <p:cNvPr id="1028" name="Picture 4" descr="https://encrypted-tbn0.gstatic.com/images?q=tbn:ANd9GcQCagSZhCosK7RtJ7sbrrxU2VKI4ipD84QkKDS6neQKeDUeOf5s">
            <a:extLst>
              <a:ext uri="{FF2B5EF4-FFF2-40B4-BE49-F238E27FC236}">
                <a16:creationId xmlns:a16="http://schemas.microsoft.com/office/drawing/2014/main" id="{3C5D56E2-5C0E-4EFB-B5D1-943DA74B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08" y="38873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png;base64,iVBORw0KGgoAAAANSUhEUgAAAOEAAADhCAMAAAAJbSJIAAAAh1BMVEX///8AAAAqKir29vb6+vrv7+/j4+Pz8/O4uLjo6Oj7+/vQ0NDb29vV1dX09PTt7e2CgoJWVlYQEBCOjo7BwcGnp6c4ODhjY2MYGBjf39/JycmysrJ4eHglJSVdXV1ERERMTExoaGigoKBxcXExMTF+fn6WlpaMjIxAQEAUFBQeHh40NDRJSUkdgr7rAAAMjElEQVR4nO2d0XqqMAyAFRRBZKKATkAUUHSevf/zHZyTFJoiLTDnvv4X52I7lIa2SZqk3WAgkUgkEolEIpFIJBKJRCKRSCQSiUQikUgkEolEIpFIJBKJRCKRSF4CN0mSePFFZCeJ/+z+dIp/St+3y2GJ5UVxEuPZPWvPSFW9f0M2u/VGfXYf2zCfOfsa8W6sPWP67I6KMdr46+VD+b4G0ts8u7MCjNwsaiTeF4tk9OwO8xKk2+byXUmDZ3eZByOIL3zy5VycZ3e7MWp2+OCW78q6he2YjsxjeG9olaaZMepp3k/HGVOC3AIWXDAdtBBVOIZ1OtAfLNC0zqWcGDEu3HYVxVliwv+cJXZ0pqZyJDSKmv/J+KaHzJzNuxIuZ+PbuHgLWzeR/z/znKo5ybgt42imrxnyfXEOA+utA+FyNt4Ce8MycnT25JsHdlnn8mpU00bfWuIz9PT209U/odbvPfY39cOimqfSA5yvpZcfxocSHdtZI+u4Qlt2Ng1WgeqSjxx53ms285m+uJyjQNQFDvYK1uQha6rKNinxGM+bm8v3TSQykgFu3P/pHG2MQ3iQ4zEfee9DU6xkcw71Opo7eCuxx9HRHB3WE8dTp8pbj2EYJqf8n/hQO33PgblppF8NM8G+2HIXcu7fRx4xzTmeO5JjFyUwayaulyx2dULuT/rs0Roa6zH6bORZnEZNIycCjzIl3afluqJGZmYQ1mrahZ3UraSZl6KP7XWNT7zBwCvZmRPHkyUlPIwor2I+C1JUCd7Zpo6OL0rD+UQneuhzy2dU/Fguv638qJLSb5/M5/UuwfYcutRT/gm3frHJb2/Myvv5VrBb6YGCTzsrPNdKOQxLM8dirOCMW7r8Czvv5Uboz/lAxOpUihj6Q0vO51r9ugrGk+ujEw8dvsvKFpDvzaw0855NeNvQqVDCccb4r6PsuK8Vcu9Ymo4qp23MY92LF2rVBXLgHcGcqRtXe33Wmd9p42VxrX5FI4O7TBdw90ZWVtVyqYCAOfOE6vPRZffI8BO+EMs/D9v5PWSSUGs/5J6h36gzaoO4tetUsmH6adM4S6RbQp1K4oqGGa7csZh8V8YW1bNzvYs9MazHoep8ZynYK29PfcGUpR4aMj9RvTs/MDyj6cyp33ytB2L7Zi2l2xWxNBUs2rDbj71Hy8FN+3CppGKbyemGdva2iCsiwDyj5t3+oQ4cz/DQyyIRk0+16FDV+0JsKSMYR8oJtev04Mjy0SCWYidiATrVRDaTu0RMGhydChYpCXOCmBnqy20dMat1dbFpN1/JhGwNGy2geh3hm3HviHqfyskUDMu9JUgsLrW6j7wblFZdpvRn1Neo1b8EmmiwKlvQCnS/aWECa3ApW6RkpS/55pyr5vjWIU84He1hviC/l92YgP6cRdxhOsZDS0vhpMlgirwv/6q9Zu/HITUJF8bX3sjA07a7o2hpiKq5yPgpTpfpEvS9AWV3t56h+Ue6M/nqW5xELbJq0c5U/iokbNA9E3rqrHHrHuqiLuPId5BM98UW2UyK4If02+nupL6wvvNtzOWz/Z8rn5lgK6RM1iSxgmOmmHzphkOBOqfFebfKOKPnJVR2Qjpn1TixQqOhlRh7o/n4kTvkVYsSOI2ZPl210Ab45Fhw6KugYpHPot75aJyhe8BDLJ5OHPvY9NzGPA5oQjcgtHznM1y+VSjuDhsmVjTAaR8QAYdDh9tkzRkh/XWLwk/DjZEWee3DFOsWlpaoxWIkVhb8iZUCNcDky+0Dp8LycAmHq6B5QxojsXLkT6wAxzUWoQtn3A42M5r5ETZcjLgpHg5jq40xxjLOw8wQKGVhCZizbdJDk5GGaRtNoH3apeD+CMbsvNtV64sfFcZM8Irky4onL/mgX9+sHNH9X9FElHtUml0JNhxr3KyJFqDaUxFKrFSoDOGnI15nWDSy//L5zUqQcM2y/hPfRufnXiixUsU4lNtsE8IuHL7lze+YVUKQZ3T2G4GNqqiV1020ktwHhkG7NsGTXN9U+ySoqMaQeoGaRGjoZS2YWKGYwWI5m23jSxp08O4KuZXpp1TmSIZbv32bdE8ZD17QPr40ha04eOuVUfwgyt+0GC8pTwUTKxhzcJC2HTRHDCJ4atWihOg2/dQZ6pwtlbTTMxwBNN3FaaZ5XDR3BC3oRuWZqARj1cCt+8dCPPKJQpQ+f3bR3pTwTAlFMXcqyjLN0NDSYe11HWrWofVuomgbMIGkK6JWFQ7G1nE7Py42gZjWuqM4NuwQL6Wf0xn7Copj9nCGygBL1FWg0AXnqxyIqjnrcJVPPLGSD5TJHB6w9quW2XgA3Jhl5TfVKiNg4bWwDqP0YjMlhHe0CfyVIYJZ1cNCVKHR7UNELba2oy8/ijkB4+Itn53lqwcDWNtR9VeThNpAfB5bZFrH7i22xNKSKryny4S1XliGLf3m8hmSrXhiJce6Z8aZ4wPbpn1nqzBnDIYhprXH3CtkXIY1B1YeYsKGOWI0o4LPzXVS4iFg9c/YDNRcZ389FZ754gbqzU+I7bXDMDPgc287zilBXAuf/aqWY7RQn3pccucZa4woMV6IvwsFBrHT6X/ntKj4gAxDQGybuk57EoHh7g/Q0o4DI1FjgFLbdd4LsPrnTgdxbNrIfnmH2xvCMHdoC7+Zw+s7nB+ai9ep42XcI6Jwo7s+FK3DVIo78uhVX2eVleISmhA+6M5hI5qH93dyTcgkQE4Lf/OOCqCCz33oo/yHWOUd2ForwSu9bmxRbUbEU/qpryCiI22b0sL6I/QrTI+MwGE7d1IDS0GER9oNos84BQM5DtSaqzDofZXIEGZLuA3VSHD5LrtgUOxS1tijEGroxem4QpxAEjmUk7uem1k8RFkd3TcQYYn5bITPwd4dtwV02aeAB6qZJ8bhvOj0pZ2Tu+lfYooGhlDkNE/TPhbO8QevPZr7GSMYfonv9+EUmuSCjNEYTEvY490y4NlHPEFQ1XfWjHMGW9sqwo1F61ioHkr/lD5LDSEWi9tkFD+LmKbdM2C4jGKZY151XDwTdyAIG3ZIisEm2zIt37l8OhGO9iE5cB2WcAcHXmoA1+3xcldVP2ae+10qdnWew1UCiAwQCzt0JAoL6GPtDT1jbePVXEx1WXi0VwIuC90ecXSz7/udiBqwjCHibOYHaU0t6XJvo4sYdqDUr1T4HedlJPxMCJW/Tqr71I3vet6+9nKBrR3gNwRAVfue+p0Js73/muaA7O7uZCf6N8npZC9WD+4U2+nMska3cEspZTmCmXPu/561TcWwLe93TT0+B3qx6+rYoIqV8tnA02BGGbuEVcr3iNBXa78/jFO1ConM0fblc5OMmxTdl1l+NDg3DTuXqs9GhIj6Pfpyh1PEbWQ3qYKCGoB1dahhdJWOD9exaC7i+7/01FD5WUU5M+VYQ6Gz81OHJ5qJuIuSoOYofgW/0MLVCQ1+1OWnjr9cb8PBi5phOu093eLKQoFTX1UmMIRxPwcIcebuES1dy4nWnjXjDRVBOHZXeRSKkzj2M52gjt20UoxxSNf62JiIxBiMYnO4qDiD4N52nW1qjHe07WPbXanGkhB2HMsfHsKOgZsmKgF1WPCdVHg9D5CwPBtMcONfewjBMTuUjPqUyDb1fdK1XyaFPtmVAvoWlEiIhWh/DeNi9+CQHg2R0uO7duz3Ac51abXNuCNfv5YxLiE4bMt+sk0/R+E6lG7qGT/JYesDUDSkKiVOb/3Qtqk/CklS8vAZBC/CVx9CkJC0CYTP/RO3IvTK7C7KhVQ0RLbppf/qxpXCcyEvk4TCBLxw4aU4YbIQPvdPRNj6BYwC/IwoD2p/HvPpLBEJYQhXL+6wDUilCaNFXJXw6g7bYIAWYYDP/d7fBU8/RpE7U4r5SNwRQh0PeEGKGM2q+BFxeuvVfe4rRQ2mcv+J9gsibB3i0Ql84gTn6ytSUsK7oplD8CLs6E+aPBVI0t+XHAzh8vXdmQFZSfL9gw3UYcZ/YZJOCsOw//4JkfZ57SDpN+C9hLcfEJZC/PrE30S1CIOoS+i5wuunAP/sFiolElrhk7vWEU5Jwilxswhy2PEVAfdllUs4Im8t6faE4dMgijByO0EK+P7yAbYbflGzphtJ6dz035ijpG2wy0nzPxC7uKEPcagK21dlgv8Nwx7PVPw0G/yAnv0XthQ3cAn/zggyJPwza/DKG3JB9V8awUGlrPrKyv1bAhIW/wtF/wt73jLkJbd70b/28KspzqYqvZ2cfDpZdNn+W5z+4vAVBOxzGBKJRCKRSCQSiUQikUgkEolEIpFImvEfFe22EQxOmiEAAAAASUVORK5CYII=">
            <a:extLst>
              <a:ext uri="{FF2B5EF4-FFF2-40B4-BE49-F238E27FC236}">
                <a16:creationId xmlns:a16="http://schemas.microsoft.com/office/drawing/2014/main" id="{14276511-4ACF-4E4A-97A1-13ED26C6CC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airplane icon">
            <a:extLst>
              <a:ext uri="{FF2B5EF4-FFF2-40B4-BE49-F238E27FC236}">
                <a16:creationId xmlns:a16="http://schemas.microsoft.com/office/drawing/2014/main" id="{156DB09F-44A0-496F-9C0B-BCFA275A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69" y="4294860"/>
            <a:ext cx="2382341" cy="13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57215-FDB7-4E6D-B7D8-EFA4ACBC8C13}"/>
              </a:ext>
            </a:extLst>
          </p:cNvPr>
          <p:cNvSpPr txBox="1"/>
          <p:nvPr/>
        </p:nvSpPr>
        <p:spPr>
          <a:xfrm>
            <a:off x="1967864" y="3258235"/>
            <a:ext cx="221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A:</a:t>
            </a:r>
          </a:p>
          <a:p>
            <a:pPr algn="ctr"/>
            <a:r>
              <a:rPr lang="en-US" dirty="0"/>
              <a:t>Uses ‘cars’ protocol.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FBB3F-5E54-4B6C-9034-235D9E2308C6}"/>
              </a:ext>
            </a:extLst>
          </p:cNvPr>
          <p:cNvSpPr txBox="1"/>
          <p:nvPr/>
        </p:nvSpPr>
        <p:spPr>
          <a:xfrm>
            <a:off x="7702021" y="3258235"/>
            <a:ext cx="248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C:</a:t>
            </a:r>
          </a:p>
          <a:p>
            <a:pPr algn="ctr"/>
            <a:r>
              <a:rPr lang="en-US" dirty="0"/>
              <a:t>Uses ‘planes’ protocol.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BC9B3-686D-4C96-99DB-B359BA7814DD}"/>
              </a:ext>
            </a:extLst>
          </p:cNvPr>
          <p:cNvSpPr txBox="1"/>
          <p:nvPr/>
        </p:nvSpPr>
        <p:spPr>
          <a:xfrm>
            <a:off x="4834942" y="3258235"/>
            <a:ext cx="221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B:</a:t>
            </a:r>
          </a:p>
          <a:p>
            <a:pPr algn="ctr"/>
            <a:r>
              <a:rPr lang="en-US" dirty="0"/>
              <a:t>Uses ‘boats’ protocol.</a:t>
            </a:r>
          </a:p>
        </p:txBody>
      </p:sp>
      <p:pic>
        <p:nvPicPr>
          <p:cNvPr id="1036" name="Picture 12" descr="http://cdn.onlinewebfonts.com/svg/img_538838.png">
            <a:extLst>
              <a:ext uri="{FF2B5EF4-FFF2-40B4-BE49-F238E27FC236}">
                <a16:creationId xmlns:a16="http://schemas.microsoft.com/office/drawing/2014/main" id="{BE44F93C-4063-48F4-B314-09FAD9B1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0237" y="4564472"/>
            <a:ext cx="2666726" cy="77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3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" descr="https://encrypted-tbn0.gstatic.com/images?q=tbn:ANd9GcQCagSZhCosK7RtJ7sbrrxU2VKI4ipD84QkKDS6neQKeDUeOf5s">
            <a:extLst>
              <a:ext uri="{FF2B5EF4-FFF2-40B4-BE49-F238E27FC236}">
                <a16:creationId xmlns:a16="http://schemas.microsoft.com/office/drawing/2014/main" id="{7A4592C9-08A8-429F-9B5B-E0218E8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4949">
            <a:off x="8552432" y="4151833"/>
            <a:ext cx="531475" cy="5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s://encrypted-tbn0.gstatic.com/images?q=tbn:ANd9GcQCagSZhCosK7RtJ7sbrrxU2VKI4ipD84QkKDS6neQKeDUeOf5s">
            <a:extLst>
              <a:ext uri="{FF2B5EF4-FFF2-40B4-BE49-F238E27FC236}">
                <a16:creationId xmlns:a16="http://schemas.microsoft.com/office/drawing/2014/main" id="{7AA5DF12-8AAE-4011-B8D5-A0B5DC14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9791">
            <a:off x="2925279" y="4216633"/>
            <a:ext cx="531475" cy="5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60451C-9EE5-4B5D-8587-42B62F7F86D5}"/>
              </a:ext>
            </a:extLst>
          </p:cNvPr>
          <p:cNvSpPr/>
          <p:nvPr/>
        </p:nvSpPr>
        <p:spPr>
          <a:xfrm>
            <a:off x="3493477" y="4557093"/>
            <a:ext cx="5081954" cy="17095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Network type 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D83EC-FD5C-4484-A36F-E98B644C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6441-662A-432C-8279-845CEE87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 intermediate network uses different protocols,</a:t>
            </a:r>
            <a:br>
              <a:rPr lang="en-US" dirty="0"/>
            </a:br>
            <a:r>
              <a:rPr lang="en-US" dirty="0"/>
              <a:t>they can communicate by tunneling.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2B9E8-3CAE-424E-9E8C-5BB97C03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9916-21E5-4D79-8E30-E0886217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54</a:t>
            </a:fld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371AA-83D4-4AC6-BDEA-F2033B5320F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333486" y="3948542"/>
            <a:ext cx="1127008" cy="1495404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43615D-536A-489E-89A4-54EF1A649B9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46866" y="4001294"/>
            <a:ext cx="1139241" cy="1442652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1D2D78-6FA9-4639-B80F-B903AAD138C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4475338" y="5443947"/>
            <a:ext cx="570021" cy="259765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A52768-EDDC-4179-830E-6750B7B2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07" y="3679241"/>
            <a:ext cx="498359" cy="6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1DB7C-EB17-4609-9091-A6F862FBB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5047570"/>
            <a:ext cx="789231" cy="792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D132A-AF00-479E-902F-EB9F0FDF1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22" y="5041426"/>
            <a:ext cx="801464" cy="805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A27EE-1B55-4EC5-96C0-7F76F671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495" y="3626489"/>
            <a:ext cx="498359" cy="6441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E8B485-1762-4797-9A07-1ED18C275F1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33486" y="3948542"/>
            <a:ext cx="1127008" cy="1495404"/>
          </a:xfrm>
          <a:prstGeom prst="line">
            <a:avLst/>
          </a:prstGeom>
          <a:ln w="285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A930D3-0FBA-4377-95CB-36D9F14DEA8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46866" y="4001294"/>
            <a:ext cx="1139241" cy="1442653"/>
          </a:xfrm>
          <a:prstGeom prst="line">
            <a:avLst/>
          </a:prstGeom>
          <a:ln w="2857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882026-996E-4C2D-BC1B-208392A32CAF}"/>
              </a:ext>
            </a:extLst>
          </p:cNvPr>
          <p:cNvSpPr txBox="1"/>
          <p:nvPr/>
        </p:nvSpPr>
        <p:spPr>
          <a:xfrm>
            <a:off x="1849278" y="3315187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3CEB20-D6A1-4127-8D2F-A49BAD7E1A4D}"/>
              </a:ext>
            </a:extLst>
          </p:cNvPr>
          <p:cNvSpPr txBox="1"/>
          <p:nvPr/>
        </p:nvSpPr>
        <p:spPr>
          <a:xfrm>
            <a:off x="9091975" y="3262435"/>
            <a:ext cx="127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5093A4-5B06-4ECD-9D57-282F98A779C9}"/>
              </a:ext>
            </a:extLst>
          </p:cNvPr>
          <p:cNvSpPr/>
          <p:nvPr/>
        </p:nvSpPr>
        <p:spPr>
          <a:xfrm>
            <a:off x="7406051" y="2813540"/>
            <a:ext cx="3059722" cy="34452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Network type 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1ED526-44A3-453E-BA58-BDFA875CC9B9}"/>
              </a:ext>
            </a:extLst>
          </p:cNvPr>
          <p:cNvSpPr/>
          <p:nvPr/>
        </p:nvSpPr>
        <p:spPr>
          <a:xfrm>
            <a:off x="1849277" y="2866293"/>
            <a:ext cx="2892708" cy="34003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Network type 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395060-D2BA-4506-A57D-AD0EE4B7C4D7}"/>
              </a:ext>
            </a:extLst>
          </p:cNvPr>
          <p:cNvCxnSpPr>
            <a:cxnSpLocks/>
            <a:stCxn id="38" idx="1"/>
            <a:endCxn id="10" idx="0"/>
          </p:cNvCxnSpPr>
          <p:nvPr/>
        </p:nvCxnSpPr>
        <p:spPr>
          <a:xfrm flipH="1">
            <a:off x="4080722" y="3961341"/>
            <a:ext cx="779190" cy="108622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E70D27-C72E-4231-A512-3E09DC593267}"/>
              </a:ext>
            </a:extLst>
          </p:cNvPr>
          <p:cNvCxnSpPr>
            <a:cxnSpLocks/>
            <a:stCxn id="38" idx="3"/>
            <a:endCxn id="11" idx="0"/>
          </p:cNvCxnSpPr>
          <p:nvPr/>
        </p:nvCxnSpPr>
        <p:spPr>
          <a:xfrm>
            <a:off x="7332088" y="3961341"/>
            <a:ext cx="600666" cy="1080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5BB16D3E-B67D-496E-9DA2-258FF08C8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8" y="5301191"/>
            <a:ext cx="801464" cy="8050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B4C6F9C-44E7-4B70-8D4D-E46F5481E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27" y="4762759"/>
            <a:ext cx="801464" cy="80504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2462FD-A006-445F-A5C2-AF5C44C7FA5C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46823" y="5411875"/>
            <a:ext cx="330753" cy="291836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910A50-B625-473E-8B12-5862588BB99A}"/>
              </a:ext>
            </a:extLst>
          </p:cNvPr>
          <p:cNvCxnSpPr>
            <a:cxnSpLocks/>
          </p:cNvCxnSpPr>
          <p:nvPr/>
        </p:nvCxnSpPr>
        <p:spPr>
          <a:xfrm>
            <a:off x="7075298" y="5301190"/>
            <a:ext cx="443104" cy="170088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B91C8-8121-477F-8B65-22999F0B8482}"/>
              </a:ext>
            </a:extLst>
          </p:cNvPr>
          <p:cNvGrpSpPr/>
          <p:nvPr/>
        </p:nvGrpSpPr>
        <p:grpSpPr>
          <a:xfrm rot="20860782">
            <a:off x="3894123" y="4895695"/>
            <a:ext cx="976163" cy="564455"/>
            <a:chOff x="2178252" y="4829671"/>
            <a:chExt cx="1234391" cy="713772"/>
          </a:xfrm>
        </p:grpSpPr>
        <p:pic>
          <p:nvPicPr>
            <p:cNvPr id="65" name="Picture 12" descr="http://cdn.onlinewebfonts.com/svg/img_538838.png">
              <a:extLst>
                <a:ext uri="{FF2B5EF4-FFF2-40B4-BE49-F238E27FC236}">
                  <a16:creationId xmlns:a16="http://schemas.microsoft.com/office/drawing/2014/main" id="{EE0862F0-A339-4269-85BF-1EA9B7F0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78252" y="5185770"/>
              <a:ext cx="1234391" cy="35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encrypted-tbn0.gstatic.com/images?q=tbn:ANd9GcQCagSZhCosK7RtJ7sbrrxU2VKI4ipD84QkKDS6neQKeDUeOf5s">
              <a:extLst>
                <a:ext uri="{FF2B5EF4-FFF2-40B4-BE49-F238E27FC236}">
                  <a16:creationId xmlns:a16="http://schemas.microsoft.com/office/drawing/2014/main" id="{0402B74B-3D26-4931-B14E-DA37D71A6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34310">
              <a:off x="2302889" y="4829671"/>
              <a:ext cx="680169" cy="680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D9D2B4-B144-4E05-81BC-C5E1AD8F7CEF}"/>
              </a:ext>
            </a:extLst>
          </p:cNvPr>
          <p:cNvGrpSpPr/>
          <p:nvPr/>
        </p:nvGrpSpPr>
        <p:grpSpPr>
          <a:xfrm>
            <a:off x="6148025" y="5491237"/>
            <a:ext cx="976163" cy="564455"/>
            <a:chOff x="2178252" y="4829671"/>
            <a:chExt cx="1234391" cy="713772"/>
          </a:xfrm>
        </p:grpSpPr>
        <p:pic>
          <p:nvPicPr>
            <p:cNvPr id="69" name="Picture 12" descr="http://cdn.onlinewebfonts.com/svg/img_538838.png">
              <a:extLst>
                <a:ext uri="{FF2B5EF4-FFF2-40B4-BE49-F238E27FC236}">
                  <a16:creationId xmlns:a16="http://schemas.microsoft.com/office/drawing/2014/main" id="{2518F528-F1FF-4EEC-880E-86A91CA07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78252" y="5185770"/>
              <a:ext cx="1234391" cy="35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https://encrypted-tbn0.gstatic.com/images?q=tbn:ANd9GcQCagSZhCosK7RtJ7sbrrxU2VKI4ipD84QkKDS6neQKeDUeOf5s">
              <a:extLst>
                <a:ext uri="{FF2B5EF4-FFF2-40B4-BE49-F238E27FC236}">
                  <a16:creationId xmlns:a16="http://schemas.microsoft.com/office/drawing/2014/main" id="{D4773A9F-3C79-4FAF-ACD5-FBCD70751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34310">
              <a:off x="2302889" y="4829671"/>
              <a:ext cx="680169" cy="680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6C308C9-18A3-4A45-98D7-A815FF27540A}"/>
              </a:ext>
            </a:extLst>
          </p:cNvPr>
          <p:cNvSpPr/>
          <p:nvPr/>
        </p:nvSpPr>
        <p:spPr>
          <a:xfrm>
            <a:off x="7309416" y="230190"/>
            <a:ext cx="3062532" cy="14116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name a (dis)advantage?</a:t>
            </a:r>
            <a:endParaRPr lang="LID4096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045212-FC4A-43C5-87B1-76380BF012C4}"/>
              </a:ext>
            </a:extLst>
          </p:cNvPr>
          <p:cNvSpPr/>
          <p:nvPr/>
        </p:nvSpPr>
        <p:spPr>
          <a:xfrm>
            <a:off x="4652011" y="241831"/>
            <a:ext cx="2472176" cy="14116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Used to route IPv6 packets over IPv4 networks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88624A-3826-40EC-8C89-424E1603FD40}"/>
              </a:ext>
            </a:extLst>
          </p:cNvPr>
          <p:cNvSpPr/>
          <p:nvPr/>
        </p:nvSpPr>
        <p:spPr>
          <a:xfrm>
            <a:off x="4859912" y="3505112"/>
            <a:ext cx="2472176" cy="91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Routers support both types of network!</a:t>
            </a:r>
          </a:p>
        </p:txBody>
      </p:sp>
    </p:spTree>
    <p:extLst>
      <p:ext uri="{BB962C8B-B14F-4D97-AF65-F5344CB8AC3E}">
        <p14:creationId xmlns:p14="http://schemas.microsoft.com/office/powerpoint/2010/main" val="11856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CBD0-F622-40AF-89DA-38CC7472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as usual</a:t>
            </a:r>
            <a:br>
              <a:rPr lang="en-US" dirty="0"/>
            </a:br>
            <a:r>
              <a:rPr lang="en-US" dirty="0"/>
              <a:t>Packets in packets in packets in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8332-81ED-41BB-82BD-85D481BD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48885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wrapped in headers from multiple networking layers.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39037-B76E-4BC4-A38C-E47C548D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F0A8F-FAAE-4DC4-8DF2-64E39C2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55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3D47F1-6A28-4B6D-8EAA-4CE8680B4B3E}"/>
              </a:ext>
            </a:extLst>
          </p:cNvPr>
          <p:cNvGrpSpPr/>
          <p:nvPr/>
        </p:nvGrpSpPr>
        <p:grpSpPr>
          <a:xfrm>
            <a:off x="8240506" y="2863189"/>
            <a:ext cx="1798845" cy="3192622"/>
            <a:chOff x="7084381" y="2002782"/>
            <a:chExt cx="1329116" cy="23589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F947DA-7C1D-4B52-9F5A-EB0F1797825B}"/>
                </a:ext>
              </a:extLst>
            </p:cNvPr>
            <p:cNvSpPr/>
            <p:nvPr/>
          </p:nvSpPr>
          <p:spPr>
            <a:xfrm>
              <a:off x="7084382" y="3976710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Physical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A4916-2E8B-4F67-B648-EBFE32878370}"/>
                </a:ext>
              </a:extLst>
            </p:cNvPr>
            <p:cNvSpPr/>
            <p:nvPr/>
          </p:nvSpPr>
          <p:spPr>
            <a:xfrm>
              <a:off x="7084382" y="3242784"/>
              <a:ext cx="1329115" cy="7044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link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F0F138-E3CA-4441-814B-E777DF861440}"/>
                </a:ext>
              </a:extLst>
            </p:cNvPr>
            <p:cNvSpPr/>
            <p:nvPr/>
          </p:nvSpPr>
          <p:spPr>
            <a:xfrm>
              <a:off x="7166534" y="3518885"/>
              <a:ext cx="1164807" cy="356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Medium Access Control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DA30C-93B0-42DA-9476-34C5C5F463AF}"/>
                </a:ext>
              </a:extLst>
            </p:cNvPr>
            <p:cNvSpPr/>
            <p:nvPr/>
          </p:nvSpPr>
          <p:spPr>
            <a:xfrm>
              <a:off x="7084382" y="2828259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Network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FF2F17-2B48-4A6D-B93D-AB1335998287}"/>
                </a:ext>
              </a:extLst>
            </p:cNvPr>
            <p:cNvSpPr/>
            <p:nvPr/>
          </p:nvSpPr>
          <p:spPr>
            <a:xfrm>
              <a:off x="7084381" y="2417307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Transport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BD365A-5671-4477-B47C-E8F8E3863769}"/>
                </a:ext>
              </a:extLst>
            </p:cNvPr>
            <p:cNvSpPr/>
            <p:nvPr/>
          </p:nvSpPr>
          <p:spPr>
            <a:xfrm>
              <a:off x="7084381" y="2002782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Application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8AB8DF8-C6C5-432B-BE83-DF31CEF87D5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039351" y="5795273"/>
            <a:ext cx="199849" cy="5166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F1982E-2CCA-4159-A389-20D7B39AD5BC}"/>
              </a:ext>
            </a:extLst>
          </p:cNvPr>
          <p:cNvSpPr txBox="1"/>
          <p:nvPr/>
        </p:nvSpPr>
        <p:spPr>
          <a:xfrm>
            <a:off x="10139274" y="5532845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LID4096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50C5A8-2414-4C65-AA22-C746A9346F78}"/>
              </a:ext>
            </a:extLst>
          </p:cNvPr>
          <p:cNvGrpSpPr/>
          <p:nvPr/>
        </p:nvGrpSpPr>
        <p:grpSpPr>
          <a:xfrm>
            <a:off x="4038647" y="3523820"/>
            <a:ext cx="2332883" cy="441532"/>
            <a:chOff x="1664413" y="3791950"/>
            <a:chExt cx="1460967" cy="3769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546F36-CA89-4D4D-AD16-16E7D6C8558B}"/>
                </a:ext>
              </a:extLst>
            </p:cNvPr>
            <p:cNvSpPr/>
            <p:nvPr/>
          </p:nvSpPr>
          <p:spPr>
            <a:xfrm>
              <a:off x="1664413" y="3791950"/>
              <a:ext cx="321725" cy="376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  <a:endParaRPr lang="LID4096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6E6396-D78D-4654-8D4B-5D1791738889}"/>
                </a:ext>
              </a:extLst>
            </p:cNvPr>
            <p:cNvSpPr/>
            <p:nvPr/>
          </p:nvSpPr>
          <p:spPr>
            <a:xfrm>
              <a:off x="1986139" y="3791950"/>
              <a:ext cx="1139241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30E6AF-522F-460E-B71A-DD1BE23CD6E7}"/>
              </a:ext>
            </a:extLst>
          </p:cNvPr>
          <p:cNvGrpSpPr/>
          <p:nvPr/>
        </p:nvGrpSpPr>
        <p:grpSpPr>
          <a:xfrm>
            <a:off x="3523492" y="4270439"/>
            <a:ext cx="2848039" cy="441532"/>
            <a:chOff x="1341797" y="3791950"/>
            <a:chExt cx="1783583" cy="3769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C2E00-65D4-4DBE-8362-CA8095C84141}"/>
                </a:ext>
              </a:extLst>
            </p:cNvPr>
            <p:cNvSpPr/>
            <p:nvPr/>
          </p:nvSpPr>
          <p:spPr>
            <a:xfrm>
              <a:off x="1341797" y="3791950"/>
              <a:ext cx="321725" cy="376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  <a:endParaRPr lang="LID4096" sz="2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CA5F0A-7133-4B4E-AEC1-F008F43F99C3}"/>
                </a:ext>
              </a:extLst>
            </p:cNvPr>
            <p:cNvSpPr/>
            <p:nvPr/>
          </p:nvSpPr>
          <p:spPr>
            <a:xfrm>
              <a:off x="1986139" y="3791950"/>
              <a:ext cx="1139241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283CD7-5B3E-45A3-8842-826D5E94D22F}"/>
                </a:ext>
              </a:extLst>
            </p:cNvPr>
            <p:cNvSpPr/>
            <p:nvPr/>
          </p:nvSpPr>
          <p:spPr>
            <a:xfrm>
              <a:off x="1664413" y="3791950"/>
              <a:ext cx="321725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503EDA-013D-47C0-A057-5653E31AE849}"/>
              </a:ext>
            </a:extLst>
          </p:cNvPr>
          <p:cNvGrpSpPr/>
          <p:nvPr/>
        </p:nvGrpSpPr>
        <p:grpSpPr>
          <a:xfrm>
            <a:off x="3008335" y="5017059"/>
            <a:ext cx="3868076" cy="441532"/>
            <a:chOff x="1019181" y="3791950"/>
            <a:chExt cx="2422381" cy="3769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4C320E-C861-4316-AEB5-C337713FE1AB}"/>
                </a:ext>
              </a:extLst>
            </p:cNvPr>
            <p:cNvSpPr/>
            <p:nvPr/>
          </p:nvSpPr>
          <p:spPr>
            <a:xfrm>
              <a:off x="3119837" y="3791950"/>
              <a:ext cx="321725" cy="37690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LID4096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A5FF31-3619-4E6E-8774-46359648B709}"/>
                </a:ext>
              </a:extLst>
            </p:cNvPr>
            <p:cNvSpPr/>
            <p:nvPr/>
          </p:nvSpPr>
          <p:spPr>
            <a:xfrm>
              <a:off x="1019181" y="3791950"/>
              <a:ext cx="321725" cy="376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  <a:endParaRPr lang="LID4096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27A171-8929-4DDB-BD75-93B35F2FF535}"/>
                </a:ext>
              </a:extLst>
            </p:cNvPr>
            <p:cNvSpPr/>
            <p:nvPr/>
          </p:nvSpPr>
          <p:spPr>
            <a:xfrm>
              <a:off x="1986139" y="3791950"/>
              <a:ext cx="1139241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765508-830B-4253-AEBE-EFE6B52F83A7}"/>
                </a:ext>
              </a:extLst>
            </p:cNvPr>
            <p:cNvSpPr/>
            <p:nvPr/>
          </p:nvSpPr>
          <p:spPr>
            <a:xfrm>
              <a:off x="1664413" y="3791950"/>
              <a:ext cx="321725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5BDF6F-8523-41F6-A0DB-07C18406AF58}"/>
                </a:ext>
              </a:extLst>
            </p:cNvPr>
            <p:cNvSpPr/>
            <p:nvPr/>
          </p:nvSpPr>
          <p:spPr>
            <a:xfrm>
              <a:off x="1335363" y="3791950"/>
              <a:ext cx="321725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6DA50-4B03-414C-905C-8E0EAA4892CF}"/>
              </a:ext>
            </a:extLst>
          </p:cNvPr>
          <p:cNvSpPr/>
          <p:nvPr/>
        </p:nvSpPr>
        <p:spPr>
          <a:xfrm>
            <a:off x="4552381" y="2777201"/>
            <a:ext cx="1819149" cy="441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544503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CBD0-F622-40AF-89DA-38CC7472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Tunneling</a:t>
            </a:r>
            <a:br>
              <a:rPr lang="en-US" dirty="0"/>
            </a:br>
            <a:r>
              <a:rPr lang="en-US" dirty="0"/>
              <a:t>Packets in packets in packets in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8332-81ED-41BB-82BD-85D481BD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48885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wrapped in headers from multiple networking layers.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39037-B76E-4BC4-A38C-E47C548D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F0A8F-FAAE-4DC4-8DF2-64E39C2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3D47F1-6A28-4B6D-8EAA-4CE8680B4B3E}"/>
              </a:ext>
            </a:extLst>
          </p:cNvPr>
          <p:cNvGrpSpPr/>
          <p:nvPr/>
        </p:nvGrpSpPr>
        <p:grpSpPr>
          <a:xfrm>
            <a:off x="8240506" y="2863189"/>
            <a:ext cx="1798845" cy="3192622"/>
            <a:chOff x="7084381" y="2002782"/>
            <a:chExt cx="1329116" cy="23589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F947DA-7C1D-4B52-9F5A-EB0F1797825B}"/>
                </a:ext>
              </a:extLst>
            </p:cNvPr>
            <p:cNvSpPr/>
            <p:nvPr/>
          </p:nvSpPr>
          <p:spPr>
            <a:xfrm>
              <a:off x="7084382" y="3976710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Physical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A4916-2E8B-4F67-B648-EBFE32878370}"/>
                </a:ext>
              </a:extLst>
            </p:cNvPr>
            <p:cNvSpPr/>
            <p:nvPr/>
          </p:nvSpPr>
          <p:spPr>
            <a:xfrm>
              <a:off x="7084382" y="3242784"/>
              <a:ext cx="1329115" cy="7044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link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F0F138-E3CA-4441-814B-E777DF861440}"/>
                </a:ext>
              </a:extLst>
            </p:cNvPr>
            <p:cNvSpPr/>
            <p:nvPr/>
          </p:nvSpPr>
          <p:spPr>
            <a:xfrm>
              <a:off x="7166534" y="3518885"/>
              <a:ext cx="1164807" cy="356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Medium Access Control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DA30C-93B0-42DA-9476-34C5C5F463AF}"/>
                </a:ext>
              </a:extLst>
            </p:cNvPr>
            <p:cNvSpPr/>
            <p:nvPr/>
          </p:nvSpPr>
          <p:spPr>
            <a:xfrm>
              <a:off x="7084382" y="2828259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Network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FF2F17-2B48-4A6D-B93D-AB1335998287}"/>
                </a:ext>
              </a:extLst>
            </p:cNvPr>
            <p:cNvSpPr/>
            <p:nvPr/>
          </p:nvSpPr>
          <p:spPr>
            <a:xfrm>
              <a:off x="7084381" y="2417307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Transport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BD365A-5671-4477-B47C-E8F8E3863769}"/>
                </a:ext>
              </a:extLst>
            </p:cNvPr>
            <p:cNvSpPr/>
            <p:nvPr/>
          </p:nvSpPr>
          <p:spPr>
            <a:xfrm>
              <a:off x="7084381" y="2002782"/>
              <a:ext cx="1329115" cy="38501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Application layer</a:t>
              </a:r>
              <a:endParaRPr lang="LID4096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8AB8DF8-C6C5-432B-BE83-DF31CEF87D5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039351" y="5795273"/>
            <a:ext cx="199849" cy="5166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F1982E-2CCA-4159-A389-20D7B39AD5BC}"/>
              </a:ext>
            </a:extLst>
          </p:cNvPr>
          <p:cNvSpPr txBox="1"/>
          <p:nvPr/>
        </p:nvSpPr>
        <p:spPr>
          <a:xfrm>
            <a:off x="10139274" y="5532845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LID4096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50C5A8-2414-4C65-AA22-C746A9346F78}"/>
              </a:ext>
            </a:extLst>
          </p:cNvPr>
          <p:cNvGrpSpPr/>
          <p:nvPr/>
        </p:nvGrpSpPr>
        <p:grpSpPr>
          <a:xfrm>
            <a:off x="4038647" y="3523820"/>
            <a:ext cx="2332883" cy="441532"/>
            <a:chOff x="1664413" y="3791950"/>
            <a:chExt cx="1460967" cy="3769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546F36-CA89-4D4D-AD16-16E7D6C8558B}"/>
                </a:ext>
              </a:extLst>
            </p:cNvPr>
            <p:cNvSpPr/>
            <p:nvPr/>
          </p:nvSpPr>
          <p:spPr>
            <a:xfrm>
              <a:off x="1664413" y="3791950"/>
              <a:ext cx="321725" cy="376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  <a:endParaRPr lang="LID4096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6E6396-D78D-4654-8D4B-5D1791738889}"/>
                </a:ext>
              </a:extLst>
            </p:cNvPr>
            <p:cNvSpPr/>
            <p:nvPr/>
          </p:nvSpPr>
          <p:spPr>
            <a:xfrm>
              <a:off x="1986139" y="3791950"/>
              <a:ext cx="1139241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6DA50-4B03-414C-905C-8E0EAA4892CF}"/>
              </a:ext>
            </a:extLst>
          </p:cNvPr>
          <p:cNvSpPr/>
          <p:nvPr/>
        </p:nvSpPr>
        <p:spPr>
          <a:xfrm>
            <a:off x="4552381" y="2777201"/>
            <a:ext cx="1819149" cy="441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  <a:endParaRPr lang="LID4096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30E6AF-522F-460E-B71A-DD1BE23CD6E7}"/>
              </a:ext>
            </a:extLst>
          </p:cNvPr>
          <p:cNvGrpSpPr/>
          <p:nvPr/>
        </p:nvGrpSpPr>
        <p:grpSpPr>
          <a:xfrm>
            <a:off x="3523492" y="4269267"/>
            <a:ext cx="2848039" cy="441541"/>
            <a:chOff x="1341797" y="3790942"/>
            <a:chExt cx="1783583" cy="37690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C2E00-65D4-4DBE-8362-CA8095C84141}"/>
                </a:ext>
              </a:extLst>
            </p:cNvPr>
            <p:cNvSpPr/>
            <p:nvPr/>
          </p:nvSpPr>
          <p:spPr>
            <a:xfrm>
              <a:off x="1341797" y="3790949"/>
              <a:ext cx="321725" cy="376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  <a:endParaRPr lang="LID4096" sz="2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CA5F0A-7133-4B4E-AEC1-F008F43F99C3}"/>
                </a:ext>
              </a:extLst>
            </p:cNvPr>
            <p:cNvSpPr/>
            <p:nvPr/>
          </p:nvSpPr>
          <p:spPr>
            <a:xfrm>
              <a:off x="1986139" y="3790942"/>
              <a:ext cx="1139241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283CD7-5B3E-45A3-8842-826D5E94D22F}"/>
                </a:ext>
              </a:extLst>
            </p:cNvPr>
            <p:cNvSpPr/>
            <p:nvPr/>
          </p:nvSpPr>
          <p:spPr>
            <a:xfrm>
              <a:off x="1664413" y="3790946"/>
              <a:ext cx="321725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503EDA-013D-47C0-A057-5653E31AE849}"/>
              </a:ext>
            </a:extLst>
          </p:cNvPr>
          <p:cNvGrpSpPr/>
          <p:nvPr/>
        </p:nvGrpSpPr>
        <p:grpSpPr>
          <a:xfrm>
            <a:off x="3008335" y="5019105"/>
            <a:ext cx="3363194" cy="441535"/>
            <a:chOff x="1019181" y="3793690"/>
            <a:chExt cx="2106199" cy="37690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27A171-8929-4DDB-BD75-93B35F2FF535}"/>
                </a:ext>
              </a:extLst>
            </p:cNvPr>
            <p:cNvSpPr/>
            <p:nvPr/>
          </p:nvSpPr>
          <p:spPr>
            <a:xfrm>
              <a:off x="1986139" y="3793690"/>
              <a:ext cx="1139241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765508-830B-4253-AEBE-EFE6B52F83A7}"/>
                </a:ext>
              </a:extLst>
            </p:cNvPr>
            <p:cNvSpPr/>
            <p:nvPr/>
          </p:nvSpPr>
          <p:spPr>
            <a:xfrm>
              <a:off x="1664413" y="3793690"/>
              <a:ext cx="321725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A5FF31-3619-4E6E-8774-46359648B709}"/>
                </a:ext>
              </a:extLst>
            </p:cNvPr>
            <p:cNvSpPr/>
            <p:nvPr/>
          </p:nvSpPr>
          <p:spPr>
            <a:xfrm>
              <a:off x="1019181" y="3793692"/>
              <a:ext cx="321725" cy="376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  <a:endParaRPr lang="LID4096" sz="2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5BDF6F-8523-41F6-A0DB-07C18406AF58}"/>
                </a:ext>
              </a:extLst>
            </p:cNvPr>
            <p:cNvSpPr/>
            <p:nvPr/>
          </p:nvSpPr>
          <p:spPr>
            <a:xfrm>
              <a:off x="1335363" y="3793690"/>
              <a:ext cx="321725" cy="376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LID4096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410AC4-7090-4AA1-906A-BC02B8398C5C}"/>
              </a:ext>
            </a:extLst>
          </p:cNvPr>
          <p:cNvGrpSpPr/>
          <p:nvPr/>
        </p:nvGrpSpPr>
        <p:grpSpPr>
          <a:xfrm>
            <a:off x="2482649" y="5768930"/>
            <a:ext cx="4404036" cy="441539"/>
            <a:chOff x="753169" y="5224580"/>
            <a:chExt cx="4404036" cy="44153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6F2714-5543-4A8D-AF73-41AE15C7EBBC}"/>
                </a:ext>
              </a:extLst>
            </p:cNvPr>
            <p:cNvSpPr/>
            <p:nvPr/>
          </p:nvSpPr>
          <p:spPr>
            <a:xfrm>
              <a:off x="753169" y="5224580"/>
              <a:ext cx="513733" cy="4415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  <a:endParaRPr lang="LID4096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1D82C00-7714-425F-A8F2-79551CF45B83}"/>
                </a:ext>
              </a:extLst>
            </p:cNvPr>
            <p:cNvGrpSpPr/>
            <p:nvPr/>
          </p:nvGrpSpPr>
          <p:grpSpPr>
            <a:xfrm>
              <a:off x="1268581" y="5224584"/>
              <a:ext cx="3888624" cy="441535"/>
              <a:chOff x="1012747" y="3793690"/>
              <a:chExt cx="2435249" cy="37690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DDEA28A-AF5D-4581-875A-72E4EBBCF5B5}"/>
                  </a:ext>
                </a:extLst>
              </p:cNvPr>
              <p:cNvSpPr/>
              <p:nvPr/>
            </p:nvSpPr>
            <p:spPr>
              <a:xfrm>
                <a:off x="3126271" y="3793690"/>
                <a:ext cx="321725" cy="3769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L</a:t>
                </a:r>
                <a:endParaRPr lang="LID4096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1636536-4D5F-4DCC-A11D-19111BD75B7A}"/>
                  </a:ext>
                </a:extLst>
              </p:cNvPr>
              <p:cNvSpPr/>
              <p:nvPr/>
            </p:nvSpPr>
            <p:spPr>
              <a:xfrm>
                <a:off x="1986139" y="3793690"/>
                <a:ext cx="1139241" cy="376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data</a:t>
                </a:r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650449-2DBD-4304-8503-4398067F5A7A}"/>
                  </a:ext>
                </a:extLst>
              </p:cNvPr>
              <p:cNvSpPr/>
              <p:nvPr/>
            </p:nvSpPr>
            <p:spPr>
              <a:xfrm>
                <a:off x="1664413" y="3793690"/>
                <a:ext cx="321725" cy="376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F5BAE83-1816-4D3B-B9A3-DA225D6CC781}"/>
                  </a:ext>
                </a:extLst>
              </p:cNvPr>
              <p:cNvSpPr/>
              <p:nvPr/>
            </p:nvSpPr>
            <p:spPr>
              <a:xfrm>
                <a:off x="1335363" y="3793690"/>
                <a:ext cx="321725" cy="376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A08F2D-58FB-4B68-A303-13F55C8E7D62}"/>
                  </a:ext>
                </a:extLst>
              </p:cNvPr>
              <p:cNvSpPr/>
              <p:nvPr/>
            </p:nvSpPr>
            <p:spPr>
              <a:xfrm>
                <a:off x="1012747" y="3793692"/>
                <a:ext cx="321725" cy="376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18D273F-F8CB-4C86-9A79-EEBD805FBD4E}"/>
              </a:ext>
            </a:extLst>
          </p:cNvPr>
          <p:cNvGrpSpPr/>
          <p:nvPr/>
        </p:nvGrpSpPr>
        <p:grpSpPr>
          <a:xfrm>
            <a:off x="1732477" y="2619411"/>
            <a:ext cx="3044901" cy="2366191"/>
            <a:chOff x="208476" y="2619410"/>
            <a:chExt cx="3044901" cy="236619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B550BE-8234-411B-B884-DE708348A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201" y="3615397"/>
              <a:ext cx="2" cy="13702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D43B63A-C414-4061-8DD1-C3B5E435845A}"/>
                </a:ext>
              </a:extLst>
            </p:cNvPr>
            <p:cNvGrpSpPr/>
            <p:nvPr/>
          </p:nvGrpSpPr>
          <p:grpSpPr>
            <a:xfrm>
              <a:off x="208476" y="2619410"/>
              <a:ext cx="3044901" cy="1598467"/>
              <a:chOff x="292094" y="2696891"/>
              <a:chExt cx="3044901" cy="1598467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3636F36-3E98-4EB1-83B7-86BCD5A75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756" y="3662537"/>
                <a:ext cx="1" cy="63282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2702EA3-24FD-435D-8920-02913E058649}"/>
                  </a:ext>
                </a:extLst>
              </p:cNvPr>
              <p:cNvSpPr/>
              <p:nvPr/>
            </p:nvSpPr>
            <p:spPr>
              <a:xfrm>
                <a:off x="292094" y="2696891"/>
                <a:ext cx="3044901" cy="96564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 fontScale="70000" lnSpcReduction="20000"/>
              </a:bodyPr>
              <a:lstStyle/>
              <a:p>
                <a:pPr algn="ctr"/>
                <a:r>
                  <a:rPr lang="en-US" sz="2800" dirty="0"/>
                  <a:t>Network-layer packet used as payload for other network-layer packet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3D56-1CED-4FB7-9B18-68691183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fragmentation</a:t>
            </a:r>
            <a:br>
              <a:rPr lang="en-US" dirty="0"/>
            </a:br>
            <a:r>
              <a:rPr lang="en-US" dirty="0"/>
              <a:t>Transparent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DDB-2DDC-45FB-A203-36788E58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 size can be limited by hardware, software, protocols, law,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A6AC-0946-4183-9D3C-91D77BB3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13A1E-3B72-4F6C-A5D2-F4CCDF00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57</a:t>
            </a:fld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43E09F-E733-412B-8DCC-1E654C1247B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75338" y="5443946"/>
            <a:ext cx="3056685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59EA59-8E33-4B76-8E4A-52F5B4E7BFE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33486" y="3948542"/>
            <a:ext cx="1127008" cy="1495404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34C08-F217-4F2B-BD20-CC083CD3333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46866" y="4001294"/>
            <a:ext cx="1139241" cy="1442653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E368A6-6B93-4254-999A-39095B0DCCBC}"/>
              </a:ext>
            </a:extLst>
          </p:cNvPr>
          <p:cNvSpPr/>
          <p:nvPr/>
        </p:nvSpPr>
        <p:spPr>
          <a:xfrm>
            <a:off x="8333486" y="322092"/>
            <a:ext cx="2215913" cy="14116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can cause packet size limits?</a:t>
            </a:r>
            <a:endParaRPr lang="LID4096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21B8F-2A79-49E7-988B-803518FE3466}"/>
              </a:ext>
            </a:extLst>
          </p:cNvPr>
          <p:cNvSpPr/>
          <p:nvPr/>
        </p:nvSpPr>
        <p:spPr>
          <a:xfrm>
            <a:off x="2651009" y="3162473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8A0CDC-8454-4D36-B1CD-5FE06A2A5FF1}"/>
              </a:ext>
            </a:extLst>
          </p:cNvPr>
          <p:cNvSpPr/>
          <p:nvPr/>
        </p:nvSpPr>
        <p:spPr>
          <a:xfrm>
            <a:off x="3702330" y="4298921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A4A603-7FAB-4637-8C6A-2DF8F8DC7ED6}"/>
              </a:ext>
            </a:extLst>
          </p:cNvPr>
          <p:cNvGrpSpPr/>
          <p:nvPr/>
        </p:nvGrpSpPr>
        <p:grpSpPr>
          <a:xfrm>
            <a:off x="4732591" y="4335335"/>
            <a:ext cx="676653" cy="676301"/>
            <a:chOff x="2307971" y="4317716"/>
            <a:chExt cx="676653" cy="6763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FEA293-D786-4FDF-BFFA-56570B7BE05C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1A8D72-29F4-4A11-99A6-309DA48A9BF3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27E306-3104-46BD-B6A4-90592B74370F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0C87D5-49C5-45EE-9A22-C1E365CE6CCC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8EEFA5-995D-42FB-856F-A6E5F8B7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7" y="3679241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7DAC9-03A7-4C75-821A-5A3051C8C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5047570"/>
            <a:ext cx="789231" cy="79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506EB-7833-4F06-9732-0DF7E982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22" y="5041426"/>
            <a:ext cx="801464" cy="80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E18B1-80A1-4AE0-BD65-F73F095E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495" y="3626489"/>
            <a:ext cx="498359" cy="64410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AF2DD-41A1-43F4-A8D3-372C50D06B7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981698" y="4196709"/>
            <a:ext cx="6379" cy="11578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4623B-88C2-4E52-84B5-B7C5A20BCC87}"/>
              </a:ext>
            </a:extLst>
          </p:cNvPr>
          <p:cNvSpPr/>
          <p:nvPr/>
        </p:nvSpPr>
        <p:spPr>
          <a:xfrm>
            <a:off x="5009793" y="3565899"/>
            <a:ext cx="1943809" cy="630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sz="4800" dirty="0"/>
              <a:t>Packet too large for link.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6EFEA4-6EB6-4499-AC82-790F2A8D5CC1}"/>
              </a:ext>
            </a:extLst>
          </p:cNvPr>
          <p:cNvSpPr/>
          <p:nvPr/>
        </p:nvSpPr>
        <p:spPr>
          <a:xfrm>
            <a:off x="7563229" y="4298921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F20945-556E-4CD7-A728-3864740B392D}"/>
              </a:ext>
            </a:extLst>
          </p:cNvPr>
          <p:cNvGrpSpPr/>
          <p:nvPr/>
        </p:nvGrpSpPr>
        <p:grpSpPr>
          <a:xfrm>
            <a:off x="6590577" y="4335335"/>
            <a:ext cx="676653" cy="676301"/>
            <a:chOff x="2307971" y="4317716"/>
            <a:chExt cx="676653" cy="6763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13D265-7CB6-4BBC-8506-DAA01A4A0AF0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B39F2C-5232-4547-B4AB-1AE461BD7E9C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FBCAF7-F232-4929-BFE8-B48444A1EE30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00FF31-F8C8-40EA-AF53-BA35451FAB00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3A7E9-6B76-45AA-A86E-5A863844DA51}"/>
              </a:ext>
            </a:extLst>
          </p:cNvPr>
          <p:cNvSpPr/>
          <p:nvPr/>
        </p:nvSpPr>
        <p:spPr>
          <a:xfrm>
            <a:off x="8522427" y="3162473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05FF21-97E7-4D3D-B9A9-092093B2243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451456" y="4673484"/>
            <a:ext cx="24053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9D407-C7A4-45C2-86CE-9376B44BD3B0}"/>
              </a:ext>
            </a:extLst>
          </p:cNvPr>
          <p:cNvCxnSpPr/>
          <p:nvPr/>
        </p:nvCxnSpPr>
        <p:spPr>
          <a:xfrm>
            <a:off x="7276022" y="4657332"/>
            <a:ext cx="2264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648-EEB7-413B-B945-BEE3CDBD7781}"/>
              </a:ext>
            </a:extLst>
          </p:cNvPr>
          <p:cNvSpPr/>
          <p:nvPr/>
        </p:nvSpPr>
        <p:spPr>
          <a:xfrm>
            <a:off x="3723018" y="2692436"/>
            <a:ext cx="4561322" cy="827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name a (dis)advantage?</a:t>
            </a:r>
            <a:endParaRPr lang="LID4096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51465B-5A0D-4765-B687-A6D2DFD2E7F6}"/>
              </a:ext>
            </a:extLst>
          </p:cNvPr>
          <p:cNvSpPr txBox="1"/>
          <p:nvPr/>
        </p:nvSpPr>
        <p:spPr>
          <a:xfrm>
            <a:off x="4930786" y="5472469"/>
            <a:ext cx="21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125B90-04DF-47D8-89E8-51E8B3912A57}"/>
              </a:ext>
            </a:extLst>
          </p:cNvPr>
          <p:cNvSpPr txBox="1"/>
          <p:nvPr/>
        </p:nvSpPr>
        <p:spPr>
          <a:xfrm>
            <a:off x="8724964" y="44730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 packet size: 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5D2E02-F8DF-4622-86EE-A63A37B986DF}"/>
              </a:ext>
            </a:extLst>
          </p:cNvPr>
          <p:cNvSpPr txBox="1"/>
          <p:nvPr/>
        </p:nvSpPr>
        <p:spPr>
          <a:xfrm>
            <a:off x="2461969" y="46254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10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781547-FB3C-4C0A-B878-339A87726E8F}"/>
              </a:ext>
            </a:extLst>
          </p:cNvPr>
          <p:cNvSpPr/>
          <p:nvPr/>
        </p:nvSpPr>
        <p:spPr>
          <a:xfrm>
            <a:off x="3393737" y="5863434"/>
            <a:ext cx="5219883" cy="365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Path Maximum Transmission Unit (MTU): 3</a:t>
            </a:r>
          </a:p>
        </p:txBody>
      </p:sp>
    </p:spTree>
    <p:extLst>
      <p:ext uri="{BB962C8B-B14F-4D97-AF65-F5344CB8AC3E}">
        <p14:creationId xmlns:p14="http://schemas.microsoft.com/office/powerpoint/2010/main" val="37148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38" grpId="0" animBg="1"/>
      <p:bldP spid="40" grpId="0" animBg="1"/>
      <p:bldP spid="48" grpId="0" animBg="1"/>
      <p:bldP spid="54" grpId="0" animBg="1"/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3D56-1CED-4FB7-9B18-68691183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fragmentation</a:t>
            </a:r>
            <a:br>
              <a:rPr lang="en-US" dirty="0"/>
            </a:br>
            <a:r>
              <a:rPr lang="en-US" dirty="0"/>
              <a:t>Nontransparent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DDB-2DDC-45FB-A203-36788E58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 size can be limited by hardware, software, protocols, law,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A6AC-0946-4183-9D3C-91D77BB3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13A1E-3B72-4F6C-A5D2-F4CCDF00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58</a:t>
            </a:fld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43E09F-E733-412B-8DCC-1E654C1247B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75338" y="5443946"/>
            <a:ext cx="3056685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59EA59-8E33-4B76-8E4A-52F5B4E7BFE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33486" y="3948542"/>
            <a:ext cx="1127008" cy="1495404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34C08-F217-4F2B-BD20-CC083CD3333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46866" y="4001294"/>
            <a:ext cx="1139241" cy="1442653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21B8F-2A79-49E7-988B-803518FE3466}"/>
              </a:ext>
            </a:extLst>
          </p:cNvPr>
          <p:cNvSpPr/>
          <p:nvPr/>
        </p:nvSpPr>
        <p:spPr>
          <a:xfrm>
            <a:off x="2651009" y="3162473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716877-53C5-4213-B863-D96A48A76192}"/>
              </a:ext>
            </a:extLst>
          </p:cNvPr>
          <p:cNvGrpSpPr/>
          <p:nvPr/>
        </p:nvGrpSpPr>
        <p:grpSpPr>
          <a:xfrm>
            <a:off x="7532023" y="4311573"/>
            <a:ext cx="676653" cy="676301"/>
            <a:chOff x="2307971" y="4317716"/>
            <a:chExt cx="676653" cy="6763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2E97BD-F3AF-428F-AB1E-DA4DDA17D82C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AA438F-1564-4772-A977-E61FDA73E903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1EE01D-DC42-40B3-851E-4D649D88CE79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389B58-BB50-45F0-95BF-A066550AEE59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65755B-8454-4076-87CA-7FD66294AA78}"/>
              </a:ext>
            </a:extLst>
          </p:cNvPr>
          <p:cNvGrpSpPr/>
          <p:nvPr/>
        </p:nvGrpSpPr>
        <p:grpSpPr>
          <a:xfrm>
            <a:off x="8502356" y="3198886"/>
            <a:ext cx="676653" cy="676301"/>
            <a:chOff x="2307971" y="4317716"/>
            <a:chExt cx="676653" cy="6763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A0B0EE-B1BD-4248-8637-066D5A74B189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AB8491-881B-4F6B-9A4B-D2E2A7821292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32E89B-162A-4D26-974D-0EE589A28C32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A6843D-EB5C-4D2D-A390-36646CCC739C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8EEFA5-995D-42FB-856F-A6E5F8B7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7" y="3679241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7DAC9-03A7-4C75-821A-5A3051C8C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5047570"/>
            <a:ext cx="789231" cy="79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506EB-7833-4F06-9732-0DF7E982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22" y="5041426"/>
            <a:ext cx="801464" cy="80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E18B1-80A1-4AE0-BD65-F73F095E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495" y="3626489"/>
            <a:ext cx="498359" cy="64410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CB47F98-A553-462D-B0C2-0617D3E51B84}"/>
              </a:ext>
            </a:extLst>
          </p:cNvPr>
          <p:cNvSpPr/>
          <p:nvPr/>
        </p:nvSpPr>
        <p:spPr>
          <a:xfrm>
            <a:off x="3702330" y="4298921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95C23D-533F-4989-B5D8-DD3D701112E2}"/>
              </a:ext>
            </a:extLst>
          </p:cNvPr>
          <p:cNvGrpSpPr/>
          <p:nvPr/>
        </p:nvGrpSpPr>
        <p:grpSpPr>
          <a:xfrm>
            <a:off x="4732591" y="4335335"/>
            <a:ext cx="676653" cy="676301"/>
            <a:chOff x="2307971" y="4317716"/>
            <a:chExt cx="676653" cy="67630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DAE90C-925C-4508-98B0-0BEE001EB1E2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913D18-DF27-46A0-B34E-1990238933A4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E7ABEE-2C3A-4F44-BCC0-45745470808F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60E174-EA57-42C2-9596-433A583C7C03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B8F477-EF59-46E0-9D72-E6872C76230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451456" y="4673484"/>
            <a:ext cx="24053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CE935A-2D02-4F98-8592-D56D72C5E243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981698" y="4196709"/>
            <a:ext cx="6379" cy="11578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64495F-4BDF-4A3F-AF3B-1845CCB9DBCD}"/>
              </a:ext>
            </a:extLst>
          </p:cNvPr>
          <p:cNvSpPr/>
          <p:nvPr/>
        </p:nvSpPr>
        <p:spPr>
          <a:xfrm>
            <a:off x="5009793" y="3565899"/>
            <a:ext cx="1943809" cy="630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sz="4800" dirty="0"/>
              <a:t>Packet too large for link.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C245E8-3CE5-45EE-97FE-926692C6682B}"/>
              </a:ext>
            </a:extLst>
          </p:cNvPr>
          <p:cNvSpPr/>
          <p:nvPr/>
        </p:nvSpPr>
        <p:spPr>
          <a:xfrm>
            <a:off x="3723018" y="2692436"/>
            <a:ext cx="4561322" cy="827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name a (dis)advantage?</a:t>
            </a:r>
            <a:endParaRPr lang="LID4096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0C57C-3BF4-4957-8CBE-296F219CA537}"/>
              </a:ext>
            </a:extLst>
          </p:cNvPr>
          <p:cNvSpPr txBox="1"/>
          <p:nvPr/>
        </p:nvSpPr>
        <p:spPr>
          <a:xfrm>
            <a:off x="4930786" y="5472469"/>
            <a:ext cx="21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0585E7-DC3B-4CFD-9DF7-CFF077905FEB}"/>
              </a:ext>
            </a:extLst>
          </p:cNvPr>
          <p:cNvSpPr txBox="1"/>
          <p:nvPr/>
        </p:nvSpPr>
        <p:spPr>
          <a:xfrm>
            <a:off x="8724964" y="44730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 packet size: 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05592-E5DD-4207-8EFF-2AE3CF2375DF}"/>
              </a:ext>
            </a:extLst>
          </p:cNvPr>
          <p:cNvSpPr txBox="1"/>
          <p:nvPr/>
        </p:nvSpPr>
        <p:spPr>
          <a:xfrm>
            <a:off x="2461969" y="46254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593407-EEF4-4FD1-972D-554A3C7B7D23}"/>
              </a:ext>
            </a:extLst>
          </p:cNvPr>
          <p:cNvSpPr/>
          <p:nvPr/>
        </p:nvSpPr>
        <p:spPr>
          <a:xfrm>
            <a:off x="3393737" y="5863434"/>
            <a:ext cx="5219883" cy="365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Path Maximum Transmission Unit (MTU):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EDAE8D-CEBE-47CB-B233-E1977519BE52}"/>
              </a:ext>
            </a:extLst>
          </p:cNvPr>
          <p:cNvSpPr/>
          <p:nvPr/>
        </p:nvSpPr>
        <p:spPr>
          <a:xfrm>
            <a:off x="10316356" y="95718"/>
            <a:ext cx="1771903" cy="538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in IP!</a:t>
            </a:r>
          </a:p>
        </p:txBody>
      </p:sp>
    </p:spTree>
    <p:extLst>
      <p:ext uri="{BB962C8B-B14F-4D97-AF65-F5344CB8AC3E}">
        <p14:creationId xmlns:p14="http://schemas.microsoft.com/office/powerpoint/2010/main" val="26261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  <p:bldP spid="54" grpId="0" animBg="1"/>
      <p:bldP spid="55" grpId="0" animBg="1"/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BECF-D41F-432B-BBE7-95D3FC47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Avoiding</a:t>
            </a:r>
            <a:r>
              <a:rPr lang="en-US" dirty="0"/>
              <a:t> packet fragmentation</a:t>
            </a:r>
            <a:br>
              <a:rPr lang="en-US" dirty="0"/>
            </a:br>
            <a:r>
              <a:rPr lang="en-US" dirty="0"/>
              <a:t>MTU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7E27-6320-4AFF-974E-7D0E125E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 size can be limited by hardware, software, protocols, law,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AD3E0-EB94-4DE9-B56C-2B66E00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61DB0-A1F0-4ACC-BC74-417683D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59</a:t>
            </a:fld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FC0CD-1313-4C91-A9EE-326E9E9A98D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475338" y="5443946"/>
            <a:ext cx="3056685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71E2E4-9B91-4A73-A75A-1DE5AFB77D4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333486" y="3948542"/>
            <a:ext cx="1127008" cy="1495404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397A49-87E7-4F03-AFA2-E506FAF9EA6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46866" y="4001294"/>
            <a:ext cx="1139241" cy="1442653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D3CC-F73A-4DCF-98FA-175B71BAEF5E}"/>
              </a:ext>
            </a:extLst>
          </p:cNvPr>
          <p:cNvSpPr/>
          <p:nvPr/>
        </p:nvSpPr>
        <p:spPr>
          <a:xfrm>
            <a:off x="2651009" y="3162473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69A826-EE67-4FD5-B8CF-26C8FA54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7" y="3679241"/>
            <a:ext cx="498359" cy="644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6323F9-D68B-4AA4-A2F4-D2AE55668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5047570"/>
            <a:ext cx="789231" cy="792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805371-EB8B-419E-9916-FCEB0346B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22" y="5041426"/>
            <a:ext cx="801464" cy="805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3B0C25-E7C7-497B-ACFF-099E7F30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495" y="3626489"/>
            <a:ext cx="498359" cy="6441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CE8A628-F65B-4A32-9B31-2FC3415A0090}"/>
              </a:ext>
            </a:extLst>
          </p:cNvPr>
          <p:cNvSpPr/>
          <p:nvPr/>
        </p:nvSpPr>
        <p:spPr>
          <a:xfrm>
            <a:off x="3702330" y="4298921"/>
            <a:ext cx="749126" cy="749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D30077-28B2-4F4B-A625-297C739C5D5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981698" y="4196709"/>
            <a:ext cx="6379" cy="11578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964AE-D8E2-4717-A3E8-9DA4F14E3EAD}"/>
              </a:ext>
            </a:extLst>
          </p:cNvPr>
          <p:cNvSpPr/>
          <p:nvPr/>
        </p:nvSpPr>
        <p:spPr>
          <a:xfrm>
            <a:off x="5009793" y="3565899"/>
            <a:ext cx="1943809" cy="630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sz="4800" dirty="0"/>
              <a:t>Packet too large for link.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31253-F311-4D45-A0E0-D22104FB0934}"/>
              </a:ext>
            </a:extLst>
          </p:cNvPr>
          <p:cNvSpPr txBox="1"/>
          <p:nvPr/>
        </p:nvSpPr>
        <p:spPr>
          <a:xfrm>
            <a:off x="4930786" y="5472469"/>
            <a:ext cx="21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E9E47D-2C02-486D-A6DC-6700C1728826}"/>
              </a:ext>
            </a:extLst>
          </p:cNvPr>
          <p:cNvSpPr txBox="1"/>
          <p:nvPr/>
        </p:nvSpPr>
        <p:spPr>
          <a:xfrm>
            <a:off x="8724964" y="44730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 packet size: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E340B8-EEE1-420B-9D9C-958A251F1576}"/>
              </a:ext>
            </a:extLst>
          </p:cNvPr>
          <p:cNvSpPr txBox="1"/>
          <p:nvPr/>
        </p:nvSpPr>
        <p:spPr>
          <a:xfrm>
            <a:off x="2461969" y="46254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3A213A-8D62-40BD-9773-F8C29AB99D89}"/>
              </a:ext>
            </a:extLst>
          </p:cNvPr>
          <p:cNvSpPr/>
          <p:nvPr/>
        </p:nvSpPr>
        <p:spPr>
          <a:xfrm>
            <a:off x="3393737" y="5863434"/>
            <a:ext cx="5219883" cy="365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Path Maximum Transmission Unit (MTU): 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516E-1FC1-445C-B459-1E761C76EE34}"/>
              </a:ext>
            </a:extLst>
          </p:cNvPr>
          <p:cNvCxnSpPr>
            <a:cxnSpLocks/>
          </p:cNvCxnSpPr>
          <p:nvPr/>
        </p:nvCxnSpPr>
        <p:spPr>
          <a:xfrm flipH="1" flipV="1">
            <a:off x="3650021" y="3305468"/>
            <a:ext cx="773008" cy="817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30C9F8-6AC8-44E4-98E7-0B2419510F32}"/>
              </a:ext>
            </a:extLst>
          </p:cNvPr>
          <p:cNvSpPr txBox="1"/>
          <p:nvPr/>
        </p:nvSpPr>
        <p:spPr>
          <a:xfrm>
            <a:off x="3898495" y="2968043"/>
            <a:ext cx="131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 too large. Try 3!</a:t>
            </a:r>
          </a:p>
        </p:txBody>
      </p:sp>
    </p:spTree>
    <p:extLst>
      <p:ext uri="{BB962C8B-B14F-4D97-AF65-F5344CB8AC3E}">
        <p14:creationId xmlns:p14="http://schemas.microsoft.com/office/powerpoint/2010/main" val="7702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33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75FF-86DF-49AB-ABA2-85DF724A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2D0A-3766-4004-826B-EAD29782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network layer (partially) answers</a:t>
            </a:r>
            <a:br>
              <a:rPr lang="en-US" dirty="0"/>
            </a:br>
            <a:r>
              <a:rPr lang="en-US" dirty="0"/>
              <a:t>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get from </a:t>
            </a:r>
            <a:r>
              <a:rPr lang="en-US" b="1" i="1" dirty="0"/>
              <a:t>A</a:t>
            </a:r>
            <a:r>
              <a:rPr lang="en-US" dirty="0"/>
              <a:t> to </a:t>
            </a:r>
            <a:r>
              <a:rPr lang="en-US" b="1" i="1" dirty="0"/>
              <a:t>B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connect multiple networks?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manage network resources?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prevent </a:t>
            </a:r>
            <a:r>
              <a:rPr lang="en-US" i="1" dirty="0"/>
              <a:t>network congestion</a:t>
            </a:r>
            <a:r>
              <a:rPr lang="en-US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provide </a:t>
            </a:r>
            <a:r>
              <a:rPr lang="en-US" i="1" dirty="0"/>
              <a:t>Quality of Service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F4DC8-5584-4215-8927-04D6FF14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1004-FB2A-44AC-8664-3AA80B66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</a:t>
            </a:fld>
            <a:endParaRPr lang="LID4096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DCFA2A-13DA-4E69-8C2C-02C4840A66F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9509009" y="4680890"/>
            <a:ext cx="186592" cy="111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4AD41E-C920-4390-BB82-5BA7272423D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86544" y="5288227"/>
            <a:ext cx="1159238" cy="52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E79E64-D47B-4BF8-9BAB-E89A7EC72A2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6244141" y="4736033"/>
            <a:ext cx="1962874" cy="552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8E276E-D07A-4F64-9606-0C8FE1EC3781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flipV="1">
            <a:off x="8456195" y="2817518"/>
            <a:ext cx="249179" cy="1596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534064-E60B-4EA8-952A-0A778178FA6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705373" y="4680891"/>
            <a:ext cx="990228" cy="5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11504D-763F-4594-9076-06F5E4A28EE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44141" y="5288227"/>
            <a:ext cx="2766510" cy="506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7C42C3-2281-4452-AE17-E5943E8D710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9944781" y="3551509"/>
            <a:ext cx="0" cy="807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7A447-7AA0-44F7-8F7E-A0F383289C62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9944781" y="2119345"/>
            <a:ext cx="0" cy="788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EDDB7A-C797-4848-8F23-E7881B36CB11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8954553" y="1797291"/>
            <a:ext cx="741048" cy="69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AC4B40-8ECE-4877-AE63-68CA520B94F7}"/>
              </a:ext>
            </a:extLst>
          </p:cNvPr>
          <p:cNvSpPr txBox="1"/>
          <p:nvPr/>
        </p:nvSpPr>
        <p:spPr>
          <a:xfrm>
            <a:off x="3748298" y="5610280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C458CD-75BB-40FB-9769-EAE5D227229B}"/>
              </a:ext>
            </a:extLst>
          </p:cNvPr>
          <p:cNvSpPr txBox="1"/>
          <p:nvPr/>
        </p:nvSpPr>
        <p:spPr>
          <a:xfrm>
            <a:off x="10184724" y="1612625"/>
            <a:ext cx="25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C35F4A-974B-4C41-8ECC-AFF7625CC4EF}"/>
              </a:ext>
            </a:extLst>
          </p:cNvPr>
          <p:cNvSpPr/>
          <p:nvPr/>
        </p:nvSpPr>
        <p:spPr>
          <a:xfrm>
            <a:off x="6125423" y="282476"/>
            <a:ext cx="5159899" cy="75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Lowest layer concerned with</a:t>
            </a:r>
            <a:br>
              <a:rPr lang="en-US" sz="2800" dirty="0"/>
            </a:br>
            <a:r>
              <a:rPr lang="en-US" sz="2800" dirty="0"/>
              <a:t>“end-to-end” delivery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30D70-F05A-453F-AF4E-ECD8F970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85" y="5490528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F1826-9243-4B39-99C0-141DCD5A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2" y="2907403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A3238-4BEB-47AB-B3E3-F6EE1870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2" y="4966174"/>
            <a:ext cx="498359" cy="6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226FB-8161-4705-B97A-5AED5816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1" y="5472893"/>
            <a:ext cx="498359" cy="644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46315-7C36-4BFA-9D52-954F0D86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15" y="4413980"/>
            <a:ext cx="498359" cy="644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0073D6-0CA1-4B5F-99EB-BCC103B4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2" y="4358837"/>
            <a:ext cx="498359" cy="644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394683-E4AD-4525-BAD8-E24B7CF2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2" y="1475238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EC456-9BEE-47E9-96D9-E33D006F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74" y="2495465"/>
            <a:ext cx="498359" cy="6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BECF-D41F-432B-BBE7-95D3FC47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Avoiding</a:t>
            </a:r>
            <a:r>
              <a:rPr lang="en-US" dirty="0"/>
              <a:t> packet fragmentation</a:t>
            </a:r>
            <a:br>
              <a:rPr lang="en-US" dirty="0"/>
            </a:br>
            <a:r>
              <a:rPr lang="en-US" dirty="0"/>
              <a:t>MTU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7E27-6320-4AFF-974E-7D0E125E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 size can be limited by hardware, software, protocols, law,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AD3E0-EB94-4DE9-B56C-2B66E00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61DB0-A1F0-4ACC-BC74-417683D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60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1E91E-2125-41DF-8FA8-27002BB8B7AA}"/>
              </a:ext>
            </a:extLst>
          </p:cNvPr>
          <p:cNvSpPr/>
          <p:nvPr/>
        </p:nvSpPr>
        <p:spPr>
          <a:xfrm>
            <a:off x="10287328" y="95718"/>
            <a:ext cx="1771903" cy="538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in IP!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FC0CD-1313-4C91-A9EE-326E9E9A98D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475338" y="5443946"/>
            <a:ext cx="3056685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71E2E4-9B91-4A73-A75A-1DE5AFB77D4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333486" y="3948542"/>
            <a:ext cx="1127008" cy="1495404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397A49-87E7-4F03-AFA2-E506FAF9EA6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46866" y="4001294"/>
            <a:ext cx="1139241" cy="1442653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695DF7-1751-46A3-AD4B-3914E3372D2C}"/>
              </a:ext>
            </a:extLst>
          </p:cNvPr>
          <p:cNvGrpSpPr/>
          <p:nvPr/>
        </p:nvGrpSpPr>
        <p:grpSpPr>
          <a:xfrm>
            <a:off x="7532023" y="4311573"/>
            <a:ext cx="676653" cy="676301"/>
            <a:chOff x="2307971" y="4317716"/>
            <a:chExt cx="676653" cy="676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3D3E70-5E74-4C7C-83CF-C170F0B629F4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C1B64E-1E04-41A2-9C36-D3907F83C62B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D70D8F-B91C-479F-8CEA-AFF445B0635A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189F3D-BABC-497F-A53B-1EE127688796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1C1FA-45BD-4389-A008-7DC50DE908FA}"/>
              </a:ext>
            </a:extLst>
          </p:cNvPr>
          <p:cNvGrpSpPr/>
          <p:nvPr/>
        </p:nvGrpSpPr>
        <p:grpSpPr>
          <a:xfrm>
            <a:off x="8502356" y="3198886"/>
            <a:ext cx="676653" cy="676301"/>
            <a:chOff x="2307971" y="4317716"/>
            <a:chExt cx="676653" cy="6763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1AD90B-7E31-45A3-BFF1-8F81E713EFDC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0B938E-B908-402D-9652-A8F5D427D02E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BCB68A-F7CD-492B-9354-53677CF7662F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0171DD-74B2-4221-BA5C-05A5B20D7BCA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E69A826-EE67-4FD5-B8CF-26C8FA54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07" y="3679241"/>
            <a:ext cx="498359" cy="644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6323F9-D68B-4AA4-A2F4-D2AE55668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5047570"/>
            <a:ext cx="789231" cy="792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805371-EB8B-419E-9916-FCEB0346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22" y="5041426"/>
            <a:ext cx="801464" cy="805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3B0C25-E7C7-497B-ACFF-099E7F30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495" y="3626489"/>
            <a:ext cx="498359" cy="64410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D30077-28B2-4F4B-A625-297C739C5D5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981698" y="4196709"/>
            <a:ext cx="6379" cy="11578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964AE-D8E2-4717-A3E8-9DA4F14E3EAD}"/>
              </a:ext>
            </a:extLst>
          </p:cNvPr>
          <p:cNvSpPr/>
          <p:nvPr/>
        </p:nvSpPr>
        <p:spPr>
          <a:xfrm>
            <a:off x="5009793" y="3565899"/>
            <a:ext cx="1943809" cy="630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sz="4800" dirty="0"/>
              <a:t>Packet too large for link.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31253-F311-4D45-A0E0-D22104FB0934}"/>
              </a:ext>
            </a:extLst>
          </p:cNvPr>
          <p:cNvSpPr txBox="1"/>
          <p:nvPr/>
        </p:nvSpPr>
        <p:spPr>
          <a:xfrm>
            <a:off x="4930786" y="5472469"/>
            <a:ext cx="21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E9E47D-2C02-486D-A6DC-6700C1728826}"/>
              </a:ext>
            </a:extLst>
          </p:cNvPr>
          <p:cNvSpPr txBox="1"/>
          <p:nvPr/>
        </p:nvSpPr>
        <p:spPr>
          <a:xfrm>
            <a:off x="8724964" y="44730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 packet size: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E340B8-EEE1-420B-9D9C-958A251F1576}"/>
              </a:ext>
            </a:extLst>
          </p:cNvPr>
          <p:cNvSpPr txBox="1"/>
          <p:nvPr/>
        </p:nvSpPr>
        <p:spPr>
          <a:xfrm>
            <a:off x="2461969" y="4625437"/>
            <a:ext cx="10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packet size: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3A213A-8D62-40BD-9773-F8C29AB99D89}"/>
              </a:ext>
            </a:extLst>
          </p:cNvPr>
          <p:cNvSpPr/>
          <p:nvPr/>
        </p:nvSpPr>
        <p:spPr>
          <a:xfrm>
            <a:off x="3393737" y="5863434"/>
            <a:ext cx="5219883" cy="365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Path Maximum Transmission Unit (MTU): 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E1C02A-4A4C-45BC-AF5E-381B4056E899}"/>
              </a:ext>
            </a:extLst>
          </p:cNvPr>
          <p:cNvGrpSpPr/>
          <p:nvPr/>
        </p:nvGrpSpPr>
        <p:grpSpPr>
          <a:xfrm>
            <a:off x="2695082" y="3204904"/>
            <a:ext cx="676653" cy="676301"/>
            <a:chOff x="2307971" y="4317716"/>
            <a:chExt cx="676653" cy="6763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DAA1F7-6EDC-4358-BE47-2FAB5DF72044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305C3A-A19D-4A29-97CB-3B4008FBE0A6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F34849-044F-49C8-9FDF-E5BD01E4562C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9AD0D6-41E5-4DA3-A11B-D9BB77F95785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D62826-FAA1-441B-9874-A4A82598C940}"/>
              </a:ext>
            </a:extLst>
          </p:cNvPr>
          <p:cNvGrpSpPr/>
          <p:nvPr/>
        </p:nvGrpSpPr>
        <p:grpSpPr>
          <a:xfrm>
            <a:off x="3744521" y="4335096"/>
            <a:ext cx="676653" cy="676301"/>
            <a:chOff x="2307971" y="4317716"/>
            <a:chExt cx="676653" cy="67630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32DA12-9B7E-4114-918B-4686E6515223}"/>
                </a:ext>
              </a:extLst>
            </p:cNvPr>
            <p:cNvSpPr/>
            <p:nvPr/>
          </p:nvSpPr>
          <p:spPr>
            <a:xfrm>
              <a:off x="2307971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379951-5A70-4951-939C-8993F0BD9122}"/>
                </a:ext>
              </a:extLst>
            </p:cNvPr>
            <p:cNvSpPr/>
            <p:nvPr/>
          </p:nvSpPr>
          <p:spPr>
            <a:xfrm>
              <a:off x="2662875" y="4317716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8F14FE-3FAA-49A9-9F60-5A9F9C62ED73}"/>
                </a:ext>
              </a:extLst>
            </p:cNvPr>
            <p:cNvSpPr/>
            <p:nvPr/>
          </p:nvSpPr>
          <p:spPr>
            <a:xfrm>
              <a:off x="2307971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ED9CB9-9D21-4A10-83B2-2A19088175D1}"/>
                </a:ext>
              </a:extLst>
            </p:cNvPr>
            <p:cNvSpPr/>
            <p:nvPr/>
          </p:nvSpPr>
          <p:spPr>
            <a:xfrm>
              <a:off x="2662875" y="4672268"/>
              <a:ext cx="321749" cy="321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9B7504B-B4A7-4688-8507-621E860A3642}"/>
              </a:ext>
            </a:extLst>
          </p:cNvPr>
          <p:cNvSpPr/>
          <p:nvPr/>
        </p:nvSpPr>
        <p:spPr>
          <a:xfrm>
            <a:off x="3723018" y="2692436"/>
            <a:ext cx="4561322" cy="827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name a (dis)advantage?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759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apezoid 45">
            <a:extLst>
              <a:ext uri="{FF2B5EF4-FFF2-40B4-BE49-F238E27FC236}">
                <a16:creationId xmlns:a16="http://schemas.microsoft.com/office/drawing/2014/main" id="{73924057-6833-2E48-A297-FEE04F09A726}"/>
              </a:ext>
            </a:extLst>
          </p:cNvPr>
          <p:cNvSpPr/>
          <p:nvPr/>
        </p:nvSpPr>
        <p:spPr>
          <a:xfrm>
            <a:off x="7693226" y="3932174"/>
            <a:ext cx="4382660" cy="799073"/>
          </a:xfrm>
          <a:prstGeom prst="trapezoid">
            <a:avLst>
              <a:gd name="adj" fmla="val 1058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98BF3F-50BE-A84F-9318-990F54683E04}"/>
              </a:ext>
            </a:extLst>
          </p:cNvPr>
          <p:cNvGrpSpPr/>
          <p:nvPr/>
        </p:nvGrpSpPr>
        <p:grpSpPr>
          <a:xfrm>
            <a:off x="8002237" y="3923674"/>
            <a:ext cx="3951444" cy="833108"/>
            <a:chOff x="8590579" y="5113416"/>
            <a:chExt cx="3951444" cy="8331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763598-65FA-0F40-926D-D59A375816FA}"/>
                </a:ext>
              </a:extLst>
            </p:cNvPr>
            <p:cNvSpPr txBox="1"/>
            <p:nvPr/>
          </p:nvSpPr>
          <p:spPr>
            <a:xfrm>
              <a:off x="10145009" y="5113416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b="1" dirty="0"/>
                <a:t>Link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B4C69A-3EC8-2447-A26B-71C784835216}"/>
                </a:ext>
              </a:extLst>
            </p:cNvPr>
            <p:cNvSpPr txBox="1"/>
            <p:nvPr/>
          </p:nvSpPr>
          <p:spPr>
            <a:xfrm>
              <a:off x="10740832" y="5465410"/>
              <a:ext cx="644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DSL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66DFE9-E651-3B40-99B9-74C7B52E36D6}"/>
                </a:ext>
              </a:extLst>
            </p:cNvPr>
            <p:cNvSpPr txBox="1"/>
            <p:nvPr/>
          </p:nvSpPr>
          <p:spPr>
            <a:xfrm>
              <a:off x="11304024" y="5459324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SONET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F2D499-71D3-9B42-9587-719222CA2B4B}"/>
                </a:ext>
              </a:extLst>
            </p:cNvPr>
            <p:cNvSpPr txBox="1"/>
            <p:nvPr/>
          </p:nvSpPr>
          <p:spPr>
            <a:xfrm>
              <a:off x="9783302" y="5465410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802.11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73155-E58C-5341-AE1F-378C2A085834}"/>
                </a:ext>
              </a:extLst>
            </p:cNvPr>
            <p:cNvSpPr txBox="1"/>
            <p:nvPr/>
          </p:nvSpPr>
          <p:spPr>
            <a:xfrm>
              <a:off x="8590579" y="5451212"/>
              <a:ext cx="1274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Ethernet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F87C24-1BF6-0444-A74B-817757EDA497}"/>
                </a:ext>
              </a:extLst>
            </p:cNvPr>
            <p:cNvSpPr txBox="1"/>
            <p:nvPr/>
          </p:nvSpPr>
          <p:spPr>
            <a:xfrm>
              <a:off x="12144157" y="548485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…</a:t>
              </a:r>
            </a:p>
          </p:txBody>
        </p:sp>
      </p:grpSp>
      <p:sp>
        <p:nvSpPr>
          <p:cNvPr id="44" name="Trapezoid 43">
            <a:extLst>
              <a:ext uri="{FF2B5EF4-FFF2-40B4-BE49-F238E27FC236}">
                <a16:creationId xmlns:a16="http://schemas.microsoft.com/office/drawing/2014/main" id="{D8151E63-71F0-9147-8C6D-A55C64DEDDD6}"/>
              </a:ext>
            </a:extLst>
          </p:cNvPr>
          <p:cNvSpPr/>
          <p:nvPr/>
        </p:nvSpPr>
        <p:spPr>
          <a:xfrm rot="10800000">
            <a:off x="8539259" y="2091921"/>
            <a:ext cx="2690594" cy="894893"/>
          </a:xfrm>
          <a:prstGeom prst="trapezoid">
            <a:avLst>
              <a:gd name="adj" fmla="val 518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AF0FAABA-1C9B-F940-95D2-E3EC5B719705}"/>
              </a:ext>
            </a:extLst>
          </p:cNvPr>
          <p:cNvSpPr/>
          <p:nvPr/>
        </p:nvSpPr>
        <p:spPr>
          <a:xfrm>
            <a:off x="8539259" y="3012048"/>
            <a:ext cx="2690594" cy="894893"/>
          </a:xfrm>
          <a:prstGeom prst="trapezoid">
            <a:avLst>
              <a:gd name="adj" fmla="val 518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40BB07E9-BBAD-3941-9245-4D3B9FE9DE62}"/>
              </a:ext>
            </a:extLst>
          </p:cNvPr>
          <p:cNvSpPr/>
          <p:nvPr/>
        </p:nvSpPr>
        <p:spPr>
          <a:xfrm rot="10800000">
            <a:off x="8108371" y="930207"/>
            <a:ext cx="3552371" cy="1136480"/>
          </a:xfrm>
          <a:prstGeom prst="trapezoid">
            <a:avLst>
              <a:gd name="adj" fmla="val 3585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2B33F-30C9-4215-9B81-B70A2AB8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023F-4C26-4B45-A19E-0E2EBE14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782309"/>
            <a:ext cx="82901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Heart of the networking model, together with the transport layer (next week)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Layers below it do not know about end-to-end delivery</a:t>
            </a:r>
          </a:p>
          <a:p>
            <a:pPr marL="514350" indent="-514350">
              <a:buAutoNum type="arabicPeriod"/>
            </a:pPr>
            <a:r>
              <a:rPr lang="en-US" sz="3200" dirty="0"/>
              <a:t>Layers above it do not know about the topology of the network</a:t>
            </a:r>
          </a:p>
          <a:p>
            <a:pPr marL="514350" indent="-514350">
              <a:buAutoNum type="arabicPeriod"/>
            </a:pPr>
            <a:r>
              <a:rPr lang="en-US" sz="3200" dirty="0"/>
              <a:t>Both layers above and below do not know about routing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2E23D-7A8B-4FA5-B48C-A6E0F278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16FE-7501-4D50-A2B0-FF7B836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762CF-F011-4F15-B8F0-5658528B0DEC}"/>
              </a:ext>
            </a:extLst>
          </p:cNvPr>
          <p:cNvSpPr/>
          <p:nvPr/>
        </p:nvSpPr>
        <p:spPr>
          <a:xfrm>
            <a:off x="3510874" y="5463909"/>
            <a:ext cx="4769525" cy="370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*Although switching is similar to routing…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F5F3F-DD19-6440-9E69-64C1D743B697}"/>
              </a:ext>
            </a:extLst>
          </p:cNvPr>
          <p:cNvGrpSpPr/>
          <p:nvPr/>
        </p:nvGrpSpPr>
        <p:grpSpPr>
          <a:xfrm>
            <a:off x="8547090" y="993348"/>
            <a:ext cx="2707426" cy="1109500"/>
            <a:chOff x="9620677" y="1066882"/>
            <a:chExt cx="2707426" cy="1109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B1EEF-5D2D-6445-A539-8B66524F4DB3}"/>
                </a:ext>
              </a:extLst>
            </p:cNvPr>
            <p:cNvSpPr txBox="1"/>
            <p:nvPr/>
          </p:nvSpPr>
          <p:spPr>
            <a:xfrm>
              <a:off x="10157251" y="1066882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b="1" dirty="0"/>
                <a:t>Application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E2C54D-07C8-5343-B129-A97B0A66F97D}"/>
                </a:ext>
              </a:extLst>
            </p:cNvPr>
            <p:cNvSpPr txBox="1"/>
            <p:nvPr/>
          </p:nvSpPr>
          <p:spPr>
            <a:xfrm>
              <a:off x="9620677" y="1410962"/>
              <a:ext cx="841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HTTP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252D78-7B6E-BA42-9F96-DA8AB89EE143}"/>
                </a:ext>
              </a:extLst>
            </p:cNvPr>
            <p:cNvSpPr txBox="1"/>
            <p:nvPr/>
          </p:nvSpPr>
          <p:spPr>
            <a:xfrm>
              <a:off x="11430100" y="1410962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SMTP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9CAB3-3D82-804B-9A6B-26DDE5FF921C}"/>
                </a:ext>
              </a:extLst>
            </p:cNvPr>
            <p:cNvSpPr txBox="1"/>
            <p:nvPr/>
          </p:nvSpPr>
          <p:spPr>
            <a:xfrm>
              <a:off x="10300399" y="1410962"/>
              <a:ext cx="657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RTP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E1FF19-B230-D74A-8A7B-BE700EDEA3F4}"/>
                </a:ext>
              </a:extLst>
            </p:cNvPr>
            <p:cNvSpPr txBox="1"/>
            <p:nvPr/>
          </p:nvSpPr>
          <p:spPr>
            <a:xfrm>
              <a:off x="10843289" y="1410962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DNS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9D54A-E5C2-A848-AAE3-E28E29E75895}"/>
                </a:ext>
              </a:extLst>
            </p:cNvPr>
            <p:cNvSpPr txBox="1"/>
            <p:nvPr/>
          </p:nvSpPr>
          <p:spPr>
            <a:xfrm>
              <a:off x="10730301" y="171471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…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1A8B82-21DF-3D48-935D-D46AE4678FAA}"/>
              </a:ext>
            </a:extLst>
          </p:cNvPr>
          <p:cNvGrpSpPr/>
          <p:nvPr/>
        </p:nvGrpSpPr>
        <p:grpSpPr>
          <a:xfrm>
            <a:off x="9173746" y="2010273"/>
            <a:ext cx="1454114" cy="848400"/>
            <a:chOff x="10363457" y="2375042"/>
            <a:chExt cx="1454114" cy="848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790782-D299-F242-842A-4DD4F7D3BF3C}"/>
                </a:ext>
              </a:extLst>
            </p:cNvPr>
            <p:cNvSpPr txBox="1"/>
            <p:nvPr/>
          </p:nvSpPr>
          <p:spPr>
            <a:xfrm>
              <a:off x="10363457" y="2756810"/>
              <a:ext cx="651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TCP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4A7ADB-2723-064B-B41C-8E244763738B}"/>
                </a:ext>
              </a:extLst>
            </p:cNvPr>
            <p:cNvSpPr txBox="1"/>
            <p:nvPr/>
          </p:nvSpPr>
          <p:spPr>
            <a:xfrm>
              <a:off x="10951912" y="2761777"/>
              <a:ext cx="729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UDP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E5D66C-D4AF-2341-8B69-C6C2991A0947}"/>
                </a:ext>
              </a:extLst>
            </p:cNvPr>
            <p:cNvSpPr txBox="1"/>
            <p:nvPr/>
          </p:nvSpPr>
          <p:spPr>
            <a:xfrm>
              <a:off x="10406672" y="2375042"/>
              <a:ext cx="1410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b="1" dirty="0"/>
                <a:t>Transport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331910-B13F-0548-A954-51DD33062EAC}"/>
              </a:ext>
            </a:extLst>
          </p:cNvPr>
          <p:cNvGrpSpPr/>
          <p:nvPr/>
        </p:nvGrpSpPr>
        <p:grpSpPr>
          <a:xfrm>
            <a:off x="9252965" y="2968655"/>
            <a:ext cx="1295676" cy="786548"/>
            <a:chOff x="10443760" y="3348845"/>
            <a:chExt cx="1295676" cy="786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E697BA-C004-E54D-9944-2471CDA471CB}"/>
                </a:ext>
              </a:extLst>
            </p:cNvPr>
            <p:cNvSpPr txBox="1"/>
            <p:nvPr/>
          </p:nvSpPr>
          <p:spPr>
            <a:xfrm>
              <a:off x="10443760" y="3348845"/>
              <a:ext cx="12956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b="1" dirty="0"/>
                <a:t>Network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85DD11-12CC-6A48-8BC4-41CCED1CD66D}"/>
                </a:ext>
              </a:extLst>
            </p:cNvPr>
            <p:cNvSpPr txBox="1"/>
            <p:nvPr/>
          </p:nvSpPr>
          <p:spPr>
            <a:xfrm>
              <a:off x="10472788" y="3673728"/>
              <a:ext cx="42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IP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D98739-F56B-0B4F-A2CB-E34B5AEF2098}"/>
                </a:ext>
              </a:extLst>
            </p:cNvPr>
            <p:cNvSpPr txBox="1"/>
            <p:nvPr/>
          </p:nvSpPr>
          <p:spPr>
            <a:xfrm>
              <a:off x="10756218" y="3673728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400" dirty="0"/>
                <a:t>ICMP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3A2BD87-DE9B-B745-A707-7D28B9B3C115}"/>
              </a:ext>
            </a:extLst>
          </p:cNvPr>
          <p:cNvSpPr/>
          <p:nvPr/>
        </p:nvSpPr>
        <p:spPr>
          <a:xfrm>
            <a:off x="6538686" y="433490"/>
            <a:ext cx="5175086" cy="4079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TCP/IP form the “narrow waist”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3024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8F5-7B6E-43C0-BCB0-EB9B1538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64332"/>
            <a:ext cx="10515600" cy="1325563"/>
          </a:xfrm>
        </p:spPr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2723-233B-4DF3-8001-C54076E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F0927-EA95-4154-A8BF-2E8ABDCD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</a:t>
            </a:fld>
            <a:endParaRPr lang="LID4096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DB82E0-DCBE-5E4B-AA9B-A7568F92D54A}"/>
              </a:ext>
            </a:extLst>
          </p:cNvPr>
          <p:cNvCxnSpPr>
            <a:cxnSpLocks/>
          </p:cNvCxnSpPr>
          <p:nvPr/>
        </p:nvCxnSpPr>
        <p:spPr>
          <a:xfrm>
            <a:off x="4024086" y="5534975"/>
            <a:ext cx="0" cy="6505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35DD82-DC24-1B45-8812-16B57E78F32D}"/>
              </a:ext>
            </a:extLst>
          </p:cNvPr>
          <p:cNvCxnSpPr>
            <a:cxnSpLocks/>
          </p:cNvCxnSpPr>
          <p:nvPr/>
        </p:nvCxnSpPr>
        <p:spPr>
          <a:xfrm>
            <a:off x="4437743" y="5527718"/>
            <a:ext cx="0" cy="6505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188103-9D4F-6C4B-9DBC-FEECF71C9626}"/>
              </a:ext>
            </a:extLst>
          </p:cNvPr>
          <p:cNvCxnSpPr>
            <a:cxnSpLocks/>
          </p:cNvCxnSpPr>
          <p:nvPr/>
        </p:nvCxnSpPr>
        <p:spPr>
          <a:xfrm flipH="1">
            <a:off x="4408715" y="6166154"/>
            <a:ext cx="694508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E52A3-6F5F-4C49-8657-6BACD18DEBCC}"/>
              </a:ext>
            </a:extLst>
          </p:cNvPr>
          <p:cNvSpPr/>
          <p:nvPr/>
        </p:nvSpPr>
        <p:spPr>
          <a:xfrm>
            <a:off x="3658611" y="5284292"/>
            <a:ext cx="1147868" cy="305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Data Link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D3E2D-72DC-9F46-B7CC-6318F0DDA997}"/>
              </a:ext>
            </a:extLst>
          </p:cNvPr>
          <p:cNvSpPr/>
          <p:nvPr/>
        </p:nvSpPr>
        <p:spPr>
          <a:xfrm>
            <a:off x="3658611" y="5754650"/>
            <a:ext cx="1147868" cy="305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Physical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D53947-B1C5-4C1E-994F-B6C4CF803ECD}"/>
              </a:ext>
            </a:extLst>
          </p:cNvPr>
          <p:cNvCxnSpPr>
            <a:cxnSpLocks/>
          </p:cNvCxnSpPr>
          <p:nvPr/>
        </p:nvCxnSpPr>
        <p:spPr>
          <a:xfrm>
            <a:off x="462542" y="6163697"/>
            <a:ext cx="357605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B0C98-F2E1-4F4E-B177-ACE3AACD14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157850" y="4311959"/>
            <a:ext cx="1" cy="1842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1CFB46-16DE-4A69-AEAA-543145CF3B1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375389" y="4311959"/>
            <a:ext cx="1" cy="1842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1EA6D-2B72-4DE5-8E69-6E5CAFEAB726}"/>
              </a:ext>
            </a:extLst>
          </p:cNvPr>
          <p:cNvSpPr txBox="1"/>
          <p:nvPr/>
        </p:nvSpPr>
        <p:spPr>
          <a:xfrm>
            <a:off x="10213657" y="5626613"/>
            <a:ext cx="1515801" cy="53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A0410-C350-BF48-87FC-37D060B11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17" y="3164099"/>
            <a:ext cx="1147868" cy="1147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0E978-7547-4A4C-9F22-ADDA756C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54" y="3164098"/>
            <a:ext cx="1147868" cy="11478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F5A3A52-E20C-1F4E-BB7A-86242BC81ABE}"/>
              </a:ext>
            </a:extLst>
          </p:cNvPr>
          <p:cNvSpPr/>
          <p:nvPr/>
        </p:nvSpPr>
        <p:spPr>
          <a:xfrm>
            <a:off x="1583914" y="5301528"/>
            <a:ext cx="1147868" cy="30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Data Link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7A6BF-66A9-4D44-A3DD-D004DD7582AF}"/>
              </a:ext>
            </a:extLst>
          </p:cNvPr>
          <p:cNvSpPr/>
          <p:nvPr/>
        </p:nvSpPr>
        <p:spPr>
          <a:xfrm>
            <a:off x="1583914" y="5759836"/>
            <a:ext cx="1147868" cy="30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Physical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D339B7-84E7-094F-8111-E7D85314A37D}"/>
              </a:ext>
            </a:extLst>
          </p:cNvPr>
          <p:cNvGrpSpPr/>
          <p:nvPr/>
        </p:nvGrpSpPr>
        <p:grpSpPr>
          <a:xfrm>
            <a:off x="1583916" y="4838001"/>
            <a:ext cx="8365406" cy="1465449"/>
            <a:chOff x="1583916" y="4838001"/>
            <a:chExt cx="8365406" cy="1465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12FFEF-2BEE-5B42-BDD1-9020EEDCEA52}"/>
                </a:ext>
              </a:extLst>
            </p:cNvPr>
            <p:cNvGrpSpPr/>
            <p:nvPr/>
          </p:nvGrpSpPr>
          <p:grpSpPr>
            <a:xfrm>
              <a:off x="5702801" y="4853281"/>
              <a:ext cx="2342232" cy="1450169"/>
              <a:chOff x="5702801" y="4853281"/>
              <a:chExt cx="2342232" cy="1450169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6484FB8-960B-3D46-B6C4-2B1F19D59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2712" y="5029200"/>
                <a:ext cx="0" cy="115630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1F3E07-BA94-B74C-82B8-E28D1E3D6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369" y="5029200"/>
                <a:ext cx="0" cy="11490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943E062-4A2F-A64D-AEA3-D611706AD798}"/>
                  </a:ext>
                </a:extLst>
              </p:cNvPr>
              <p:cNvSpPr/>
              <p:nvPr/>
            </p:nvSpPr>
            <p:spPr>
              <a:xfrm>
                <a:off x="5702802" y="5284292"/>
                <a:ext cx="1089884" cy="305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NL" sz="1600" dirty="0"/>
                  <a:t>Data Link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CD72E1-BD8D-BA48-962D-5DF09A85EBE2}"/>
                  </a:ext>
                </a:extLst>
              </p:cNvPr>
              <p:cNvSpPr/>
              <p:nvPr/>
            </p:nvSpPr>
            <p:spPr>
              <a:xfrm>
                <a:off x="6955149" y="5284292"/>
                <a:ext cx="1089884" cy="305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NL" sz="1600" dirty="0"/>
                  <a:t>Data Link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CE1F8D-6DFD-5C49-96B2-9712F38DEC9F}"/>
                  </a:ext>
                </a:extLst>
              </p:cNvPr>
              <p:cNvSpPr/>
              <p:nvPr/>
            </p:nvSpPr>
            <p:spPr>
              <a:xfrm>
                <a:off x="5702801" y="4853281"/>
                <a:ext cx="2342221" cy="305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NL" sz="1600" dirty="0"/>
                  <a:t>Network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145846-1E7E-0F40-AC3B-B2B3654B50C6}"/>
                  </a:ext>
                </a:extLst>
              </p:cNvPr>
              <p:cNvSpPr/>
              <p:nvPr/>
            </p:nvSpPr>
            <p:spPr>
              <a:xfrm>
                <a:off x="6700200" y="5932650"/>
                <a:ext cx="352800" cy="37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FB5A389-D0D7-E948-B821-E21CBCBC400B}"/>
                  </a:ext>
                </a:extLst>
              </p:cNvPr>
              <p:cNvSpPr/>
              <p:nvPr/>
            </p:nvSpPr>
            <p:spPr>
              <a:xfrm>
                <a:off x="5702802" y="5754650"/>
                <a:ext cx="1089884" cy="305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NL" sz="1600" dirty="0"/>
                  <a:t>Physical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1EF3586-8E80-4E47-8DDE-58860B31D5CE}"/>
                  </a:ext>
                </a:extLst>
              </p:cNvPr>
              <p:cNvSpPr/>
              <p:nvPr/>
            </p:nvSpPr>
            <p:spPr>
              <a:xfrm>
                <a:off x="6955149" y="5754650"/>
                <a:ext cx="1089884" cy="305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NL" sz="1600" dirty="0"/>
                  <a:t>Physical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DF6D30-6407-DE4E-8130-08436C32CF29}"/>
                </a:ext>
              </a:extLst>
            </p:cNvPr>
            <p:cNvSpPr/>
            <p:nvPr/>
          </p:nvSpPr>
          <p:spPr>
            <a:xfrm>
              <a:off x="1583916" y="4843221"/>
              <a:ext cx="1147868" cy="305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B8CE61-FC7A-3445-8B5A-C308B5B394D2}"/>
                </a:ext>
              </a:extLst>
            </p:cNvPr>
            <p:cNvSpPr/>
            <p:nvPr/>
          </p:nvSpPr>
          <p:spPr>
            <a:xfrm>
              <a:off x="8801454" y="4838001"/>
              <a:ext cx="1147868" cy="305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NL" sz="1600" dirty="0"/>
                <a:t>Network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90694-116D-1249-83CB-48B837EB405B}"/>
              </a:ext>
            </a:extLst>
          </p:cNvPr>
          <p:cNvSpPr/>
          <p:nvPr/>
        </p:nvSpPr>
        <p:spPr>
          <a:xfrm>
            <a:off x="8801453" y="5296307"/>
            <a:ext cx="1147868" cy="30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Data Link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E0B57-7ED3-4149-938F-C22C4EB1FADA}"/>
              </a:ext>
            </a:extLst>
          </p:cNvPr>
          <p:cNvSpPr/>
          <p:nvPr/>
        </p:nvSpPr>
        <p:spPr>
          <a:xfrm>
            <a:off x="8801453" y="5754616"/>
            <a:ext cx="1147868" cy="30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Physical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21B4EC-91C0-444A-9884-5DDA300533E5}"/>
              </a:ext>
            </a:extLst>
          </p:cNvPr>
          <p:cNvSpPr/>
          <p:nvPr/>
        </p:nvSpPr>
        <p:spPr>
          <a:xfrm>
            <a:off x="1583914" y="4384914"/>
            <a:ext cx="1147868" cy="30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434923-1C2A-8C42-82AF-1F5EF0A8EC5A}"/>
              </a:ext>
            </a:extLst>
          </p:cNvPr>
          <p:cNvSpPr/>
          <p:nvPr/>
        </p:nvSpPr>
        <p:spPr>
          <a:xfrm>
            <a:off x="8801452" y="4379694"/>
            <a:ext cx="1147868" cy="30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NL" sz="1600" dirty="0"/>
              <a:t>…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5598A9-15B5-8345-9031-0ABD85471700}"/>
              </a:ext>
            </a:extLst>
          </p:cNvPr>
          <p:cNvGrpSpPr/>
          <p:nvPr/>
        </p:nvGrpSpPr>
        <p:grpSpPr>
          <a:xfrm>
            <a:off x="6288654" y="3487987"/>
            <a:ext cx="1170513" cy="1263696"/>
            <a:chOff x="6288654" y="3487987"/>
            <a:chExt cx="1170513" cy="12636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46FE69-D67A-AB43-BDB7-133CB4B3B45E}"/>
                </a:ext>
              </a:extLst>
            </p:cNvPr>
            <p:cNvSpPr txBox="1"/>
            <p:nvPr/>
          </p:nvSpPr>
          <p:spPr>
            <a:xfrm>
              <a:off x="6288654" y="3487987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800" dirty="0"/>
                <a:t>Router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60C5966-AA85-004B-A1F0-DAF3E533BE8D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6873911" y="4011207"/>
              <a:ext cx="1" cy="7404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4DB7D8D-1B98-6F49-8825-8C6B0D200CB6}"/>
              </a:ext>
            </a:extLst>
          </p:cNvPr>
          <p:cNvSpPr/>
          <p:nvPr/>
        </p:nvSpPr>
        <p:spPr>
          <a:xfrm>
            <a:off x="-275574" y="1189609"/>
            <a:ext cx="12743148" cy="92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Network layer provides new features through </a:t>
            </a:r>
            <a:r>
              <a:rPr lang="en-US" sz="2800" i="1" dirty="0"/>
              <a:t>new protocols </a:t>
            </a:r>
            <a:r>
              <a:rPr lang="en-US" sz="2800" dirty="0"/>
              <a:t>and</a:t>
            </a:r>
            <a:br>
              <a:rPr lang="en-US" sz="2800" dirty="0"/>
            </a:br>
            <a:r>
              <a:rPr lang="en-US" sz="2800" dirty="0"/>
              <a:t>a </a:t>
            </a:r>
            <a:r>
              <a:rPr lang="en-US" sz="2800" i="1" dirty="0"/>
              <a:t>new device</a:t>
            </a:r>
            <a:r>
              <a:rPr lang="en-US" sz="2800" dirty="0"/>
              <a:t> (the router)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66971-5A68-B44A-A433-DEC6C310994A}"/>
              </a:ext>
            </a:extLst>
          </p:cNvPr>
          <p:cNvGrpSpPr/>
          <p:nvPr/>
        </p:nvGrpSpPr>
        <p:grpSpPr>
          <a:xfrm>
            <a:off x="-384630" y="2235546"/>
            <a:ext cx="12961260" cy="3671858"/>
            <a:chOff x="-384630" y="2235546"/>
            <a:chExt cx="12961260" cy="3671858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914397A5-B247-DF4B-BCED-4A72003EB91B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4127240" y="3861483"/>
              <a:ext cx="2766415" cy="38471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2657C1-22E8-7A42-AA20-07828608079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6200000" flipH="1">
              <a:off x="3766224" y="3970826"/>
              <a:ext cx="3279406" cy="59374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B76C0E-8274-D44D-97A0-27E18CB6AA3C}"/>
                </a:ext>
              </a:extLst>
            </p:cNvPr>
            <p:cNvSpPr/>
            <p:nvPr/>
          </p:nvSpPr>
          <p:spPr>
            <a:xfrm>
              <a:off x="-384630" y="2235546"/>
              <a:ext cx="12961260" cy="489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/>
                <a:t>Q: Why have Data Link and Physical Layer twice?</a:t>
              </a:r>
              <a:endParaRPr lang="LID4096" sz="2800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1AD56-0D4A-8A4B-8380-6210B9C7091A}"/>
              </a:ext>
            </a:extLst>
          </p:cNvPr>
          <p:cNvSpPr/>
          <p:nvPr/>
        </p:nvSpPr>
        <p:spPr>
          <a:xfrm>
            <a:off x="5574780" y="2819718"/>
            <a:ext cx="5396777" cy="684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Router performs </a:t>
            </a:r>
            <a:r>
              <a:rPr lang="en-US" sz="2800" i="1" dirty="0"/>
              <a:t>store-and-forward</a:t>
            </a:r>
            <a:r>
              <a:rPr lang="en-US" sz="2800" dirty="0"/>
              <a:t>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5497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75FF-86DF-49AB-ABA2-85DF724A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2D0A-3766-4004-826B-EAD29782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network layer (partially) answers</a:t>
            </a:r>
            <a:br>
              <a:rPr lang="en-US" dirty="0"/>
            </a:br>
            <a:r>
              <a:rPr lang="en-US" dirty="0"/>
              <a:t>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get from </a:t>
            </a:r>
            <a:r>
              <a:rPr lang="en-US" b="1" i="1" dirty="0"/>
              <a:t>A</a:t>
            </a:r>
            <a:r>
              <a:rPr lang="en-US" dirty="0"/>
              <a:t> to </a:t>
            </a:r>
            <a:r>
              <a:rPr lang="en-US" b="1" i="1" dirty="0"/>
              <a:t>B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connect multiple networks?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manage network resources?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prevent </a:t>
            </a:r>
            <a:r>
              <a:rPr lang="en-US" i="1" dirty="0"/>
              <a:t>network congestion</a:t>
            </a:r>
            <a:r>
              <a:rPr lang="en-US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provide </a:t>
            </a:r>
            <a:r>
              <a:rPr lang="en-US" i="1" dirty="0"/>
              <a:t>Quality of Service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F4DC8-5584-4215-8927-04D6FF14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1004-FB2A-44AC-8664-3AA80B66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9</a:t>
            </a:fld>
            <a:endParaRPr lang="LID4096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DCFA2A-13DA-4E69-8C2C-02C4840A66F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9509009" y="4680890"/>
            <a:ext cx="186592" cy="111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4AD41E-C920-4390-BB82-5BA7272423D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86544" y="5288227"/>
            <a:ext cx="1159238" cy="52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E79E64-D47B-4BF8-9BAB-E89A7EC72A2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6244141" y="4736033"/>
            <a:ext cx="1962874" cy="552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8E276E-D07A-4F64-9606-0C8FE1EC3781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flipV="1">
            <a:off x="8456195" y="2817518"/>
            <a:ext cx="249179" cy="1596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534064-E60B-4EA8-952A-0A778178FA6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705373" y="4680891"/>
            <a:ext cx="990228" cy="5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11504D-763F-4594-9076-06F5E4A28EE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44141" y="5288227"/>
            <a:ext cx="2766510" cy="506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7C42C3-2281-4452-AE17-E5943E8D710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9944781" y="3551509"/>
            <a:ext cx="0" cy="807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7A447-7AA0-44F7-8F7E-A0F383289C62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9944781" y="2119345"/>
            <a:ext cx="0" cy="788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EDDB7A-C797-4848-8F23-E7881B36CB11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8954553" y="1797291"/>
            <a:ext cx="741048" cy="69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AC4B40-8ECE-4877-AE63-68CA520B94F7}"/>
              </a:ext>
            </a:extLst>
          </p:cNvPr>
          <p:cNvSpPr txBox="1"/>
          <p:nvPr/>
        </p:nvSpPr>
        <p:spPr>
          <a:xfrm>
            <a:off x="3748298" y="5610280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C458CD-75BB-40FB-9769-EAE5D227229B}"/>
              </a:ext>
            </a:extLst>
          </p:cNvPr>
          <p:cNvSpPr txBox="1"/>
          <p:nvPr/>
        </p:nvSpPr>
        <p:spPr>
          <a:xfrm>
            <a:off x="10184724" y="1612625"/>
            <a:ext cx="25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C35F4A-974B-4C41-8ECC-AFF7625CC4EF}"/>
              </a:ext>
            </a:extLst>
          </p:cNvPr>
          <p:cNvSpPr/>
          <p:nvPr/>
        </p:nvSpPr>
        <p:spPr>
          <a:xfrm>
            <a:off x="6125423" y="282476"/>
            <a:ext cx="5159899" cy="75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Lowest layer concerned with</a:t>
            </a:r>
            <a:br>
              <a:rPr lang="en-US" sz="2800" dirty="0"/>
            </a:br>
            <a:r>
              <a:rPr lang="en-US" sz="2800" dirty="0"/>
              <a:t>“end-to-end” delivery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30D70-F05A-453F-AF4E-ECD8F970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85" y="5490528"/>
            <a:ext cx="498359" cy="64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F1826-9243-4B39-99C0-141DCD5A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2" y="2907403"/>
            <a:ext cx="498359" cy="64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A3238-4BEB-47AB-B3E3-F6EE1870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2" y="4966174"/>
            <a:ext cx="498359" cy="6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226FB-8161-4705-B97A-5AED5816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1" y="5472893"/>
            <a:ext cx="498359" cy="644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46315-7C36-4BFA-9D52-954F0D86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15" y="4413980"/>
            <a:ext cx="498359" cy="644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0073D6-0CA1-4B5F-99EB-BCC103B4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2" y="4358837"/>
            <a:ext cx="498359" cy="644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394683-E4AD-4525-BAD8-E24B7CF2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2" y="1475238"/>
            <a:ext cx="498359" cy="64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EC456-9BEE-47E9-96D9-E33D006F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74" y="2495465"/>
            <a:ext cx="498359" cy="6441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B0D8E2-3D6B-4A4A-B18B-45E01ED0C68C}"/>
              </a:ext>
            </a:extLst>
          </p:cNvPr>
          <p:cNvSpPr/>
          <p:nvPr/>
        </p:nvSpPr>
        <p:spPr>
          <a:xfrm>
            <a:off x="838200" y="2662733"/>
            <a:ext cx="5869838" cy="10168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68C45-0DC6-7B4B-B597-114258E7BD13}"/>
              </a:ext>
            </a:extLst>
          </p:cNvPr>
          <p:cNvSpPr/>
          <p:nvPr/>
        </p:nvSpPr>
        <p:spPr>
          <a:xfrm>
            <a:off x="5624223" y="2537081"/>
            <a:ext cx="1672133" cy="280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NL" dirty="0"/>
              <a:t>oday’s lecture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8FBCD-BE14-7B46-B605-500194990584}"/>
              </a:ext>
            </a:extLst>
          </p:cNvPr>
          <p:cNvSpPr/>
          <p:nvPr/>
        </p:nvSpPr>
        <p:spPr>
          <a:xfrm>
            <a:off x="838200" y="3686015"/>
            <a:ext cx="5869838" cy="12801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CB5BCF-06D9-A547-89B1-799523E0CB47}"/>
              </a:ext>
            </a:extLst>
          </p:cNvPr>
          <p:cNvSpPr/>
          <p:nvPr/>
        </p:nvSpPr>
        <p:spPr>
          <a:xfrm>
            <a:off x="534612" y="4953960"/>
            <a:ext cx="1672133" cy="353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</a:t>
            </a:r>
            <a:r>
              <a:rPr lang="en-NL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44029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30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3378</Words>
  <Application>Microsoft Office PowerPoint</Application>
  <PresentationFormat>Widescreen</PresentationFormat>
  <Paragraphs>974</Paragraphs>
  <Slides>60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Wingdings</vt:lpstr>
      <vt:lpstr>Office Theme</vt:lpstr>
      <vt:lpstr>Computer Networks X_400487</vt:lpstr>
      <vt:lpstr>Recap Data Link Layer</vt:lpstr>
      <vt:lpstr>Recap Data Link Layer</vt:lpstr>
      <vt:lpstr>PowerPoint Presentation</vt:lpstr>
      <vt:lpstr>What Else Do We Need?</vt:lpstr>
      <vt:lpstr>The Network Layer</vt:lpstr>
      <vt:lpstr>The Network Layer</vt:lpstr>
      <vt:lpstr>The Network Layer</vt:lpstr>
      <vt:lpstr>The Network Layer</vt:lpstr>
      <vt:lpstr>Today’s Lecture</vt:lpstr>
      <vt:lpstr>Routing</vt:lpstr>
      <vt:lpstr>Important Properties for Routing</vt:lpstr>
      <vt:lpstr>How to find a route?</vt:lpstr>
      <vt:lpstr>Routing tables</vt:lpstr>
      <vt:lpstr>Routing tables</vt:lpstr>
      <vt:lpstr>Distance Vector Routing</vt:lpstr>
      <vt:lpstr>Distance Vector Routing</vt:lpstr>
      <vt:lpstr>Distance Vector Routing Good News Propagation</vt:lpstr>
      <vt:lpstr>Distance Vector Routing Good News Propagation</vt:lpstr>
      <vt:lpstr>Distance Vector Routing Good News Propagation</vt:lpstr>
      <vt:lpstr>Distance Vector Routing Good News Propagation</vt:lpstr>
      <vt:lpstr>Distance Vector Routing Bad News Propagation</vt:lpstr>
      <vt:lpstr>Distance Vector Routing Bad News Propagation</vt:lpstr>
      <vt:lpstr>Distance Vector Routing Bad News Propagation</vt:lpstr>
      <vt:lpstr>Distance Vector Routing Bad News Propagation</vt:lpstr>
      <vt:lpstr>Distance Vector Routing Bad News Propagation</vt:lpstr>
      <vt:lpstr>Count to infinity problem When machine fails</vt:lpstr>
      <vt:lpstr>Count to infinity problem When machine fails</vt:lpstr>
      <vt:lpstr>Count to infinity problem When machine fails</vt:lpstr>
      <vt:lpstr>Count to infinity problem When machine fails</vt:lpstr>
      <vt:lpstr>Count to infinity problem When machine fails</vt:lpstr>
      <vt:lpstr>Link state routing</vt:lpstr>
      <vt:lpstr>Flooding link state packets</vt:lpstr>
      <vt:lpstr>Link state routing Building a map of the network</vt:lpstr>
      <vt:lpstr>Link state routing Building a map of the network</vt:lpstr>
      <vt:lpstr>Link state routing Building a map of the network</vt:lpstr>
      <vt:lpstr>Link state routing Building a map of the network</vt:lpstr>
      <vt:lpstr>Hierarchical routing</vt:lpstr>
      <vt:lpstr>Hierarchical routing</vt:lpstr>
      <vt:lpstr>Hierarchical routing</vt:lpstr>
      <vt:lpstr>Today’s Lecture</vt:lpstr>
      <vt:lpstr>Internetworking</vt:lpstr>
      <vt:lpstr>Internetworking</vt:lpstr>
      <vt:lpstr>Structure of the Internet: A Network of Networks</vt:lpstr>
      <vt:lpstr>We’ve almost come full circle: A Hierarchical Topology</vt:lpstr>
      <vt:lpstr>PowerPoint Presentation</vt:lpstr>
      <vt:lpstr>Structure of the Internet: A Network of Networks</vt:lpstr>
      <vt:lpstr>Internetworking with Autonomous Systems</vt:lpstr>
      <vt:lpstr>Open Shortest Path First (OSPF)</vt:lpstr>
      <vt:lpstr>Open Shortest Path First (OSPF)</vt:lpstr>
      <vt:lpstr>Border Gateway Protocol (BGP)</vt:lpstr>
      <vt:lpstr>Border Gateway Protocol (BGP)</vt:lpstr>
      <vt:lpstr>Connecting Networks with Different Protocols</vt:lpstr>
      <vt:lpstr>Tunneling</vt:lpstr>
      <vt:lpstr>Business as usual Packets in packets in packets in …</vt:lpstr>
      <vt:lpstr>Tunneling Packets in packets in packets in …</vt:lpstr>
      <vt:lpstr>Packet fragmentation Transparent fragmentation</vt:lpstr>
      <vt:lpstr>Packet fragmentation Nontransparent fragmentation</vt:lpstr>
      <vt:lpstr>Avoiding packet fragmentation MTU discovery</vt:lpstr>
      <vt:lpstr>Avoiding packet fragmentation MTU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2024-10-08T13:42:14Z</dcterms:created>
  <dcterms:modified xsi:type="dcterms:W3CDTF">2024-10-08T15:13:11Z</dcterms:modified>
</cp:coreProperties>
</file>