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44"/>
  </p:notesMasterIdLst>
  <p:sldIdLst>
    <p:sldId id="444" r:id="rId2"/>
    <p:sldId id="363" r:id="rId3"/>
    <p:sldId id="258" r:id="rId4"/>
    <p:sldId id="292" r:id="rId5"/>
    <p:sldId id="293" r:id="rId6"/>
    <p:sldId id="445" r:id="rId7"/>
    <p:sldId id="294" r:id="rId8"/>
    <p:sldId id="369" r:id="rId9"/>
    <p:sldId id="260" r:id="rId10"/>
    <p:sldId id="261" r:id="rId11"/>
    <p:sldId id="295" r:id="rId12"/>
    <p:sldId id="296" r:id="rId13"/>
    <p:sldId id="297" r:id="rId14"/>
    <p:sldId id="298" r:id="rId15"/>
    <p:sldId id="299" r:id="rId16"/>
    <p:sldId id="271" r:id="rId17"/>
    <p:sldId id="364" r:id="rId18"/>
    <p:sldId id="300" r:id="rId19"/>
    <p:sldId id="368" r:id="rId20"/>
    <p:sldId id="446" r:id="rId21"/>
    <p:sldId id="263" r:id="rId22"/>
    <p:sldId id="301" r:id="rId23"/>
    <p:sldId id="302" r:id="rId24"/>
    <p:sldId id="433" r:id="rId25"/>
    <p:sldId id="436" r:id="rId26"/>
    <p:sldId id="303" r:id="rId27"/>
    <p:sldId id="304" r:id="rId28"/>
    <p:sldId id="305" r:id="rId29"/>
    <p:sldId id="306" r:id="rId30"/>
    <p:sldId id="266" r:id="rId31"/>
    <p:sldId id="307" r:id="rId32"/>
    <p:sldId id="308" r:id="rId33"/>
    <p:sldId id="447" r:id="rId34"/>
    <p:sldId id="264" r:id="rId35"/>
    <p:sldId id="267" r:id="rId36"/>
    <p:sldId id="268" r:id="rId37"/>
    <p:sldId id="265" r:id="rId38"/>
    <p:sldId id="309" r:id="rId39"/>
    <p:sldId id="310" r:id="rId40"/>
    <p:sldId id="311" r:id="rId41"/>
    <p:sldId id="312" r:id="rId42"/>
    <p:sldId id="44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A422EC-38AD-4D8B-949B-0BBDE94F50AE}">
          <p14:sldIdLst>
            <p14:sldId id="444"/>
            <p14:sldId id="363"/>
            <p14:sldId id="258"/>
            <p14:sldId id="292"/>
            <p14:sldId id="293"/>
            <p14:sldId id="445"/>
            <p14:sldId id="294"/>
          </p14:sldIdLst>
        </p14:section>
        <p14:section name="addressing" id="{ECD52F0A-9C4A-429C-B065-04B4B7E5125E}">
          <p14:sldIdLst>
            <p14:sldId id="369"/>
            <p14:sldId id="260"/>
            <p14:sldId id="261"/>
            <p14:sldId id="295"/>
            <p14:sldId id="296"/>
            <p14:sldId id="297"/>
            <p14:sldId id="298"/>
            <p14:sldId id="299"/>
            <p14:sldId id="271"/>
            <p14:sldId id="364"/>
            <p14:sldId id="300"/>
            <p14:sldId id="368"/>
          </p14:sldIdLst>
        </p14:section>
        <p14:section name="connection establishment" id="{A8760044-41AE-4380-B66B-A03AEE45A4D5}">
          <p14:sldIdLst>
            <p14:sldId id="446"/>
            <p14:sldId id="263"/>
            <p14:sldId id="301"/>
            <p14:sldId id="302"/>
            <p14:sldId id="433"/>
            <p14:sldId id="436"/>
            <p14:sldId id="303"/>
            <p14:sldId id="304"/>
            <p14:sldId id="305"/>
            <p14:sldId id="306"/>
            <p14:sldId id="266"/>
            <p14:sldId id="307"/>
            <p14:sldId id="308"/>
          </p14:sldIdLst>
        </p14:section>
        <p14:section name="connection release" id="{2A4FFFAF-8BDE-49B7-A3D3-3AF7AEBDF276}">
          <p14:sldIdLst>
            <p14:sldId id="447"/>
            <p14:sldId id="264"/>
            <p14:sldId id="267"/>
            <p14:sldId id="268"/>
            <p14:sldId id="265"/>
            <p14:sldId id="309"/>
            <p14:sldId id="310"/>
            <p14:sldId id="311"/>
            <p14:sldId id="312"/>
            <p14:sldId id="44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0AD47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 autoAdjust="0"/>
    <p:restoredTop sz="83701" autoAdjust="0"/>
  </p:normalViewPr>
  <p:slideViewPr>
    <p:cSldViewPr snapToGrid="0">
      <p:cViewPr varScale="1">
        <p:scale>
          <a:sx n="114" d="100"/>
          <a:sy n="114" d="100"/>
        </p:scale>
        <p:origin x="339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608"/>
    </p:cViewPr>
  </p:sorterViewPr>
  <p:notesViewPr>
    <p:cSldViewPr snapToGrid="0">
      <p:cViewPr varScale="1">
        <p:scale>
          <a:sx n="103" d="100"/>
          <a:sy n="103" d="100"/>
        </p:scale>
        <p:origin x="3648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DBAB7-3584-4B7F-8725-798B1F331937}" type="datetimeFigureOut">
              <a:rPr lang="LID4096" smtClean="0"/>
              <a:t>10/08/2024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D1459-CAAC-4A27-B983-569879066D9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806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2692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5330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3500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9470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9259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2997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749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7389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2066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7036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34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8433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0798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1749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6708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7797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6686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5945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4369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963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0067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108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36454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D1459-CAAC-4A27-B983-569879066D99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380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DCEF-05C5-4279-8CE9-B6114D2CD81A}" type="datetime1">
              <a:rPr lang="LID4096" smtClean="0"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110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8DD6-7153-4CF4-8D56-EC136A06CFAA}" type="datetime1">
              <a:rPr lang="LID4096" smtClean="0"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729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52D6-17C0-4779-ADAB-73B59F81A6CB}" type="datetime1">
              <a:rPr lang="LID4096" smtClean="0"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323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DFF-CA32-47DC-A7F5-100B10A91E00}" type="datetime1">
              <a:rPr lang="LID4096" smtClean="0"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459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E36F-0081-43EF-ADA1-8E629BBC23AF}" type="datetime1">
              <a:rPr lang="LID4096" smtClean="0"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76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CFE6-9D2E-416E-97B2-9E29352E44E3}" type="datetime1">
              <a:rPr lang="LID4096" smtClean="0"/>
              <a:t>10/08/2024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974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B35-05F7-4A87-8964-427C37CB3F84}" type="datetime1">
              <a:rPr lang="LID4096" smtClean="0"/>
              <a:t>10/08/2024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981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5EDA0-8CF6-47F6-8C28-6E4739D1747A}" type="datetime1">
              <a:rPr lang="LID4096" smtClean="0"/>
              <a:t>10/08/2024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946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2066-586A-45B0-97CD-3A4E3190A314}" type="datetime1">
              <a:rPr lang="LID4096" smtClean="0"/>
              <a:t>10/08/2024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961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716E-F82F-4694-92F2-064D175225F1}" type="datetime1">
              <a:rPr lang="LID4096" smtClean="0"/>
              <a:t>10/08/2024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831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6D9E7-F6B6-40C5-AC1A-522E35085724}" type="datetime1">
              <a:rPr lang="LID4096" smtClean="0"/>
              <a:t>10/08/2024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621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960352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57238"/>
            <a:ext cx="11960352" cy="453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BFD8-D00C-4252-B25E-A85BD0D8A54B}" type="datetime1">
              <a:rPr lang="LID4096" smtClean="0"/>
              <a:t>10/08/2024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C5DF-5A93-4A6F-A2C5-08984139AF6D}" type="slidenum">
              <a:rPr lang="LID4096" smtClean="0"/>
              <a:pPr/>
              <a:t>‹#›</a:t>
            </a:fld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175C1D-90A0-EE77-C9B9-378BD7875CB8}"/>
              </a:ext>
            </a:extLst>
          </p:cNvPr>
          <p:cNvSpPr/>
          <p:nvPr userDrawn="1"/>
        </p:nvSpPr>
        <p:spPr>
          <a:xfrm>
            <a:off x="-282854" y="6296150"/>
            <a:ext cx="12757708" cy="743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215FFE-2851-6951-6328-66ED2C0099BC}"/>
              </a:ext>
            </a:extLst>
          </p:cNvPr>
          <p:cNvSpPr txBox="1">
            <a:spLocks/>
          </p:cNvSpPr>
          <p:nvPr userDrawn="1"/>
        </p:nvSpPr>
        <p:spPr>
          <a:xfrm>
            <a:off x="0" y="6311188"/>
            <a:ext cx="1346826" cy="455448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Copyright Jesse Donkervliet 2024</a:t>
            </a:r>
            <a:endParaRPr lang="en-N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5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20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4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5.png"/><Relationship Id="rId9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4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4E06-E45B-4491-8400-9F9E71251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911" y="136525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Computer Networks</a:t>
            </a:r>
            <a:br>
              <a:rPr lang="en-US" sz="7200" dirty="0"/>
            </a:br>
            <a:r>
              <a:rPr lang="en-US" sz="7200" dirty="0"/>
              <a:t>X_400487</a:t>
            </a:r>
            <a:endParaRPr lang="LID4096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DE709-9033-4B7F-B111-3CC74D562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11" y="248766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Lecture 9</a:t>
            </a:r>
          </a:p>
          <a:p>
            <a:pPr algn="l"/>
            <a:r>
              <a:rPr lang="en-US" sz="4000" dirty="0"/>
              <a:t>Chapter 6: The Transport Layer—Part 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2C75E-3905-44C1-8112-3F3BCD83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Vrije Universiteit Amsterdam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96E4C-E109-5C4F-B418-86C18CD49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997" y="4500649"/>
            <a:ext cx="1617901" cy="1617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318696-7F8B-6D46-8C92-CFCB5BEA6E9D}"/>
              </a:ext>
            </a:extLst>
          </p:cNvPr>
          <p:cNvSpPr txBox="1"/>
          <p:nvPr/>
        </p:nvSpPr>
        <p:spPr>
          <a:xfrm>
            <a:off x="1916898" y="4875269"/>
            <a:ext cx="712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000" dirty="0"/>
              <a:t>Lecturer: Jesse Donkervliet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A0E69D-D9AA-ED42-A86B-A5128D8D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257" y="5470631"/>
            <a:ext cx="2420806" cy="72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72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C487-8234-45C0-A005-609F39E1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Berkeley Socket primitives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D6C64-99D9-4C23-914E-E84A3DC9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94324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Socket – create a new communication </a:t>
            </a:r>
            <a:r>
              <a:rPr lang="en-US" b="1" i="1" dirty="0"/>
              <a:t>endpoint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Bind – assign a </a:t>
            </a:r>
            <a:r>
              <a:rPr lang="en-US" b="1" i="1" dirty="0"/>
              <a:t>local address</a:t>
            </a:r>
            <a:r>
              <a:rPr lang="en-US" dirty="0"/>
              <a:t> to an endpoint (socket).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Listen.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Accept – passively establish an incoming connection.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Connect.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Receive.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Close.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8EF36-5CBE-4E0B-8254-8F230EA3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7F8C1-DA49-416A-AE49-F68E18C6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10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84F67E-DE43-4908-BEF5-5C15AA86D563}"/>
              </a:ext>
            </a:extLst>
          </p:cNvPr>
          <p:cNvSpPr/>
          <p:nvPr/>
        </p:nvSpPr>
        <p:spPr>
          <a:xfrm>
            <a:off x="6891129" y="4986820"/>
            <a:ext cx="3395200" cy="10064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Used by TCP!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40FF3-A857-461E-ADA9-1AB3B2475A82}"/>
              </a:ext>
            </a:extLst>
          </p:cNvPr>
          <p:cNvSpPr/>
          <p:nvPr/>
        </p:nvSpPr>
        <p:spPr>
          <a:xfrm>
            <a:off x="6891129" y="3901905"/>
            <a:ext cx="3395200" cy="985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Q: Which ones (not) used by UDP? </a:t>
            </a:r>
            <a:endParaRPr lang="LID4096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C927AA-F628-524F-A383-0378EFCEE2B4}"/>
              </a:ext>
            </a:extLst>
          </p:cNvPr>
          <p:cNvSpPr/>
          <p:nvPr/>
        </p:nvSpPr>
        <p:spPr>
          <a:xfrm>
            <a:off x="4226760" y="1264775"/>
            <a:ext cx="6175448" cy="425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The interface exposed to the 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35993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C487-8234-45C0-A005-609F39E1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Berkeley Socket primitives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D6C64-99D9-4C23-914E-E84A3DC99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Socket – create a new communication </a:t>
            </a:r>
            <a:r>
              <a:rPr lang="en-US" b="1" i="1" dirty="0"/>
              <a:t>endpoint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8EF36-5CBE-4E0B-8254-8F230EA3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7F8C1-DA49-416A-AE49-F68E18C6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11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37FE3C-B556-4A05-B3EE-CDA20782DEAF}"/>
              </a:ext>
            </a:extLst>
          </p:cNvPr>
          <p:cNvSpPr/>
          <p:nvPr/>
        </p:nvSpPr>
        <p:spPr>
          <a:xfrm>
            <a:off x="6891129" y="4986820"/>
            <a:ext cx="3395200" cy="10064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Used by TCP!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284DD-24DA-4E3E-9061-382221182CF6}"/>
              </a:ext>
            </a:extLst>
          </p:cNvPr>
          <p:cNvSpPr/>
          <p:nvPr/>
        </p:nvSpPr>
        <p:spPr>
          <a:xfrm>
            <a:off x="1524001" y="4283766"/>
            <a:ext cx="5247861" cy="2001149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Network</a:t>
            </a:r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B3481D-DCBC-4CB9-A5BB-61BC95FEB79B}"/>
              </a:ext>
            </a:extLst>
          </p:cNvPr>
          <p:cNvSpPr/>
          <p:nvPr/>
        </p:nvSpPr>
        <p:spPr>
          <a:xfrm>
            <a:off x="1524001" y="2243701"/>
            <a:ext cx="5247861" cy="2040065"/>
          </a:xfrm>
          <a:prstGeom prst="rect">
            <a:avLst/>
          </a:prstGeom>
          <a:solidFill>
            <a:schemeClr val="accent6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Host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16E17D-3F51-435F-B701-CAA1C18284AF}"/>
              </a:ext>
            </a:extLst>
          </p:cNvPr>
          <p:cNvSpPr/>
          <p:nvPr/>
        </p:nvSpPr>
        <p:spPr>
          <a:xfrm>
            <a:off x="2693917" y="2526920"/>
            <a:ext cx="1361661" cy="6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556356-E8B9-4F03-816F-852809231EB0}"/>
              </a:ext>
            </a:extLst>
          </p:cNvPr>
          <p:cNvCxnSpPr>
            <a:cxnSpLocks/>
            <a:stCxn id="10" idx="2"/>
          </p:cNvCxnSpPr>
          <p:nvPr/>
        </p:nvCxnSpPr>
        <p:spPr>
          <a:xfrm flipV="1">
            <a:off x="4147931" y="5188228"/>
            <a:ext cx="0" cy="10966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FCAD13B-3D15-4474-84E7-A606AD23BDB6}"/>
              </a:ext>
            </a:extLst>
          </p:cNvPr>
          <p:cNvSpPr/>
          <p:nvPr/>
        </p:nvSpPr>
        <p:spPr>
          <a:xfrm>
            <a:off x="3596411" y="3410312"/>
            <a:ext cx="1361661" cy="6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FD4B0-EBBE-422F-8190-08D4E1B50DAD}"/>
              </a:ext>
            </a:extLst>
          </p:cNvPr>
          <p:cNvSpPr/>
          <p:nvPr/>
        </p:nvSpPr>
        <p:spPr>
          <a:xfrm>
            <a:off x="1782623" y="3410312"/>
            <a:ext cx="1361661" cy="6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3B40E5-6C8B-428E-B7E0-BE3E12EF780B}"/>
              </a:ext>
            </a:extLst>
          </p:cNvPr>
          <p:cNvSpPr txBox="1"/>
          <p:nvPr/>
        </p:nvSpPr>
        <p:spPr>
          <a:xfrm>
            <a:off x="3640203" y="5054287"/>
            <a:ext cx="41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8870B1-62DE-461C-B546-4B3B4A2AB595}"/>
              </a:ext>
            </a:extLst>
          </p:cNvPr>
          <p:cNvSpPr/>
          <p:nvPr/>
        </p:nvSpPr>
        <p:spPr>
          <a:xfrm>
            <a:off x="6891129" y="2388102"/>
            <a:ext cx="3395200" cy="113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Q: How to connect to the right application?</a:t>
            </a:r>
            <a:endParaRPr lang="LID4096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A85E26-B556-4DFC-B5D6-A8DDC3CFE0A7}"/>
              </a:ext>
            </a:extLst>
          </p:cNvPr>
          <p:cNvSpPr txBox="1"/>
          <p:nvPr/>
        </p:nvSpPr>
        <p:spPr>
          <a:xfrm>
            <a:off x="4317932" y="5321101"/>
            <a:ext cx="133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connection request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98F446-FCDC-47CE-846A-516D20D1EBC2}"/>
              </a:ext>
            </a:extLst>
          </p:cNvPr>
          <p:cNvSpPr/>
          <p:nvPr/>
        </p:nvSpPr>
        <p:spPr>
          <a:xfrm>
            <a:off x="4535141" y="2526920"/>
            <a:ext cx="1361661" cy="6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DE9193-EA8C-4B52-A7F7-5B1A95F31F0E}"/>
              </a:ext>
            </a:extLst>
          </p:cNvPr>
          <p:cNvSpPr/>
          <p:nvPr/>
        </p:nvSpPr>
        <p:spPr>
          <a:xfrm>
            <a:off x="5545204" y="3024952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D9CE2C-DCE6-4A2E-B4DB-41BFB4BC3067}"/>
              </a:ext>
            </a:extLst>
          </p:cNvPr>
          <p:cNvCxnSpPr>
            <a:cxnSpLocks/>
            <a:stCxn id="13" idx="1"/>
            <a:endCxn id="12" idx="5"/>
          </p:cNvCxnSpPr>
          <p:nvPr/>
        </p:nvCxnSpPr>
        <p:spPr>
          <a:xfrm flipH="1" flipV="1">
            <a:off x="5791228" y="3270976"/>
            <a:ext cx="2042127" cy="99999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BE18F95-4725-4C98-ADBA-953223164914}"/>
              </a:ext>
            </a:extLst>
          </p:cNvPr>
          <p:cNvSpPr/>
          <p:nvPr/>
        </p:nvSpPr>
        <p:spPr>
          <a:xfrm>
            <a:off x="7833355" y="3971621"/>
            <a:ext cx="1510749" cy="5986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101800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C487-8234-45C0-A005-609F39E1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Berkeley Socket primitives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D6C64-99D9-4C23-914E-E84A3DC99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Socket – create a new communication </a:t>
            </a:r>
            <a:r>
              <a:rPr lang="en-US" b="1" i="1" dirty="0"/>
              <a:t>endpoint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8EF36-5CBE-4E0B-8254-8F230EA3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7F8C1-DA49-416A-AE49-F68E18C6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12</a:t>
            </a:fld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37FE3C-B556-4A05-B3EE-CDA20782DEAF}"/>
              </a:ext>
            </a:extLst>
          </p:cNvPr>
          <p:cNvSpPr/>
          <p:nvPr/>
        </p:nvSpPr>
        <p:spPr>
          <a:xfrm>
            <a:off x="6891129" y="4986820"/>
            <a:ext cx="3395200" cy="10064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Used by TCP!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284DD-24DA-4E3E-9061-382221182CF6}"/>
              </a:ext>
            </a:extLst>
          </p:cNvPr>
          <p:cNvSpPr/>
          <p:nvPr/>
        </p:nvSpPr>
        <p:spPr>
          <a:xfrm>
            <a:off x="1524001" y="4283765"/>
            <a:ext cx="5247861" cy="2005118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Network</a:t>
            </a:r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B3481D-DCBC-4CB9-A5BB-61BC95FEB79B}"/>
              </a:ext>
            </a:extLst>
          </p:cNvPr>
          <p:cNvSpPr/>
          <p:nvPr/>
        </p:nvSpPr>
        <p:spPr>
          <a:xfrm>
            <a:off x="1524001" y="2243701"/>
            <a:ext cx="5247861" cy="2040065"/>
          </a:xfrm>
          <a:prstGeom prst="rect">
            <a:avLst/>
          </a:prstGeom>
          <a:solidFill>
            <a:schemeClr val="accent6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Host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16E17D-3F51-435F-B701-CAA1C18284AF}"/>
              </a:ext>
            </a:extLst>
          </p:cNvPr>
          <p:cNvSpPr/>
          <p:nvPr/>
        </p:nvSpPr>
        <p:spPr>
          <a:xfrm>
            <a:off x="2693917" y="2526920"/>
            <a:ext cx="1361661" cy="6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556356-E8B9-4F03-816F-852809231EB0}"/>
              </a:ext>
            </a:extLst>
          </p:cNvPr>
          <p:cNvCxnSpPr>
            <a:cxnSpLocks/>
            <a:stCxn id="10" idx="2"/>
          </p:cNvCxnSpPr>
          <p:nvPr/>
        </p:nvCxnSpPr>
        <p:spPr>
          <a:xfrm flipV="1">
            <a:off x="4147931" y="5188227"/>
            <a:ext cx="0" cy="11006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FCAD13B-3D15-4474-84E7-A606AD23BDB6}"/>
              </a:ext>
            </a:extLst>
          </p:cNvPr>
          <p:cNvSpPr/>
          <p:nvPr/>
        </p:nvSpPr>
        <p:spPr>
          <a:xfrm>
            <a:off x="3596411" y="3410312"/>
            <a:ext cx="1361661" cy="6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FD4B0-EBBE-422F-8190-08D4E1B50DAD}"/>
              </a:ext>
            </a:extLst>
          </p:cNvPr>
          <p:cNvSpPr/>
          <p:nvPr/>
        </p:nvSpPr>
        <p:spPr>
          <a:xfrm>
            <a:off x="1782623" y="3410312"/>
            <a:ext cx="1361661" cy="6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3B40E5-6C8B-428E-B7E0-BE3E12EF780B}"/>
              </a:ext>
            </a:extLst>
          </p:cNvPr>
          <p:cNvSpPr txBox="1"/>
          <p:nvPr/>
        </p:nvSpPr>
        <p:spPr>
          <a:xfrm>
            <a:off x="3640203" y="5054287"/>
            <a:ext cx="415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?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8870B1-62DE-461C-B546-4B3B4A2AB595}"/>
              </a:ext>
            </a:extLst>
          </p:cNvPr>
          <p:cNvSpPr/>
          <p:nvPr/>
        </p:nvSpPr>
        <p:spPr>
          <a:xfrm>
            <a:off x="6891129" y="2388102"/>
            <a:ext cx="3395200" cy="113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Q: How to connect to the right application?</a:t>
            </a:r>
            <a:endParaRPr lang="LID4096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A85E26-B556-4DFC-B5D6-A8DDC3CFE0A7}"/>
              </a:ext>
            </a:extLst>
          </p:cNvPr>
          <p:cNvSpPr txBox="1"/>
          <p:nvPr/>
        </p:nvSpPr>
        <p:spPr>
          <a:xfrm>
            <a:off x="4317932" y="5321101"/>
            <a:ext cx="133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connection request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1A6363-6784-48F8-B64C-77A617C13258}"/>
              </a:ext>
            </a:extLst>
          </p:cNvPr>
          <p:cNvCxnSpPr>
            <a:endCxn id="12" idx="3"/>
          </p:cNvCxnSpPr>
          <p:nvPr/>
        </p:nvCxnSpPr>
        <p:spPr>
          <a:xfrm flipV="1">
            <a:off x="4147930" y="4385671"/>
            <a:ext cx="1846164" cy="930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562F88-65DA-42CB-885C-1498FC173B20}"/>
              </a:ext>
            </a:extLst>
          </p:cNvPr>
          <p:cNvCxnSpPr>
            <a:stCxn id="18" idx="2"/>
            <a:endCxn id="12" idx="1"/>
          </p:cNvCxnSpPr>
          <p:nvPr/>
        </p:nvCxnSpPr>
        <p:spPr>
          <a:xfrm>
            <a:off x="5215972" y="3163025"/>
            <a:ext cx="778123" cy="1018835"/>
          </a:xfrm>
          <a:prstGeom prst="straightConnector1">
            <a:avLst/>
          </a:prstGeom>
          <a:ln w="571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E98F446-FCDC-47CE-846A-516D20D1EBC2}"/>
              </a:ext>
            </a:extLst>
          </p:cNvPr>
          <p:cNvSpPr/>
          <p:nvPr/>
        </p:nvSpPr>
        <p:spPr>
          <a:xfrm>
            <a:off x="4535141" y="2526920"/>
            <a:ext cx="1361661" cy="6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DE9193-EA8C-4B52-A7F7-5B1A95F31F0E}"/>
              </a:ext>
            </a:extLst>
          </p:cNvPr>
          <p:cNvSpPr/>
          <p:nvPr/>
        </p:nvSpPr>
        <p:spPr>
          <a:xfrm>
            <a:off x="5951883" y="4139648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D9CE2C-DCE6-4A2E-B4DB-41BFB4BC3067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096000" y="3766930"/>
            <a:ext cx="1737354" cy="50403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BE18F95-4725-4C98-ADBA-953223164914}"/>
              </a:ext>
            </a:extLst>
          </p:cNvPr>
          <p:cNvSpPr/>
          <p:nvPr/>
        </p:nvSpPr>
        <p:spPr>
          <a:xfrm>
            <a:off x="7833355" y="3971621"/>
            <a:ext cx="1510749" cy="5986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273523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809C-29FA-43E2-844C-11736E38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B242-267B-4F42-AEB5-BAE4CB348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7C3AD-4D09-4434-8C75-D2F9B639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5C6C5-3267-4665-A5C5-B8EF851B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13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F545B4-E280-4D84-A73E-43526D3C5937}"/>
              </a:ext>
            </a:extLst>
          </p:cNvPr>
          <p:cNvSpPr/>
          <p:nvPr/>
        </p:nvSpPr>
        <p:spPr>
          <a:xfrm>
            <a:off x="1524001" y="4283765"/>
            <a:ext cx="1182756" cy="2005118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Network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86971B-1135-421D-9543-4A5E29FB17CB}"/>
              </a:ext>
            </a:extLst>
          </p:cNvPr>
          <p:cNvSpPr/>
          <p:nvPr/>
        </p:nvSpPr>
        <p:spPr>
          <a:xfrm>
            <a:off x="1524001" y="2243701"/>
            <a:ext cx="1182756" cy="2040065"/>
          </a:xfrm>
          <a:prstGeom prst="rect">
            <a:avLst/>
          </a:prstGeom>
          <a:solidFill>
            <a:schemeClr val="accent6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Host</a:t>
            </a:r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36E47B-F4B9-466C-9481-1D64A9B8AEF2}"/>
              </a:ext>
            </a:extLst>
          </p:cNvPr>
          <p:cNvSpPr/>
          <p:nvPr/>
        </p:nvSpPr>
        <p:spPr>
          <a:xfrm>
            <a:off x="4028662" y="5764697"/>
            <a:ext cx="6639339" cy="524187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Network</a:t>
            </a:r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741DE5-4478-4784-A8E5-A8C632A21FEF}"/>
              </a:ext>
            </a:extLst>
          </p:cNvPr>
          <p:cNvSpPr/>
          <p:nvPr/>
        </p:nvSpPr>
        <p:spPr>
          <a:xfrm>
            <a:off x="4028662" y="2243701"/>
            <a:ext cx="6639339" cy="866400"/>
          </a:xfrm>
          <a:prstGeom prst="rect">
            <a:avLst/>
          </a:prstGeom>
          <a:solidFill>
            <a:schemeClr val="accent3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Application layer</a:t>
            </a:r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44D66A-21E3-4ADD-A4EA-0CC7FB2BFD1B}"/>
              </a:ext>
            </a:extLst>
          </p:cNvPr>
          <p:cNvSpPr/>
          <p:nvPr/>
        </p:nvSpPr>
        <p:spPr>
          <a:xfrm>
            <a:off x="4028662" y="3972735"/>
            <a:ext cx="6639339" cy="927830"/>
          </a:xfrm>
          <a:prstGeom prst="rect">
            <a:avLst/>
          </a:prstGeom>
          <a:solidFill>
            <a:schemeClr val="accent3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Network layer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274BC9-1538-47E9-8307-D3C9CA1126E6}"/>
              </a:ext>
            </a:extLst>
          </p:cNvPr>
          <p:cNvSpPr/>
          <p:nvPr/>
        </p:nvSpPr>
        <p:spPr>
          <a:xfrm>
            <a:off x="4028661" y="3108218"/>
            <a:ext cx="6639339" cy="866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Transport layer</a:t>
            </a:r>
            <a:endParaRPr lang="LID4096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DA4E32-EC8D-4841-9416-EE11BFA8D4C4}"/>
              </a:ext>
            </a:extLst>
          </p:cNvPr>
          <p:cNvCxnSpPr/>
          <p:nvPr/>
        </p:nvCxnSpPr>
        <p:spPr>
          <a:xfrm>
            <a:off x="2706758" y="2243699"/>
            <a:ext cx="1321903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4B1CD7-E37F-4D09-B718-1B173C9D96E1}"/>
              </a:ext>
            </a:extLst>
          </p:cNvPr>
          <p:cNvCxnSpPr>
            <a:cxnSpLocks/>
          </p:cNvCxnSpPr>
          <p:nvPr/>
        </p:nvCxnSpPr>
        <p:spPr>
          <a:xfrm>
            <a:off x="2706758" y="4283765"/>
            <a:ext cx="1321903" cy="148093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F980FA-0F85-4B06-95D9-371C53C80126}"/>
              </a:ext>
            </a:extLst>
          </p:cNvPr>
          <p:cNvSpPr/>
          <p:nvPr/>
        </p:nvSpPr>
        <p:spPr>
          <a:xfrm>
            <a:off x="4028662" y="5353517"/>
            <a:ext cx="6639339" cy="411178"/>
          </a:xfrm>
          <a:prstGeom prst="rect">
            <a:avLst/>
          </a:prstGeom>
          <a:solidFill>
            <a:schemeClr val="accent3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Physical layer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F12C6C-A306-48A1-BCD9-AC865E3F12C5}"/>
              </a:ext>
            </a:extLst>
          </p:cNvPr>
          <p:cNvSpPr/>
          <p:nvPr/>
        </p:nvSpPr>
        <p:spPr>
          <a:xfrm>
            <a:off x="4028662" y="4898683"/>
            <a:ext cx="6639339" cy="456719"/>
          </a:xfrm>
          <a:prstGeom prst="rect">
            <a:avLst/>
          </a:prstGeom>
          <a:solidFill>
            <a:schemeClr val="accent3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Data link layer</a:t>
            </a:r>
            <a:endParaRPr lang="LID4096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670EC4-8AB9-4AA1-B962-BD88DEC2D179}"/>
              </a:ext>
            </a:extLst>
          </p:cNvPr>
          <p:cNvSpPr/>
          <p:nvPr/>
        </p:nvSpPr>
        <p:spPr>
          <a:xfrm>
            <a:off x="8720342" y="2366006"/>
            <a:ext cx="1322321" cy="4641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GB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2DFBE4-AFCE-4197-973E-F3229D898A95}"/>
              </a:ext>
            </a:extLst>
          </p:cNvPr>
          <p:cNvCxnSpPr>
            <a:cxnSpLocks/>
            <a:stCxn id="28" idx="1"/>
            <a:endCxn id="22" idx="6"/>
          </p:cNvCxnSpPr>
          <p:nvPr/>
        </p:nvCxnSpPr>
        <p:spPr>
          <a:xfrm flipH="1" flipV="1">
            <a:off x="6384235" y="3110598"/>
            <a:ext cx="2478571" cy="51789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E1FEF4-F9E7-45D7-B0D1-4D2BB971AF56}"/>
              </a:ext>
            </a:extLst>
          </p:cNvPr>
          <p:cNvCxnSpPr>
            <a:cxnSpLocks/>
            <a:stCxn id="28" idx="1"/>
            <a:endCxn id="25" idx="5"/>
          </p:cNvCxnSpPr>
          <p:nvPr/>
        </p:nvCxnSpPr>
        <p:spPr>
          <a:xfrm flipH="1" flipV="1">
            <a:off x="8313699" y="3202826"/>
            <a:ext cx="549107" cy="425668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5C02903-B6D5-4DBD-B68F-6B463262DFE6}"/>
              </a:ext>
            </a:extLst>
          </p:cNvPr>
          <p:cNvSpPr/>
          <p:nvPr/>
        </p:nvSpPr>
        <p:spPr>
          <a:xfrm>
            <a:off x="8862806" y="3398430"/>
            <a:ext cx="1373595" cy="4601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2800" dirty="0"/>
              <a:t>TSAP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C74E91-1295-42CD-83DB-24F96F9A93A7}"/>
              </a:ext>
            </a:extLst>
          </p:cNvPr>
          <p:cNvCxnSpPr>
            <a:cxnSpLocks/>
            <a:stCxn id="37" idx="1"/>
            <a:endCxn id="24" idx="6"/>
          </p:cNvCxnSpPr>
          <p:nvPr/>
        </p:nvCxnSpPr>
        <p:spPr>
          <a:xfrm flipH="1" flipV="1">
            <a:off x="7370073" y="3972240"/>
            <a:ext cx="1492733" cy="50123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523C12B-8AAF-465B-934B-9BEA2C2AC06D}"/>
              </a:ext>
            </a:extLst>
          </p:cNvPr>
          <p:cNvSpPr/>
          <p:nvPr/>
        </p:nvSpPr>
        <p:spPr>
          <a:xfrm>
            <a:off x="8067675" y="2956803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17A0B1-A0FD-430B-AAC6-E59595C43FCD}"/>
              </a:ext>
            </a:extLst>
          </p:cNvPr>
          <p:cNvSpPr/>
          <p:nvPr/>
        </p:nvSpPr>
        <p:spPr>
          <a:xfrm>
            <a:off x="8862806" y="4243412"/>
            <a:ext cx="1373595" cy="4601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2800" dirty="0"/>
              <a:t>NSAP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38D9C7-0DA5-48CE-8B19-317EEF6321C3}"/>
              </a:ext>
            </a:extLst>
          </p:cNvPr>
          <p:cNvSpPr/>
          <p:nvPr/>
        </p:nvSpPr>
        <p:spPr>
          <a:xfrm>
            <a:off x="5145692" y="220514"/>
            <a:ext cx="4955655" cy="847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r>
              <a:rPr lang="en-US" sz="2800" dirty="0"/>
              <a:t>TSAP = Transport Service Access Point</a:t>
            </a:r>
          </a:p>
          <a:p>
            <a:r>
              <a:rPr lang="en-US" sz="2800" dirty="0"/>
              <a:t>NSAP = Network Service Access Point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6B4B25-A0FD-4D8D-9AE5-AA9124AB1CE7}"/>
              </a:ext>
            </a:extLst>
          </p:cNvPr>
          <p:cNvCxnSpPr>
            <a:cxnSpLocks/>
            <a:stCxn id="26" idx="1"/>
            <a:endCxn id="22" idx="7"/>
          </p:cNvCxnSpPr>
          <p:nvPr/>
        </p:nvCxnSpPr>
        <p:spPr>
          <a:xfrm flipH="1">
            <a:off x="6342024" y="2598057"/>
            <a:ext cx="237473" cy="410635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1C09A1-2528-420E-989E-8D58A2152F46}"/>
              </a:ext>
            </a:extLst>
          </p:cNvPr>
          <p:cNvCxnSpPr>
            <a:cxnSpLocks/>
            <a:stCxn id="24" idx="1"/>
            <a:endCxn id="22" idx="5"/>
          </p:cNvCxnSpPr>
          <p:nvPr/>
        </p:nvCxnSpPr>
        <p:spPr>
          <a:xfrm flipH="1" flipV="1">
            <a:off x="6342023" y="3212503"/>
            <a:ext cx="782026" cy="657830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6FF7F4-3435-49D7-9977-558B50BE4043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7225955" y="4116356"/>
            <a:ext cx="0" cy="2134144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EBCB76C-D4CE-428D-A255-60B7BDC20423}"/>
              </a:ext>
            </a:extLst>
          </p:cNvPr>
          <p:cNvSpPr/>
          <p:nvPr/>
        </p:nvSpPr>
        <p:spPr>
          <a:xfrm>
            <a:off x="6096000" y="2966480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084880-C509-48D2-9F9A-6055534D1ACE}"/>
              </a:ext>
            </a:extLst>
          </p:cNvPr>
          <p:cNvSpPr/>
          <p:nvPr/>
        </p:nvSpPr>
        <p:spPr>
          <a:xfrm>
            <a:off x="7081838" y="3828122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3CFC8A-3A4A-4AE1-9A43-060B055CC289}"/>
              </a:ext>
            </a:extLst>
          </p:cNvPr>
          <p:cNvSpPr/>
          <p:nvPr/>
        </p:nvSpPr>
        <p:spPr>
          <a:xfrm>
            <a:off x="6579497" y="2366006"/>
            <a:ext cx="1322321" cy="4641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GB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20A2A16-FBEC-4369-B211-99522E53702C}"/>
              </a:ext>
            </a:extLst>
          </p:cNvPr>
          <p:cNvSpPr/>
          <p:nvPr/>
        </p:nvSpPr>
        <p:spPr>
          <a:xfrm>
            <a:off x="5145692" y="1166874"/>
            <a:ext cx="4955655" cy="7330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2800" dirty="0"/>
              <a:t>Internet uses IP addresses for NSAPs and </a:t>
            </a:r>
            <a:r>
              <a:rPr lang="en-US" sz="2800" b="1" i="1" dirty="0"/>
              <a:t>ports</a:t>
            </a:r>
            <a:r>
              <a:rPr lang="en-US" sz="2800" dirty="0"/>
              <a:t> for TSAPs</a:t>
            </a:r>
          </a:p>
        </p:txBody>
      </p:sp>
    </p:spTree>
    <p:extLst>
      <p:ext uri="{BB962C8B-B14F-4D97-AF65-F5344CB8AC3E}">
        <p14:creationId xmlns:p14="http://schemas.microsoft.com/office/powerpoint/2010/main" val="121542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7" grpId="0" animBg="1"/>
      <p:bldP spid="42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809C-29FA-43E2-844C-11736E38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servers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B242-267B-4F42-AEB5-BAE4CB348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7C3AD-4D09-4434-8C75-D2F9B639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5C6C5-3267-4665-A5C5-B8EF851B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14</a:t>
            </a:fld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741DE5-4478-4784-A8E5-A8C632A21FEF}"/>
              </a:ext>
            </a:extLst>
          </p:cNvPr>
          <p:cNvSpPr/>
          <p:nvPr/>
        </p:nvSpPr>
        <p:spPr>
          <a:xfrm>
            <a:off x="1524001" y="2243701"/>
            <a:ext cx="9144000" cy="1365257"/>
          </a:xfrm>
          <a:prstGeom prst="rect">
            <a:avLst/>
          </a:prstGeom>
          <a:solidFill>
            <a:schemeClr val="accent3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Application layer</a:t>
            </a:r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44D66A-21E3-4ADD-A4EA-0CC7FB2BFD1B}"/>
              </a:ext>
            </a:extLst>
          </p:cNvPr>
          <p:cNvSpPr/>
          <p:nvPr/>
        </p:nvSpPr>
        <p:spPr>
          <a:xfrm>
            <a:off x="1524000" y="4983639"/>
            <a:ext cx="9144000" cy="616373"/>
          </a:xfrm>
          <a:prstGeom prst="rect">
            <a:avLst/>
          </a:prstGeom>
          <a:solidFill>
            <a:schemeClr val="accent3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Network layer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274BC9-1538-47E9-8307-D3C9CA1126E6}"/>
              </a:ext>
            </a:extLst>
          </p:cNvPr>
          <p:cNvSpPr/>
          <p:nvPr/>
        </p:nvSpPr>
        <p:spPr>
          <a:xfrm>
            <a:off x="1524000" y="3613669"/>
            <a:ext cx="9144000" cy="13652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Transport layer</a:t>
            </a:r>
            <a:endParaRPr lang="LID4096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670EC4-8AB9-4AA1-B962-BD88DEC2D179}"/>
              </a:ext>
            </a:extLst>
          </p:cNvPr>
          <p:cNvSpPr/>
          <p:nvPr/>
        </p:nvSpPr>
        <p:spPr>
          <a:xfrm>
            <a:off x="8720342" y="2366006"/>
            <a:ext cx="1322321" cy="4641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GB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6B4B25-A0FD-4D8D-9AE5-AA9124AB1CE7}"/>
              </a:ext>
            </a:extLst>
          </p:cNvPr>
          <p:cNvCxnSpPr>
            <a:cxnSpLocks/>
            <a:stCxn id="26" idx="1"/>
            <a:endCxn id="34" idx="7"/>
          </p:cNvCxnSpPr>
          <p:nvPr/>
        </p:nvCxnSpPr>
        <p:spPr>
          <a:xfrm flipH="1">
            <a:off x="6361136" y="2598056"/>
            <a:ext cx="218360" cy="907590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EBCB76C-D4CE-428D-A255-60B7BDC20423}"/>
              </a:ext>
            </a:extLst>
          </p:cNvPr>
          <p:cNvSpPr/>
          <p:nvPr/>
        </p:nvSpPr>
        <p:spPr>
          <a:xfrm>
            <a:off x="7357094" y="3463435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084880-C509-48D2-9F9A-6055534D1ACE}"/>
              </a:ext>
            </a:extLst>
          </p:cNvPr>
          <p:cNvSpPr/>
          <p:nvPr/>
        </p:nvSpPr>
        <p:spPr>
          <a:xfrm>
            <a:off x="7357094" y="4856467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3CFC8A-3A4A-4AE1-9A43-060B055CC289}"/>
              </a:ext>
            </a:extLst>
          </p:cNvPr>
          <p:cNvSpPr/>
          <p:nvPr/>
        </p:nvSpPr>
        <p:spPr>
          <a:xfrm>
            <a:off x="6579497" y="2366006"/>
            <a:ext cx="1322321" cy="4641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615C555-01F6-43F0-9B24-1996E0F54C3C}"/>
              </a:ext>
            </a:extLst>
          </p:cNvPr>
          <p:cNvSpPr/>
          <p:nvPr/>
        </p:nvSpPr>
        <p:spPr>
          <a:xfrm>
            <a:off x="3631151" y="3474886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734F3E3-3A64-4B08-9EDD-9384291FB786}"/>
              </a:ext>
            </a:extLst>
          </p:cNvPr>
          <p:cNvSpPr/>
          <p:nvPr/>
        </p:nvSpPr>
        <p:spPr>
          <a:xfrm>
            <a:off x="4873132" y="3463435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C12ABE0-B7A2-47CA-A8D2-51B601352691}"/>
              </a:ext>
            </a:extLst>
          </p:cNvPr>
          <p:cNvSpPr/>
          <p:nvPr/>
        </p:nvSpPr>
        <p:spPr>
          <a:xfrm>
            <a:off x="6115113" y="3463435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C3974E-4791-415E-BAC4-DAA6279D2039}"/>
              </a:ext>
            </a:extLst>
          </p:cNvPr>
          <p:cNvSpPr/>
          <p:nvPr/>
        </p:nvSpPr>
        <p:spPr>
          <a:xfrm>
            <a:off x="8599075" y="3474886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D804A1A-D5E9-4B66-95EC-32D97F6D13E0}"/>
              </a:ext>
            </a:extLst>
          </p:cNvPr>
          <p:cNvSpPr/>
          <p:nvPr/>
        </p:nvSpPr>
        <p:spPr>
          <a:xfrm>
            <a:off x="9841058" y="3474886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03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2" grpId="0" animBg="1"/>
      <p:bldP spid="33" grpId="0" animBg="1"/>
      <p:bldP spid="35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809C-29FA-43E2-844C-11736E38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servers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B242-267B-4F42-AEB5-BAE4CB348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7C3AD-4D09-4434-8C75-D2F9B639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5C6C5-3267-4665-A5C5-B8EF851B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15</a:t>
            </a:fld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741DE5-4478-4784-A8E5-A8C632A21FEF}"/>
              </a:ext>
            </a:extLst>
          </p:cNvPr>
          <p:cNvSpPr/>
          <p:nvPr/>
        </p:nvSpPr>
        <p:spPr>
          <a:xfrm>
            <a:off x="1524001" y="2362966"/>
            <a:ext cx="9144000" cy="1365257"/>
          </a:xfrm>
          <a:prstGeom prst="rect">
            <a:avLst/>
          </a:prstGeom>
          <a:solidFill>
            <a:schemeClr val="accent3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Application layer</a:t>
            </a:r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44D66A-21E3-4ADD-A4EA-0CC7FB2BFD1B}"/>
              </a:ext>
            </a:extLst>
          </p:cNvPr>
          <p:cNvSpPr/>
          <p:nvPr/>
        </p:nvSpPr>
        <p:spPr>
          <a:xfrm>
            <a:off x="1524000" y="5102904"/>
            <a:ext cx="9144000" cy="616373"/>
          </a:xfrm>
          <a:prstGeom prst="rect">
            <a:avLst/>
          </a:prstGeom>
          <a:solidFill>
            <a:schemeClr val="accent3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Network layer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274BC9-1538-47E9-8307-D3C9CA1126E6}"/>
              </a:ext>
            </a:extLst>
          </p:cNvPr>
          <p:cNvSpPr/>
          <p:nvPr/>
        </p:nvSpPr>
        <p:spPr>
          <a:xfrm>
            <a:off x="1524000" y="3732934"/>
            <a:ext cx="9144000" cy="13652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Transport layer</a:t>
            </a:r>
            <a:endParaRPr lang="LID4096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6B4B25-A0FD-4D8D-9AE5-AA9124AB1CE7}"/>
              </a:ext>
            </a:extLst>
          </p:cNvPr>
          <p:cNvCxnSpPr>
            <a:cxnSpLocks/>
            <a:stCxn id="26" idx="1"/>
            <a:endCxn id="34" idx="7"/>
          </p:cNvCxnSpPr>
          <p:nvPr/>
        </p:nvCxnSpPr>
        <p:spPr>
          <a:xfrm flipH="1">
            <a:off x="6361136" y="2806331"/>
            <a:ext cx="218360" cy="818581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1C09A1-2528-420E-989E-8D58A2152F46}"/>
              </a:ext>
            </a:extLst>
          </p:cNvPr>
          <p:cNvCxnSpPr>
            <a:cxnSpLocks/>
            <a:stCxn id="24" idx="0"/>
            <a:endCxn id="35" idx="3"/>
          </p:cNvCxnSpPr>
          <p:nvPr/>
        </p:nvCxnSpPr>
        <p:spPr>
          <a:xfrm flipV="1">
            <a:off x="7501212" y="3840174"/>
            <a:ext cx="1140075" cy="1135558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6FF7F4-3435-49D7-9977-558B50BE4043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7501211" y="5263966"/>
            <a:ext cx="0" cy="1066694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0084880-C509-48D2-9F9A-6055534D1ACE}"/>
              </a:ext>
            </a:extLst>
          </p:cNvPr>
          <p:cNvSpPr/>
          <p:nvPr/>
        </p:nvSpPr>
        <p:spPr>
          <a:xfrm>
            <a:off x="7357094" y="4975732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615C555-01F6-43F0-9B24-1996E0F54C3C}"/>
              </a:ext>
            </a:extLst>
          </p:cNvPr>
          <p:cNvSpPr/>
          <p:nvPr/>
        </p:nvSpPr>
        <p:spPr>
          <a:xfrm>
            <a:off x="3631151" y="3594151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734F3E3-3A64-4B08-9EDD-9384291FB786}"/>
              </a:ext>
            </a:extLst>
          </p:cNvPr>
          <p:cNvSpPr/>
          <p:nvPr/>
        </p:nvSpPr>
        <p:spPr>
          <a:xfrm>
            <a:off x="4873132" y="3582700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C12ABE0-B7A2-47CA-A8D2-51B601352691}"/>
              </a:ext>
            </a:extLst>
          </p:cNvPr>
          <p:cNvSpPr/>
          <p:nvPr/>
        </p:nvSpPr>
        <p:spPr>
          <a:xfrm>
            <a:off x="6115113" y="3582700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D804A1A-D5E9-4B66-95EC-32D97F6D13E0}"/>
              </a:ext>
            </a:extLst>
          </p:cNvPr>
          <p:cNvSpPr/>
          <p:nvPr/>
        </p:nvSpPr>
        <p:spPr>
          <a:xfrm>
            <a:off x="9841058" y="3594151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1CC46F-E079-44D9-86FD-ABFCB3072096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>
            <a:off x="7240657" y="3127390"/>
            <a:ext cx="260554" cy="455310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9C0AAD-E214-4705-8969-6FA4466CEF7A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901818" y="2806330"/>
            <a:ext cx="739469" cy="830032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EBCB76C-D4CE-428D-A255-60B7BDC20423}"/>
              </a:ext>
            </a:extLst>
          </p:cNvPr>
          <p:cNvSpPr/>
          <p:nvPr/>
        </p:nvSpPr>
        <p:spPr>
          <a:xfrm>
            <a:off x="7357094" y="3582700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3CFC8A-3A4A-4AE1-9A43-060B055CC289}"/>
              </a:ext>
            </a:extLst>
          </p:cNvPr>
          <p:cNvSpPr/>
          <p:nvPr/>
        </p:nvSpPr>
        <p:spPr>
          <a:xfrm>
            <a:off x="6579497" y="2485270"/>
            <a:ext cx="1322321" cy="642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Server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D984CE-DFFF-42DF-8CEE-CB5F7D42D523}"/>
              </a:ext>
            </a:extLst>
          </p:cNvPr>
          <p:cNvCxnSpPr>
            <a:cxnSpLocks/>
            <a:stCxn id="35" idx="7"/>
            <a:endCxn id="27" idx="2"/>
          </p:cNvCxnSpPr>
          <p:nvPr/>
        </p:nvCxnSpPr>
        <p:spPr>
          <a:xfrm flipV="1">
            <a:off x="8845098" y="3127390"/>
            <a:ext cx="536404" cy="508972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6670EC4-8AB9-4AA1-B962-BD88DEC2D179}"/>
              </a:ext>
            </a:extLst>
          </p:cNvPr>
          <p:cNvSpPr/>
          <p:nvPr/>
        </p:nvSpPr>
        <p:spPr>
          <a:xfrm>
            <a:off x="8720342" y="2485270"/>
            <a:ext cx="1322321" cy="642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 Server</a:t>
            </a:r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C3974E-4791-415E-BAC4-DAA6279D2039}"/>
              </a:ext>
            </a:extLst>
          </p:cNvPr>
          <p:cNvSpPr/>
          <p:nvPr/>
        </p:nvSpPr>
        <p:spPr>
          <a:xfrm>
            <a:off x="8599075" y="3594151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6EC11E-51D4-42D6-9738-A3C52CB0C0F1}"/>
              </a:ext>
            </a:extLst>
          </p:cNvPr>
          <p:cNvSpPr/>
          <p:nvPr/>
        </p:nvSpPr>
        <p:spPr>
          <a:xfrm>
            <a:off x="5817705" y="450945"/>
            <a:ext cx="4642073" cy="10088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Mail server is only started when needed.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99671C-044D-415E-AB64-89AFFBC7FA45}"/>
              </a:ext>
            </a:extLst>
          </p:cNvPr>
          <p:cNvCxnSpPr>
            <a:cxnSpLocks/>
            <a:stCxn id="39" idx="3"/>
            <a:endCxn id="27" idx="0"/>
          </p:cNvCxnSpPr>
          <p:nvPr/>
        </p:nvCxnSpPr>
        <p:spPr>
          <a:xfrm>
            <a:off x="8511210" y="1862243"/>
            <a:ext cx="870293" cy="62302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161F88A-D374-45E4-9E11-DABD64FD40C0}"/>
              </a:ext>
            </a:extLst>
          </p:cNvPr>
          <p:cNvSpPr/>
          <p:nvPr/>
        </p:nvSpPr>
        <p:spPr>
          <a:xfrm>
            <a:off x="5817705" y="1537869"/>
            <a:ext cx="2693505" cy="6487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Started by process server!</a:t>
            </a:r>
          </a:p>
        </p:txBody>
      </p:sp>
      <p:pic>
        <p:nvPicPr>
          <p:cNvPr id="5126" name="Picture 6" descr="Find Mail Icon ">
            <a:extLst>
              <a:ext uri="{FF2B5EF4-FFF2-40B4-BE49-F238E27FC236}">
                <a16:creationId xmlns:a16="http://schemas.microsoft.com/office/drawing/2014/main" id="{8012B7AF-65FB-473A-A7D6-867D61A6E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10" y="5777475"/>
            <a:ext cx="645014" cy="46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61FF2AA-425D-4C4D-AC83-DE5619CC2624}"/>
              </a:ext>
            </a:extLst>
          </p:cNvPr>
          <p:cNvSpPr/>
          <p:nvPr/>
        </p:nvSpPr>
        <p:spPr>
          <a:xfrm>
            <a:off x="1915112" y="5822799"/>
            <a:ext cx="4957448" cy="4828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dirty="0"/>
              <a:t>Q: When </a:t>
            </a:r>
            <a:r>
              <a:rPr lang="en-US" sz="2800" b="1" i="1" dirty="0"/>
              <a:t>not</a:t>
            </a:r>
            <a:r>
              <a:rPr lang="en-US" sz="2800" dirty="0"/>
              <a:t> to use this approach?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91763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  <p:bldP spid="39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6B3D-8FC0-4FF0-830B-D5B3BEBC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Multiplexing: Multiple transport connections over one network connection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AA4A6-4869-420F-9216-F4DA9C7C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22694-2AC1-4A3E-8979-6229A0C3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1DC7B-8102-483E-98AF-AC0761E0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16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2AE0EB-7E86-49F7-9FCA-60B2A8092577}"/>
              </a:ext>
            </a:extLst>
          </p:cNvPr>
          <p:cNvSpPr/>
          <p:nvPr/>
        </p:nvSpPr>
        <p:spPr>
          <a:xfrm>
            <a:off x="1524001" y="2362966"/>
            <a:ext cx="9144000" cy="1365257"/>
          </a:xfrm>
          <a:prstGeom prst="rect">
            <a:avLst/>
          </a:prstGeom>
          <a:solidFill>
            <a:schemeClr val="accent3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Application layer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F527BD-D317-4D42-BDE4-D1AD1B292E61}"/>
              </a:ext>
            </a:extLst>
          </p:cNvPr>
          <p:cNvSpPr/>
          <p:nvPr/>
        </p:nvSpPr>
        <p:spPr>
          <a:xfrm>
            <a:off x="1524000" y="5102904"/>
            <a:ext cx="9144000" cy="616373"/>
          </a:xfrm>
          <a:prstGeom prst="rect">
            <a:avLst/>
          </a:prstGeom>
          <a:solidFill>
            <a:schemeClr val="accent3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Network layer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496F3-6ADF-4669-8DA1-8D688AA6D68B}"/>
              </a:ext>
            </a:extLst>
          </p:cNvPr>
          <p:cNvSpPr/>
          <p:nvPr/>
        </p:nvSpPr>
        <p:spPr>
          <a:xfrm>
            <a:off x="1524000" y="3732934"/>
            <a:ext cx="9144000" cy="13652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Transport layer</a:t>
            </a:r>
            <a:endParaRPr lang="LID4096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FBB538-2129-4389-B484-B67B93DD95F3}"/>
              </a:ext>
            </a:extLst>
          </p:cNvPr>
          <p:cNvSpPr/>
          <p:nvPr/>
        </p:nvSpPr>
        <p:spPr>
          <a:xfrm>
            <a:off x="3631151" y="3594151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61BF64-FFB9-4DEF-8D6F-078D20C6A212}"/>
              </a:ext>
            </a:extLst>
          </p:cNvPr>
          <p:cNvSpPr/>
          <p:nvPr/>
        </p:nvSpPr>
        <p:spPr>
          <a:xfrm>
            <a:off x="9841058" y="3594151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D46512-9DBC-420D-96D5-32106D8274B7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7240657" y="3127390"/>
            <a:ext cx="260554" cy="455310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9F7BBA-93FA-4085-807E-DF16975763C8}"/>
              </a:ext>
            </a:extLst>
          </p:cNvPr>
          <p:cNvCxnSpPr>
            <a:cxnSpLocks/>
            <a:stCxn id="22" idx="2"/>
            <a:endCxn id="23" idx="7"/>
          </p:cNvCxnSpPr>
          <p:nvPr/>
        </p:nvCxnSpPr>
        <p:spPr>
          <a:xfrm flipH="1">
            <a:off x="8845098" y="3127390"/>
            <a:ext cx="536404" cy="508972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373589-4384-45F1-B557-EC052E678823}"/>
              </a:ext>
            </a:extLst>
          </p:cNvPr>
          <p:cNvCxnSpPr>
            <a:cxnSpLocks/>
            <a:stCxn id="19" idx="4"/>
            <a:endCxn id="12" idx="0"/>
          </p:cNvCxnSpPr>
          <p:nvPr/>
        </p:nvCxnSpPr>
        <p:spPr>
          <a:xfrm>
            <a:off x="7501211" y="3870934"/>
            <a:ext cx="0" cy="1104798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9155AC2-47D1-41E4-9899-6FFFBFCB4BD4}"/>
              </a:ext>
            </a:extLst>
          </p:cNvPr>
          <p:cNvCxnSpPr>
            <a:cxnSpLocks/>
            <a:stCxn id="12" idx="7"/>
            <a:endCxn id="23" idx="3"/>
          </p:cNvCxnSpPr>
          <p:nvPr/>
        </p:nvCxnSpPr>
        <p:spPr>
          <a:xfrm flipV="1">
            <a:off x="7603118" y="3840175"/>
            <a:ext cx="1038169" cy="1177769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D36BBB-8B60-4CB4-A8FB-8CE039878A7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501211" y="5263966"/>
            <a:ext cx="0" cy="1032262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192FA50-AC9A-41DD-AB33-9AD347323C9D}"/>
              </a:ext>
            </a:extLst>
          </p:cNvPr>
          <p:cNvSpPr/>
          <p:nvPr/>
        </p:nvSpPr>
        <p:spPr>
          <a:xfrm>
            <a:off x="6579497" y="2485270"/>
            <a:ext cx="1322321" cy="642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B237C2-A04C-444C-83C2-E6C5C98A4FD2}"/>
              </a:ext>
            </a:extLst>
          </p:cNvPr>
          <p:cNvSpPr/>
          <p:nvPr/>
        </p:nvSpPr>
        <p:spPr>
          <a:xfrm>
            <a:off x="8720342" y="2485270"/>
            <a:ext cx="1322321" cy="642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0B86EFB-B174-4483-ABE4-0F32DE9F3CF4}"/>
              </a:ext>
            </a:extLst>
          </p:cNvPr>
          <p:cNvSpPr/>
          <p:nvPr/>
        </p:nvSpPr>
        <p:spPr>
          <a:xfrm>
            <a:off x="8599075" y="3594151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AB25BB-76DD-4563-9A59-F228EC2076D9}"/>
              </a:ext>
            </a:extLst>
          </p:cNvPr>
          <p:cNvSpPr/>
          <p:nvPr/>
        </p:nvSpPr>
        <p:spPr>
          <a:xfrm>
            <a:off x="6115113" y="4975732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2A7253-02BD-4C22-9831-A2DB3F4512B0}"/>
              </a:ext>
            </a:extLst>
          </p:cNvPr>
          <p:cNvSpPr/>
          <p:nvPr/>
        </p:nvSpPr>
        <p:spPr>
          <a:xfrm>
            <a:off x="7357094" y="3582700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BEBA60C-4FF8-46D8-B786-9F36B176C209}"/>
              </a:ext>
            </a:extLst>
          </p:cNvPr>
          <p:cNvCxnSpPr>
            <a:cxnSpLocks/>
            <a:stCxn id="52" idx="2"/>
            <a:endCxn id="14" idx="0"/>
          </p:cNvCxnSpPr>
          <p:nvPr/>
        </p:nvCxnSpPr>
        <p:spPr>
          <a:xfrm flipH="1">
            <a:off x="5017249" y="3127390"/>
            <a:ext cx="272436" cy="455310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65FD71C-3FB8-4BE8-B32C-57955BE6AFC5}"/>
              </a:ext>
            </a:extLst>
          </p:cNvPr>
          <p:cNvCxnSpPr>
            <a:cxnSpLocks/>
            <a:stCxn id="52" idx="2"/>
            <a:endCxn id="15" idx="1"/>
          </p:cNvCxnSpPr>
          <p:nvPr/>
        </p:nvCxnSpPr>
        <p:spPr>
          <a:xfrm>
            <a:off x="5289686" y="3127391"/>
            <a:ext cx="867639" cy="497521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DF9048-0968-472F-B695-BE9789ADA3F3}"/>
              </a:ext>
            </a:extLst>
          </p:cNvPr>
          <p:cNvCxnSpPr>
            <a:cxnSpLocks/>
            <a:stCxn id="15" idx="5"/>
            <a:endCxn id="12" idx="1"/>
          </p:cNvCxnSpPr>
          <p:nvPr/>
        </p:nvCxnSpPr>
        <p:spPr>
          <a:xfrm>
            <a:off x="6361137" y="3828723"/>
            <a:ext cx="1038169" cy="1189220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E14AF0-2B64-4010-9F7C-B8C225960E61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119155" y="3828723"/>
            <a:ext cx="2280150" cy="1189220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017D97B-E6E0-4419-969C-B0B87315D9BF}"/>
              </a:ext>
            </a:extLst>
          </p:cNvPr>
          <p:cNvSpPr/>
          <p:nvPr/>
        </p:nvSpPr>
        <p:spPr>
          <a:xfrm>
            <a:off x="4873132" y="3582700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874448-BFD1-4060-9D79-70F891601515}"/>
              </a:ext>
            </a:extLst>
          </p:cNvPr>
          <p:cNvSpPr/>
          <p:nvPr/>
        </p:nvSpPr>
        <p:spPr>
          <a:xfrm>
            <a:off x="6115113" y="3582700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A1C609-7B4C-4C05-BB6A-BE16B530BC30}"/>
              </a:ext>
            </a:extLst>
          </p:cNvPr>
          <p:cNvSpPr/>
          <p:nvPr/>
        </p:nvSpPr>
        <p:spPr>
          <a:xfrm>
            <a:off x="4628525" y="2485270"/>
            <a:ext cx="1322321" cy="642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D3EB03-A4CC-4BF1-BD56-D6680D6E2FFF}"/>
              </a:ext>
            </a:extLst>
          </p:cNvPr>
          <p:cNvSpPr/>
          <p:nvPr/>
        </p:nvSpPr>
        <p:spPr>
          <a:xfrm>
            <a:off x="7357094" y="4975732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78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6B3D-8FC0-4FF0-830B-D5B3BEBC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Multiplexing: Multiple transport connections over one network connection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22694-2AC1-4A3E-8979-6229A0C3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1DC7B-8102-483E-98AF-AC0761E0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17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2AE0EB-7E86-49F7-9FCA-60B2A8092577}"/>
              </a:ext>
            </a:extLst>
          </p:cNvPr>
          <p:cNvSpPr/>
          <p:nvPr/>
        </p:nvSpPr>
        <p:spPr>
          <a:xfrm>
            <a:off x="1524001" y="2362966"/>
            <a:ext cx="9144000" cy="1365257"/>
          </a:xfrm>
          <a:prstGeom prst="rect">
            <a:avLst/>
          </a:prstGeom>
          <a:solidFill>
            <a:schemeClr val="accent3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Application layer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F527BD-D317-4D42-BDE4-D1AD1B292E61}"/>
              </a:ext>
            </a:extLst>
          </p:cNvPr>
          <p:cNvSpPr/>
          <p:nvPr/>
        </p:nvSpPr>
        <p:spPr>
          <a:xfrm>
            <a:off x="1524000" y="5102904"/>
            <a:ext cx="9144000" cy="616373"/>
          </a:xfrm>
          <a:prstGeom prst="rect">
            <a:avLst/>
          </a:prstGeom>
          <a:solidFill>
            <a:schemeClr val="accent3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Network layer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496F3-6ADF-4669-8DA1-8D688AA6D68B}"/>
              </a:ext>
            </a:extLst>
          </p:cNvPr>
          <p:cNvSpPr/>
          <p:nvPr/>
        </p:nvSpPr>
        <p:spPr>
          <a:xfrm>
            <a:off x="1524000" y="3732934"/>
            <a:ext cx="9144000" cy="13652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Transport layer</a:t>
            </a:r>
            <a:endParaRPr lang="LID4096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FBB538-2129-4389-B484-B67B93DD95F3}"/>
              </a:ext>
            </a:extLst>
          </p:cNvPr>
          <p:cNvSpPr/>
          <p:nvPr/>
        </p:nvSpPr>
        <p:spPr>
          <a:xfrm>
            <a:off x="3631151" y="3594151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61BF64-FFB9-4DEF-8D6F-078D20C6A212}"/>
              </a:ext>
            </a:extLst>
          </p:cNvPr>
          <p:cNvSpPr/>
          <p:nvPr/>
        </p:nvSpPr>
        <p:spPr>
          <a:xfrm>
            <a:off x="9841058" y="3594151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D46512-9DBC-420D-96D5-32106D8274B7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7240657" y="3127390"/>
            <a:ext cx="260554" cy="455310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9F7BBA-93FA-4085-807E-DF16975763C8}"/>
              </a:ext>
            </a:extLst>
          </p:cNvPr>
          <p:cNvCxnSpPr>
            <a:cxnSpLocks/>
            <a:stCxn id="22" idx="2"/>
            <a:endCxn id="23" idx="7"/>
          </p:cNvCxnSpPr>
          <p:nvPr/>
        </p:nvCxnSpPr>
        <p:spPr>
          <a:xfrm flipH="1">
            <a:off x="8845098" y="3127390"/>
            <a:ext cx="536404" cy="508972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373589-4384-45F1-B557-EC052E678823}"/>
              </a:ext>
            </a:extLst>
          </p:cNvPr>
          <p:cNvCxnSpPr>
            <a:cxnSpLocks/>
            <a:stCxn id="19" idx="4"/>
            <a:endCxn id="12" idx="0"/>
          </p:cNvCxnSpPr>
          <p:nvPr/>
        </p:nvCxnSpPr>
        <p:spPr>
          <a:xfrm>
            <a:off x="7501211" y="3870934"/>
            <a:ext cx="0" cy="1104798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9155AC2-47D1-41E4-9899-6FFFBFCB4BD4}"/>
              </a:ext>
            </a:extLst>
          </p:cNvPr>
          <p:cNvCxnSpPr>
            <a:cxnSpLocks/>
            <a:stCxn id="12" idx="7"/>
            <a:endCxn id="23" idx="3"/>
          </p:cNvCxnSpPr>
          <p:nvPr/>
        </p:nvCxnSpPr>
        <p:spPr>
          <a:xfrm flipV="1">
            <a:off x="7603118" y="3840175"/>
            <a:ext cx="1038169" cy="1177769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D36BBB-8B60-4CB4-A8FB-8CE039878A7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501211" y="5263966"/>
            <a:ext cx="0" cy="1032262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192FA50-AC9A-41DD-AB33-9AD347323C9D}"/>
              </a:ext>
            </a:extLst>
          </p:cNvPr>
          <p:cNvSpPr/>
          <p:nvPr/>
        </p:nvSpPr>
        <p:spPr>
          <a:xfrm>
            <a:off x="6579497" y="2485270"/>
            <a:ext cx="1322321" cy="642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 streaming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B237C2-A04C-444C-83C2-E6C5C98A4FD2}"/>
              </a:ext>
            </a:extLst>
          </p:cNvPr>
          <p:cNvSpPr/>
          <p:nvPr/>
        </p:nvSpPr>
        <p:spPr>
          <a:xfrm>
            <a:off x="8720342" y="2485270"/>
            <a:ext cx="1322321" cy="642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Instant</a:t>
            </a:r>
          </a:p>
          <a:p>
            <a:pPr algn="ctr"/>
            <a:r>
              <a:rPr lang="en-US" dirty="0"/>
              <a:t>messaging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0B86EFB-B174-4483-ABE4-0F32DE9F3CF4}"/>
              </a:ext>
            </a:extLst>
          </p:cNvPr>
          <p:cNvSpPr/>
          <p:nvPr/>
        </p:nvSpPr>
        <p:spPr>
          <a:xfrm>
            <a:off x="8599075" y="3594151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AB25BB-76DD-4563-9A59-F228EC2076D9}"/>
              </a:ext>
            </a:extLst>
          </p:cNvPr>
          <p:cNvSpPr/>
          <p:nvPr/>
        </p:nvSpPr>
        <p:spPr>
          <a:xfrm>
            <a:off x="6115113" y="4975732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2A7253-02BD-4C22-9831-A2DB3F4512B0}"/>
              </a:ext>
            </a:extLst>
          </p:cNvPr>
          <p:cNvSpPr/>
          <p:nvPr/>
        </p:nvSpPr>
        <p:spPr>
          <a:xfrm>
            <a:off x="7357094" y="3582700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BEBA60C-4FF8-46D8-B786-9F36B176C209}"/>
              </a:ext>
            </a:extLst>
          </p:cNvPr>
          <p:cNvCxnSpPr>
            <a:cxnSpLocks/>
            <a:stCxn id="52" idx="2"/>
            <a:endCxn id="14" idx="0"/>
          </p:cNvCxnSpPr>
          <p:nvPr/>
        </p:nvCxnSpPr>
        <p:spPr>
          <a:xfrm flipH="1">
            <a:off x="5017249" y="3127390"/>
            <a:ext cx="272436" cy="455310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65FD71C-3FB8-4BE8-B32C-57955BE6AFC5}"/>
              </a:ext>
            </a:extLst>
          </p:cNvPr>
          <p:cNvCxnSpPr>
            <a:cxnSpLocks/>
            <a:stCxn id="52" idx="2"/>
            <a:endCxn id="15" idx="1"/>
          </p:cNvCxnSpPr>
          <p:nvPr/>
        </p:nvCxnSpPr>
        <p:spPr>
          <a:xfrm>
            <a:off x="5289686" y="3127391"/>
            <a:ext cx="867639" cy="497521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DF9048-0968-472F-B695-BE9789ADA3F3}"/>
              </a:ext>
            </a:extLst>
          </p:cNvPr>
          <p:cNvCxnSpPr>
            <a:cxnSpLocks/>
            <a:stCxn id="15" idx="5"/>
            <a:endCxn id="12" idx="1"/>
          </p:cNvCxnSpPr>
          <p:nvPr/>
        </p:nvCxnSpPr>
        <p:spPr>
          <a:xfrm>
            <a:off x="6361137" y="3828723"/>
            <a:ext cx="1038169" cy="1189220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E14AF0-2B64-4010-9F7C-B8C225960E61}"/>
              </a:ext>
            </a:extLst>
          </p:cNvPr>
          <p:cNvCxnSpPr>
            <a:cxnSpLocks/>
            <a:stCxn id="14" idx="5"/>
            <a:endCxn id="12" idx="1"/>
          </p:cNvCxnSpPr>
          <p:nvPr/>
        </p:nvCxnSpPr>
        <p:spPr>
          <a:xfrm>
            <a:off x="5119155" y="3828723"/>
            <a:ext cx="2280150" cy="1189220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017D97B-E6E0-4419-969C-B0B87315D9BF}"/>
              </a:ext>
            </a:extLst>
          </p:cNvPr>
          <p:cNvSpPr/>
          <p:nvPr/>
        </p:nvSpPr>
        <p:spPr>
          <a:xfrm>
            <a:off x="4873132" y="3582700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874448-BFD1-4060-9D79-70F891601515}"/>
              </a:ext>
            </a:extLst>
          </p:cNvPr>
          <p:cNvSpPr/>
          <p:nvPr/>
        </p:nvSpPr>
        <p:spPr>
          <a:xfrm>
            <a:off x="6115113" y="3582700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A1C609-7B4C-4C05-BB6A-BE16B530BC30}"/>
              </a:ext>
            </a:extLst>
          </p:cNvPr>
          <p:cNvSpPr/>
          <p:nvPr/>
        </p:nvSpPr>
        <p:spPr>
          <a:xfrm>
            <a:off x="4628525" y="2485270"/>
            <a:ext cx="1322321" cy="642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4D3E04-9CB5-4CAC-869C-614BFA2A8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9" y="2276446"/>
            <a:ext cx="441696" cy="4416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E9AE47-03AA-4A49-988E-F14E815B1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131" y="2279817"/>
            <a:ext cx="617200" cy="44404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6D3EB03-A4CC-4BF1-BD56-D6680D6E2FFF}"/>
              </a:ext>
            </a:extLst>
          </p:cNvPr>
          <p:cNvSpPr/>
          <p:nvPr/>
        </p:nvSpPr>
        <p:spPr>
          <a:xfrm>
            <a:off x="7357094" y="4975732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614065-14EE-49D8-9A45-7F5294903E4B}"/>
              </a:ext>
            </a:extLst>
          </p:cNvPr>
          <p:cNvSpPr/>
          <p:nvPr/>
        </p:nvSpPr>
        <p:spPr>
          <a:xfrm>
            <a:off x="4873132" y="1863076"/>
            <a:ext cx="4731026" cy="3736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Examples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A8DF58-67CF-432A-A138-E1A4C149C871}"/>
              </a:ext>
            </a:extLst>
          </p:cNvPr>
          <p:cNvSpPr/>
          <p:nvPr/>
        </p:nvSpPr>
        <p:spPr>
          <a:xfrm>
            <a:off x="3529245" y="3546060"/>
            <a:ext cx="1167738" cy="3844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r"/>
            <a:r>
              <a:rPr lang="en-US" sz="2800" dirty="0"/>
              <a:t>Ports: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4392F0-9C7B-4A1D-BB1D-36A19B14CF8B}"/>
              </a:ext>
            </a:extLst>
          </p:cNvPr>
          <p:cNvSpPr/>
          <p:nvPr/>
        </p:nvSpPr>
        <p:spPr>
          <a:xfrm>
            <a:off x="2557673" y="4899738"/>
            <a:ext cx="2139310" cy="3844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r"/>
            <a:r>
              <a:rPr lang="en-US" sz="2800" dirty="0"/>
              <a:t>Network address: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9C677-17CB-4F45-BFD6-16C9274F5BDC}"/>
              </a:ext>
            </a:extLst>
          </p:cNvPr>
          <p:cNvSpPr/>
          <p:nvPr/>
        </p:nvSpPr>
        <p:spPr>
          <a:xfrm>
            <a:off x="5173232" y="3529768"/>
            <a:ext cx="765733" cy="3844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5527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FC629B-38A7-4D9E-AEFB-467CA1C60571}"/>
              </a:ext>
            </a:extLst>
          </p:cNvPr>
          <p:cNvSpPr/>
          <p:nvPr/>
        </p:nvSpPr>
        <p:spPr>
          <a:xfrm>
            <a:off x="6428587" y="3529768"/>
            <a:ext cx="765733" cy="3844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5232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831610-9B65-4FA8-A98E-8C5E998CA037}"/>
              </a:ext>
            </a:extLst>
          </p:cNvPr>
          <p:cNvSpPr/>
          <p:nvPr/>
        </p:nvSpPr>
        <p:spPr>
          <a:xfrm>
            <a:off x="7676817" y="3529768"/>
            <a:ext cx="765733" cy="3844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4872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28274E-367C-45F1-BCC8-B23C656AD056}"/>
              </a:ext>
            </a:extLst>
          </p:cNvPr>
          <p:cNvSpPr/>
          <p:nvPr/>
        </p:nvSpPr>
        <p:spPr>
          <a:xfrm>
            <a:off x="8906992" y="3541241"/>
            <a:ext cx="765733" cy="3844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4661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89AA3E-AFD0-487F-A5D4-036D365E518C}"/>
              </a:ext>
            </a:extLst>
          </p:cNvPr>
          <p:cNvSpPr/>
          <p:nvPr/>
        </p:nvSpPr>
        <p:spPr>
          <a:xfrm>
            <a:off x="7670122" y="4903945"/>
            <a:ext cx="1854879" cy="3844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192.168.0.103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C4C6A19-7BF3-4FF0-BAB3-8AFE9BF2E02F}"/>
              </a:ext>
            </a:extLst>
          </p:cNvPr>
          <p:cNvGrpSpPr/>
          <p:nvPr/>
        </p:nvGrpSpPr>
        <p:grpSpPr>
          <a:xfrm>
            <a:off x="1233377" y="3914185"/>
            <a:ext cx="9725249" cy="808394"/>
            <a:chOff x="-290624" y="3806392"/>
            <a:chExt cx="9725249" cy="808394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7FD5B7D-B090-473B-B021-DEA168A9453F}"/>
                </a:ext>
              </a:extLst>
            </p:cNvPr>
            <p:cNvCxnSpPr>
              <a:endCxn id="40" idx="2"/>
            </p:cNvCxnSpPr>
            <p:nvPr/>
          </p:nvCxnSpPr>
          <p:spPr>
            <a:xfrm flipH="1" flipV="1">
              <a:off x="4032098" y="3914184"/>
              <a:ext cx="0" cy="435451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DF9E98A-32E8-4920-827C-F2A203B08573}"/>
                </a:ext>
              </a:extLst>
            </p:cNvPr>
            <p:cNvCxnSpPr/>
            <p:nvPr/>
          </p:nvCxnSpPr>
          <p:spPr>
            <a:xfrm flipH="1" flipV="1">
              <a:off x="5307620" y="3806392"/>
              <a:ext cx="0" cy="435451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AED7A5F-82BE-47C2-B149-89100472C661}"/>
                </a:ext>
              </a:extLst>
            </p:cNvPr>
            <p:cNvSpPr/>
            <p:nvPr/>
          </p:nvSpPr>
          <p:spPr>
            <a:xfrm>
              <a:off x="-290624" y="4131978"/>
              <a:ext cx="9725249" cy="48280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r>
                <a:rPr lang="en-US" sz="2800" dirty="0"/>
                <a:t>Q: Why not port 80?</a:t>
              </a:r>
              <a:endParaRPr lang="LID4096" sz="2800" dirty="0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16E0805-E288-4E2A-90DD-6D64BC2A8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63" y="2276446"/>
            <a:ext cx="441696" cy="441696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A3878BD-E93D-0A47-AD2E-4236572C8CF9}"/>
              </a:ext>
            </a:extLst>
          </p:cNvPr>
          <p:cNvSpPr/>
          <p:nvPr/>
        </p:nvSpPr>
        <p:spPr>
          <a:xfrm>
            <a:off x="115809" y="5770802"/>
            <a:ext cx="8225107" cy="4828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2800" dirty="0"/>
              <a:t>Q: How does incoming connection know the correct port?</a:t>
            </a:r>
            <a:endParaRPr lang="LID4096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14D61DA-AF05-B86E-D89C-747ED988D574}"/>
              </a:ext>
            </a:extLst>
          </p:cNvPr>
          <p:cNvSpPr/>
          <p:nvPr/>
        </p:nvSpPr>
        <p:spPr>
          <a:xfrm>
            <a:off x="8442550" y="5770802"/>
            <a:ext cx="3694857" cy="4828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/>
              <a:t>Server ports typically hardcoded!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420545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51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6B3D-8FC0-4FF0-830B-D5B3BEBC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multiplexing: One transport connection over multiple network connections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AA4A6-4869-420F-9216-F4DA9C7C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22694-2AC1-4A3E-8979-6229A0C3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1DC7B-8102-483E-98AF-AC0761E0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18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2AE0EB-7E86-49F7-9FCA-60B2A8092577}"/>
              </a:ext>
            </a:extLst>
          </p:cNvPr>
          <p:cNvSpPr/>
          <p:nvPr/>
        </p:nvSpPr>
        <p:spPr>
          <a:xfrm>
            <a:off x="1524001" y="2362966"/>
            <a:ext cx="9144000" cy="1365257"/>
          </a:xfrm>
          <a:prstGeom prst="rect">
            <a:avLst/>
          </a:prstGeom>
          <a:solidFill>
            <a:schemeClr val="accent3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Application layer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F527BD-D317-4D42-BDE4-D1AD1B292E61}"/>
              </a:ext>
            </a:extLst>
          </p:cNvPr>
          <p:cNvSpPr/>
          <p:nvPr/>
        </p:nvSpPr>
        <p:spPr>
          <a:xfrm>
            <a:off x="1524000" y="5102904"/>
            <a:ext cx="9144000" cy="616373"/>
          </a:xfrm>
          <a:prstGeom prst="rect">
            <a:avLst/>
          </a:prstGeom>
          <a:solidFill>
            <a:schemeClr val="accent3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Network layer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496F3-6ADF-4669-8DA1-8D688AA6D68B}"/>
              </a:ext>
            </a:extLst>
          </p:cNvPr>
          <p:cNvSpPr/>
          <p:nvPr/>
        </p:nvSpPr>
        <p:spPr>
          <a:xfrm>
            <a:off x="1524000" y="3732934"/>
            <a:ext cx="9144000" cy="13652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Transport layer</a:t>
            </a:r>
            <a:endParaRPr lang="LID4096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FBB538-2129-4389-B484-B67B93DD95F3}"/>
              </a:ext>
            </a:extLst>
          </p:cNvPr>
          <p:cNvSpPr/>
          <p:nvPr/>
        </p:nvSpPr>
        <p:spPr>
          <a:xfrm>
            <a:off x="3631151" y="3594151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17D97B-E6E0-4419-969C-B0B87315D9BF}"/>
              </a:ext>
            </a:extLst>
          </p:cNvPr>
          <p:cNvSpPr/>
          <p:nvPr/>
        </p:nvSpPr>
        <p:spPr>
          <a:xfrm>
            <a:off x="4873132" y="3582700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874448-BFD1-4060-9D79-70F891601515}"/>
              </a:ext>
            </a:extLst>
          </p:cNvPr>
          <p:cNvSpPr/>
          <p:nvPr/>
        </p:nvSpPr>
        <p:spPr>
          <a:xfrm>
            <a:off x="6115113" y="3582700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61BF64-FFB9-4DEF-8D6F-078D20C6A212}"/>
              </a:ext>
            </a:extLst>
          </p:cNvPr>
          <p:cNvSpPr/>
          <p:nvPr/>
        </p:nvSpPr>
        <p:spPr>
          <a:xfrm>
            <a:off x="9841058" y="3594151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D46512-9DBC-420D-96D5-32106D8274B7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7240657" y="3127390"/>
            <a:ext cx="260554" cy="455310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373589-4384-45F1-B557-EC052E678823}"/>
              </a:ext>
            </a:extLst>
          </p:cNvPr>
          <p:cNvCxnSpPr>
            <a:cxnSpLocks/>
            <a:stCxn id="19" idx="4"/>
            <a:endCxn id="12" idx="0"/>
          </p:cNvCxnSpPr>
          <p:nvPr/>
        </p:nvCxnSpPr>
        <p:spPr>
          <a:xfrm>
            <a:off x="7501211" y="3870934"/>
            <a:ext cx="0" cy="1104798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D36BBB-8B60-4CB4-A8FB-8CE039878A7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501211" y="5263966"/>
            <a:ext cx="0" cy="1032262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6D3EB03-A4CC-4BF1-BD56-D6680D6E2FFF}"/>
              </a:ext>
            </a:extLst>
          </p:cNvPr>
          <p:cNvSpPr/>
          <p:nvPr/>
        </p:nvSpPr>
        <p:spPr>
          <a:xfrm>
            <a:off x="7357094" y="4975732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92FA50-AC9A-41DD-AB33-9AD347323C9D}"/>
              </a:ext>
            </a:extLst>
          </p:cNvPr>
          <p:cNvSpPr/>
          <p:nvPr/>
        </p:nvSpPr>
        <p:spPr>
          <a:xfrm>
            <a:off x="6579497" y="2485270"/>
            <a:ext cx="1322321" cy="642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0B86EFB-B174-4483-ABE4-0F32DE9F3CF4}"/>
              </a:ext>
            </a:extLst>
          </p:cNvPr>
          <p:cNvSpPr/>
          <p:nvPr/>
        </p:nvSpPr>
        <p:spPr>
          <a:xfrm>
            <a:off x="8599075" y="3594151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38355C6-1E2D-43B2-9F55-E5FE876391FF}"/>
              </a:ext>
            </a:extLst>
          </p:cNvPr>
          <p:cNvCxnSpPr>
            <a:cxnSpLocks/>
            <a:stCxn id="19" idx="3"/>
            <a:endCxn id="24" idx="7"/>
          </p:cNvCxnSpPr>
          <p:nvPr/>
        </p:nvCxnSpPr>
        <p:spPr>
          <a:xfrm flipH="1">
            <a:off x="6361137" y="3828723"/>
            <a:ext cx="1038169" cy="1189220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75AF32-56B4-49BE-9E99-9739FB1AB5A1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6259230" y="5263966"/>
            <a:ext cx="0" cy="1032262"/>
          </a:xfrm>
          <a:prstGeom prst="straightConnector1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0AB25BB-76DD-4563-9A59-F228EC2076D9}"/>
              </a:ext>
            </a:extLst>
          </p:cNvPr>
          <p:cNvSpPr/>
          <p:nvPr/>
        </p:nvSpPr>
        <p:spPr>
          <a:xfrm>
            <a:off x="6115113" y="4975732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2A7253-02BD-4C22-9831-A2DB3F4512B0}"/>
              </a:ext>
            </a:extLst>
          </p:cNvPr>
          <p:cNvSpPr/>
          <p:nvPr/>
        </p:nvSpPr>
        <p:spPr>
          <a:xfrm>
            <a:off x="7357094" y="3582700"/>
            <a:ext cx="288234" cy="2882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6E3848-3C0A-4A04-B758-F493BA76C06E}"/>
              </a:ext>
            </a:extLst>
          </p:cNvPr>
          <p:cNvSpPr/>
          <p:nvPr/>
        </p:nvSpPr>
        <p:spPr>
          <a:xfrm>
            <a:off x="1958924" y="2947581"/>
            <a:ext cx="4289992" cy="43345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Q: Why would you use this?</a:t>
            </a:r>
            <a:endParaRPr lang="LID4096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10A9FA-F475-3848-BD64-97BF2E15BE0F}"/>
              </a:ext>
            </a:extLst>
          </p:cNvPr>
          <p:cNvSpPr/>
          <p:nvPr/>
        </p:nvSpPr>
        <p:spPr>
          <a:xfrm>
            <a:off x="1524001" y="5769550"/>
            <a:ext cx="4591109" cy="6163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A form of </a:t>
            </a:r>
            <a:r>
              <a:rPr lang="en-US" sz="2800" i="1" dirty="0"/>
              <a:t>multihoming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multiple paths to the same destination</a:t>
            </a:r>
          </a:p>
        </p:txBody>
      </p:sp>
    </p:spTree>
    <p:extLst>
      <p:ext uri="{BB962C8B-B14F-4D97-AF65-F5344CB8AC3E}">
        <p14:creationId xmlns:p14="http://schemas.microsoft.com/office/powerpoint/2010/main" val="407831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0D857F73-4C00-4B42-82F5-E34B820FD7C5}"/>
              </a:ext>
            </a:extLst>
          </p:cNvPr>
          <p:cNvSpPr/>
          <p:nvPr/>
        </p:nvSpPr>
        <p:spPr>
          <a:xfrm>
            <a:off x="5880847" y="2243701"/>
            <a:ext cx="6272003" cy="4068199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Outside</a:t>
            </a:r>
            <a:endParaRPr lang="LID4096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CC87830-0323-4DB4-BB83-6B9367F66624}"/>
              </a:ext>
            </a:extLst>
          </p:cNvPr>
          <p:cNvSpPr/>
          <p:nvPr/>
        </p:nvSpPr>
        <p:spPr>
          <a:xfrm>
            <a:off x="1" y="2243701"/>
            <a:ext cx="5880848" cy="4068199"/>
          </a:xfrm>
          <a:prstGeom prst="rect">
            <a:avLst/>
          </a:prstGeom>
          <a:solidFill>
            <a:schemeClr val="accent6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Home</a:t>
            </a:r>
            <a:endParaRPr lang="LID4096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C198B-4AF2-4969-B524-8310F060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Address Translation (NAT)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4E533E-FD70-4B4C-9C26-E90C30E88D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60614" y="1556825"/>
                <a:ext cx="794217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source address.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400" dirty="0"/>
                  <a:t> = destination address.</a:t>
                </a:r>
              </a:p>
              <a:p>
                <a:pPr marL="0" indent="0">
                  <a:buNone/>
                </a:pPr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NAT box address.		</a:t>
                </a:r>
                <a:endParaRPr lang="LID4096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4E533E-FD70-4B4C-9C26-E90C30E88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0614" y="1556825"/>
                <a:ext cx="7942178" cy="4351338"/>
              </a:xfrm>
              <a:blipFill>
                <a:blip r:embed="rId3"/>
                <a:stretch>
                  <a:fillRect t="-203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73BE9-08BC-4362-813D-2D926B67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30C0B-8668-472A-AA5A-B6987A9E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19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289DA-84DF-410E-ABF4-1490BC0E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70" y="2691412"/>
            <a:ext cx="829203" cy="1071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9F550A-D494-439B-A223-8B8A327D3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6371" y="2692801"/>
            <a:ext cx="829203" cy="10717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954301-9643-418E-B01A-3EFE5C9B466E}"/>
              </a:ext>
            </a:extLst>
          </p:cNvPr>
          <p:cNvSpPr/>
          <p:nvPr/>
        </p:nvSpPr>
        <p:spPr>
          <a:xfrm>
            <a:off x="5194572" y="3370822"/>
            <a:ext cx="1802857" cy="27541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NAT Box</a:t>
            </a:r>
            <a:endParaRPr lang="LID4096" dirty="0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B4ACF8C8-F85C-44AB-879E-BA382DBA5C2C}"/>
              </a:ext>
            </a:extLst>
          </p:cNvPr>
          <p:cNvSpPr/>
          <p:nvPr/>
        </p:nvSpPr>
        <p:spPr>
          <a:xfrm rot="5400000">
            <a:off x="2252312" y="2527408"/>
            <a:ext cx="1936378" cy="497688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5F6A63ED-45AF-4984-BE84-A17EEDCB14E0}"/>
              </a:ext>
            </a:extLst>
          </p:cNvPr>
          <p:cNvSpPr/>
          <p:nvPr/>
        </p:nvSpPr>
        <p:spPr>
          <a:xfrm rot="5400000">
            <a:off x="8003309" y="2527409"/>
            <a:ext cx="1936378" cy="497688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B145D4-E8C0-459F-8586-1B6FDDA58D54}"/>
              </a:ext>
            </a:extLst>
          </p:cNvPr>
          <p:cNvSpPr/>
          <p:nvPr/>
        </p:nvSpPr>
        <p:spPr>
          <a:xfrm>
            <a:off x="435617" y="5563875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479E6B-54F5-4167-9D66-A5BE2AA48A21}"/>
              </a:ext>
            </a:extLst>
          </p:cNvPr>
          <p:cNvSpPr/>
          <p:nvPr/>
        </p:nvSpPr>
        <p:spPr>
          <a:xfrm>
            <a:off x="435617" y="5164713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4152B-1034-462A-85E4-97EB1C5CE4DF}"/>
              </a:ext>
            </a:extLst>
          </p:cNvPr>
          <p:cNvSpPr/>
          <p:nvPr/>
        </p:nvSpPr>
        <p:spPr>
          <a:xfrm>
            <a:off x="435617" y="4765551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BA0F-3B54-40DC-BCCB-3BF7836470EC}"/>
              </a:ext>
            </a:extLst>
          </p:cNvPr>
          <p:cNvSpPr/>
          <p:nvPr/>
        </p:nvSpPr>
        <p:spPr>
          <a:xfrm>
            <a:off x="435617" y="4367134"/>
            <a:ext cx="582706" cy="3316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</a:t>
            </a:r>
            <a:endParaRPr lang="LID4096" b="1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697179-1237-49E0-9E43-18C358512B96}"/>
              </a:ext>
            </a:extLst>
          </p:cNvPr>
          <p:cNvSpPr/>
          <p:nvPr/>
        </p:nvSpPr>
        <p:spPr>
          <a:xfrm>
            <a:off x="435617" y="3967972"/>
            <a:ext cx="582706" cy="3316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A</a:t>
            </a:r>
            <a:endParaRPr lang="LID4096" b="1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0D255-F0EB-4443-8197-D69DE9BC9B38}"/>
              </a:ext>
            </a:extLst>
          </p:cNvPr>
          <p:cNvSpPr/>
          <p:nvPr/>
        </p:nvSpPr>
        <p:spPr>
          <a:xfrm>
            <a:off x="5417588" y="5556970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LID4096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A25D57-A4AE-4ED6-9344-E74011F7136D}"/>
              </a:ext>
            </a:extLst>
          </p:cNvPr>
          <p:cNvSpPr/>
          <p:nvPr/>
        </p:nvSpPr>
        <p:spPr>
          <a:xfrm>
            <a:off x="5417588" y="5157808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LID4096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B66100-C110-4F81-9967-D92A727CCA0D}"/>
              </a:ext>
            </a:extLst>
          </p:cNvPr>
          <p:cNvSpPr/>
          <p:nvPr/>
        </p:nvSpPr>
        <p:spPr>
          <a:xfrm>
            <a:off x="5417588" y="4758646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LID4096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B38FD-BF6F-42A1-8B00-E48B29EEFAFE}"/>
              </a:ext>
            </a:extLst>
          </p:cNvPr>
          <p:cNvSpPr/>
          <p:nvPr/>
        </p:nvSpPr>
        <p:spPr>
          <a:xfrm>
            <a:off x="5417588" y="4360229"/>
            <a:ext cx="582706" cy="3316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</a:t>
            </a:r>
            <a:endParaRPr lang="LID4096" b="1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5F8413-C70F-4365-B4D5-30CFF741F6F8}"/>
              </a:ext>
            </a:extLst>
          </p:cNvPr>
          <p:cNvSpPr/>
          <p:nvPr/>
        </p:nvSpPr>
        <p:spPr>
          <a:xfrm>
            <a:off x="6190358" y="5556970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LID4096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434B68-6CC6-4068-A203-67813CBE7E50}"/>
              </a:ext>
            </a:extLst>
          </p:cNvPr>
          <p:cNvSpPr/>
          <p:nvPr/>
        </p:nvSpPr>
        <p:spPr>
          <a:xfrm>
            <a:off x="6190358" y="5157808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A41B65-2AE2-4FAF-B776-6B3E20DECFDC}"/>
              </a:ext>
            </a:extLst>
          </p:cNvPr>
          <p:cNvSpPr/>
          <p:nvPr/>
        </p:nvSpPr>
        <p:spPr>
          <a:xfrm>
            <a:off x="6190358" y="4758646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LID4096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52A63F-72A3-4720-B5E4-BD8D0335F498}"/>
              </a:ext>
            </a:extLst>
          </p:cNvPr>
          <p:cNvSpPr/>
          <p:nvPr/>
        </p:nvSpPr>
        <p:spPr>
          <a:xfrm>
            <a:off x="6190358" y="4360229"/>
            <a:ext cx="582706" cy="3316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</a:t>
            </a:r>
            <a:endParaRPr lang="LID4096" b="1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C066DB-53AF-4354-A100-65BA7C1275E9}"/>
              </a:ext>
            </a:extLst>
          </p:cNvPr>
          <p:cNvSpPr/>
          <p:nvPr/>
        </p:nvSpPr>
        <p:spPr>
          <a:xfrm>
            <a:off x="11146400" y="5565264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LID4096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170BFC-4666-49A9-820D-90DE4BDBC7E7}"/>
              </a:ext>
            </a:extLst>
          </p:cNvPr>
          <p:cNvSpPr/>
          <p:nvPr/>
        </p:nvSpPr>
        <p:spPr>
          <a:xfrm>
            <a:off x="11146400" y="5166102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E0FEA5-0085-4FE2-ACC8-6389651FD4AB}"/>
              </a:ext>
            </a:extLst>
          </p:cNvPr>
          <p:cNvSpPr/>
          <p:nvPr/>
        </p:nvSpPr>
        <p:spPr>
          <a:xfrm>
            <a:off x="11146400" y="4766940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LID4096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99AF0B-4C3C-4DAB-A39F-50FD44FEC9B7}"/>
              </a:ext>
            </a:extLst>
          </p:cNvPr>
          <p:cNvSpPr/>
          <p:nvPr/>
        </p:nvSpPr>
        <p:spPr>
          <a:xfrm>
            <a:off x="11146400" y="4368523"/>
            <a:ext cx="582706" cy="3316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</a:t>
            </a:r>
            <a:endParaRPr lang="LID4096" b="1" i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51C546-93F1-4B0F-A368-1C1F91C8AFB6}"/>
              </a:ext>
            </a:extLst>
          </p:cNvPr>
          <p:cNvSpPr/>
          <p:nvPr/>
        </p:nvSpPr>
        <p:spPr>
          <a:xfrm>
            <a:off x="11146400" y="3969361"/>
            <a:ext cx="582706" cy="3316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A</a:t>
            </a:r>
            <a:endParaRPr lang="LID4096" b="1" i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5099D7-D618-4489-93B8-C1C24F38721F}"/>
              </a:ext>
            </a:extLst>
          </p:cNvPr>
          <p:cNvCxnSpPr>
            <a:cxnSpLocks/>
            <a:stCxn id="10" idx="0"/>
            <a:endCxn id="11" idx="1"/>
          </p:cNvCxnSpPr>
          <p:nvPr/>
        </p:nvCxnSpPr>
        <p:spPr>
          <a:xfrm>
            <a:off x="5708941" y="4047659"/>
            <a:ext cx="77411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0A48AF1-D46A-4C73-B98E-03EC4EF89725}"/>
                  </a:ext>
                </a:extLst>
              </p:cNvPr>
              <p:cNvSpPr/>
              <p:nvPr/>
            </p:nvSpPr>
            <p:spPr>
              <a:xfrm>
                <a:off x="1088584" y="3550299"/>
                <a:ext cx="999099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0A48AF1-D46A-4C73-B98E-03EC4EF89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84" y="3550299"/>
                <a:ext cx="999099" cy="331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0E8E9F-F5F2-4841-A38C-0804DAFE4588}"/>
              </a:ext>
            </a:extLst>
          </p:cNvPr>
          <p:cNvCxnSpPr>
            <a:cxnSpLocks/>
          </p:cNvCxnSpPr>
          <p:nvPr/>
        </p:nvCxnSpPr>
        <p:spPr>
          <a:xfrm flipH="1">
            <a:off x="1580061" y="3876342"/>
            <a:ext cx="50997" cy="1853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1FA5542-28E0-48C3-9535-099E746AAB6C}"/>
                  </a:ext>
                </a:extLst>
              </p:cNvPr>
              <p:cNvSpPr/>
              <p:nvPr/>
            </p:nvSpPr>
            <p:spPr>
              <a:xfrm>
                <a:off x="1088583" y="4765551"/>
                <a:ext cx="491497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1FA5542-28E0-48C3-9535-099E746AA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83" y="4765551"/>
                <a:ext cx="491497" cy="331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1A7408D-197D-4F1D-8489-747845539638}"/>
                  </a:ext>
                </a:extLst>
              </p:cNvPr>
              <p:cNvSpPr/>
              <p:nvPr/>
            </p:nvSpPr>
            <p:spPr>
              <a:xfrm>
                <a:off x="1596186" y="4765551"/>
                <a:ext cx="491497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1A7408D-197D-4F1D-8489-747845539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86" y="4765551"/>
                <a:ext cx="491497" cy="331694"/>
              </a:xfrm>
              <a:prstGeom prst="rect">
                <a:avLst/>
              </a:prstGeom>
              <a:blipFill>
                <a:blip r:embed="rId7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422B44C-8A89-410A-95D4-6F1E3B5D6180}"/>
                  </a:ext>
                </a:extLst>
              </p:cNvPr>
              <p:cNvSpPr/>
              <p:nvPr/>
            </p:nvSpPr>
            <p:spPr>
              <a:xfrm>
                <a:off x="1088583" y="4367134"/>
                <a:ext cx="491497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422B44C-8A89-410A-95D4-6F1E3B5D6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83" y="4367134"/>
                <a:ext cx="491497" cy="331694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CBC08C8-B44E-4D4D-A373-5F7D1143110B}"/>
                  </a:ext>
                </a:extLst>
              </p:cNvPr>
              <p:cNvSpPr/>
              <p:nvPr/>
            </p:nvSpPr>
            <p:spPr>
              <a:xfrm>
                <a:off x="1596186" y="4367134"/>
                <a:ext cx="491497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CBC08C8-B44E-4D4D-A373-5F7D11431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86" y="4367134"/>
                <a:ext cx="491497" cy="331694"/>
              </a:xfrm>
              <a:prstGeom prst="rect">
                <a:avLst/>
              </a:prstGeom>
              <a:blipFill>
                <a:blip r:embed="rId9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FB3D6B-7029-4370-A9D7-BEFB628D1A83}"/>
              </a:ext>
            </a:extLst>
          </p:cNvPr>
          <p:cNvCxnSpPr>
            <a:cxnSpLocks/>
          </p:cNvCxnSpPr>
          <p:nvPr/>
        </p:nvCxnSpPr>
        <p:spPr>
          <a:xfrm flipH="1" flipV="1">
            <a:off x="4846136" y="3945611"/>
            <a:ext cx="5803" cy="1777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543AA6-BBC7-4C97-9563-4694FA8B67BB}"/>
                  </a:ext>
                </a:extLst>
              </p:cNvPr>
              <p:cNvSpPr/>
              <p:nvPr/>
            </p:nvSpPr>
            <p:spPr>
              <a:xfrm>
                <a:off x="4355290" y="4759429"/>
                <a:ext cx="491496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543AA6-BBC7-4C97-9563-4694FA8B6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290" y="4759429"/>
                <a:ext cx="491496" cy="331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E4BF52E-BF46-4CE5-9359-B229F1A713B8}"/>
                  </a:ext>
                </a:extLst>
              </p:cNvPr>
              <p:cNvSpPr/>
              <p:nvPr/>
            </p:nvSpPr>
            <p:spPr>
              <a:xfrm>
                <a:off x="4862893" y="4759429"/>
                <a:ext cx="491496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E4BF52E-BF46-4CE5-9359-B229F1A71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893" y="4759429"/>
                <a:ext cx="491496" cy="331694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DB8943A-CD4E-49CD-80BA-F4DEED3CDB3F}"/>
                  </a:ext>
                </a:extLst>
              </p:cNvPr>
              <p:cNvSpPr/>
              <p:nvPr/>
            </p:nvSpPr>
            <p:spPr>
              <a:xfrm>
                <a:off x="4355290" y="4361012"/>
                <a:ext cx="491496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DB8943A-CD4E-49CD-80BA-F4DEED3CD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290" y="4361012"/>
                <a:ext cx="491496" cy="331694"/>
              </a:xfrm>
              <a:prstGeom prst="rect">
                <a:avLst/>
              </a:prstGeom>
              <a:blipFill>
                <a:blip r:embed="rId12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B03C39D-085F-496F-A532-BDC2CD0A41A8}"/>
                  </a:ext>
                </a:extLst>
              </p:cNvPr>
              <p:cNvSpPr/>
              <p:nvPr/>
            </p:nvSpPr>
            <p:spPr>
              <a:xfrm>
                <a:off x="4862893" y="4361012"/>
                <a:ext cx="491496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B03C39D-085F-496F-A532-BDC2CD0A4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893" y="4361012"/>
                <a:ext cx="491496" cy="331694"/>
              </a:xfrm>
              <a:prstGeom prst="rect">
                <a:avLst/>
              </a:prstGeom>
              <a:blipFill>
                <a:blip r:embed="rId13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4B8D073-7E71-4B4F-A5BA-D3CFD31A1921}"/>
                  </a:ext>
                </a:extLst>
              </p:cNvPr>
              <p:cNvSpPr/>
              <p:nvPr/>
            </p:nvSpPr>
            <p:spPr>
              <a:xfrm>
                <a:off x="5255774" y="2971273"/>
                <a:ext cx="491496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4B8D073-7E71-4B4F-A5BA-D3CFD31A1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774" y="2971273"/>
                <a:ext cx="491496" cy="331694"/>
              </a:xfrm>
              <a:prstGeom prst="rect">
                <a:avLst/>
              </a:prstGeom>
              <a:blipFill>
                <a:blip r:embed="rId1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095123F-324F-4204-9E37-3893DE9635E7}"/>
                  </a:ext>
                </a:extLst>
              </p:cNvPr>
              <p:cNvSpPr/>
              <p:nvPr/>
            </p:nvSpPr>
            <p:spPr>
              <a:xfrm>
                <a:off x="5884922" y="2971273"/>
                <a:ext cx="491496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095123F-324F-4204-9E37-3893DE963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922" y="2971273"/>
                <a:ext cx="491496" cy="3316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82111BF-54A7-4FA7-87B1-16D5B0E6999A}"/>
                  </a:ext>
                </a:extLst>
              </p:cNvPr>
              <p:cNvSpPr/>
              <p:nvPr/>
            </p:nvSpPr>
            <p:spPr>
              <a:xfrm>
                <a:off x="6433561" y="2981284"/>
                <a:ext cx="491496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82111BF-54A7-4FA7-87B1-16D5B0E69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561" y="2981284"/>
                <a:ext cx="491496" cy="331694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A95BF636-4614-40C3-8620-3E5B39E31C71}"/>
              </a:ext>
            </a:extLst>
          </p:cNvPr>
          <p:cNvSpPr txBox="1"/>
          <p:nvPr/>
        </p:nvSpPr>
        <p:spPr>
          <a:xfrm>
            <a:off x="5693480" y="2952454"/>
            <a:ext cx="23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  <a:endParaRPr lang="LID4096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9B302C1-6167-433A-A944-1FFE84058AD2}"/>
              </a:ext>
            </a:extLst>
          </p:cNvPr>
          <p:cNvCxnSpPr/>
          <p:nvPr/>
        </p:nvCxnSpPr>
        <p:spPr>
          <a:xfrm flipH="1">
            <a:off x="7328020" y="3875089"/>
            <a:ext cx="8054" cy="18477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EA79403-8898-4F54-8A38-8C1E9F5EBFF8}"/>
                  </a:ext>
                </a:extLst>
              </p:cNvPr>
              <p:cNvSpPr/>
              <p:nvPr/>
            </p:nvSpPr>
            <p:spPr>
              <a:xfrm>
                <a:off x="6836524" y="4758646"/>
                <a:ext cx="491496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EA79403-8898-4F54-8A38-8C1E9F5EB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524" y="4758646"/>
                <a:ext cx="491496" cy="33169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E31D6ED-F77B-46B7-A971-4355E4DC4369}"/>
                  </a:ext>
                </a:extLst>
              </p:cNvPr>
              <p:cNvSpPr/>
              <p:nvPr/>
            </p:nvSpPr>
            <p:spPr>
              <a:xfrm>
                <a:off x="7344127" y="4758646"/>
                <a:ext cx="491496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E31D6ED-F77B-46B7-A971-4355E4DC4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127" y="4758646"/>
                <a:ext cx="491496" cy="331694"/>
              </a:xfrm>
              <a:prstGeom prst="rect">
                <a:avLst/>
              </a:prstGeom>
              <a:blipFill>
                <a:blip r:embed="rId1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6C124DE-B168-475C-BEE2-D663C13BBA52}"/>
                  </a:ext>
                </a:extLst>
              </p:cNvPr>
              <p:cNvSpPr/>
              <p:nvPr/>
            </p:nvSpPr>
            <p:spPr>
              <a:xfrm>
                <a:off x="6836524" y="4360229"/>
                <a:ext cx="491496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6C124DE-B168-475C-BEE2-D663C13BB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524" y="4360229"/>
                <a:ext cx="491496" cy="331694"/>
              </a:xfrm>
              <a:prstGeom prst="rect">
                <a:avLst/>
              </a:prstGeom>
              <a:blipFill>
                <a:blip r:embed="rId19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32988C0-67C5-47C4-B863-A19C3372D527}"/>
                  </a:ext>
                </a:extLst>
              </p:cNvPr>
              <p:cNvSpPr/>
              <p:nvPr/>
            </p:nvSpPr>
            <p:spPr>
              <a:xfrm>
                <a:off x="7344127" y="4360229"/>
                <a:ext cx="491496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32988C0-67C5-47C4-B863-A19C3372D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127" y="4360229"/>
                <a:ext cx="491496" cy="331694"/>
              </a:xfrm>
              <a:prstGeom prst="rect">
                <a:avLst/>
              </a:prstGeom>
              <a:blipFill>
                <a:blip r:embed="rId20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5BD2053-648D-49EE-8F76-68714076CC5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726972" y="2324801"/>
            <a:ext cx="5088" cy="36661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F847BDE-4D15-4E8C-B288-09913FC20CE9}"/>
                  </a:ext>
                </a:extLst>
              </p:cNvPr>
              <p:cNvSpPr/>
              <p:nvPr/>
            </p:nvSpPr>
            <p:spPr>
              <a:xfrm>
                <a:off x="445797" y="1757365"/>
                <a:ext cx="572526" cy="56743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F847BDE-4D15-4E8C-B288-09913FC20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7" y="1757365"/>
                <a:ext cx="572526" cy="567436"/>
              </a:xfrm>
              <a:prstGeom prst="rect">
                <a:avLst/>
              </a:prstGeom>
              <a:blipFill>
                <a:blip r:embed="rId21"/>
                <a:stretch>
                  <a:fillRect l="-208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A241E81-AF42-49A8-B7C8-A1D272F876F0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11518744" y="2333971"/>
            <a:ext cx="5089" cy="36661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970D88E-F5E0-4040-B8B7-9F19F7FD6E0B}"/>
                  </a:ext>
                </a:extLst>
              </p:cNvPr>
              <p:cNvSpPr/>
              <p:nvPr/>
            </p:nvSpPr>
            <p:spPr>
              <a:xfrm>
                <a:off x="11237569" y="1766534"/>
                <a:ext cx="572526" cy="56743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970D88E-F5E0-4040-B8B7-9F19F7FD6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7569" y="1766534"/>
                <a:ext cx="572526" cy="567436"/>
              </a:xfrm>
              <a:prstGeom prst="rect">
                <a:avLst/>
              </a:prstGeom>
              <a:blipFill>
                <a:blip r:embed="rId22"/>
                <a:stretch>
                  <a:fillRect l="-638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70877E8-E472-4193-BE1A-6DEB7E5BA92A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6997428" y="3550299"/>
            <a:ext cx="880308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B2C53DB-2E1D-4B7D-A87A-15552485F8D1}"/>
                  </a:ext>
                </a:extLst>
              </p:cNvPr>
              <p:cNvSpPr/>
              <p:nvPr/>
            </p:nvSpPr>
            <p:spPr>
              <a:xfrm>
                <a:off x="7877736" y="3266581"/>
                <a:ext cx="572526" cy="56743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B2C53DB-2E1D-4B7D-A87A-15552485F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736" y="3266581"/>
                <a:ext cx="572526" cy="567436"/>
              </a:xfrm>
              <a:prstGeom prst="rect">
                <a:avLst/>
              </a:prstGeom>
              <a:blipFill>
                <a:blip r:embed="rId23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F1E885D-A2BB-4721-9D56-138B7D2DF7F1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10575283" y="3895196"/>
            <a:ext cx="19136" cy="18381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2A4B1A0-2DE1-4E76-B3FD-0D3CD4322021}"/>
                  </a:ext>
                </a:extLst>
              </p:cNvPr>
              <p:cNvSpPr/>
              <p:nvPr/>
            </p:nvSpPr>
            <p:spPr>
              <a:xfrm>
                <a:off x="10083787" y="4769217"/>
                <a:ext cx="491496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2A4B1A0-2DE1-4E76-B3FD-0D3CD4322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787" y="4769217"/>
                <a:ext cx="491496" cy="33169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A1B53C8-067E-40A0-9745-E3D709CF81D8}"/>
                  </a:ext>
                </a:extLst>
              </p:cNvPr>
              <p:cNvSpPr/>
              <p:nvPr/>
            </p:nvSpPr>
            <p:spPr>
              <a:xfrm>
                <a:off x="10591390" y="4769217"/>
                <a:ext cx="491496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A1B53C8-067E-40A0-9745-E3D709CF8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1390" y="4769217"/>
                <a:ext cx="491496" cy="331694"/>
              </a:xfrm>
              <a:prstGeom prst="rect">
                <a:avLst/>
              </a:prstGeom>
              <a:blipFill>
                <a:blip r:embed="rId25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7276169-EA49-4EB3-A006-D85395CE5845}"/>
                  </a:ext>
                </a:extLst>
              </p:cNvPr>
              <p:cNvSpPr/>
              <p:nvPr/>
            </p:nvSpPr>
            <p:spPr>
              <a:xfrm>
                <a:off x="10083787" y="4370800"/>
                <a:ext cx="491496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7276169-EA49-4EB3-A006-D85395CE5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787" y="4370800"/>
                <a:ext cx="491496" cy="331694"/>
              </a:xfrm>
              <a:prstGeom prst="rect">
                <a:avLst/>
              </a:prstGeom>
              <a:blipFill>
                <a:blip r:embed="rId26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A070B7B-B8BE-444A-BD82-914973D71C74}"/>
                  </a:ext>
                </a:extLst>
              </p:cNvPr>
              <p:cNvSpPr/>
              <p:nvPr/>
            </p:nvSpPr>
            <p:spPr>
              <a:xfrm>
                <a:off x="10591390" y="4370800"/>
                <a:ext cx="491496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A070B7B-B8BE-444A-BD82-914973D71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1390" y="4370800"/>
                <a:ext cx="491496" cy="331694"/>
              </a:xfrm>
              <a:prstGeom prst="rect">
                <a:avLst/>
              </a:prstGeom>
              <a:blipFill>
                <a:blip r:embed="rId27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AB71371-6A89-441A-B91C-AAE338FB3F2B}"/>
                  </a:ext>
                </a:extLst>
              </p:cNvPr>
              <p:cNvSpPr/>
              <p:nvPr/>
            </p:nvSpPr>
            <p:spPr>
              <a:xfrm>
                <a:off x="4375501" y="1003815"/>
                <a:ext cx="6051067" cy="56743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/>
              </a:bodyPr>
              <a:lstStyle/>
              <a:p>
                <a:pPr algn="ctr"/>
                <a:r>
                  <a:rPr lang="en-US" sz="2800" dirty="0"/>
                  <a:t>Q: How to send something back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800" dirty="0"/>
                  <a:t>? </a:t>
                </a:r>
                <a:endParaRPr lang="LID4096" sz="2800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AB71371-6A89-441A-B91C-AAE338FB3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501" y="1003815"/>
                <a:ext cx="6051067" cy="567437"/>
              </a:xfrm>
              <a:prstGeom prst="rect">
                <a:avLst/>
              </a:prstGeom>
              <a:blipFill>
                <a:blip r:embed="rId28"/>
                <a:stretch>
                  <a:fillRect t="-2128" r="-1464" b="-1702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8C377FA-4C2C-453A-BF83-A2C2AE116BF6}"/>
                  </a:ext>
                </a:extLst>
              </p:cNvPr>
              <p:cNvSpPr/>
              <p:nvPr/>
            </p:nvSpPr>
            <p:spPr>
              <a:xfrm>
                <a:off x="10094870" y="3563502"/>
                <a:ext cx="999099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8C377FA-4C2C-453A-BF83-A2C2AE116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870" y="3563502"/>
                <a:ext cx="999099" cy="33169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8D13CAD-36D5-41F2-A991-8D1CA573F8B1}"/>
                  </a:ext>
                </a:extLst>
              </p:cNvPr>
              <p:cNvSpPr/>
              <p:nvPr/>
            </p:nvSpPr>
            <p:spPr>
              <a:xfrm>
                <a:off x="6358149" y="2384516"/>
                <a:ext cx="3490805" cy="4846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= NAT box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table index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8D13CAD-36D5-41F2-A991-8D1CA573F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149" y="2384516"/>
                <a:ext cx="3490805" cy="484616"/>
              </a:xfrm>
              <a:prstGeom prst="rect">
                <a:avLst/>
              </a:prstGeom>
              <a:blipFill>
                <a:blip r:embed="rId30"/>
                <a:stretch>
                  <a:fillRect l="-2899" t="-42500" b="-5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6C778CD-F7BB-4198-9A7F-A356E1FCC996}"/>
                  </a:ext>
                </a:extLst>
              </p:cNvPr>
              <p:cNvSpPr/>
              <p:nvPr/>
            </p:nvSpPr>
            <p:spPr>
              <a:xfrm>
                <a:off x="6358148" y="1524656"/>
                <a:ext cx="3490805" cy="8513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= source port.</a:t>
                </a:r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= destination port.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6C778CD-F7BB-4198-9A7F-A356E1FCC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148" y="1524656"/>
                <a:ext cx="3490805" cy="851342"/>
              </a:xfrm>
              <a:prstGeom prst="rect">
                <a:avLst/>
              </a:prstGeom>
              <a:blipFill>
                <a:blip r:embed="rId31"/>
                <a:stretch>
                  <a:fillRect l="-362" t="-4412" b="-132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94BC34D-0A12-4D04-B716-A0BBD2AC289C}"/>
              </a:ext>
            </a:extLst>
          </p:cNvPr>
          <p:cNvCxnSpPr>
            <a:stCxn id="52" idx="2"/>
            <a:endCxn id="62" idx="0"/>
          </p:cNvCxnSpPr>
          <p:nvPr/>
        </p:nvCxnSpPr>
        <p:spPr>
          <a:xfrm rot="16200000" flipH="1">
            <a:off x="5763266" y="3041223"/>
            <a:ext cx="1057262" cy="1580750"/>
          </a:xfrm>
          <a:prstGeom prst="bentConnector3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6783E76-CCC7-4DF0-8923-E44469F6B35C}"/>
              </a:ext>
            </a:extLst>
          </p:cNvPr>
          <p:cNvSpPr/>
          <p:nvPr/>
        </p:nvSpPr>
        <p:spPr>
          <a:xfrm>
            <a:off x="4118114" y="3895196"/>
            <a:ext cx="4066083" cy="14748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C48A6D-DE21-4E61-8FA0-D6D4E64BAF7A}"/>
              </a:ext>
            </a:extLst>
          </p:cNvPr>
          <p:cNvSpPr/>
          <p:nvPr/>
        </p:nvSpPr>
        <p:spPr>
          <a:xfrm>
            <a:off x="3012900" y="5454093"/>
            <a:ext cx="6132140" cy="6508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NAT cheats by using TCP address field</a:t>
            </a:r>
          </a:p>
        </p:txBody>
      </p:sp>
    </p:spTree>
    <p:extLst>
      <p:ext uri="{BB962C8B-B14F-4D97-AF65-F5344CB8AC3E}">
        <p14:creationId xmlns:p14="http://schemas.microsoft.com/office/powerpoint/2010/main" val="28488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6B3D-A6D8-476D-B8C3-223A7958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96722-3A02-41CC-A5C6-66813B5E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ED771-B8AC-473F-A6B0-BB075737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</a:t>
            </a:fld>
            <a:endParaRPr lang="LID4096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BED2AB-DB96-3110-F894-CC8512FE5EA9}"/>
              </a:ext>
            </a:extLst>
          </p:cNvPr>
          <p:cNvGrpSpPr/>
          <p:nvPr/>
        </p:nvGrpSpPr>
        <p:grpSpPr>
          <a:xfrm>
            <a:off x="168139" y="1090645"/>
            <a:ext cx="12023861" cy="5015598"/>
            <a:chOff x="2609633" y="2804255"/>
            <a:chExt cx="8354250" cy="34848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3FB304-30EF-43CD-B454-96974B205E40}"/>
                </a:ext>
              </a:extLst>
            </p:cNvPr>
            <p:cNvSpPr/>
            <p:nvPr/>
          </p:nvSpPr>
          <p:spPr>
            <a:xfrm>
              <a:off x="2609633" y="2804255"/>
              <a:ext cx="1419019" cy="706338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</a:rPr>
                <a:t>You are here</a:t>
              </a:r>
              <a:endParaRPr lang="LID4096" sz="36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7AF9FE3-F87A-4D4A-97B7-1A871E6AC369}"/>
                </a:ext>
              </a:extLst>
            </p:cNvPr>
            <p:cNvGrpSpPr/>
            <p:nvPr/>
          </p:nvGrpSpPr>
          <p:grpSpPr>
            <a:xfrm>
              <a:off x="6046478" y="3883614"/>
              <a:ext cx="4578526" cy="1111716"/>
              <a:chOff x="4522477" y="3883612"/>
              <a:chExt cx="4578526" cy="1111718"/>
            </a:xfrm>
          </p:grpSpPr>
          <p:cxnSp>
            <p:nvCxnSpPr>
              <p:cNvPr id="16" name="Connector: Curved 15">
                <a:extLst>
                  <a:ext uri="{FF2B5EF4-FFF2-40B4-BE49-F238E27FC236}">
                    <a16:creationId xmlns:a16="http://schemas.microsoft.com/office/drawing/2014/main" id="{4D3EACCA-4787-47C5-BE4A-FD490D561249}"/>
                  </a:ext>
                </a:extLst>
              </p:cNvPr>
              <p:cNvCxnSpPr>
                <a:stCxn id="10" idx="3"/>
                <a:endCxn id="8" idx="3"/>
              </p:cNvCxnSpPr>
              <p:nvPr/>
            </p:nvCxnSpPr>
            <p:spPr>
              <a:xfrm>
                <a:off x="4522477" y="4218164"/>
                <a:ext cx="12700" cy="777166"/>
              </a:xfrm>
              <a:prstGeom prst="curvedConnector3">
                <a:avLst>
                  <a:gd name="adj1" fmla="val 1800000"/>
                </a:avLst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28A15E-55C2-48B9-BC2A-2BDC85A01193}"/>
                  </a:ext>
                </a:extLst>
              </p:cNvPr>
              <p:cNvSpPr txBox="1"/>
              <p:nvPr/>
            </p:nvSpPr>
            <p:spPr>
              <a:xfrm>
                <a:off x="4804655" y="3883612"/>
                <a:ext cx="4296348" cy="74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Send packets over (multiple) networks</a:t>
                </a:r>
                <a:endParaRPr lang="LID4096" sz="32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982A3B3-BBA5-4A7D-B273-D4B71F97F7B1}"/>
                </a:ext>
              </a:extLst>
            </p:cNvPr>
            <p:cNvGrpSpPr/>
            <p:nvPr/>
          </p:nvGrpSpPr>
          <p:grpSpPr>
            <a:xfrm>
              <a:off x="6046476" y="4760048"/>
              <a:ext cx="4078854" cy="1012448"/>
              <a:chOff x="4522477" y="4760049"/>
              <a:chExt cx="4078853" cy="1012446"/>
            </a:xfrm>
          </p:grpSpPr>
          <p:cxnSp>
            <p:nvCxnSpPr>
              <p:cNvPr id="19" name="Connector: Curved 18">
                <a:extLst>
                  <a:ext uri="{FF2B5EF4-FFF2-40B4-BE49-F238E27FC236}">
                    <a16:creationId xmlns:a16="http://schemas.microsoft.com/office/drawing/2014/main" id="{B2FC3CBA-9D5C-4F09-9FCF-9C8C16FEA6C5}"/>
                  </a:ext>
                </a:extLst>
              </p:cNvPr>
              <p:cNvCxnSpPr>
                <a:cxnSpLocks/>
                <a:stCxn id="8" idx="3"/>
                <a:endCxn id="7" idx="3"/>
              </p:cNvCxnSpPr>
              <p:nvPr/>
            </p:nvCxnSpPr>
            <p:spPr>
              <a:xfrm>
                <a:off x="4522477" y="4995330"/>
                <a:ext cx="12700" cy="777165"/>
              </a:xfrm>
              <a:prstGeom prst="curvedConnector3">
                <a:avLst>
                  <a:gd name="adj1" fmla="val 1800000"/>
                </a:avLst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85BF65-0271-4E0A-BAED-A2E029427201}"/>
                  </a:ext>
                </a:extLst>
              </p:cNvPr>
              <p:cNvSpPr txBox="1"/>
              <p:nvPr/>
            </p:nvSpPr>
            <p:spPr>
              <a:xfrm>
                <a:off x="4804657" y="4760049"/>
                <a:ext cx="3796673" cy="406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Send frames over single link</a:t>
                </a:r>
                <a:endParaRPr lang="LID4096" sz="3200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86D0C97-0294-40AA-BE30-98DC67280FA3}"/>
                </a:ext>
              </a:extLst>
            </p:cNvPr>
            <p:cNvGrpSpPr/>
            <p:nvPr/>
          </p:nvGrpSpPr>
          <p:grpSpPr>
            <a:xfrm>
              <a:off x="6046477" y="5587828"/>
              <a:ext cx="3476860" cy="701294"/>
              <a:chOff x="4522477" y="5587828"/>
              <a:chExt cx="3476860" cy="701294"/>
            </a:xfrm>
          </p:grpSpPr>
          <p:cxnSp>
            <p:nvCxnSpPr>
              <p:cNvPr id="21" name="Connector: Curved 20">
                <a:extLst>
                  <a:ext uri="{FF2B5EF4-FFF2-40B4-BE49-F238E27FC236}">
                    <a16:creationId xmlns:a16="http://schemas.microsoft.com/office/drawing/2014/main" id="{C7C5AAF7-9AA5-4695-8088-B33394EA5C9B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4522477" y="5772495"/>
                <a:ext cx="199849" cy="516627"/>
              </a:xfrm>
              <a:prstGeom prst="curvedConnector2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31280B-1C0B-441F-BBF6-C0F6B1F0B86A}"/>
                  </a:ext>
                </a:extLst>
              </p:cNvPr>
              <p:cNvSpPr txBox="1"/>
              <p:nvPr/>
            </p:nvSpPr>
            <p:spPr>
              <a:xfrm>
                <a:off x="4804657" y="5587828"/>
                <a:ext cx="3194680" cy="406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Send digital signals</a:t>
                </a:r>
                <a:endParaRPr lang="LID4096" sz="32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E0F3907-36D9-4766-B1C7-7758C213B77F}"/>
                </a:ext>
              </a:extLst>
            </p:cNvPr>
            <p:cNvGrpSpPr/>
            <p:nvPr/>
          </p:nvGrpSpPr>
          <p:grpSpPr>
            <a:xfrm>
              <a:off x="6031598" y="3478509"/>
              <a:ext cx="4932285" cy="707391"/>
              <a:chOff x="4507598" y="3478509"/>
              <a:chExt cx="4932285" cy="707391"/>
            </a:xfrm>
          </p:grpSpPr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27FA4861-AFBF-4A63-8781-37E49197C8E6}"/>
                  </a:ext>
                </a:extLst>
              </p:cNvPr>
              <p:cNvCxnSpPr/>
              <p:nvPr/>
            </p:nvCxnSpPr>
            <p:spPr>
              <a:xfrm>
                <a:off x="4507598" y="3643609"/>
                <a:ext cx="12700" cy="542291"/>
              </a:xfrm>
              <a:prstGeom prst="curvedConnector3">
                <a:avLst>
                  <a:gd name="adj1" fmla="val 1800000"/>
                </a:avLst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98328B-AF6C-4357-BF40-15F083AE0380}"/>
                  </a:ext>
                </a:extLst>
              </p:cNvPr>
              <p:cNvSpPr txBox="1"/>
              <p:nvPr/>
            </p:nvSpPr>
            <p:spPr>
              <a:xfrm>
                <a:off x="4804656" y="3478509"/>
                <a:ext cx="4635227" cy="406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Send segments between processes</a:t>
                </a:r>
                <a:endParaRPr lang="LID4096" sz="32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AB71116-0D91-4BB8-A6C9-46D177BF621F}"/>
                </a:ext>
              </a:extLst>
            </p:cNvPr>
            <p:cNvGrpSpPr/>
            <p:nvPr/>
          </p:nvGrpSpPr>
          <p:grpSpPr>
            <a:xfrm>
              <a:off x="4247633" y="2840412"/>
              <a:ext cx="1798845" cy="3192622"/>
              <a:chOff x="7084381" y="2002782"/>
              <a:chExt cx="1329116" cy="235893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FBFFA1-E2D5-45A7-B9E5-E2E048F2B0E7}"/>
                  </a:ext>
                </a:extLst>
              </p:cNvPr>
              <p:cNvSpPr/>
              <p:nvPr/>
            </p:nvSpPr>
            <p:spPr>
              <a:xfrm>
                <a:off x="7084382" y="3976710"/>
                <a:ext cx="1329115" cy="38501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Physical layer</a:t>
                </a:r>
                <a:endParaRPr lang="LID4096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9AA468-A7D6-47DF-9917-4849E6B38BD4}"/>
                  </a:ext>
                </a:extLst>
              </p:cNvPr>
              <p:cNvSpPr/>
              <p:nvPr/>
            </p:nvSpPr>
            <p:spPr>
              <a:xfrm>
                <a:off x="7084382" y="3242784"/>
                <a:ext cx="1329115" cy="70441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Data link layer</a:t>
                </a:r>
                <a:endParaRPr lang="LID4096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C08C0A-1327-4EEB-A92C-6F5A43889416}"/>
                  </a:ext>
                </a:extLst>
              </p:cNvPr>
              <p:cNvSpPr/>
              <p:nvPr/>
            </p:nvSpPr>
            <p:spPr>
              <a:xfrm>
                <a:off x="7166534" y="3518885"/>
                <a:ext cx="1164807" cy="356624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Medium Access Control</a:t>
                </a:r>
                <a:endParaRPr lang="LID4096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96C968B-FEB5-4980-8C4B-559BBB8BB0DE}"/>
                  </a:ext>
                </a:extLst>
              </p:cNvPr>
              <p:cNvSpPr/>
              <p:nvPr/>
            </p:nvSpPr>
            <p:spPr>
              <a:xfrm>
                <a:off x="7084382" y="2828259"/>
                <a:ext cx="1329115" cy="38501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Network Layer</a:t>
                </a:r>
                <a:endParaRPr lang="LID4096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D35239-09A3-4026-9370-25561D1CC7F3}"/>
                  </a:ext>
                </a:extLst>
              </p:cNvPr>
              <p:cNvSpPr/>
              <p:nvPr/>
            </p:nvSpPr>
            <p:spPr>
              <a:xfrm>
                <a:off x="7084381" y="2417307"/>
                <a:ext cx="1329115" cy="38501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Transport layer</a:t>
                </a:r>
                <a:endParaRPr lang="LID4096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9A7282F-391F-4FA2-AED3-2C189BB8FC6D}"/>
                  </a:ext>
                </a:extLst>
              </p:cNvPr>
              <p:cNvSpPr/>
              <p:nvPr/>
            </p:nvSpPr>
            <p:spPr>
              <a:xfrm>
                <a:off x="7084381" y="2002782"/>
                <a:ext cx="1329115" cy="38501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Application layer</a:t>
                </a:r>
                <a:endParaRPr lang="LID4096" sz="2000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0DB1A96-5EC9-3E73-AEFC-65A7482E07F6}"/>
              </a:ext>
            </a:extLst>
          </p:cNvPr>
          <p:cNvCxnSpPr>
            <a:stCxn id="13" idx="2"/>
            <a:endCxn id="11" idx="1"/>
          </p:cNvCxnSpPr>
          <p:nvPr/>
        </p:nvCxnSpPr>
        <p:spPr>
          <a:xfrm rot="16200000" flipH="1">
            <a:off x="1748528" y="1548015"/>
            <a:ext cx="217877" cy="133633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8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1E61-1B5B-EA26-1862-BCEF2CED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Roadmap: 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C179-98CE-4CB9-A27B-4C563FE3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NL" sz="3600" dirty="0">
                <a:solidFill>
                  <a:schemeClr val="bg1">
                    <a:lumMod val="50000"/>
                  </a:schemeClr>
                </a:solidFill>
              </a:rPr>
              <a:t>Transport layer responsibilities and challenges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b="1" dirty="0"/>
              <a:t>Connection establishment and release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NL" sz="3200" b="1" dirty="0"/>
              <a:t>Connection establishment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NL" sz="3200" dirty="0"/>
              <a:t>Connection release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/>
              <a:t>Revisiting reliable delivery and flow control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/>
              <a:t>Congestion control and bandwidth allocation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/>
              <a:t>TCP and UDP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71093-7D10-522C-7020-A5C2DA8D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625AF-4419-ADC1-8B27-44629FD1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9828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DF82E4-012A-41F5-BAA7-023D615A9514}"/>
              </a:ext>
            </a:extLst>
          </p:cNvPr>
          <p:cNvCxnSpPr/>
          <p:nvPr/>
        </p:nvCxnSpPr>
        <p:spPr>
          <a:xfrm>
            <a:off x="2676939" y="5078897"/>
            <a:ext cx="1530626" cy="3894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2079BA-9210-4A21-828E-994328F0330B}"/>
              </a:ext>
            </a:extLst>
          </p:cNvPr>
          <p:cNvCxnSpPr>
            <a:cxnSpLocks/>
          </p:cNvCxnSpPr>
          <p:nvPr/>
        </p:nvCxnSpPr>
        <p:spPr>
          <a:xfrm flipV="1">
            <a:off x="4146533" y="4489812"/>
            <a:ext cx="0" cy="10184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B7734D-EE51-42BA-BED3-F62A64732BE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207565" y="4814013"/>
            <a:ext cx="4656256" cy="6942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2D620D-DFC2-460F-9C4B-1223CA8D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Establishment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63FD-6721-43B6-9F71-2AB8546C7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How to distinguish original</a:t>
            </a:r>
            <a:br>
              <a:rPr lang="en-US" sz="3600" dirty="0"/>
            </a:br>
            <a:r>
              <a:rPr lang="en-US" sz="3600" dirty="0"/>
              <a:t>and retransmitted segments?</a:t>
            </a:r>
            <a:endParaRPr lang="en-GB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64ED7-B962-4DD4-A617-9A4D915E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80552-397D-431C-9F0A-CFC3C3BE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21</a:t>
            </a:fld>
            <a:endParaRPr lang="LID4096"/>
          </a:p>
        </p:txBody>
      </p:sp>
      <p:pic>
        <p:nvPicPr>
          <p:cNvPr id="2050" name="Picture 2" descr="https://4vector.com/i/free-vector-female-user-icon-clip-art_117435_Female_User_Icon_clip_art_medium.png">
            <a:extLst>
              <a:ext uri="{FF2B5EF4-FFF2-40B4-BE49-F238E27FC236}">
                <a16:creationId xmlns:a16="http://schemas.microsoft.com/office/drawing/2014/main" id="{4E0F90CA-ECB3-4329-A44E-48F8B8AAC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1" y="4328239"/>
            <a:ext cx="971549" cy="97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6788B4-8EC1-4759-B34B-6758744B0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343" y="4937012"/>
            <a:ext cx="789231" cy="792753"/>
          </a:xfrm>
          <a:prstGeom prst="rect">
            <a:avLst/>
          </a:prstGeom>
        </p:spPr>
      </p:pic>
      <p:pic>
        <p:nvPicPr>
          <p:cNvPr id="2056" name="Picture 8" descr="https://encrypted-tbn0.gstatic.com/images?q=tbn:ANd9GcRUknQ6eHISxZXZVIUfV02EkxtdeH6RDq1SU30lCDI37GnsNWgh-Q">
            <a:extLst>
              <a:ext uri="{FF2B5EF4-FFF2-40B4-BE49-F238E27FC236}">
                <a16:creationId xmlns:a16="http://schemas.microsoft.com/office/drawing/2014/main" id="{2D17C6C5-501C-4306-9F2E-151366191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185" y="3786075"/>
            <a:ext cx="971549" cy="97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613BA1-9B2B-4F36-A143-CCCCF7FD3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2032">
            <a:off x="6618404" y="1624329"/>
            <a:ext cx="1171471" cy="1171471"/>
          </a:xfrm>
          <a:prstGeom prst="rect">
            <a:avLst/>
          </a:prstGeom>
        </p:spPr>
      </p:pic>
      <p:pic>
        <p:nvPicPr>
          <p:cNvPr id="13" name="Picture 4" descr="https://encrypted-tbn0.gstatic.com/images?q=tbn:ANd9GcQCagSZhCosK7RtJ7sbrrxU2VKI4ipD84QkKDS6neQKeDUeOf5s">
            <a:extLst>
              <a:ext uri="{FF2B5EF4-FFF2-40B4-BE49-F238E27FC236}">
                <a16:creationId xmlns:a16="http://schemas.microsoft.com/office/drawing/2014/main" id="{633D6A7F-4640-48B6-A37B-379EBFBAE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245" y="3484792"/>
            <a:ext cx="1110631" cy="111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7E81C1-23F7-4322-94B9-E017CD75D5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3822" y="4294639"/>
            <a:ext cx="803703" cy="1038749"/>
          </a:xfrm>
          <a:prstGeom prst="rect">
            <a:avLst/>
          </a:prstGeom>
        </p:spPr>
      </p:pic>
      <p:pic>
        <p:nvPicPr>
          <p:cNvPr id="2058" name="Picture 10" descr="Image result for sine wave">
            <a:extLst>
              <a:ext uri="{FF2B5EF4-FFF2-40B4-BE49-F238E27FC236}">
                <a16:creationId xmlns:a16="http://schemas.microsoft.com/office/drawing/2014/main" id="{4E40536F-615D-4A3D-B80F-74CECAE3C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52960">
            <a:off x="4493450" y="3227009"/>
            <a:ext cx="809338" cy="80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sine wave">
            <a:extLst>
              <a:ext uri="{FF2B5EF4-FFF2-40B4-BE49-F238E27FC236}">
                <a16:creationId xmlns:a16="http://schemas.microsoft.com/office/drawing/2014/main" id="{60549A54-B8E1-48A5-A083-DA5A44CD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4211">
            <a:off x="7193884" y="2965028"/>
            <a:ext cx="809338" cy="80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sine wave">
            <a:extLst>
              <a:ext uri="{FF2B5EF4-FFF2-40B4-BE49-F238E27FC236}">
                <a16:creationId xmlns:a16="http://schemas.microsoft.com/office/drawing/2014/main" id="{ED872FEC-B5DE-47F9-BBC2-866A1999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52960">
            <a:off x="5603612" y="2653227"/>
            <a:ext cx="809338" cy="80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Image result for sine wave">
            <a:extLst>
              <a:ext uri="{FF2B5EF4-FFF2-40B4-BE49-F238E27FC236}">
                <a16:creationId xmlns:a16="http://schemas.microsoft.com/office/drawing/2014/main" id="{5DDD7A66-7154-4B4D-BC8A-5252C46C8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4211">
            <a:off x="7978785" y="3543837"/>
            <a:ext cx="809338" cy="80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6C2B28-8A4F-4239-B7CE-188A817AC2F6}"/>
              </a:ext>
            </a:extLst>
          </p:cNvPr>
          <p:cNvSpPr/>
          <p:nvPr/>
        </p:nvSpPr>
        <p:spPr>
          <a:xfrm>
            <a:off x="5567626" y="3548635"/>
            <a:ext cx="862097" cy="5421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Conn.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590E38-307B-4CB2-B0EE-2CA214F8E111}"/>
              </a:ext>
            </a:extLst>
          </p:cNvPr>
          <p:cNvSpPr/>
          <p:nvPr/>
        </p:nvSpPr>
        <p:spPr>
          <a:xfrm>
            <a:off x="4766343" y="4183997"/>
            <a:ext cx="1260736" cy="5421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sports car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F73FC2-75CF-4774-AE94-2E929267B62B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4298673" y="3198961"/>
            <a:ext cx="259901" cy="31367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575638D-0E43-4DDA-9A61-40E31ED86F66}"/>
              </a:ext>
            </a:extLst>
          </p:cNvPr>
          <p:cNvSpPr/>
          <p:nvPr/>
        </p:nvSpPr>
        <p:spPr>
          <a:xfrm>
            <a:off x="3245707" y="2656796"/>
            <a:ext cx="2105930" cy="5421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/>
              <a:t>High-latency route via satellite.</a:t>
            </a:r>
          </a:p>
        </p:txBody>
      </p:sp>
      <p:pic>
        <p:nvPicPr>
          <p:cNvPr id="37" name="Picture 2" descr="https://d30y9cdsu7xlg0.cloudfront.net/png/45348-200.png">
            <a:extLst>
              <a:ext uri="{FF2B5EF4-FFF2-40B4-BE49-F238E27FC236}">
                <a16:creationId xmlns:a16="http://schemas.microsoft.com/office/drawing/2014/main" id="{5F3B75C6-2568-4520-8B9D-B7979EA18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831" y="3581160"/>
            <a:ext cx="461508" cy="4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84F57D8-2D25-46DF-A368-3EC117E6E72E}"/>
              </a:ext>
            </a:extLst>
          </p:cNvPr>
          <p:cNvSpPr/>
          <p:nvPr/>
        </p:nvSpPr>
        <p:spPr>
          <a:xfrm>
            <a:off x="1750841" y="2656796"/>
            <a:ext cx="1446833" cy="5421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400" dirty="0"/>
              <a:t>Time-out!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540F7D-2C1B-489C-83ED-B88ED58B88A7}"/>
              </a:ext>
            </a:extLst>
          </p:cNvPr>
          <p:cNvCxnSpPr>
            <a:cxnSpLocks/>
          </p:cNvCxnSpPr>
          <p:nvPr/>
        </p:nvCxnSpPr>
        <p:spPr>
          <a:xfrm>
            <a:off x="2216740" y="3228469"/>
            <a:ext cx="0" cy="284169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D75BC8B-E302-4740-9FF1-38BCF571B8D7}"/>
              </a:ext>
            </a:extLst>
          </p:cNvPr>
          <p:cNvSpPr/>
          <p:nvPr/>
        </p:nvSpPr>
        <p:spPr>
          <a:xfrm>
            <a:off x="6055146" y="5325053"/>
            <a:ext cx="862097" cy="5421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Conn.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AEA528-60C8-4A34-8FDC-DB5F8A1A56CE}"/>
              </a:ext>
            </a:extLst>
          </p:cNvPr>
          <p:cNvSpPr/>
          <p:nvPr/>
        </p:nvSpPr>
        <p:spPr>
          <a:xfrm>
            <a:off x="4699902" y="5646513"/>
            <a:ext cx="1247673" cy="5421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sports car</a:t>
            </a:r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D60C21-9924-481E-A5F0-72FEE3D14FBF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8120972" y="5148470"/>
            <a:ext cx="194078" cy="344108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725840C-A9E8-4476-9D4D-D94A33383337}"/>
              </a:ext>
            </a:extLst>
          </p:cNvPr>
          <p:cNvSpPr/>
          <p:nvPr/>
        </p:nvSpPr>
        <p:spPr>
          <a:xfrm>
            <a:off x="7095161" y="5492578"/>
            <a:ext cx="2439778" cy="648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Retransmitted over low-latency path.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28B3C1E-530D-4F72-92AB-F966C42AF3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456" y="3883379"/>
            <a:ext cx="464578" cy="46457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D1B21FD-D82B-4C71-9198-677D00A49A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15" y="5328467"/>
            <a:ext cx="464578" cy="46457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D4AE00B-1641-4A5C-9EDA-1522E8DFD682}"/>
              </a:ext>
            </a:extLst>
          </p:cNvPr>
          <p:cNvSpPr/>
          <p:nvPr/>
        </p:nvSpPr>
        <p:spPr>
          <a:xfrm>
            <a:off x="947530" y="869010"/>
            <a:ext cx="10296939" cy="5206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Q: Don’t the lower layers solve this problem?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9253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  <p:bldP spid="31" grpId="0" animBg="1"/>
      <p:bldP spid="38" grpId="0" animBg="1"/>
      <p:bldP spid="43" grpId="0" animBg="1"/>
      <p:bldP spid="44" grpId="0" animBg="1"/>
      <p:bldP spid="51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53E4-05C1-48A8-B34C-0D9E7A20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establishment</a:t>
            </a:r>
            <a:br>
              <a:rPr lang="en-US" dirty="0"/>
            </a:br>
            <a:r>
              <a:rPr lang="en-US" dirty="0"/>
              <a:t>using sequence numbers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4175-282B-4473-B4FD-5B5816C90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45920"/>
            <a:ext cx="11960352" cy="4650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If a segment comes in with a sequence number that we have already seen, we discard it.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How do we ensure that there are never </a:t>
            </a:r>
            <a:r>
              <a:rPr lang="en-US" sz="3600" b="1" i="1" dirty="0"/>
              <a:t>multiple </a:t>
            </a:r>
            <a:r>
              <a:rPr lang="en-US" sz="3600" dirty="0"/>
              <a:t>packets with </a:t>
            </a:r>
            <a:r>
              <a:rPr lang="en-US" sz="3600" b="1" i="1" dirty="0"/>
              <a:t>the same </a:t>
            </a:r>
            <a:r>
              <a:rPr lang="en-US" sz="3600" dirty="0"/>
              <a:t>sequence number?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If a machine crashes and reboots, what sequence number should it choose?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D0217-27F0-4A16-9BF3-FE466C0F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D2488-3192-4A02-8176-56508367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22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9FE046-9931-4A4D-B24F-8CDB24642646}"/>
              </a:ext>
            </a:extLst>
          </p:cNvPr>
          <p:cNvSpPr/>
          <p:nvPr/>
        </p:nvSpPr>
        <p:spPr>
          <a:xfrm>
            <a:off x="813352" y="2946633"/>
            <a:ext cx="10565295" cy="603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Q: Can you think of a subproblem we need to solve?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413079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A162-9BDE-403A-AA47-A2E8F3BD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establishment</a:t>
            </a:r>
            <a:br>
              <a:rPr lang="en-US" dirty="0"/>
            </a:br>
            <a:r>
              <a:rPr lang="en-US" dirty="0"/>
              <a:t>using sequence numbers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005A0-1615-47F8-BA1D-76EC32703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5"/>
                <a:ext cx="11960351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600" dirty="0"/>
                  <a:t>We use the packet </a:t>
                </a:r>
                <a:r>
                  <a:rPr lang="en-US" sz="3600" b="1" i="1" dirty="0"/>
                  <a:t>hop limit</a:t>
                </a:r>
                <a:r>
                  <a:rPr lang="en-US" sz="3600" dirty="0"/>
                  <a:t> to remove old packets.</a:t>
                </a:r>
                <a:br>
                  <a:rPr lang="en-GB" sz="3600" b="1" i="1" dirty="0"/>
                </a:br>
                <a:r>
                  <a:rPr lang="en-US" sz="3600" dirty="0"/>
                  <a:t>After time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600" dirty="0"/>
                  <a:t>, sequence numbers safe to wrap around.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600" dirty="0"/>
                  <a:t>We use a </a:t>
                </a:r>
                <a:r>
                  <a:rPr lang="en-US" sz="3600" b="1" i="1" dirty="0"/>
                  <a:t>time-of-day clock</a:t>
                </a:r>
                <a:r>
                  <a:rPr lang="en-US" sz="3600" dirty="0"/>
                  <a:t> to decide which sequence number to choose. Keeps working when host crashes.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005A0-1615-47F8-BA1D-76EC32703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5"/>
                <a:ext cx="11960351" cy="4351338"/>
              </a:xfrm>
              <a:blipFill>
                <a:blip r:embed="rId2"/>
                <a:stretch>
                  <a:fillRect l="-1380" t="-3198" r="-201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DBEE2-910B-41FF-8D58-76CC9BA0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362CD-192E-4E18-ACF2-F87109E4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26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1CD1-D871-7648-B81F-A36157F0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Sequence Number Limits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892E4-E538-D347-8CB7-A5BE8D162E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36016"/>
                <a:ext cx="12093934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bit sequence number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NL" sz="3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NL" sz="3200" dirty="0"/>
                  <a:t> bytes per second sending rate</a:t>
                </a:r>
              </a:p>
              <a:p>
                <a:pPr marL="0" indent="0">
                  <a:buNone/>
                </a:pPr>
                <a:r>
                  <a:rPr lang="en-US" sz="3200" dirty="0"/>
                  <a:t>S</a:t>
                </a:r>
                <a:r>
                  <a:rPr lang="en-NL" sz="3200" dirty="0"/>
                  <a:t>equence number wraps around after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L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NL" sz="3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NL" sz="32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NL" sz="3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NL" sz="3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NL" sz="3200" dirty="0"/>
                  <a:t> seconds</a:t>
                </a:r>
              </a:p>
              <a:p>
                <a:pPr marL="0" indent="0">
                  <a:buNone/>
                </a:pPr>
                <a:r>
                  <a:rPr lang="en-NL" sz="3200" dirty="0"/>
                  <a:t>Sequence number that reappears within </a:t>
                </a:r>
                <a14:m>
                  <m:oMath xmlns:m="http://schemas.openxmlformats.org/officeDocument/2006/math">
                    <m:r>
                      <a:rPr lang="en-NL" sz="32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NL" sz="3200" dirty="0"/>
                  <a:t> seconds is retransmission</a:t>
                </a:r>
              </a:p>
              <a:p>
                <a:pPr marL="0" indent="0">
                  <a:buNone/>
                </a:pPr>
                <a:r>
                  <a:rPr lang="en-NL" sz="3200" dirty="0"/>
                  <a:t>Sequence number that reappears later is new segment</a:t>
                </a:r>
              </a:p>
              <a:p>
                <a:pPr marL="0" indent="0">
                  <a:buNone/>
                </a:pPr>
                <a:r>
                  <a:rPr lang="en-NL" sz="3200" dirty="0"/>
                  <a:t>Maximum sending rate: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NL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NL" sz="3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NL" sz="32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NL" sz="3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NL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NL" sz="3200" dirty="0"/>
                  <a:t> Bps (bytes per second)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892E4-E538-D347-8CB7-A5BE8D162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36016"/>
                <a:ext cx="12093934" cy="4351338"/>
              </a:xfrm>
              <a:blipFill>
                <a:blip r:embed="rId2"/>
                <a:stretch>
                  <a:fillRect l="-1259" t="-3207" b="-1428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5099-0EA2-6F42-A7D3-6766D08A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928D9-0A60-6A4F-8747-7CBDB375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24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A27D7-0E3C-C94E-8D90-BD255263960C}"/>
              </a:ext>
            </a:extLst>
          </p:cNvPr>
          <p:cNvSpPr txBox="1"/>
          <p:nvPr/>
        </p:nvSpPr>
        <p:spPr>
          <a:xfrm>
            <a:off x="10896600" y="136525"/>
            <a:ext cx="9143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000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001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010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011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110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111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000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001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010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011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110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159533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1CD1-D871-7648-B81F-A36157F0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Sequence Number Limits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892E4-E538-D347-8CB7-A5BE8D162E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41576"/>
                <a:ext cx="11353800" cy="485457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sz="3600" dirty="0"/>
                  <a:t> bit sequence number</a:t>
                </a:r>
              </a:p>
              <a:p>
                <a:pPr marL="0" indent="0">
                  <a:buNone/>
                </a:pPr>
                <a:r>
                  <a:rPr lang="en-NL" sz="3600" dirty="0"/>
                  <a:t>Sequence number that reappears within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128</m:t>
                    </m:r>
                  </m:oMath>
                </a14:m>
                <a:r>
                  <a:rPr lang="en-NL" sz="3600" dirty="0"/>
                  <a:t> seconds is retransmission</a:t>
                </a:r>
              </a:p>
              <a:p>
                <a:pPr marL="0" indent="0">
                  <a:buNone/>
                </a:pPr>
                <a:endParaRPr lang="en-NL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=32 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MiB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NL" sz="3600" dirty="0"/>
              </a:p>
              <a:p>
                <a:pPr marL="0" indent="0">
                  <a:buNone/>
                </a:pPr>
                <a:endParaRPr lang="en-NL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L" sz="360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nor/>
                        </m:rPr>
                        <a:rPr lang="en-NL" sz="3600" i="0" dirty="0" smtClean="0">
                          <a:latin typeface="Cambria Math" panose="02040503050406030204" pitchFamily="18" charset="0"/>
                        </a:rPr>
                        <m:t>MiB</m:t>
                      </m:r>
                      <m:r>
                        <a:rPr lang="en-NL" sz="36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NL" sz="3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L" sz="36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NL" sz="360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NL" sz="3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NL" sz="3600" i="0" dirty="0" smtClean="0">
                          <a:latin typeface="Cambria Math" panose="02040503050406030204" pitchFamily="18" charset="0"/>
                        </a:rPr>
                        <m:t>bytes</m:t>
                      </m:r>
                      <m:r>
                        <a:rPr lang="en-NL" sz="3600" i="1" dirty="0" smtClean="0">
                          <a:latin typeface="Cambria Math" panose="02040503050406030204" pitchFamily="18" charset="0"/>
                        </a:rPr>
                        <m:t> = 1,048,576 </m:t>
                      </m:r>
                      <m:r>
                        <m:rPr>
                          <m:nor/>
                        </m:rPr>
                        <a:rPr lang="en-NL" sz="3600" i="0" dirty="0" smtClean="0">
                          <a:latin typeface="Cambria Math" panose="02040503050406030204" pitchFamily="18" charset="0"/>
                        </a:rPr>
                        <m:t>bytes</m:t>
                      </m:r>
                    </m:oMath>
                  </m:oMathPara>
                </a14:m>
                <a:endParaRPr lang="en-NL" sz="3600" dirty="0"/>
              </a:p>
              <a:p>
                <a:pPr marL="0" indent="0">
                  <a:buNone/>
                </a:pPr>
                <a:endParaRPr lang="en-NL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892E4-E538-D347-8CB7-A5BE8D162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41576"/>
                <a:ext cx="11353800" cy="4854573"/>
              </a:xfrm>
              <a:blipFill>
                <a:blip r:embed="rId3"/>
                <a:stretch>
                  <a:fillRect l="-1676" t="-287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5099-0EA2-6F42-A7D3-6766D08A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928D9-0A60-6A4F-8747-7CBDB375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25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A27D7-0E3C-C94E-8D90-BD255263960C}"/>
              </a:ext>
            </a:extLst>
          </p:cNvPr>
          <p:cNvSpPr txBox="1"/>
          <p:nvPr/>
        </p:nvSpPr>
        <p:spPr>
          <a:xfrm>
            <a:off x="11045953" y="136525"/>
            <a:ext cx="9143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000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001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010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011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110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111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000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001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010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011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110</a:t>
            </a:r>
          </a:p>
          <a:p>
            <a:pPr algn="r"/>
            <a:r>
              <a:rPr lang="en-NL" sz="2400" dirty="0">
                <a:latin typeface="Consolas" panose="020B0609020204030204" pitchFamily="49" charset="0"/>
                <a:cs typeface="Consolas" panose="020B0609020204030204" pitchFamily="49" charset="0"/>
              </a:rPr>
              <a:t>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0C33D-0391-9B40-A994-65EFB9A5558A}"/>
              </a:ext>
            </a:extLst>
          </p:cNvPr>
          <p:cNvSpPr/>
          <p:nvPr/>
        </p:nvSpPr>
        <p:spPr>
          <a:xfrm>
            <a:off x="2010795" y="3050784"/>
            <a:ext cx="7938761" cy="6036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Q: What is the maximum sending rate?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5132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0D4D-BC2A-41EA-A374-783BBC80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Clock-based sequence numbers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7C9D-888D-497C-8699-7C5FB1217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A931-7C62-4B37-B97B-598F9312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C09C1-98C8-4360-9D96-51412DC0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26</a:t>
            </a:fld>
            <a:endParaRPr lang="LID4096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8FE0A0-63BB-403C-B1FD-B38326C2E0CC}"/>
              </a:ext>
            </a:extLst>
          </p:cNvPr>
          <p:cNvCxnSpPr>
            <a:cxnSpLocks/>
          </p:cNvCxnSpPr>
          <p:nvPr/>
        </p:nvCxnSpPr>
        <p:spPr>
          <a:xfrm flipV="1">
            <a:off x="3374747" y="1982862"/>
            <a:ext cx="0" cy="2971799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5F39C6-8851-48ED-9D85-953DEDD92366}"/>
              </a:ext>
            </a:extLst>
          </p:cNvPr>
          <p:cNvCxnSpPr>
            <a:cxnSpLocks/>
          </p:cNvCxnSpPr>
          <p:nvPr/>
        </p:nvCxnSpPr>
        <p:spPr>
          <a:xfrm>
            <a:off x="3348372" y="4937074"/>
            <a:ext cx="5191891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B53F46-BD3C-4601-9633-F7A9B99E61DD}"/>
              </a:ext>
            </a:extLst>
          </p:cNvPr>
          <p:cNvSpPr txBox="1"/>
          <p:nvPr/>
        </p:nvSpPr>
        <p:spPr>
          <a:xfrm>
            <a:off x="2014273" y="3123932"/>
            <a:ext cx="134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Sequence numbers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38CEF-9636-4BFD-8135-200C651911E1}"/>
              </a:ext>
            </a:extLst>
          </p:cNvPr>
          <p:cNvSpPr txBox="1"/>
          <p:nvPr/>
        </p:nvSpPr>
        <p:spPr>
          <a:xfrm>
            <a:off x="5327764" y="5291038"/>
            <a:ext cx="153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E97B10-1BDE-4B3F-ADFD-7C32896F2E15}"/>
              </a:ext>
            </a:extLst>
          </p:cNvPr>
          <p:cNvCxnSpPr>
            <a:cxnSpLocks/>
          </p:cNvCxnSpPr>
          <p:nvPr/>
        </p:nvCxnSpPr>
        <p:spPr>
          <a:xfrm flipV="1">
            <a:off x="3374748" y="2107100"/>
            <a:ext cx="4778653" cy="282997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3E7FEA-C7DE-478D-A89B-18FC8EA8E46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616688" y="2683569"/>
            <a:ext cx="730145" cy="99517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54E657F-1AEB-4363-9703-EECE8DEB9E01}"/>
              </a:ext>
            </a:extLst>
          </p:cNvPr>
          <p:cNvSpPr/>
          <p:nvPr/>
        </p:nvSpPr>
        <p:spPr>
          <a:xfrm>
            <a:off x="6724726" y="3678744"/>
            <a:ext cx="3244213" cy="10274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Sequence numbers to use increase with clock, regardless of sending rate.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FC4607-85CE-48F6-BE14-03FE63DBFA61}"/>
              </a:ext>
            </a:extLst>
          </p:cNvPr>
          <p:cNvCxnSpPr>
            <a:cxnSpLocks/>
          </p:cNvCxnSpPr>
          <p:nvPr/>
        </p:nvCxnSpPr>
        <p:spPr>
          <a:xfrm>
            <a:off x="4485861" y="4755920"/>
            <a:ext cx="0" cy="35279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CC2443-23F1-495E-A781-FA6FAB2779F4}"/>
              </a:ext>
            </a:extLst>
          </p:cNvPr>
          <p:cNvCxnSpPr>
            <a:cxnSpLocks/>
          </p:cNvCxnSpPr>
          <p:nvPr/>
        </p:nvCxnSpPr>
        <p:spPr>
          <a:xfrm>
            <a:off x="5944316" y="4750739"/>
            <a:ext cx="0" cy="35279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238261-1EBB-40DE-B1D7-D6B57E4FF850}"/>
              </a:ext>
            </a:extLst>
          </p:cNvPr>
          <p:cNvCxnSpPr>
            <a:cxnSpLocks/>
          </p:cNvCxnSpPr>
          <p:nvPr/>
        </p:nvCxnSpPr>
        <p:spPr>
          <a:xfrm>
            <a:off x="4485862" y="4927134"/>
            <a:ext cx="145845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F03DF3-3208-4CB7-9F4A-31C9E5C3F864}"/>
              </a:ext>
            </a:extLst>
          </p:cNvPr>
          <p:cNvCxnSpPr>
            <a:cxnSpLocks/>
          </p:cNvCxnSpPr>
          <p:nvPr/>
        </p:nvCxnSpPr>
        <p:spPr>
          <a:xfrm flipV="1">
            <a:off x="4442336" y="5120111"/>
            <a:ext cx="560360" cy="64746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2EDE8AD-DCAF-46AD-B626-23BDFA6950B6}"/>
              </a:ext>
            </a:extLst>
          </p:cNvPr>
          <p:cNvSpPr/>
          <p:nvPr/>
        </p:nvSpPr>
        <p:spPr>
          <a:xfrm>
            <a:off x="2206354" y="5395629"/>
            <a:ext cx="2235982" cy="7289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Transmission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10143F-599B-438C-954F-9914127885CD}"/>
              </a:ext>
            </a:extLst>
          </p:cNvPr>
          <p:cNvCxnSpPr>
            <a:cxnSpLocks/>
          </p:cNvCxnSpPr>
          <p:nvPr/>
        </p:nvCxnSpPr>
        <p:spPr>
          <a:xfrm flipV="1">
            <a:off x="4575314" y="3419061"/>
            <a:ext cx="1369002" cy="81508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7C83B0-6E95-42F0-B700-1FEC3B4EC7E2}"/>
              </a:ext>
            </a:extLst>
          </p:cNvPr>
          <p:cNvCxnSpPr>
            <a:cxnSpLocks/>
          </p:cNvCxnSpPr>
          <p:nvPr/>
        </p:nvCxnSpPr>
        <p:spPr>
          <a:xfrm flipV="1">
            <a:off x="5544791" y="3123931"/>
            <a:ext cx="0" cy="2022618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ight Brace 53">
            <a:extLst>
              <a:ext uri="{FF2B5EF4-FFF2-40B4-BE49-F238E27FC236}">
                <a16:creationId xmlns:a16="http://schemas.microsoft.com/office/drawing/2014/main" id="{E5D1BAD1-AFDB-405F-B5A8-1E9F9E6F3857}"/>
              </a:ext>
            </a:extLst>
          </p:cNvPr>
          <p:cNvSpPr/>
          <p:nvPr/>
        </p:nvSpPr>
        <p:spPr>
          <a:xfrm rot="14545322">
            <a:off x="4690020" y="3103248"/>
            <a:ext cx="366909" cy="1001595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FC3B30B-A914-496D-9BC5-D07EF5BCA04F}"/>
              </a:ext>
            </a:extLst>
          </p:cNvPr>
          <p:cNvSpPr/>
          <p:nvPr/>
        </p:nvSpPr>
        <p:spPr>
          <a:xfrm>
            <a:off x="3629744" y="2315677"/>
            <a:ext cx="1506709" cy="9690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Sequence numbers used.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4F9A9B-5D93-4041-476C-F095F886AE13}"/>
              </a:ext>
            </a:extLst>
          </p:cNvPr>
          <p:cNvSpPr/>
          <p:nvPr/>
        </p:nvSpPr>
        <p:spPr>
          <a:xfrm>
            <a:off x="5319693" y="2666913"/>
            <a:ext cx="431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L" sz="36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8847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4" grpId="0" animBg="1"/>
      <p:bldP spid="37" grpId="0" animBg="1"/>
      <p:bldP spid="54" grpId="0" animBg="1"/>
      <p:bldP spid="55" grpId="0" animBg="1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0D4D-BC2A-41EA-A374-783BBC80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Clock-based sequence numbers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7C9D-888D-497C-8699-7C5FB1217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A931-7C62-4B37-B97B-598F9312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C09C1-98C8-4360-9D96-51412DC0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27</a:t>
            </a:fld>
            <a:endParaRPr lang="LID4096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664F61-98F8-4A6D-A6E0-DEB5ACEA8EB9}"/>
              </a:ext>
            </a:extLst>
          </p:cNvPr>
          <p:cNvCxnSpPr>
            <a:cxnSpLocks/>
          </p:cNvCxnSpPr>
          <p:nvPr/>
        </p:nvCxnSpPr>
        <p:spPr>
          <a:xfrm flipV="1">
            <a:off x="5544791" y="3123931"/>
            <a:ext cx="0" cy="2022618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8FE0A0-63BB-403C-B1FD-B38326C2E0CC}"/>
              </a:ext>
            </a:extLst>
          </p:cNvPr>
          <p:cNvCxnSpPr>
            <a:cxnSpLocks/>
          </p:cNvCxnSpPr>
          <p:nvPr/>
        </p:nvCxnSpPr>
        <p:spPr>
          <a:xfrm flipV="1">
            <a:off x="3374747" y="1982862"/>
            <a:ext cx="0" cy="2971799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5F39C6-8851-48ED-9D85-953DEDD92366}"/>
              </a:ext>
            </a:extLst>
          </p:cNvPr>
          <p:cNvCxnSpPr>
            <a:cxnSpLocks/>
          </p:cNvCxnSpPr>
          <p:nvPr/>
        </p:nvCxnSpPr>
        <p:spPr>
          <a:xfrm>
            <a:off x="3348372" y="4937074"/>
            <a:ext cx="5191891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B53F46-BD3C-4601-9633-F7A9B99E61DD}"/>
              </a:ext>
            </a:extLst>
          </p:cNvPr>
          <p:cNvSpPr txBox="1"/>
          <p:nvPr/>
        </p:nvSpPr>
        <p:spPr>
          <a:xfrm>
            <a:off x="2014273" y="3123932"/>
            <a:ext cx="134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Sequence numbers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38CEF-9636-4BFD-8135-200C651911E1}"/>
              </a:ext>
            </a:extLst>
          </p:cNvPr>
          <p:cNvSpPr txBox="1"/>
          <p:nvPr/>
        </p:nvSpPr>
        <p:spPr>
          <a:xfrm>
            <a:off x="5327764" y="5291038"/>
            <a:ext cx="153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E97B10-1BDE-4B3F-ADFD-7C32896F2E15}"/>
              </a:ext>
            </a:extLst>
          </p:cNvPr>
          <p:cNvCxnSpPr>
            <a:cxnSpLocks/>
          </p:cNvCxnSpPr>
          <p:nvPr/>
        </p:nvCxnSpPr>
        <p:spPr>
          <a:xfrm flipV="1">
            <a:off x="3374748" y="2107100"/>
            <a:ext cx="4778653" cy="282997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FC4607-85CE-48F6-BE14-03FE63DBFA61}"/>
              </a:ext>
            </a:extLst>
          </p:cNvPr>
          <p:cNvCxnSpPr>
            <a:cxnSpLocks/>
          </p:cNvCxnSpPr>
          <p:nvPr/>
        </p:nvCxnSpPr>
        <p:spPr>
          <a:xfrm>
            <a:off x="5544791" y="4765860"/>
            <a:ext cx="0" cy="35279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CC2443-23F1-495E-A781-FA6FAB2779F4}"/>
              </a:ext>
            </a:extLst>
          </p:cNvPr>
          <p:cNvCxnSpPr>
            <a:cxnSpLocks/>
          </p:cNvCxnSpPr>
          <p:nvPr/>
        </p:nvCxnSpPr>
        <p:spPr>
          <a:xfrm>
            <a:off x="7003246" y="4760679"/>
            <a:ext cx="0" cy="35279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238261-1EBB-40DE-B1D7-D6B57E4FF850}"/>
              </a:ext>
            </a:extLst>
          </p:cNvPr>
          <p:cNvCxnSpPr>
            <a:cxnSpLocks/>
          </p:cNvCxnSpPr>
          <p:nvPr/>
        </p:nvCxnSpPr>
        <p:spPr>
          <a:xfrm>
            <a:off x="5544792" y="4937074"/>
            <a:ext cx="145845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10143F-599B-438C-954F-9914127885CD}"/>
              </a:ext>
            </a:extLst>
          </p:cNvPr>
          <p:cNvCxnSpPr>
            <a:cxnSpLocks/>
          </p:cNvCxnSpPr>
          <p:nvPr/>
        </p:nvCxnSpPr>
        <p:spPr>
          <a:xfrm flipV="1">
            <a:off x="5589517" y="2812532"/>
            <a:ext cx="1369002" cy="81508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E464E2A7-BEBB-4F76-A528-143B21C21D6F}"/>
              </a:ext>
            </a:extLst>
          </p:cNvPr>
          <p:cNvSpPr/>
          <p:nvPr/>
        </p:nvSpPr>
        <p:spPr>
          <a:xfrm rot="14545322">
            <a:off x="4690020" y="3103248"/>
            <a:ext cx="366909" cy="1001595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62F968-F326-4CEA-943F-1FCC1FE4D7B5}"/>
              </a:ext>
            </a:extLst>
          </p:cNvPr>
          <p:cNvSpPr/>
          <p:nvPr/>
        </p:nvSpPr>
        <p:spPr>
          <a:xfrm>
            <a:off x="3629744" y="2315677"/>
            <a:ext cx="1506709" cy="9690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Sequence numbers used.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556A5C-C73A-1440-8840-317E8108635B}"/>
              </a:ext>
            </a:extLst>
          </p:cNvPr>
          <p:cNvSpPr/>
          <p:nvPr/>
        </p:nvSpPr>
        <p:spPr>
          <a:xfrm>
            <a:off x="5319693" y="2666913"/>
            <a:ext cx="431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L" sz="36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12159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E396DE-A024-48F9-A675-598EF6723B8C}"/>
              </a:ext>
            </a:extLst>
          </p:cNvPr>
          <p:cNvCxnSpPr>
            <a:cxnSpLocks/>
          </p:cNvCxnSpPr>
          <p:nvPr/>
        </p:nvCxnSpPr>
        <p:spPr>
          <a:xfrm>
            <a:off x="5952293" y="2057404"/>
            <a:ext cx="0" cy="29030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CF8D43-EB44-4B7A-90F4-E06176979CE3}"/>
              </a:ext>
            </a:extLst>
          </p:cNvPr>
          <p:cNvCxnSpPr>
            <a:cxnSpLocks/>
          </p:cNvCxnSpPr>
          <p:nvPr/>
        </p:nvCxnSpPr>
        <p:spPr>
          <a:xfrm>
            <a:off x="6957273" y="2057404"/>
            <a:ext cx="0" cy="29030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B285A0-B5D3-4A70-82F9-F59BB3C0B133}"/>
              </a:ext>
            </a:extLst>
          </p:cNvPr>
          <p:cNvCxnSpPr/>
          <p:nvPr/>
        </p:nvCxnSpPr>
        <p:spPr>
          <a:xfrm>
            <a:off x="3374746" y="2812532"/>
            <a:ext cx="50569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DC0D4D-BC2A-41EA-A374-783BBC80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Clock-based sequence numbers</a:t>
            </a:r>
            <a:br>
              <a:rPr lang="en-US" dirty="0"/>
            </a:br>
            <a:r>
              <a:rPr lang="en-US" dirty="0"/>
              <a:t>forbidden region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A931-7C62-4B37-B97B-598F9312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C09C1-98C8-4360-9D96-51412DC0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28</a:t>
            </a:fld>
            <a:endParaRPr lang="LID4096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5F39C6-8851-48ED-9D85-953DEDD92366}"/>
              </a:ext>
            </a:extLst>
          </p:cNvPr>
          <p:cNvCxnSpPr>
            <a:cxnSpLocks/>
          </p:cNvCxnSpPr>
          <p:nvPr/>
        </p:nvCxnSpPr>
        <p:spPr>
          <a:xfrm>
            <a:off x="3348372" y="4937074"/>
            <a:ext cx="5191891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A224528D-22E2-4E0A-ACC6-8E948E2BBE08}"/>
              </a:ext>
            </a:extLst>
          </p:cNvPr>
          <p:cNvSpPr/>
          <p:nvPr/>
        </p:nvSpPr>
        <p:spPr>
          <a:xfrm rot="5400000" flipH="1">
            <a:off x="3850129" y="601820"/>
            <a:ext cx="3846201" cy="4760343"/>
          </a:xfrm>
          <a:prstGeom prst="parallelogram">
            <a:avLst>
              <a:gd name="adj" fmla="val 73356"/>
            </a:avLst>
          </a:prstGeom>
          <a:solidFill>
            <a:schemeClr val="accent2">
              <a:alpha val="73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B53F46-BD3C-4601-9633-F7A9B99E61DD}"/>
              </a:ext>
            </a:extLst>
          </p:cNvPr>
          <p:cNvSpPr txBox="1"/>
          <p:nvPr/>
        </p:nvSpPr>
        <p:spPr>
          <a:xfrm>
            <a:off x="2014273" y="3123932"/>
            <a:ext cx="134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Sequence numbers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38CEF-9636-4BFD-8135-200C651911E1}"/>
              </a:ext>
            </a:extLst>
          </p:cNvPr>
          <p:cNvSpPr txBox="1"/>
          <p:nvPr/>
        </p:nvSpPr>
        <p:spPr>
          <a:xfrm>
            <a:off x="5327764" y="5291038"/>
            <a:ext cx="153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E97B10-1BDE-4B3F-ADFD-7C32896F2E15}"/>
              </a:ext>
            </a:extLst>
          </p:cNvPr>
          <p:cNvCxnSpPr>
            <a:cxnSpLocks/>
          </p:cNvCxnSpPr>
          <p:nvPr/>
        </p:nvCxnSpPr>
        <p:spPr>
          <a:xfrm flipV="1">
            <a:off x="3374748" y="2107100"/>
            <a:ext cx="4778653" cy="282997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B609AB-D3AB-4347-9074-EBBF331CCC57}"/>
              </a:ext>
            </a:extLst>
          </p:cNvPr>
          <p:cNvGrpSpPr/>
          <p:nvPr/>
        </p:nvGrpSpPr>
        <p:grpSpPr>
          <a:xfrm>
            <a:off x="5544792" y="4760678"/>
            <a:ext cx="1458455" cy="357974"/>
            <a:chOff x="4020791" y="4760678"/>
            <a:chExt cx="1458455" cy="35797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6FC4607-85CE-48F6-BE14-03FE63DBFA61}"/>
                </a:ext>
              </a:extLst>
            </p:cNvPr>
            <p:cNvCxnSpPr>
              <a:cxnSpLocks/>
            </p:cNvCxnSpPr>
            <p:nvPr/>
          </p:nvCxnSpPr>
          <p:spPr>
            <a:xfrm>
              <a:off x="4020791" y="4765859"/>
              <a:ext cx="0" cy="35279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8CC2443-23F1-495E-A781-FA6FAB2779F4}"/>
                </a:ext>
              </a:extLst>
            </p:cNvPr>
            <p:cNvCxnSpPr>
              <a:cxnSpLocks/>
            </p:cNvCxnSpPr>
            <p:nvPr/>
          </p:nvCxnSpPr>
          <p:spPr>
            <a:xfrm>
              <a:off x="5479246" y="4760678"/>
              <a:ext cx="0" cy="35279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238261-1EBB-40DE-B1D7-D6B57E4FF850}"/>
                </a:ext>
              </a:extLst>
            </p:cNvPr>
            <p:cNvCxnSpPr>
              <a:cxnSpLocks/>
            </p:cNvCxnSpPr>
            <p:nvPr/>
          </p:nvCxnSpPr>
          <p:spPr>
            <a:xfrm>
              <a:off x="4020791" y="4937074"/>
              <a:ext cx="1458455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10143F-599B-438C-954F-9914127885CD}"/>
              </a:ext>
            </a:extLst>
          </p:cNvPr>
          <p:cNvCxnSpPr>
            <a:cxnSpLocks/>
          </p:cNvCxnSpPr>
          <p:nvPr/>
        </p:nvCxnSpPr>
        <p:spPr>
          <a:xfrm flipV="1">
            <a:off x="5589517" y="2812532"/>
            <a:ext cx="1369002" cy="81508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0605EAE-750E-4AD4-B7D9-4B9FB2E201ED}"/>
              </a:ext>
            </a:extLst>
          </p:cNvPr>
          <p:cNvSpPr/>
          <p:nvPr/>
        </p:nvSpPr>
        <p:spPr>
          <a:xfrm>
            <a:off x="5809236" y="2675677"/>
            <a:ext cx="286764" cy="2867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A50EA2-A642-46DC-B737-8C5DD9A414D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905370" y="2295939"/>
            <a:ext cx="945863" cy="42173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B421734-BE96-4591-9818-83F5F59B069C}"/>
              </a:ext>
            </a:extLst>
          </p:cNvPr>
          <p:cNvCxnSpPr>
            <a:cxnSpLocks/>
          </p:cNvCxnSpPr>
          <p:nvPr/>
        </p:nvCxnSpPr>
        <p:spPr>
          <a:xfrm flipV="1">
            <a:off x="6436948" y="2310131"/>
            <a:ext cx="1369002" cy="815084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152F54-01F0-4A0F-B2C7-D3BAECA533F1}"/>
              </a:ext>
            </a:extLst>
          </p:cNvPr>
          <p:cNvCxnSpPr>
            <a:cxnSpLocks/>
          </p:cNvCxnSpPr>
          <p:nvPr/>
        </p:nvCxnSpPr>
        <p:spPr>
          <a:xfrm flipV="1">
            <a:off x="6417416" y="2413151"/>
            <a:ext cx="0" cy="2700320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D3A491-6B7A-4CF8-B00A-0016EE820359}"/>
              </a:ext>
            </a:extLst>
          </p:cNvPr>
          <p:cNvGrpSpPr/>
          <p:nvPr/>
        </p:nvGrpSpPr>
        <p:grpSpPr>
          <a:xfrm>
            <a:off x="6412396" y="4756083"/>
            <a:ext cx="1458455" cy="357974"/>
            <a:chOff x="4020791" y="4760678"/>
            <a:chExt cx="1458455" cy="357974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37C33E-B446-42A6-BA0A-0D2C1AD4BA1B}"/>
                </a:ext>
              </a:extLst>
            </p:cNvPr>
            <p:cNvCxnSpPr>
              <a:cxnSpLocks/>
            </p:cNvCxnSpPr>
            <p:nvPr/>
          </p:nvCxnSpPr>
          <p:spPr>
            <a:xfrm>
              <a:off x="4020791" y="4765859"/>
              <a:ext cx="0" cy="35279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456321-4652-429B-8566-1771C5B5D8C1}"/>
                </a:ext>
              </a:extLst>
            </p:cNvPr>
            <p:cNvCxnSpPr>
              <a:cxnSpLocks/>
            </p:cNvCxnSpPr>
            <p:nvPr/>
          </p:nvCxnSpPr>
          <p:spPr>
            <a:xfrm>
              <a:off x="5479246" y="4760678"/>
              <a:ext cx="0" cy="35279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910AA6-6390-4B5F-8B37-D634AF76D25B}"/>
                </a:ext>
              </a:extLst>
            </p:cNvPr>
            <p:cNvCxnSpPr>
              <a:cxnSpLocks/>
            </p:cNvCxnSpPr>
            <p:nvPr/>
          </p:nvCxnSpPr>
          <p:spPr>
            <a:xfrm>
              <a:off x="4020791" y="4937074"/>
              <a:ext cx="1458455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CDF79FD9-80AA-4664-933E-DB7660F20C63}"/>
              </a:ext>
            </a:extLst>
          </p:cNvPr>
          <p:cNvSpPr/>
          <p:nvPr/>
        </p:nvSpPr>
        <p:spPr>
          <a:xfrm>
            <a:off x="8605421" y="2323671"/>
            <a:ext cx="1607654" cy="990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400" dirty="0"/>
              <a:t>Duplicate sequence number!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BD3F1F-9923-426B-B519-15ED7743708F}"/>
              </a:ext>
            </a:extLst>
          </p:cNvPr>
          <p:cNvSpPr/>
          <p:nvPr/>
        </p:nvSpPr>
        <p:spPr>
          <a:xfrm>
            <a:off x="6144397" y="988648"/>
            <a:ext cx="2147381" cy="1088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1DD7760E-4D8B-46AD-B295-3E449690F24C}"/>
              </a:ext>
            </a:extLst>
          </p:cNvPr>
          <p:cNvSpPr/>
          <p:nvPr/>
        </p:nvSpPr>
        <p:spPr>
          <a:xfrm rot="16200000">
            <a:off x="7111456" y="1033212"/>
            <a:ext cx="297865" cy="164687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02410D-874F-4C4F-A02B-05B3FA6A5CF2}"/>
                  </a:ext>
                </a:extLst>
              </p:cNvPr>
              <p:cNvSpPr txBox="1"/>
              <p:nvPr/>
            </p:nvSpPr>
            <p:spPr>
              <a:xfrm>
                <a:off x="6857852" y="981853"/>
                <a:ext cx="8050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02410D-874F-4C4F-A02B-05B3FA6A5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52" y="981853"/>
                <a:ext cx="80507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8FE0A0-63BB-403C-B1FD-B38326C2E0CC}"/>
              </a:ext>
            </a:extLst>
          </p:cNvPr>
          <p:cNvCxnSpPr>
            <a:cxnSpLocks/>
          </p:cNvCxnSpPr>
          <p:nvPr/>
        </p:nvCxnSpPr>
        <p:spPr>
          <a:xfrm flipV="1">
            <a:off x="3374747" y="1982862"/>
            <a:ext cx="0" cy="2971799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E42FA1E-7EE2-445D-B593-EF4535CFBE7E}"/>
              </a:ext>
            </a:extLst>
          </p:cNvPr>
          <p:cNvSpPr/>
          <p:nvPr/>
        </p:nvSpPr>
        <p:spPr>
          <a:xfrm>
            <a:off x="1585689" y="4001588"/>
            <a:ext cx="1674671" cy="8222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400" dirty="0"/>
              <a:t>Forbidden region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65872D-687A-4BC3-A44B-B5384A9BBA4E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3260360" y="4036168"/>
            <a:ext cx="763291" cy="37654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D76011D-4DB8-4245-9AC8-B3144FD8CB45}"/>
              </a:ext>
            </a:extLst>
          </p:cNvPr>
          <p:cNvSpPr/>
          <p:nvPr/>
        </p:nvSpPr>
        <p:spPr>
          <a:xfrm>
            <a:off x="1844123" y="1847926"/>
            <a:ext cx="3061247" cy="7289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Q: Can we use sequence numbers here?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B2147C-C33B-D3CF-DF68-12ED5B24D09B}"/>
              </a:ext>
            </a:extLst>
          </p:cNvPr>
          <p:cNvSpPr/>
          <p:nvPr/>
        </p:nvSpPr>
        <p:spPr>
          <a:xfrm>
            <a:off x="6193486" y="1982371"/>
            <a:ext cx="431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L" sz="36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389938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 animBg="1"/>
      <p:bldP spid="45" grpId="0" animBg="1"/>
      <p:bldP spid="50" grpId="0" animBg="1"/>
      <p:bldP spid="51" grpId="0" animBg="1"/>
      <p:bldP spid="52" grpId="0"/>
      <p:bldP spid="53" grpId="0" animBg="1"/>
      <p:bldP spid="23" grpId="0" animBg="1"/>
      <p:bldP spid="46" grpId="0"/>
      <p:bldP spid="4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0D4D-BC2A-41EA-A374-783BBC80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Clock-based sequence numbers</a:t>
            </a:r>
            <a:br>
              <a:rPr lang="en-US" dirty="0"/>
            </a:br>
            <a:r>
              <a:rPr lang="en-US" dirty="0"/>
              <a:t>forbidden region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7C9D-888D-497C-8699-7C5FB1217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A931-7C62-4B37-B97B-598F9312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C09C1-98C8-4360-9D96-51412DC0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29</a:t>
            </a:fld>
            <a:endParaRPr lang="LID4096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B421734-BE96-4591-9818-83F5F59B069C}"/>
              </a:ext>
            </a:extLst>
          </p:cNvPr>
          <p:cNvCxnSpPr>
            <a:cxnSpLocks/>
          </p:cNvCxnSpPr>
          <p:nvPr/>
        </p:nvCxnSpPr>
        <p:spPr>
          <a:xfrm flipV="1">
            <a:off x="4719263" y="3215811"/>
            <a:ext cx="4520946" cy="93495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8137FDA5-8F6E-4BEE-BE30-6BA37551B9CA}"/>
              </a:ext>
            </a:extLst>
          </p:cNvPr>
          <p:cNvSpPr/>
          <p:nvPr/>
        </p:nvSpPr>
        <p:spPr>
          <a:xfrm>
            <a:off x="6247556" y="2184971"/>
            <a:ext cx="6567746" cy="2749806"/>
          </a:xfrm>
          <a:prstGeom prst="parallelogram">
            <a:avLst>
              <a:gd name="adj" fmla="val 171996"/>
            </a:avLst>
          </a:prstGeom>
          <a:solidFill>
            <a:schemeClr val="accent2">
              <a:alpha val="73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BF58B8-963D-4943-8901-AF788ACFFDF0}"/>
              </a:ext>
            </a:extLst>
          </p:cNvPr>
          <p:cNvCxnSpPr>
            <a:cxnSpLocks/>
          </p:cNvCxnSpPr>
          <p:nvPr/>
        </p:nvCxnSpPr>
        <p:spPr>
          <a:xfrm flipV="1">
            <a:off x="8139399" y="2091108"/>
            <a:ext cx="4778653" cy="282997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5F39C6-8851-48ED-9D85-953DEDD92366}"/>
              </a:ext>
            </a:extLst>
          </p:cNvPr>
          <p:cNvCxnSpPr>
            <a:cxnSpLocks/>
          </p:cNvCxnSpPr>
          <p:nvPr/>
        </p:nvCxnSpPr>
        <p:spPr>
          <a:xfrm>
            <a:off x="3348372" y="4937074"/>
            <a:ext cx="5191891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A224528D-22E2-4E0A-ACC6-8E948E2BBE08}"/>
              </a:ext>
            </a:extLst>
          </p:cNvPr>
          <p:cNvSpPr/>
          <p:nvPr/>
        </p:nvSpPr>
        <p:spPr>
          <a:xfrm rot="5400000" flipH="1">
            <a:off x="3850129" y="601820"/>
            <a:ext cx="3846201" cy="4760343"/>
          </a:xfrm>
          <a:prstGeom prst="parallelogram">
            <a:avLst>
              <a:gd name="adj" fmla="val 73356"/>
            </a:avLst>
          </a:prstGeom>
          <a:solidFill>
            <a:schemeClr val="accent2">
              <a:alpha val="73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B53F46-BD3C-4601-9633-F7A9B99E61DD}"/>
              </a:ext>
            </a:extLst>
          </p:cNvPr>
          <p:cNvSpPr txBox="1"/>
          <p:nvPr/>
        </p:nvSpPr>
        <p:spPr>
          <a:xfrm>
            <a:off x="2014273" y="3123932"/>
            <a:ext cx="134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Sequence numbers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38CEF-9636-4BFD-8135-200C651911E1}"/>
              </a:ext>
            </a:extLst>
          </p:cNvPr>
          <p:cNvSpPr txBox="1"/>
          <p:nvPr/>
        </p:nvSpPr>
        <p:spPr>
          <a:xfrm>
            <a:off x="5327764" y="5291038"/>
            <a:ext cx="153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E97B10-1BDE-4B3F-ADFD-7C32896F2E15}"/>
              </a:ext>
            </a:extLst>
          </p:cNvPr>
          <p:cNvCxnSpPr>
            <a:cxnSpLocks/>
          </p:cNvCxnSpPr>
          <p:nvPr/>
        </p:nvCxnSpPr>
        <p:spPr>
          <a:xfrm flipV="1">
            <a:off x="3374748" y="2107100"/>
            <a:ext cx="4778653" cy="282997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0605EAE-750E-4AD4-B7D9-4B9FB2E201ED}"/>
              </a:ext>
            </a:extLst>
          </p:cNvPr>
          <p:cNvSpPr/>
          <p:nvPr/>
        </p:nvSpPr>
        <p:spPr>
          <a:xfrm>
            <a:off x="5958967" y="3713873"/>
            <a:ext cx="286764" cy="2867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A50EA2-A642-46DC-B737-8C5DD9A414D7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>
            <a:off x="4923679" y="2728413"/>
            <a:ext cx="1077284" cy="102745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BBD3F1F-9923-426B-B519-15ED7743708F}"/>
              </a:ext>
            </a:extLst>
          </p:cNvPr>
          <p:cNvSpPr/>
          <p:nvPr/>
        </p:nvSpPr>
        <p:spPr>
          <a:xfrm>
            <a:off x="6144397" y="988648"/>
            <a:ext cx="2147381" cy="1088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1DD7760E-4D8B-46AD-B295-3E449690F24C}"/>
              </a:ext>
            </a:extLst>
          </p:cNvPr>
          <p:cNvSpPr/>
          <p:nvPr/>
        </p:nvSpPr>
        <p:spPr>
          <a:xfrm rot="16200000">
            <a:off x="7111456" y="1033212"/>
            <a:ext cx="297865" cy="164687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02410D-874F-4C4F-A02B-05B3FA6A5CF2}"/>
                  </a:ext>
                </a:extLst>
              </p:cNvPr>
              <p:cNvSpPr txBox="1"/>
              <p:nvPr/>
            </p:nvSpPr>
            <p:spPr>
              <a:xfrm>
                <a:off x="6857852" y="981853"/>
                <a:ext cx="8050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02410D-874F-4C4F-A02B-05B3FA6A5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52" y="981853"/>
                <a:ext cx="80507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8FE0A0-63BB-403C-B1FD-B38326C2E0CC}"/>
              </a:ext>
            </a:extLst>
          </p:cNvPr>
          <p:cNvCxnSpPr>
            <a:cxnSpLocks/>
          </p:cNvCxnSpPr>
          <p:nvPr/>
        </p:nvCxnSpPr>
        <p:spPr>
          <a:xfrm flipV="1">
            <a:off x="3374747" y="1982862"/>
            <a:ext cx="0" cy="2971799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D76011D-4DB8-4245-9AC8-B3144FD8CB45}"/>
              </a:ext>
            </a:extLst>
          </p:cNvPr>
          <p:cNvSpPr/>
          <p:nvPr/>
        </p:nvSpPr>
        <p:spPr>
          <a:xfrm>
            <a:off x="1862433" y="2363953"/>
            <a:ext cx="3061247" cy="7289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Q: Can we use sequence numbers here?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BEF7E0-195B-4E99-AD7B-B87A41330EA1}"/>
              </a:ext>
            </a:extLst>
          </p:cNvPr>
          <p:cNvCxnSpPr>
            <a:cxnSpLocks/>
          </p:cNvCxnSpPr>
          <p:nvPr/>
        </p:nvCxnSpPr>
        <p:spPr>
          <a:xfrm flipV="1">
            <a:off x="8139398" y="1505073"/>
            <a:ext cx="11478" cy="390940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E07D91-C925-4839-8804-CCF03F23417F}"/>
              </a:ext>
            </a:extLst>
          </p:cNvPr>
          <p:cNvCxnSpPr>
            <a:cxnSpLocks/>
          </p:cNvCxnSpPr>
          <p:nvPr/>
        </p:nvCxnSpPr>
        <p:spPr>
          <a:xfrm>
            <a:off x="9188688" y="2061615"/>
            <a:ext cx="0" cy="103693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5099970-7658-4DB1-AB34-7FE164DE0A77}"/>
              </a:ext>
            </a:extLst>
          </p:cNvPr>
          <p:cNvSpPr/>
          <p:nvPr/>
        </p:nvSpPr>
        <p:spPr>
          <a:xfrm>
            <a:off x="7724468" y="1039144"/>
            <a:ext cx="2605439" cy="1295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sz="2800" dirty="0"/>
              <a:t>Yes, but if we do not speed up we will hit the forbidden region from above!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82CEFE-99F2-4789-AA35-16D31D39C528}"/>
              </a:ext>
            </a:extLst>
          </p:cNvPr>
          <p:cNvSpPr/>
          <p:nvPr/>
        </p:nvSpPr>
        <p:spPr>
          <a:xfrm>
            <a:off x="975493" y="5695955"/>
            <a:ext cx="10241017" cy="5161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sz="2800" dirty="0"/>
              <a:t>Q: Can a receiver always detect delayed duplicates?</a:t>
            </a:r>
          </a:p>
        </p:txBody>
      </p:sp>
    </p:spTree>
    <p:extLst>
      <p:ext uri="{BB962C8B-B14F-4D97-AF65-F5344CB8AC3E}">
        <p14:creationId xmlns:p14="http://schemas.microsoft.com/office/powerpoint/2010/main" val="50806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 animBg="1"/>
      <p:bldP spid="23" grpId="0" animBg="1"/>
      <p:bldP spid="48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2586-D947-4B85-AF9F-A51B0878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 of lower layers</a:t>
            </a:r>
            <a:br>
              <a:rPr lang="en-US" dirty="0"/>
            </a:br>
            <a:r>
              <a:rPr lang="en-US" dirty="0"/>
              <a:t>The physical layer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25E0-AFA1-47B1-817A-2046E681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Moves bits over a physical channel.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2AA50-9389-4578-9F00-E3695FBE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A1B73-5CB0-450A-AC92-1AFF8B1D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</a:t>
            </a:fld>
            <a:endParaRPr lang="LID4096"/>
          </a:p>
        </p:txBody>
      </p:sp>
      <p:pic>
        <p:nvPicPr>
          <p:cNvPr id="1026" name="Picture 2" descr="https://www.iconexperience.com/_img/g_collection_png/standard/512x512/flashlight.png">
            <a:extLst>
              <a:ext uri="{FF2B5EF4-FFF2-40B4-BE49-F238E27FC236}">
                <a16:creationId xmlns:a16="http://schemas.microsoft.com/office/drawing/2014/main" id="{B7700E2C-DD31-4F5C-B6D1-E5C9F865B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4237879" y="2969192"/>
            <a:ext cx="919614" cy="91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768DFF-8593-4D19-80F3-DF35A9458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185" y="2909626"/>
            <a:ext cx="803703" cy="10387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04FFA7-6664-44F3-85DF-6189E73C15DC}"/>
              </a:ext>
            </a:extLst>
          </p:cNvPr>
          <p:cNvSpPr/>
          <p:nvPr/>
        </p:nvSpPr>
        <p:spPr>
          <a:xfrm>
            <a:off x="5827704" y="3359911"/>
            <a:ext cx="423587" cy="1689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2F18E-667A-4B96-9536-DD0D9022735C}"/>
              </a:ext>
            </a:extLst>
          </p:cNvPr>
          <p:cNvSpPr/>
          <p:nvPr/>
        </p:nvSpPr>
        <p:spPr>
          <a:xfrm>
            <a:off x="6379444" y="3359911"/>
            <a:ext cx="423587" cy="1689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C8E883-81AA-4BE4-B5C4-4B06C0FC52C7}"/>
              </a:ext>
            </a:extLst>
          </p:cNvPr>
          <p:cNvSpPr/>
          <p:nvPr/>
        </p:nvSpPr>
        <p:spPr>
          <a:xfrm>
            <a:off x="6931184" y="3359910"/>
            <a:ext cx="423587" cy="1689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135FDF-9210-484C-8613-CA8A8FF8A6F4}"/>
              </a:ext>
            </a:extLst>
          </p:cNvPr>
          <p:cNvSpPr/>
          <p:nvPr/>
        </p:nvSpPr>
        <p:spPr>
          <a:xfrm>
            <a:off x="7476717" y="3359910"/>
            <a:ext cx="423587" cy="1689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BD377D-3615-46C0-B957-EC69F53990B5}"/>
              </a:ext>
            </a:extLst>
          </p:cNvPr>
          <p:cNvSpPr/>
          <p:nvPr/>
        </p:nvSpPr>
        <p:spPr>
          <a:xfrm>
            <a:off x="5543164" y="3345226"/>
            <a:ext cx="167546" cy="16754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1E6CAE-3DE7-4232-849B-6FD2E6FD9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799" y="2909626"/>
            <a:ext cx="803703" cy="1038749"/>
          </a:xfrm>
          <a:prstGeom prst="rect">
            <a:avLst/>
          </a:prstGeom>
        </p:spPr>
      </p:pic>
      <p:pic>
        <p:nvPicPr>
          <p:cNvPr id="18" name="Picture 2" descr="https://www.iconexperience.com/_img/g_collection_png/standard/512x512/flashlight.png">
            <a:extLst>
              <a:ext uri="{FF2B5EF4-FFF2-40B4-BE49-F238E27FC236}">
                <a16:creationId xmlns:a16="http://schemas.microsoft.com/office/drawing/2014/main" id="{991615C8-E1A2-4393-87F2-1DBBCE833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4237879" y="4924105"/>
            <a:ext cx="919614" cy="91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1789EA-6FA1-49F9-81FC-1707132F4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185" y="4864539"/>
            <a:ext cx="803703" cy="10387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AC9C451-9EFE-4839-AA11-07D91952E955}"/>
              </a:ext>
            </a:extLst>
          </p:cNvPr>
          <p:cNvSpPr/>
          <p:nvPr/>
        </p:nvSpPr>
        <p:spPr>
          <a:xfrm>
            <a:off x="5976790" y="5314824"/>
            <a:ext cx="423587" cy="1689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50DCB-BDE4-4B3B-9B93-59DE234C834A}"/>
              </a:ext>
            </a:extLst>
          </p:cNvPr>
          <p:cNvSpPr/>
          <p:nvPr/>
        </p:nvSpPr>
        <p:spPr>
          <a:xfrm>
            <a:off x="6528530" y="5314824"/>
            <a:ext cx="423587" cy="1689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E28424-B276-43DA-885E-324E4FCC6A8E}"/>
              </a:ext>
            </a:extLst>
          </p:cNvPr>
          <p:cNvSpPr/>
          <p:nvPr/>
        </p:nvSpPr>
        <p:spPr>
          <a:xfrm>
            <a:off x="7080270" y="5314823"/>
            <a:ext cx="423587" cy="1689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29C656-57D9-4B1F-8EDF-6C28A4DE8173}"/>
              </a:ext>
            </a:extLst>
          </p:cNvPr>
          <p:cNvSpPr/>
          <p:nvPr/>
        </p:nvSpPr>
        <p:spPr>
          <a:xfrm>
            <a:off x="7625803" y="5314823"/>
            <a:ext cx="423587" cy="1689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42FB911-6703-41BE-9256-1A45B57C1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799" y="4864539"/>
            <a:ext cx="803703" cy="103874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879E6BF-FB18-44EE-BC01-D5E06795429D}"/>
              </a:ext>
            </a:extLst>
          </p:cNvPr>
          <p:cNvSpPr/>
          <p:nvPr/>
        </p:nvSpPr>
        <p:spPr>
          <a:xfrm>
            <a:off x="5432475" y="5314822"/>
            <a:ext cx="423587" cy="1689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E2948B-8398-4D59-8A22-F43E4279B5B6}"/>
              </a:ext>
            </a:extLst>
          </p:cNvPr>
          <p:cNvSpPr txBox="1"/>
          <p:nvPr/>
        </p:nvSpPr>
        <p:spPr>
          <a:xfrm>
            <a:off x="2312917" y="2450599"/>
            <a:ext cx="15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 to send: 1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0A6B81-765F-4BEB-A4CB-0264F380C311}"/>
              </a:ext>
            </a:extLst>
          </p:cNvPr>
          <p:cNvSpPr txBox="1"/>
          <p:nvPr/>
        </p:nvSpPr>
        <p:spPr>
          <a:xfrm>
            <a:off x="8071777" y="2540293"/>
            <a:ext cx="187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 received: 1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08DD1A-7F9E-4357-857C-0E26BE7893C0}"/>
              </a:ext>
            </a:extLst>
          </p:cNvPr>
          <p:cNvSpPr txBox="1"/>
          <p:nvPr/>
        </p:nvSpPr>
        <p:spPr>
          <a:xfrm>
            <a:off x="8139777" y="4495206"/>
            <a:ext cx="173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 received: 0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CBB8DF-4C7B-4D41-8BAB-EC53443B1BBE}"/>
              </a:ext>
            </a:extLst>
          </p:cNvPr>
          <p:cNvSpPr txBox="1"/>
          <p:nvPr/>
        </p:nvSpPr>
        <p:spPr>
          <a:xfrm>
            <a:off x="2312920" y="4495206"/>
            <a:ext cx="157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 to send: 0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01AAB5-01B6-473D-A3F9-4FF5C711DD1B}"/>
              </a:ext>
            </a:extLst>
          </p:cNvPr>
          <p:cNvSpPr/>
          <p:nvPr/>
        </p:nvSpPr>
        <p:spPr>
          <a:xfrm>
            <a:off x="4197030" y="4161329"/>
            <a:ext cx="2054261" cy="5406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/>
              <a:t>Physical channel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04D66F-DBB5-4C97-90F6-C66786B162FF}"/>
              </a:ext>
            </a:extLst>
          </p:cNvPr>
          <p:cNvCxnSpPr>
            <a:cxnSpLocks/>
          </p:cNvCxnSpPr>
          <p:nvPr/>
        </p:nvCxnSpPr>
        <p:spPr>
          <a:xfrm flipV="1">
            <a:off x="4701830" y="3814733"/>
            <a:ext cx="0" cy="34659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C56417-9001-461C-9895-6BB5B46FFF07}"/>
              </a:ext>
            </a:extLst>
          </p:cNvPr>
          <p:cNvCxnSpPr>
            <a:cxnSpLocks/>
          </p:cNvCxnSpPr>
          <p:nvPr/>
        </p:nvCxnSpPr>
        <p:spPr>
          <a:xfrm>
            <a:off x="4701830" y="4701935"/>
            <a:ext cx="0" cy="32951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67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8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999A-1872-4937-94B7-8F2A2081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Three-way handshake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2860-E99E-415A-999F-0E462A10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C2550-AC4A-451A-93CD-E67CDDAE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EE0BC-BB0C-40B9-B0BC-9368EF1D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30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5084A-B476-4AF8-82D0-AC2B9F138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85" y="2263583"/>
            <a:ext cx="803703" cy="103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38746-5676-48F9-A296-EFFB845C7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99" y="2263583"/>
            <a:ext cx="803703" cy="10387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A90C10-7784-49FA-AE37-87BB2F1A1C82}"/>
              </a:ext>
            </a:extLst>
          </p:cNvPr>
          <p:cNvCxnSpPr>
            <a:stCxn id="6" idx="2"/>
          </p:cNvCxnSpPr>
          <p:nvPr/>
        </p:nvCxnSpPr>
        <p:spPr>
          <a:xfrm flipH="1">
            <a:off x="3094384" y="3302331"/>
            <a:ext cx="5653" cy="267108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B639A4-2CF2-4AAA-B1AA-894CE7B21ED4}"/>
              </a:ext>
            </a:extLst>
          </p:cNvPr>
          <p:cNvCxnSpPr/>
          <p:nvPr/>
        </p:nvCxnSpPr>
        <p:spPr>
          <a:xfrm flipH="1">
            <a:off x="9004997" y="3302331"/>
            <a:ext cx="5653" cy="267108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5AD18C-36A9-4382-8883-E067C5AA99E2}"/>
              </a:ext>
            </a:extLst>
          </p:cNvPr>
          <p:cNvCxnSpPr/>
          <p:nvPr/>
        </p:nvCxnSpPr>
        <p:spPr>
          <a:xfrm>
            <a:off x="2279374" y="3597965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F17BD2-2E68-43B1-811A-699847E1BA49}"/>
              </a:ext>
            </a:extLst>
          </p:cNvPr>
          <p:cNvSpPr txBox="1"/>
          <p:nvPr/>
        </p:nvSpPr>
        <p:spPr>
          <a:xfrm>
            <a:off x="1305339" y="3898679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3AFA5F-75A0-4D02-901F-EEA4CB3BBF00}"/>
              </a:ext>
            </a:extLst>
          </p:cNvPr>
          <p:cNvCxnSpPr/>
          <p:nvPr/>
        </p:nvCxnSpPr>
        <p:spPr>
          <a:xfrm>
            <a:off x="3094384" y="3597965"/>
            <a:ext cx="5910613" cy="4853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634555-EE85-4A2F-AE3D-142A6CA6D280}"/>
              </a:ext>
            </a:extLst>
          </p:cNvPr>
          <p:cNvSpPr txBox="1"/>
          <p:nvPr/>
        </p:nvSpPr>
        <p:spPr>
          <a:xfrm>
            <a:off x="4748984" y="2996022"/>
            <a:ext cx="2694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Connection request (</a:t>
            </a:r>
            <a:r>
              <a:rPr lang="en-US" sz="2400" dirty="0" err="1"/>
              <a:t>seq</a:t>
            </a:r>
            <a:r>
              <a:rPr lang="en-US" sz="2400" dirty="0"/>
              <a:t>=x)</a:t>
            </a:r>
            <a:endParaRPr lang="en-GB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2157DA-187A-43B2-8782-66551A1FF6E7}"/>
              </a:ext>
            </a:extLst>
          </p:cNvPr>
          <p:cNvCxnSpPr>
            <a:cxnSpLocks/>
          </p:cNvCxnSpPr>
          <p:nvPr/>
        </p:nvCxnSpPr>
        <p:spPr>
          <a:xfrm flipH="1">
            <a:off x="3097210" y="4460348"/>
            <a:ext cx="5910613" cy="546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CC2E81-C468-4561-ACFE-D0B0F6DC881A}"/>
              </a:ext>
            </a:extLst>
          </p:cNvPr>
          <p:cNvSpPr txBox="1"/>
          <p:nvPr/>
        </p:nvSpPr>
        <p:spPr>
          <a:xfrm>
            <a:off x="4412000" y="4169606"/>
            <a:ext cx="33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 (</a:t>
            </a:r>
            <a:r>
              <a:rPr lang="en-US" sz="2400" dirty="0" err="1"/>
              <a:t>seq</a:t>
            </a:r>
            <a:r>
              <a:rPr lang="en-US" sz="2400" dirty="0"/>
              <a:t>=y, ack=x)</a:t>
            </a:r>
            <a:endParaRPr lang="en-GB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B7B046-4E2D-4F0D-9385-545FCA64E1DF}"/>
              </a:ext>
            </a:extLst>
          </p:cNvPr>
          <p:cNvCxnSpPr/>
          <p:nvPr/>
        </p:nvCxnSpPr>
        <p:spPr>
          <a:xfrm>
            <a:off x="3107638" y="5310809"/>
            <a:ext cx="5910613" cy="4853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6F2A08-691F-40F0-B0B6-1781259E9B38}"/>
              </a:ext>
            </a:extLst>
          </p:cNvPr>
          <p:cNvSpPr txBox="1"/>
          <p:nvPr/>
        </p:nvSpPr>
        <p:spPr>
          <a:xfrm>
            <a:off x="4417653" y="4974648"/>
            <a:ext cx="335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(</a:t>
            </a:r>
            <a:r>
              <a:rPr lang="en-US" sz="2400" dirty="0" err="1"/>
              <a:t>seq</a:t>
            </a:r>
            <a:r>
              <a:rPr lang="en-US" sz="2400" dirty="0"/>
              <a:t>=x, ack=y)</a:t>
            </a:r>
            <a:endParaRPr lang="en-GB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6D39AB-8972-408B-8BFC-BF578D0125C4}"/>
              </a:ext>
            </a:extLst>
          </p:cNvPr>
          <p:cNvSpPr/>
          <p:nvPr/>
        </p:nvSpPr>
        <p:spPr>
          <a:xfrm>
            <a:off x="7278757" y="152278"/>
            <a:ext cx="3240156" cy="1469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TCP uses a</a:t>
            </a:r>
            <a:br>
              <a:rPr lang="en-US" sz="2800" dirty="0"/>
            </a:br>
            <a:r>
              <a:rPr lang="en-US" sz="2800" dirty="0"/>
              <a:t>(slightly different) three-way handshake!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0A5D9A-628F-4E60-9A62-7FCE8DF3C230}"/>
              </a:ext>
            </a:extLst>
          </p:cNvPr>
          <p:cNvCxnSpPr>
            <a:cxnSpLocks/>
          </p:cNvCxnSpPr>
          <p:nvPr/>
        </p:nvCxnSpPr>
        <p:spPr>
          <a:xfrm flipH="1">
            <a:off x="7329729" y="2918153"/>
            <a:ext cx="455924" cy="70831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07CAA8A-51F7-4C31-BFFB-C361A0365EC1}"/>
              </a:ext>
            </a:extLst>
          </p:cNvPr>
          <p:cNvSpPr/>
          <p:nvPr/>
        </p:nvSpPr>
        <p:spPr>
          <a:xfrm>
            <a:off x="3814974" y="1984951"/>
            <a:ext cx="4562053" cy="10147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Agreement on which sequence numbers to use.</a:t>
            </a:r>
          </a:p>
        </p:txBody>
      </p:sp>
    </p:spTree>
    <p:extLst>
      <p:ext uri="{BB962C8B-B14F-4D97-AF65-F5344CB8AC3E}">
        <p14:creationId xmlns:p14="http://schemas.microsoft.com/office/powerpoint/2010/main" val="177716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2" grpId="0"/>
      <p:bldP spid="23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999A-1872-4937-94B7-8F2A2081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Three-way handshake</a:t>
            </a:r>
            <a:br>
              <a:rPr lang="en-US" dirty="0"/>
            </a:br>
            <a:r>
              <a:rPr lang="en-US" dirty="0"/>
              <a:t>handles duplicates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2860-E99E-415A-999F-0E462A10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C2550-AC4A-451A-93CD-E67CDDAE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EE0BC-BB0C-40B9-B0BC-9368EF1D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31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5084A-B476-4AF8-82D0-AC2B9F138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85" y="2263583"/>
            <a:ext cx="803703" cy="103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38746-5676-48F9-A296-EFFB845C7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99" y="2263583"/>
            <a:ext cx="803703" cy="10387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A90C10-7784-49FA-AE37-87BB2F1A1C82}"/>
              </a:ext>
            </a:extLst>
          </p:cNvPr>
          <p:cNvCxnSpPr>
            <a:stCxn id="6" idx="2"/>
          </p:cNvCxnSpPr>
          <p:nvPr/>
        </p:nvCxnSpPr>
        <p:spPr>
          <a:xfrm flipH="1">
            <a:off x="3094384" y="3302331"/>
            <a:ext cx="5653" cy="267108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B639A4-2CF2-4AAA-B1AA-894CE7B21ED4}"/>
              </a:ext>
            </a:extLst>
          </p:cNvPr>
          <p:cNvCxnSpPr/>
          <p:nvPr/>
        </p:nvCxnSpPr>
        <p:spPr>
          <a:xfrm flipH="1">
            <a:off x="9004997" y="3302331"/>
            <a:ext cx="5653" cy="267108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5AD18C-36A9-4382-8883-E067C5AA99E2}"/>
              </a:ext>
            </a:extLst>
          </p:cNvPr>
          <p:cNvCxnSpPr/>
          <p:nvPr/>
        </p:nvCxnSpPr>
        <p:spPr>
          <a:xfrm>
            <a:off x="2279374" y="3597965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F17BD2-2E68-43B1-811A-699847E1BA49}"/>
              </a:ext>
            </a:extLst>
          </p:cNvPr>
          <p:cNvSpPr txBox="1"/>
          <p:nvPr/>
        </p:nvSpPr>
        <p:spPr>
          <a:xfrm>
            <a:off x="1305339" y="3898679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34555-EE85-4A2F-AE3D-142A6CA6D280}"/>
              </a:ext>
            </a:extLst>
          </p:cNvPr>
          <p:cNvSpPr txBox="1"/>
          <p:nvPr/>
        </p:nvSpPr>
        <p:spPr>
          <a:xfrm>
            <a:off x="4748984" y="2996022"/>
            <a:ext cx="2694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Connection request (</a:t>
            </a:r>
            <a:r>
              <a:rPr lang="en-US" sz="2400" dirty="0" err="1"/>
              <a:t>seq</a:t>
            </a:r>
            <a:r>
              <a:rPr lang="en-US" sz="2400" dirty="0"/>
              <a:t>=x)</a:t>
            </a:r>
            <a:endParaRPr lang="en-GB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2157DA-187A-43B2-8782-66551A1FF6E7}"/>
              </a:ext>
            </a:extLst>
          </p:cNvPr>
          <p:cNvCxnSpPr>
            <a:cxnSpLocks/>
          </p:cNvCxnSpPr>
          <p:nvPr/>
        </p:nvCxnSpPr>
        <p:spPr>
          <a:xfrm flipH="1">
            <a:off x="3097210" y="4460348"/>
            <a:ext cx="5910613" cy="546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CC2E81-C468-4561-ACFE-D0B0F6DC881A}"/>
              </a:ext>
            </a:extLst>
          </p:cNvPr>
          <p:cNvSpPr txBox="1"/>
          <p:nvPr/>
        </p:nvSpPr>
        <p:spPr>
          <a:xfrm>
            <a:off x="4583318" y="4169606"/>
            <a:ext cx="3025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 (</a:t>
            </a:r>
            <a:r>
              <a:rPr lang="en-US" sz="2400" dirty="0" err="1"/>
              <a:t>seq</a:t>
            </a:r>
            <a:r>
              <a:rPr lang="en-US" sz="2400" dirty="0"/>
              <a:t>=y, ack=x)</a:t>
            </a:r>
            <a:endParaRPr lang="en-GB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B7B046-4E2D-4F0D-9385-545FCA64E1DF}"/>
              </a:ext>
            </a:extLst>
          </p:cNvPr>
          <p:cNvCxnSpPr/>
          <p:nvPr/>
        </p:nvCxnSpPr>
        <p:spPr>
          <a:xfrm>
            <a:off x="3107638" y="5310809"/>
            <a:ext cx="5910613" cy="4853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6F2A08-691F-40F0-B0B6-1781259E9B38}"/>
              </a:ext>
            </a:extLst>
          </p:cNvPr>
          <p:cNvSpPr txBox="1"/>
          <p:nvPr/>
        </p:nvSpPr>
        <p:spPr>
          <a:xfrm>
            <a:off x="4583321" y="4974648"/>
            <a:ext cx="3025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Reject</a:t>
            </a:r>
            <a:r>
              <a:rPr lang="en-US" sz="2400" dirty="0"/>
              <a:t> (ack=y)</a:t>
            </a:r>
            <a:endParaRPr lang="en-GB" sz="2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0A5D9A-628F-4E60-9A62-7FCE8DF3C230}"/>
              </a:ext>
            </a:extLst>
          </p:cNvPr>
          <p:cNvCxnSpPr>
            <a:cxnSpLocks/>
          </p:cNvCxnSpPr>
          <p:nvPr/>
        </p:nvCxnSpPr>
        <p:spPr>
          <a:xfrm flipH="1">
            <a:off x="4555778" y="2673099"/>
            <a:ext cx="5653" cy="830997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07CAA8A-51F7-4C31-BFFB-C361A0365EC1}"/>
              </a:ext>
            </a:extLst>
          </p:cNvPr>
          <p:cNvSpPr/>
          <p:nvPr/>
        </p:nvSpPr>
        <p:spPr>
          <a:xfrm>
            <a:off x="3814974" y="2292324"/>
            <a:ext cx="3347628" cy="7074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Old duplicate packet.</a:t>
            </a:r>
          </a:p>
        </p:txBody>
      </p:sp>
      <p:pic>
        <p:nvPicPr>
          <p:cNvPr id="26" name="Picture 2" descr="https://d30y9cdsu7xlg0.cloudfront.net/png/63273-200.png">
            <a:extLst>
              <a:ext uri="{FF2B5EF4-FFF2-40B4-BE49-F238E27FC236}">
                <a16:creationId xmlns:a16="http://schemas.microsoft.com/office/drawing/2014/main" id="{CFAD91A1-89AC-42D4-90BB-6DA861EA2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355" y="334311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3AFA5F-75A0-4D02-901F-EEA4CB3BBF00}"/>
              </a:ext>
            </a:extLst>
          </p:cNvPr>
          <p:cNvCxnSpPr>
            <a:cxnSpLocks/>
          </p:cNvCxnSpPr>
          <p:nvPr/>
        </p:nvCxnSpPr>
        <p:spPr>
          <a:xfrm>
            <a:off x="4748984" y="3827019"/>
            <a:ext cx="4256012" cy="2563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96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2" grpId="0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999A-1872-4937-94B7-8F2A2081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Three-way handshake</a:t>
            </a:r>
            <a:br>
              <a:rPr lang="en-US" dirty="0"/>
            </a:br>
            <a:r>
              <a:rPr lang="en-US" dirty="0"/>
              <a:t>handles duplicates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2860-E99E-415A-999F-0E462A10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C2550-AC4A-451A-93CD-E67CDDAE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EE0BC-BB0C-40B9-B0BC-9368EF1D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32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5084A-B476-4AF8-82D0-AC2B9F138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85" y="2263583"/>
            <a:ext cx="803703" cy="103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38746-5676-48F9-A296-EFFB845C7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99" y="2263583"/>
            <a:ext cx="803703" cy="10387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A90C10-7784-49FA-AE37-87BB2F1A1C82}"/>
              </a:ext>
            </a:extLst>
          </p:cNvPr>
          <p:cNvCxnSpPr>
            <a:stCxn id="6" idx="2"/>
          </p:cNvCxnSpPr>
          <p:nvPr/>
        </p:nvCxnSpPr>
        <p:spPr>
          <a:xfrm flipH="1">
            <a:off x="3094384" y="3302331"/>
            <a:ext cx="5653" cy="267108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B639A4-2CF2-4AAA-B1AA-894CE7B21ED4}"/>
              </a:ext>
            </a:extLst>
          </p:cNvPr>
          <p:cNvCxnSpPr/>
          <p:nvPr/>
        </p:nvCxnSpPr>
        <p:spPr>
          <a:xfrm flipH="1">
            <a:off x="9004997" y="3302331"/>
            <a:ext cx="5653" cy="267108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5AD18C-36A9-4382-8883-E067C5AA99E2}"/>
              </a:ext>
            </a:extLst>
          </p:cNvPr>
          <p:cNvCxnSpPr/>
          <p:nvPr/>
        </p:nvCxnSpPr>
        <p:spPr>
          <a:xfrm>
            <a:off x="2279374" y="3597965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F17BD2-2E68-43B1-811A-699847E1BA49}"/>
              </a:ext>
            </a:extLst>
          </p:cNvPr>
          <p:cNvSpPr txBox="1"/>
          <p:nvPr/>
        </p:nvSpPr>
        <p:spPr>
          <a:xfrm>
            <a:off x="1305339" y="3898679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34555-EE85-4A2F-AE3D-142A6CA6D280}"/>
              </a:ext>
            </a:extLst>
          </p:cNvPr>
          <p:cNvSpPr txBox="1"/>
          <p:nvPr/>
        </p:nvSpPr>
        <p:spPr>
          <a:xfrm>
            <a:off x="4748984" y="2996022"/>
            <a:ext cx="2694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Connection request (</a:t>
            </a:r>
            <a:r>
              <a:rPr lang="en-US" sz="2400" dirty="0" err="1"/>
              <a:t>seq</a:t>
            </a:r>
            <a:r>
              <a:rPr lang="en-US" sz="2400" dirty="0"/>
              <a:t>=x)</a:t>
            </a:r>
            <a:endParaRPr lang="en-GB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2157DA-187A-43B2-8782-66551A1FF6E7}"/>
              </a:ext>
            </a:extLst>
          </p:cNvPr>
          <p:cNvCxnSpPr>
            <a:cxnSpLocks/>
          </p:cNvCxnSpPr>
          <p:nvPr/>
        </p:nvCxnSpPr>
        <p:spPr>
          <a:xfrm flipH="1">
            <a:off x="3097210" y="4311263"/>
            <a:ext cx="5910613" cy="546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CC2E81-C468-4561-ACFE-D0B0F6DC881A}"/>
              </a:ext>
            </a:extLst>
          </p:cNvPr>
          <p:cNvSpPr txBox="1"/>
          <p:nvPr/>
        </p:nvSpPr>
        <p:spPr>
          <a:xfrm>
            <a:off x="4498492" y="4020521"/>
            <a:ext cx="319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 (</a:t>
            </a:r>
            <a:r>
              <a:rPr lang="en-US" sz="2400" dirty="0" err="1"/>
              <a:t>seq</a:t>
            </a:r>
            <a:r>
              <a:rPr lang="en-US" sz="2400" dirty="0"/>
              <a:t>=y, ack=x)</a:t>
            </a:r>
            <a:endParaRPr lang="en-GB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B7B046-4E2D-4F0D-9385-545FCA64E1DF}"/>
              </a:ext>
            </a:extLst>
          </p:cNvPr>
          <p:cNvCxnSpPr/>
          <p:nvPr/>
        </p:nvCxnSpPr>
        <p:spPr>
          <a:xfrm>
            <a:off x="3107638" y="5698430"/>
            <a:ext cx="5910613" cy="4853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6F2A08-691F-40F0-B0B6-1781259E9B38}"/>
              </a:ext>
            </a:extLst>
          </p:cNvPr>
          <p:cNvSpPr txBox="1"/>
          <p:nvPr/>
        </p:nvSpPr>
        <p:spPr>
          <a:xfrm>
            <a:off x="4583321" y="5362269"/>
            <a:ext cx="3025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Reject</a:t>
            </a:r>
            <a:r>
              <a:rPr lang="en-US" sz="2400" dirty="0"/>
              <a:t> (ack=y)</a:t>
            </a:r>
            <a:endParaRPr lang="en-GB" sz="2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0A5D9A-628F-4E60-9A62-7FCE8DF3C230}"/>
              </a:ext>
            </a:extLst>
          </p:cNvPr>
          <p:cNvCxnSpPr>
            <a:cxnSpLocks/>
          </p:cNvCxnSpPr>
          <p:nvPr/>
        </p:nvCxnSpPr>
        <p:spPr>
          <a:xfrm>
            <a:off x="4374677" y="2753140"/>
            <a:ext cx="210919" cy="721139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D01B2FC-8C43-47C7-BCCC-EFAC4B5EB28D}"/>
              </a:ext>
            </a:extLst>
          </p:cNvPr>
          <p:cNvSpPr txBox="1"/>
          <p:nvPr/>
        </p:nvSpPr>
        <p:spPr>
          <a:xfrm>
            <a:off x="4735085" y="4718799"/>
            <a:ext cx="306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(</a:t>
            </a:r>
            <a:r>
              <a:rPr lang="en-US" sz="2400" dirty="0" err="1"/>
              <a:t>seq</a:t>
            </a:r>
            <a:r>
              <a:rPr lang="en-US" sz="2400" dirty="0"/>
              <a:t>=x, ack=</a:t>
            </a:r>
            <a:r>
              <a:rPr lang="en-US" sz="2400" b="1" i="1" dirty="0">
                <a:solidFill>
                  <a:srgbClr val="FF0000"/>
                </a:solidFill>
              </a:rPr>
              <a:t>z</a:t>
            </a:r>
            <a:r>
              <a:rPr lang="en-US" sz="2400" dirty="0"/>
              <a:t>)</a:t>
            </a:r>
            <a:endParaRPr lang="en-GB" sz="2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7F4AEB-08DC-45DC-B9DD-5AE5803913AD}"/>
              </a:ext>
            </a:extLst>
          </p:cNvPr>
          <p:cNvCxnSpPr>
            <a:cxnSpLocks/>
          </p:cNvCxnSpPr>
          <p:nvPr/>
        </p:nvCxnSpPr>
        <p:spPr>
          <a:xfrm>
            <a:off x="4067578" y="2790017"/>
            <a:ext cx="554565" cy="2067631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07CAA8A-51F7-4C31-BFFB-C361A0365EC1}"/>
              </a:ext>
            </a:extLst>
          </p:cNvPr>
          <p:cNvSpPr/>
          <p:nvPr/>
        </p:nvSpPr>
        <p:spPr>
          <a:xfrm>
            <a:off x="3814974" y="2292324"/>
            <a:ext cx="3507825" cy="7074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Old duplicate packets.</a:t>
            </a:r>
          </a:p>
        </p:txBody>
      </p:sp>
      <p:pic>
        <p:nvPicPr>
          <p:cNvPr id="28" name="Picture 2" descr="https://d30y9cdsu7xlg0.cloudfront.net/png/63273-200.png">
            <a:extLst>
              <a:ext uri="{FF2B5EF4-FFF2-40B4-BE49-F238E27FC236}">
                <a16:creationId xmlns:a16="http://schemas.microsoft.com/office/drawing/2014/main" id="{3EDFEC9B-A8F4-4280-8579-F39167B36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355" y="334311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d30y9cdsu7xlg0.cloudfront.net/png/63273-200.png">
            <a:extLst>
              <a:ext uri="{FF2B5EF4-FFF2-40B4-BE49-F238E27FC236}">
                <a16:creationId xmlns:a16="http://schemas.microsoft.com/office/drawing/2014/main" id="{7A78F28F-EF29-480F-A25D-9A819D321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974" y="472796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3AFA5F-75A0-4D02-901F-EEA4CB3BBF00}"/>
              </a:ext>
            </a:extLst>
          </p:cNvPr>
          <p:cNvCxnSpPr>
            <a:cxnSpLocks/>
          </p:cNvCxnSpPr>
          <p:nvPr/>
        </p:nvCxnSpPr>
        <p:spPr>
          <a:xfrm>
            <a:off x="4748984" y="3827019"/>
            <a:ext cx="4256012" cy="2563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08D8C4-7923-4879-B7CB-0FA4C5175E49}"/>
              </a:ext>
            </a:extLst>
          </p:cNvPr>
          <p:cNvCxnSpPr>
            <a:cxnSpLocks/>
          </p:cNvCxnSpPr>
          <p:nvPr/>
        </p:nvCxnSpPr>
        <p:spPr>
          <a:xfrm>
            <a:off x="4742360" y="5231746"/>
            <a:ext cx="4256012" cy="2563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69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2" grpId="0"/>
      <p:bldP spid="26" grpId="0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1E61-1B5B-EA26-1862-BCEF2CED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Roadmap: 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C179-98CE-4CB9-A27B-4C563FE3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NL" sz="3600" dirty="0">
                <a:solidFill>
                  <a:schemeClr val="bg1">
                    <a:lumMod val="50000"/>
                  </a:schemeClr>
                </a:solidFill>
              </a:rPr>
              <a:t>Transport layer responsibilities and challenges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b="1" dirty="0"/>
              <a:t>Connection establishment and release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NL" sz="3200" dirty="0">
                <a:solidFill>
                  <a:schemeClr val="bg1">
                    <a:lumMod val="50000"/>
                  </a:schemeClr>
                </a:solidFill>
              </a:rPr>
              <a:t>Connection establishment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NL" sz="3200" b="1" dirty="0"/>
              <a:t>Connection release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/>
              <a:t>Revisiting reliable delivery and flow control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/>
              <a:t>Congestion control and bandwidth allocation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/>
              <a:t>TCP and UDP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71093-7D10-522C-7020-A5C2DA8D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625AF-4419-ADC1-8B27-44629FD1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8330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DCA1-C83F-44E0-832D-3CD25A42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release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C1B0-9D26-4AF5-9444-BD6966AE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When the exchange is complete, the connection should be closed.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Two approaches: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Asymmetric disconnect.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000" dirty="0"/>
              <a:t>Symmetric disconnect.</a:t>
            </a:r>
            <a:endParaRPr lang="en-GB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32B01-B12C-4319-8B26-992E1ED7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CC36E-E9E7-463F-8EFE-FB58B675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3209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Black Hole icon in Color Style">
            <a:extLst>
              <a:ext uri="{FF2B5EF4-FFF2-40B4-BE49-F238E27FC236}">
                <a16:creationId xmlns:a16="http://schemas.microsoft.com/office/drawing/2014/main" id="{86798A1E-2DDA-47CE-F67F-5E2F40916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00000">
            <a:off x="7830321" y="5282446"/>
            <a:ext cx="1062090" cy="106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754913-84EA-4FD5-B365-07A6CAE9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connection release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055A-2D0E-46AB-BB8E-2215F0E6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Connection ended by either participant without agreement.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A7899-E194-4893-B607-54FBB7A9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65E66-6F42-47F8-9C1B-6F121624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35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0367B7-E0F1-4B27-91C0-DF1C26D1CEB1}"/>
              </a:ext>
            </a:extLst>
          </p:cNvPr>
          <p:cNvSpPr/>
          <p:nvPr/>
        </p:nvSpPr>
        <p:spPr>
          <a:xfrm>
            <a:off x="3505977" y="2255622"/>
            <a:ext cx="5180046" cy="6037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600" dirty="0"/>
              <a:t>May result in data loss!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A575B-18EC-4407-BB83-68C54829B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85" y="2919563"/>
            <a:ext cx="803703" cy="1038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ABA819-5E80-49F4-8AB5-AE55EB906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99" y="2919563"/>
            <a:ext cx="803703" cy="10387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C87BEE-4059-4566-83FD-E0F76C66649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097210" y="3958311"/>
            <a:ext cx="2827" cy="2263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B8014D-7468-40BD-A12E-F5DC939C19A0}"/>
              </a:ext>
            </a:extLst>
          </p:cNvPr>
          <p:cNvCxnSpPr>
            <a:cxnSpLocks/>
          </p:cNvCxnSpPr>
          <p:nvPr/>
        </p:nvCxnSpPr>
        <p:spPr>
          <a:xfrm>
            <a:off x="9010650" y="3958311"/>
            <a:ext cx="7600" cy="2263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31DC9E-B284-4908-A546-44677B0179F6}"/>
              </a:ext>
            </a:extLst>
          </p:cNvPr>
          <p:cNvCxnSpPr/>
          <p:nvPr/>
        </p:nvCxnSpPr>
        <p:spPr>
          <a:xfrm>
            <a:off x="2279374" y="3796745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4CC033-44D8-4DBF-9CD1-DF8AEDF4C76D}"/>
              </a:ext>
            </a:extLst>
          </p:cNvPr>
          <p:cNvSpPr txBox="1"/>
          <p:nvPr/>
        </p:nvSpPr>
        <p:spPr>
          <a:xfrm>
            <a:off x="1305339" y="4097459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84ECDF-4B36-4820-922D-91C63DC51991}"/>
              </a:ext>
            </a:extLst>
          </p:cNvPr>
          <p:cNvCxnSpPr/>
          <p:nvPr/>
        </p:nvCxnSpPr>
        <p:spPr>
          <a:xfrm>
            <a:off x="3107638" y="4306956"/>
            <a:ext cx="5910613" cy="4853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5E96051-A3CF-41A8-8BE7-41017D020648}"/>
              </a:ext>
            </a:extLst>
          </p:cNvPr>
          <p:cNvSpPr txBox="1"/>
          <p:nvPr/>
        </p:nvSpPr>
        <p:spPr>
          <a:xfrm>
            <a:off x="2920181" y="3891282"/>
            <a:ext cx="269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</a:t>
            </a:r>
            <a:endParaRPr lang="en-GB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D094A-3075-46DF-ABF3-D93C36AC2714}"/>
              </a:ext>
            </a:extLst>
          </p:cNvPr>
          <p:cNvCxnSpPr>
            <a:cxnSpLocks/>
          </p:cNvCxnSpPr>
          <p:nvPr/>
        </p:nvCxnSpPr>
        <p:spPr>
          <a:xfrm>
            <a:off x="3091072" y="5224668"/>
            <a:ext cx="5111198" cy="6934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6DFBE2-9FAC-483F-ACC9-72AF497B59EB}"/>
              </a:ext>
            </a:extLst>
          </p:cNvPr>
          <p:cNvSpPr txBox="1"/>
          <p:nvPr/>
        </p:nvSpPr>
        <p:spPr>
          <a:xfrm>
            <a:off x="2903616" y="4808993"/>
            <a:ext cx="269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</a:t>
            </a:r>
            <a:endParaRPr lang="en-GB" sz="2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5E4C3D-D95F-4C9F-97F0-A351805FD3AB}"/>
              </a:ext>
            </a:extLst>
          </p:cNvPr>
          <p:cNvCxnSpPr>
            <a:cxnSpLocks/>
          </p:cNvCxnSpPr>
          <p:nvPr/>
        </p:nvCxnSpPr>
        <p:spPr>
          <a:xfrm flipH="1">
            <a:off x="3091072" y="5216464"/>
            <a:ext cx="5927178" cy="7016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1CCE8E-40F3-4D72-A95E-56AC8EA37988}"/>
              </a:ext>
            </a:extLst>
          </p:cNvPr>
          <p:cNvSpPr txBox="1"/>
          <p:nvPr/>
        </p:nvSpPr>
        <p:spPr>
          <a:xfrm flipH="1">
            <a:off x="5756744" y="4808993"/>
            <a:ext cx="290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Connection release!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4976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/>
      <p:bldP spid="32" grpId="0"/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DECC-55A6-45F1-B5A9-4FA72864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connection release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E8F19-995B-4E0B-A7F3-1AE94812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Participants agree to end connection.</a:t>
            </a:r>
            <a:endParaRPr lang="en-GB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2D031-F5F5-47A5-8D64-A5648D44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70EFE-839B-43A2-8C45-0470D49F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36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24482B-AD78-4C9A-9E77-895291CDFB20}"/>
              </a:ext>
            </a:extLst>
          </p:cNvPr>
          <p:cNvSpPr/>
          <p:nvPr/>
        </p:nvSpPr>
        <p:spPr>
          <a:xfrm>
            <a:off x="2690192" y="2478440"/>
            <a:ext cx="6811616" cy="9505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4000" dirty="0"/>
              <a:t>More difficult than it sounds!</a:t>
            </a:r>
          </a:p>
        </p:txBody>
      </p:sp>
    </p:spTree>
    <p:extLst>
      <p:ext uri="{BB962C8B-B14F-4D97-AF65-F5344CB8AC3E}">
        <p14:creationId xmlns:p14="http://schemas.microsoft.com/office/powerpoint/2010/main" val="158562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763E-9A84-467E-9CF5-1C344D90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armies 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C2AE-3FDD-4B2A-84B3-5D95D7A0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1908B-A607-4067-B2D5-5F16B58B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DA979-7819-4652-B97E-E9C4095E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37</a:t>
            </a:fld>
            <a:endParaRPr lang="LID4096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C55C0B7-7963-47E1-B8AB-6E7E90FE16E3}"/>
              </a:ext>
            </a:extLst>
          </p:cNvPr>
          <p:cNvSpPr/>
          <p:nvPr/>
        </p:nvSpPr>
        <p:spPr>
          <a:xfrm>
            <a:off x="1792358" y="4035287"/>
            <a:ext cx="8696739" cy="2158250"/>
          </a:xfrm>
          <a:custGeom>
            <a:avLst/>
            <a:gdLst>
              <a:gd name="connsiteX0" fmla="*/ 0 w 8696739"/>
              <a:gd name="connsiteY0" fmla="*/ 327991 h 2158250"/>
              <a:gd name="connsiteX1" fmla="*/ 1838739 w 8696739"/>
              <a:gd name="connsiteY1" fmla="*/ 308113 h 2158250"/>
              <a:gd name="connsiteX2" fmla="*/ 2792895 w 8696739"/>
              <a:gd name="connsiteY2" fmla="*/ 1858617 h 2158250"/>
              <a:gd name="connsiteX3" fmla="*/ 6361043 w 8696739"/>
              <a:gd name="connsiteY3" fmla="*/ 2007704 h 2158250"/>
              <a:gd name="connsiteX4" fmla="*/ 7076660 w 8696739"/>
              <a:gd name="connsiteY4" fmla="*/ 178904 h 2158250"/>
              <a:gd name="connsiteX5" fmla="*/ 8696739 w 8696739"/>
              <a:gd name="connsiteY5" fmla="*/ 0 h 215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6739" h="2158250">
                <a:moveTo>
                  <a:pt x="0" y="327991"/>
                </a:moveTo>
                <a:cubicBezTo>
                  <a:pt x="686628" y="190500"/>
                  <a:pt x="1373257" y="53009"/>
                  <a:pt x="1838739" y="308113"/>
                </a:cubicBezTo>
                <a:cubicBezTo>
                  <a:pt x="2304221" y="563217"/>
                  <a:pt x="2039178" y="1575352"/>
                  <a:pt x="2792895" y="1858617"/>
                </a:cubicBezTo>
                <a:cubicBezTo>
                  <a:pt x="3546612" y="2141882"/>
                  <a:pt x="5647082" y="2287656"/>
                  <a:pt x="6361043" y="2007704"/>
                </a:cubicBezTo>
                <a:cubicBezTo>
                  <a:pt x="7075004" y="1727752"/>
                  <a:pt x="6687377" y="513521"/>
                  <a:pt x="7076660" y="178904"/>
                </a:cubicBezTo>
                <a:cubicBezTo>
                  <a:pt x="7465943" y="-155713"/>
                  <a:pt x="8446604" y="115956"/>
                  <a:pt x="8696739" y="0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3EE7DD-B75E-4D3F-B9FB-DDA659445CD5}"/>
              </a:ext>
            </a:extLst>
          </p:cNvPr>
          <p:cNvCxnSpPr/>
          <p:nvPr/>
        </p:nvCxnSpPr>
        <p:spPr>
          <a:xfrm>
            <a:off x="2925417" y="3130826"/>
            <a:ext cx="0" cy="10535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626" name="Picture 2" descr="&lt;b&gt;House Stark&lt;/b&gt;">
            <a:extLst>
              <a:ext uri="{FF2B5EF4-FFF2-40B4-BE49-F238E27FC236}">
                <a16:creationId xmlns:a16="http://schemas.microsoft.com/office/drawing/2014/main" id="{78606524-0331-4FC8-917C-7EE5CD8DB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21" y="2713381"/>
            <a:ext cx="825107" cy="99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EA1F51-4673-4E93-8846-82FAC831A49B}"/>
              </a:ext>
            </a:extLst>
          </p:cNvPr>
          <p:cNvCxnSpPr/>
          <p:nvPr/>
        </p:nvCxnSpPr>
        <p:spPr>
          <a:xfrm>
            <a:off x="9639140" y="2965646"/>
            <a:ext cx="0" cy="10535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D0B9F650-33A0-4339-A1C3-020444047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4243" y="2548201"/>
            <a:ext cx="825106" cy="99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F2CDAC-5183-4747-9409-2D4B278B0919}"/>
              </a:ext>
            </a:extLst>
          </p:cNvPr>
          <p:cNvCxnSpPr/>
          <p:nvPr/>
        </p:nvCxnSpPr>
        <p:spPr>
          <a:xfrm>
            <a:off x="6322784" y="5095933"/>
            <a:ext cx="0" cy="10535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C3E59985-3A91-4852-8E07-90BBF8AD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7887" y="4678488"/>
            <a:ext cx="825106" cy="99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5517AF-513D-4F29-9A18-B21003AF27AB}"/>
              </a:ext>
            </a:extLst>
          </p:cNvPr>
          <p:cNvCxnSpPr>
            <a:cxnSpLocks/>
            <a:stCxn id="16" idx="1"/>
            <a:endCxn id="26626" idx="0"/>
          </p:cNvCxnSpPr>
          <p:nvPr/>
        </p:nvCxnSpPr>
        <p:spPr>
          <a:xfrm flipH="1">
            <a:off x="2913075" y="1942371"/>
            <a:ext cx="1143589" cy="771011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43FB47-5F25-424D-B83B-EFFAD9B99B08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8588906" y="1942371"/>
            <a:ext cx="1037891" cy="605831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6369E8F-B2D1-4C32-931B-4074512E1673}"/>
              </a:ext>
            </a:extLst>
          </p:cNvPr>
          <p:cNvSpPr/>
          <p:nvPr/>
        </p:nvSpPr>
        <p:spPr>
          <a:xfrm>
            <a:off x="4056663" y="1493736"/>
            <a:ext cx="4532242" cy="8972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Armies need to coordinate attack. If they attack alone, they lose.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60DF1B-B110-4788-BBA5-E384103162C1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322784" y="3423209"/>
            <a:ext cx="0" cy="774417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93ADCF7-FB54-4945-BACB-7B83F64E4F3A}"/>
              </a:ext>
            </a:extLst>
          </p:cNvPr>
          <p:cNvSpPr/>
          <p:nvPr/>
        </p:nvSpPr>
        <p:spPr>
          <a:xfrm>
            <a:off x="4056663" y="2525940"/>
            <a:ext cx="4532242" cy="8972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400" dirty="0"/>
              <a:t>Messages sent through the valley might be lost.</a:t>
            </a:r>
          </a:p>
        </p:txBody>
      </p:sp>
    </p:spTree>
    <p:extLst>
      <p:ext uri="{BB962C8B-B14F-4D97-AF65-F5344CB8AC3E}">
        <p14:creationId xmlns:p14="http://schemas.microsoft.com/office/powerpoint/2010/main" val="305056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763E-9A84-467E-9CF5-1C344D90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armies 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C2AE-3FDD-4B2A-84B3-5D95D7A0A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934954"/>
            <a:ext cx="7886700" cy="4351338"/>
          </a:xfrm>
        </p:spPr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1908B-A607-4067-B2D5-5F16B58B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DA979-7819-4652-B97E-E9C4095E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38</a:t>
            </a:fld>
            <a:endParaRPr lang="LID4096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C55C0B7-7963-47E1-B8AB-6E7E90FE16E3}"/>
              </a:ext>
            </a:extLst>
          </p:cNvPr>
          <p:cNvSpPr/>
          <p:nvPr/>
        </p:nvSpPr>
        <p:spPr>
          <a:xfrm>
            <a:off x="1792358" y="4035287"/>
            <a:ext cx="8696739" cy="2158250"/>
          </a:xfrm>
          <a:custGeom>
            <a:avLst/>
            <a:gdLst>
              <a:gd name="connsiteX0" fmla="*/ 0 w 8696739"/>
              <a:gd name="connsiteY0" fmla="*/ 327991 h 2158250"/>
              <a:gd name="connsiteX1" fmla="*/ 1838739 w 8696739"/>
              <a:gd name="connsiteY1" fmla="*/ 308113 h 2158250"/>
              <a:gd name="connsiteX2" fmla="*/ 2792895 w 8696739"/>
              <a:gd name="connsiteY2" fmla="*/ 1858617 h 2158250"/>
              <a:gd name="connsiteX3" fmla="*/ 6361043 w 8696739"/>
              <a:gd name="connsiteY3" fmla="*/ 2007704 h 2158250"/>
              <a:gd name="connsiteX4" fmla="*/ 7076660 w 8696739"/>
              <a:gd name="connsiteY4" fmla="*/ 178904 h 2158250"/>
              <a:gd name="connsiteX5" fmla="*/ 8696739 w 8696739"/>
              <a:gd name="connsiteY5" fmla="*/ 0 h 215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6739" h="2158250">
                <a:moveTo>
                  <a:pt x="0" y="327991"/>
                </a:moveTo>
                <a:cubicBezTo>
                  <a:pt x="686628" y="190500"/>
                  <a:pt x="1373257" y="53009"/>
                  <a:pt x="1838739" y="308113"/>
                </a:cubicBezTo>
                <a:cubicBezTo>
                  <a:pt x="2304221" y="563217"/>
                  <a:pt x="2039178" y="1575352"/>
                  <a:pt x="2792895" y="1858617"/>
                </a:cubicBezTo>
                <a:cubicBezTo>
                  <a:pt x="3546612" y="2141882"/>
                  <a:pt x="5647082" y="2287656"/>
                  <a:pt x="6361043" y="2007704"/>
                </a:cubicBezTo>
                <a:cubicBezTo>
                  <a:pt x="7075004" y="1727752"/>
                  <a:pt x="6687377" y="513521"/>
                  <a:pt x="7076660" y="178904"/>
                </a:cubicBezTo>
                <a:cubicBezTo>
                  <a:pt x="7465943" y="-155713"/>
                  <a:pt x="8446604" y="115956"/>
                  <a:pt x="8696739" y="0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3EE7DD-B75E-4D3F-B9FB-DDA659445CD5}"/>
              </a:ext>
            </a:extLst>
          </p:cNvPr>
          <p:cNvCxnSpPr/>
          <p:nvPr/>
        </p:nvCxnSpPr>
        <p:spPr>
          <a:xfrm>
            <a:off x="2925417" y="3130826"/>
            <a:ext cx="0" cy="10535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626" name="Picture 2" descr="&lt;b&gt;House Stark&lt;/b&gt;">
            <a:extLst>
              <a:ext uri="{FF2B5EF4-FFF2-40B4-BE49-F238E27FC236}">
                <a16:creationId xmlns:a16="http://schemas.microsoft.com/office/drawing/2014/main" id="{78606524-0331-4FC8-917C-7EE5CD8DB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21" y="2713381"/>
            <a:ext cx="825107" cy="99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EA1F51-4673-4E93-8846-82FAC831A49B}"/>
              </a:ext>
            </a:extLst>
          </p:cNvPr>
          <p:cNvCxnSpPr/>
          <p:nvPr/>
        </p:nvCxnSpPr>
        <p:spPr>
          <a:xfrm>
            <a:off x="9639140" y="2965646"/>
            <a:ext cx="0" cy="10535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D0B9F650-33A0-4339-A1C3-020444047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4243" y="2548201"/>
            <a:ext cx="825106" cy="99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F2CDAC-5183-4747-9409-2D4B278B0919}"/>
              </a:ext>
            </a:extLst>
          </p:cNvPr>
          <p:cNvCxnSpPr/>
          <p:nvPr/>
        </p:nvCxnSpPr>
        <p:spPr>
          <a:xfrm>
            <a:off x="6322784" y="5095933"/>
            <a:ext cx="0" cy="10535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C3E59985-3A91-4852-8E07-90BBF8AD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7887" y="4678488"/>
            <a:ext cx="825106" cy="99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072918-03BF-41B6-851E-E0878596D6E7}"/>
              </a:ext>
            </a:extLst>
          </p:cNvPr>
          <p:cNvCxnSpPr/>
          <p:nvPr/>
        </p:nvCxnSpPr>
        <p:spPr>
          <a:xfrm>
            <a:off x="3969026" y="3104794"/>
            <a:ext cx="45918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22CED6C-40B3-4BE0-A2AE-EF4B4F94E85B}"/>
              </a:ext>
            </a:extLst>
          </p:cNvPr>
          <p:cNvSpPr/>
          <p:nvPr/>
        </p:nvSpPr>
        <p:spPr>
          <a:xfrm>
            <a:off x="4137992" y="2534478"/>
            <a:ext cx="1182757" cy="435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  <a:endParaRPr lang="en-GB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2A486BE7-77BD-4A94-8742-CF06B90BBA60}"/>
              </a:ext>
            </a:extLst>
          </p:cNvPr>
          <p:cNvSpPr/>
          <p:nvPr/>
        </p:nvSpPr>
        <p:spPr>
          <a:xfrm>
            <a:off x="2691848" y="1279625"/>
            <a:ext cx="2554357" cy="1222513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they receive the message?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E7CCBF-9D87-4C00-85A9-5C7C6101032B}"/>
              </a:ext>
            </a:extLst>
          </p:cNvPr>
          <p:cNvCxnSpPr/>
          <p:nvPr/>
        </p:nvCxnSpPr>
        <p:spPr>
          <a:xfrm>
            <a:off x="3969026" y="3892698"/>
            <a:ext cx="4591878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CFEBFE9-2DFB-4A43-88D5-BFAF42AABAC6}"/>
              </a:ext>
            </a:extLst>
          </p:cNvPr>
          <p:cNvSpPr/>
          <p:nvPr/>
        </p:nvSpPr>
        <p:spPr>
          <a:xfrm>
            <a:off x="6990516" y="3322382"/>
            <a:ext cx="1182757" cy="435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</a:t>
            </a:r>
            <a:endParaRPr lang="en-GB" dirty="0"/>
          </a:p>
        </p:txBody>
      </p:sp>
      <p:sp>
        <p:nvSpPr>
          <p:cNvPr id="26" name="Thought Bubble: Cloud 25">
            <a:extLst>
              <a:ext uri="{FF2B5EF4-FFF2-40B4-BE49-F238E27FC236}">
                <a16:creationId xmlns:a16="http://schemas.microsoft.com/office/drawing/2014/main" id="{40103E63-8271-4B80-B363-FBE19DE76ED1}"/>
              </a:ext>
            </a:extLst>
          </p:cNvPr>
          <p:cNvSpPr/>
          <p:nvPr/>
        </p:nvSpPr>
        <p:spPr>
          <a:xfrm flipH="1">
            <a:off x="7089594" y="1279625"/>
            <a:ext cx="2554357" cy="1222513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they receive the ACK?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B421DC-819B-4F31-8D2F-2493095FF8C9}"/>
              </a:ext>
            </a:extLst>
          </p:cNvPr>
          <p:cNvSpPr/>
          <p:nvPr/>
        </p:nvSpPr>
        <p:spPr>
          <a:xfrm>
            <a:off x="4440255" y="4058275"/>
            <a:ext cx="3649421" cy="5421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400" dirty="0"/>
              <a:t>No solution exists!</a:t>
            </a:r>
          </a:p>
        </p:txBody>
      </p:sp>
    </p:spTree>
    <p:extLst>
      <p:ext uri="{BB962C8B-B14F-4D97-AF65-F5344CB8AC3E}">
        <p14:creationId xmlns:p14="http://schemas.microsoft.com/office/powerpoint/2010/main" val="149328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5" grpId="0" animBg="1"/>
      <p:bldP spid="26" grpId="0" animBg="1"/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4913-84EA-4FD5-B365-07A6CAE9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connection release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055A-2D0E-46AB-BB8E-2215F0E6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Participants agree to end connection.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A7899-E194-4893-B607-54FBB7A9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65E66-6F42-47F8-9C1B-6F121624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39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A575B-18EC-4407-BB83-68C54829B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85" y="2512059"/>
            <a:ext cx="803703" cy="1038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ABA819-5E80-49F4-8AB5-AE55EB906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99" y="2512059"/>
            <a:ext cx="803703" cy="10387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C87BEE-4059-4566-83FD-E0F76C666493}"/>
              </a:ext>
            </a:extLst>
          </p:cNvPr>
          <p:cNvCxnSpPr>
            <a:cxnSpLocks/>
          </p:cNvCxnSpPr>
          <p:nvPr/>
        </p:nvCxnSpPr>
        <p:spPr>
          <a:xfrm flipH="1">
            <a:off x="3097210" y="3878798"/>
            <a:ext cx="2827" cy="2263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B8014D-7468-40BD-A12E-F5DC939C19A0}"/>
              </a:ext>
            </a:extLst>
          </p:cNvPr>
          <p:cNvCxnSpPr>
            <a:cxnSpLocks/>
          </p:cNvCxnSpPr>
          <p:nvPr/>
        </p:nvCxnSpPr>
        <p:spPr>
          <a:xfrm>
            <a:off x="9010650" y="3878798"/>
            <a:ext cx="7600" cy="2263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31DC9E-B284-4908-A546-44677B0179F6}"/>
              </a:ext>
            </a:extLst>
          </p:cNvPr>
          <p:cNvCxnSpPr/>
          <p:nvPr/>
        </p:nvCxnSpPr>
        <p:spPr>
          <a:xfrm>
            <a:off x="2279374" y="3717232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4CC033-44D8-4DBF-9CD1-DF8AEDF4C76D}"/>
              </a:ext>
            </a:extLst>
          </p:cNvPr>
          <p:cNvSpPr txBox="1"/>
          <p:nvPr/>
        </p:nvSpPr>
        <p:spPr>
          <a:xfrm>
            <a:off x="1305339" y="4017946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84ECDF-4B36-4820-922D-91C63DC51991}"/>
              </a:ext>
            </a:extLst>
          </p:cNvPr>
          <p:cNvCxnSpPr>
            <a:cxnSpLocks/>
          </p:cNvCxnSpPr>
          <p:nvPr/>
        </p:nvCxnSpPr>
        <p:spPr>
          <a:xfrm>
            <a:off x="3107638" y="4227444"/>
            <a:ext cx="5902197" cy="237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5E96051-A3CF-41A8-8BE7-41017D020648}"/>
              </a:ext>
            </a:extLst>
          </p:cNvPr>
          <p:cNvSpPr txBox="1"/>
          <p:nvPr/>
        </p:nvSpPr>
        <p:spPr>
          <a:xfrm>
            <a:off x="4410436" y="3772010"/>
            <a:ext cx="3302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Release connection?</a:t>
            </a:r>
            <a:endParaRPr lang="en-GB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D094A-3075-46DF-ABF3-D93C36AC2714}"/>
              </a:ext>
            </a:extLst>
          </p:cNvPr>
          <p:cNvCxnSpPr>
            <a:cxnSpLocks/>
          </p:cNvCxnSpPr>
          <p:nvPr/>
        </p:nvCxnSpPr>
        <p:spPr>
          <a:xfrm>
            <a:off x="3114130" y="5632348"/>
            <a:ext cx="5904120" cy="4414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6DFBE2-9FAC-483F-ACC9-72AF497B59EB}"/>
              </a:ext>
            </a:extLst>
          </p:cNvPr>
          <p:cNvSpPr txBox="1"/>
          <p:nvPr/>
        </p:nvSpPr>
        <p:spPr>
          <a:xfrm>
            <a:off x="4714526" y="5363865"/>
            <a:ext cx="269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ACK</a:t>
            </a:r>
            <a:endParaRPr lang="en-GB" sz="2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5E4C3D-D95F-4C9F-97F0-A351805FD3AB}"/>
              </a:ext>
            </a:extLst>
          </p:cNvPr>
          <p:cNvCxnSpPr>
            <a:cxnSpLocks/>
          </p:cNvCxnSpPr>
          <p:nvPr/>
        </p:nvCxnSpPr>
        <p:spPr>
          <a:xfrm flipH="1">
            <a:off x="3091072" y="4898103"/>
            <a:ext cx="5927178" cy="2124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1CCE8E-40F3-4D72-A95E-56AC8EA37988}"/>
              </a:ext>
            </a:extLst>
          </p:cNvPr>
          <p:cNvSpPr txBox="1"/>
          <p:nvPr/>
        </p:nvSpPr>
        <p:spPr>
          <a:xfrm flipH="1">
            <a:off x="4497783" y="4462525"/>
            <a:ext cx="3127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Release connection!</a:t>
            </a:r>
            <a:endParaRPr lang="en-GB" sz="2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DFAFBA-DF7C-4FAC-B2CE-A4A5F0DC9A82}"/>
              </a:ext>
            </a:extLst>
          </p:cNvPr>
          <p:cNvGrpSpPr/>
          <p:nvPr/>
        </p:nvGrpSpPr>
        <p:grpSpPr>
          <a:xfrm>
            <a:off x="2895471" y="3536315"/>
            <a:ext cx="462431" cy="453115"/>
            <a:chOff x="3627783" y="2512058"/>
            <a:chExt cx="462431" cy="45311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F47A50C-18FD-427A-B647-3A3D9207A2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783" y="2613991"/>
              <a:ext cx="218660" cy="894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ADAFEC-1177-4FA9-9D16-73C258EA58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7783" y="2703444"/>
              <a:ext cx="445865" cy="69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F1E07F-EA24-4100-9C26-E9E78B6B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6443" y="2773017"/>
              <a:ext cx="243771" cy="894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EBE444-57FB-4D2A-A495-506BB9DD1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443" y="2512058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E699FC6-5AA7-4706-A20E-CD39D5D26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758" y="2863240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6C84B5-FF84-4653-A4CE-49B446142DF3}"/>
              </a:ext>
            </a:extLst>
          </p:cNvPr>
          <p:cNvGrpSpPr/>
          <p:nvPr/>
        </p:nvGrpSpPr>
        <p:grpSpPr>
          <a:xfrm>
            <a:off x="8791175" y="3550808"/>
            <a:ext cx="462431" cy="453115"/>
            <a:chOff x="3627783" y="2512058"/>
            <a:chExt cx="462431" cy="45311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A3D25-1302-4FF0-8C45-8BB80F5408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783" y="2613991"/>
              <a:ext cx="218660" cy="894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FE9A33-0A7E-47C8-8789-C0136D752C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7783" y="2703444"/>
              <a:ext cx="445865" cy="69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DDBE66-EB54-4835-A318-F8143570A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6443" y="2773017"/>
              <a:ext cx="243771" cy="894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239C90-3A98-4075-9105-216E00EBA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443" y="2512058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4EAB8C-9050-463C-AE02-0EC3B27589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758" y="2863240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216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C3D125-93DA-4B53-AE88-8E4B2F5212FC}"/>
              </a:ext>
            </a:extLst>
          </p:cNvPr>
          <p:cNvCxnSpPr/>
          <p:nvPr/>
        </p:nvCxnSpPr>
        <p:spPr>
          <a:xfrm>
            <a:off x="3374747" y="5478448"/>
            <a:ext cx="542469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245765A-9DFB-4967-A5EA-09A0F344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 of lower layers</a:t>
            </a:r>
            <a:br>
              <a:rPr lang="en-US" dirty="0"/>
            </a:br>
            <a:r>
              <a:rPr lang="en-US" dirty="0"/>
              <a:t>The data link layer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39E4-B8F0-4E0A-BF43-D9F650AE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3384"/>
            <a:ext cx="11960352" cy="4562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Translates frames to and from bit/byte streams.</a:t>
            </a:r>
          </a:p>
          <a:p>
            <a:pPr marL="0" indent="0">
              <a:buNone/>
            </a:pPr>
            <a:r>
              <a:rPr lang="en-US" sz="3600" dirty="0"/>
              <a:t>Provides error detection/correction and flow control.</a:t>
            </a:r>
            <a:endParaRPr lang="en-GB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5A6DA-953C-45AA-B971-60260210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454FC-DEF9-4E2D-A8FE-5283A2BF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D6B36D-714D-4295-8293-6635A9029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85" y="4969012"/>
            <a:ext cx="803703" cy="103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25632F-C915-4A94-B993-1050F516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99" y="4969012"/>
            <a:ext cx="803703" cy="1038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80EA74-5D64-4C62-8AC6-28759BEB1996}"/>
              </a:ext>
            </a:extLst>
          </p:cNvPr>
          <p:cNvSpPr txBox="1"/>
          <p:nvPr/>
        </p:nvSpPr>
        <p:spPr>
          <a:xfrm>
            <a:off x="2509340" y="4611523"/>
            <a:ext cx="118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101001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E8CE5-0D53-45C4-A40E-5DD6DC369F0F}"/>
              </a:ext>
            </a:extLst>
          </p:cNvPr>
          <p:cNvSpPr txBox="1"/>
          <p:nvPr/>
        </p:nvSpPr>
        <p:spPr>
          <a:xfrm>
            <a:off x="2509340" y="4284593"/>
            <a:ext cx="118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111010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45A17-C027-4EDD-AC30-8109DCCBB7DD}"/>
              </a:ext>
            </a:extLst>
          </p:cNvPr>
          <p:cNvSpPr txBox="1"/>
          <p:nvPr/>
        </p:nvSpPr>
        <p:spPr>
          <a:xfrm>
            <a:off x="2509340" y="3957662"/>
            <a:ext cx="118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101011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F9E53-08E6-495C-882D-77A6ACF4995A}"/>
              </a:ext>
            </a:extLst>
          </p:cNvPr>
          <p:cNvSpPr txBox="1"/>
          <p:nvPr/>
        </p:nvSpPr>
        <p:spPr>
          <a:xfrm>
            <a:off x="2509340" y="3630731"/>
            <a:ext cx="118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000110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F95E1-E5F4-4371-9A80-D9B0FF06C0FC}"/>
              </a:ext>
            </a:extLst>
          </p:cNvPr>
          <p:cNvSpPr txBox="1"/>
          <p:nvPr/>
        </p:nvSpPr>
        <p:spPr>
          <a:xfrm>
            <a:off x="4827861" y="5041648"/>
            <a:ext cx="245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…0111101111010110…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0A37CA-9E4D-40C2-9A0D-D3DAF515936F}"/>
              </a:ext>
            </a:extLst>
          </p:cNvPr>
          <p:cNvSpPr txBox="1"/>
          <p:nvPr/>
        </p:nvSpPr>
        <p:spPr>
          <a:xfrm>
            <a:off x="8441199" y="4598170"/>
            <a:ext cx="118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101001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038E72-F1F1-41CB-8568-01241C20ADDE}"/>
              </a:ext>
            </a:extLst>
          </p:cNvPr>
          <p:cNvSpPr txBox="1"/>
          <p:nvPr/>
        </p:nvSpPr>
        <p:spPr>
          <a:xfrm>
            <a:off x="8441199" y="4271240"/>
            <a:ext cx="118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111010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D6F9A6-E6BC-400F-9CD9-A3BB6842C264}"/>
              </a:ext>
            </a:extLst>
          </p:cNvPr>
          <p:cNvSpPr txBox="1"/>
          <p:nvPr/>
        </p:nvSpPr>
        <p:spPr>
          <a:xfrm>
            <a:off x="8441199" y="3944309"/>
            <a:ext cx="118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101011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E17E1B-F39A-4CAA-81E0-95CC80A73242}"/>
              </a:ext>
            </a:extLst>
          </p:cNvPr>
          <p:cNvSpPr txBox="1"/>
          <p:nvPr/>
        </p:nvSpPr>
        <p:spPr>
          <a:xfrm>
            <a:off x="8441199" y="3617378"/>
            <a:ext cx="118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000110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640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4913-84EA-4FD5-B365-07A6CAE9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connection release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055A-2D0E-46AB-BB8E-2215F0E6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Participants agree to end connection.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A7899-E194-4893-B607-54FBB7A9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65E66-6F42-47F8-9C1B-6F121624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40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A575B-18EC-4407-BB83-68C54829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85" y="2512059"/>
            <a:ext cx="803703" cy="1038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ABA819-5E80-49F4-8AB5-AE55EB906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799" y="2512059"/>
            <a:ext cx="803703" cy="10387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C87BEE-4059-4566-83FD-E0F76C666493}"/>
              </a:ext>
            </a:extLst>
          </p:cNvPr>
          <p:cNvCxnSpPr>
            <a:cxnSpLocks/>
          </p:cNvCxnSpPr>
          <p:nvPr/>
        </p:nvCxnSpPr>
        <p:spPr>
          <a:xfrm flipH="1">
            <a:off x="3097210" y="3878798"/>
            <a:ext cx="2827" cy="2263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B8014D-7468-40BD-A12E-F5DC939C19A0}"/>
              </a:ext>
            </a:extLst>
          </p:cNvPr>
          <p:cNvCxnSpPr>
            <a:cxnSpLocks/>
          </p:cNvCxnSpPr>
          <p:nvPr/>
        </p:nvCxnSpPr>
        <p:spPr>
          <a:xfrm>
            <a:off x="9010650" y="3878798"/>
            <a:ext cx="7600" cy="2263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31DC9E-B284-4908-A546-44677B0179F6}"/>
              </a:ext>
            </a:extLst>
          </p:cNvPr>
          <p:cNvCxnSpPr/>
          <p:nvPr/>
        </p:nvCxnSpPr>
        <p:spPr>
          <a:xfrm>
            <a:off x="2279374" y="3717232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4CC033-44D8-4DBF-9CD1-DF8AEDF4C76D}"/>
              </a:ext>
            </a:extLst>
          </p:cNvPr>
          <p:cNvSpPr txBox="1"/>
          <p:nvPr/>
        </p:nvSpPr>
        <p:spPr>
          <a:xfrm>
            <a:off x="1305339" y="4017946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84ECDF-4B36-4820-922D-91C63DC51991}"/>
              </a:ext>
            </a:extLst>
          </p:cNvPr>
          <p:cNvCxnSpPr>
            <a:cxnSpLocks/>
          </p:cNvCxnSpPr>
          <p:nvPr/>
        </p:nvCxnSpPr>
        <p:spPr>
          <a:xfrm>
            <a:off x="3107638" y="4227444"/>
            <a:ext cx="5902197" cy="237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5E96051-A3CF-41A8-8BE7-41017D020648}"/>
              </a:ext>
            </a:extLst>
          </p:cNvPr>
          <p:cNvSpPr txBox="1"/>
          <p:nvPr/>
        </p:nvSpPr>
        <p:spPr>
          <a:xfrm>
            <a:off x="4330807" y="3772010"/>
            <a:ext cx="346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Release connection?</a:t>
            </a:r>
            <a:endParaRPr lang="en-GB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D094A-3075-46DF-ABF3-D93C36AC2714}"/>
              </a:ext>
            </a:extLst>
          </p:cNvPr>
          <p:cNvCxnSpPr>
            <a:cxnSpLocks/>
          </p:cNvCxnSpPr>
          <p:nvPr/>
        </p:nvCxnSpPr>
        <p:spPr>
          <a:xfrm>
            <a:off x="3114130" y="5632348"/>
            <a:ext cx="5904120" cy="4414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6DFBE2-9FAC-483F-ACC9-72AF497B59EB}"/>
              </a:ext>
            </a:extLst>
          </p:cNvPr>
          <p:cNvSpPr txBox="1"/>
          <p:nvPr/>
        </p:nvSpPr>
        <p:spPr>
          <a:xfrm>
            <a:off x="4388802" y="5297071"/>
            <a:ext cx="3339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Release connection?</a:t>
            </a:r>
            <a:endParaRPr lang="en-GB" sz="2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5E4C3D-D95F-4C9F-97F0-A351805FD3AB}"/>
              </a:ext>
            </a:extLst>
          </p:cNvPr>
          <p:cNvCxnSpPr>
            <a:cxnSpLocks/>
          </p:cNvCxnSpPr>
          <p:nvPr/>
        </p:nvCxnSpPr>
        <p:spPr>
          <a:xfrm flipH="1">
            <a:off x="4317804" y="4898103"/>
            <a:ext cx="4700446" cy="2733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1CCE8E-40F3-4D72-A95E-56AC8EA37988}"/>
              </a:ext>
            </a:extLst>
          </p:cNvPr>
          <p:cNvSpPr txBox="1"/>
          <p:nvPr/>
        </p:nvSpPr>
        <p:spPr>
          <a:xfrm flipH="1">
            <a:off x="4561234" y="4462525"/>
            <a:ext cx="3000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Release connection!</a:t>
            </a:r>
            <a:endParaRPr lang="en-GB" sz="2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DFAFBA-DF7C-4FAC-B2CE-A4A5F0DC9A82}"/>
              </a:ext>
            </a:extLst>
          </p:cNvPr>
          <p:cNvGrpSpPr/>
          <p:nvPr/>
        </p:nvGrpSpPr>
        <p:grpSpPr>
          <a:xfrm>
            <a:off x="2895471" y="3536315"/>
            <a:ext cx="462431" cy="453115"/>
            <a:chOff x="3627783" y="2512058"/>
            <a:chExt cx="462431" cy="45311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F47A50C-18FD-427A-B647-3A3D9207A2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783" y="2613991"/>
              <a:ext cx="218660" cy="894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ADAFEC-1177-4FA9-9D16-73C258EA58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7783" y="2703444"/>
              <a:ext cx="445865" cy="69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F1E07F-EA24-4100-9C26-E9E78B6B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6443" y="2773017"/>
              <a:ext cx="243771" cy="894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EBE444-57FB-4D2A-A495-506BB9DD1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443" y="2512058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E699FC6-5AA7-4706-A20E-CD39D5D26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758" y="2863240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6C84B5-FF84-4653-A4CE-49B446142DF3}"/>
              </a:ext>
            </a:extLst>
          </p:cNvPr>
          <p:cNvGrpSpPr/>
          <p:nvPr/>
        </p:nvGrpSpPr>
        <p:grpSpPr>
          <a:xfrm>
            <a:off x="8791175" y="3550808"/>
            <a:ext cx="462431" cy="453115"/>
            <a:chOff x="3627783" y="2512058"/>
            <a:chExt cx="462431" cy="45311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A3D25-1302-4FF0-8C45-8BB80F5408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783" y="2613991"/>
              <a:ext cx="218660" cy="894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FE9A33-0A7E-47C8-8789-C0136D752C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7783" y="2703444"/>
              <a:ext cx="445865" cy="69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DDBE66-EB54-4835-A318-F8143570A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6443" y="2773017"/>
              <a:ext cx="243771" cy="894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239C90-3A98-4075-9105-216E00EBA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443" y="2512058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4EAB8C-9050-463C-AE02-0EC3B27589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758" y="2863240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4" name="Picture 4" descr="Black Hole icon in Color Style">
            <a:extLst>
              <a:ext uri="{FF2B5EF4-FFF2-40B4-BE49-F238E27FC236}">
                <a16:creationId xmlns:a16="http://schemas.microsoft.com/office/drawing/2014/main" id="{8E271858-7D14-ADCB-E619-39DABC011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00000">
            <a:off x="3458279" y="4596999"/>
            <a:ext cx="1062090" cy="106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15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4913-84EA-4FD5-B365-07A6CAE9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connection release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055A-2D0E-46AB-BB8E-2215F0E6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Participants agree to end connection.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A7899-E194-4893-B607-54FBB7A9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65E66-6F42-47F8-9C1B-6F121624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41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A575B-18EC-4407-BB83-68C54829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85" y="2512059"/>
            <a:ext cx="803703" cy="1038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ABA819-5E80-49F4-8AB5-AE55EB906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799" y="2512059"/>
            <a:ext cx="803703" cy="103874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C87BEE-4059-4566-83FD-E0F76C666493}"/>
              </a:ext>
            </a:extLst>
          </p:cNvPr>
          <p:cNvCxnSpPr>
            <a:cxnSpLocks/>
          </p:cNvCxnSpPr>
          <p:nvPr/>
        </p:nvCxnSpPr>
        <p:spPr>
          <a:xfrm flipH="1">
            <a:off x="3097210" y="3878798"/>
            <a:ext cx="2827" cy="2263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B8014D-7468-40BD-A12E-F5DC939C19A0}"/>
              </a:ext>
            </a:extLst>
          </p:cNvPr>
          <p:cNvCxnSpPr>
            <a:cxnSpLocks/>
          </p:cNvCxnSpPr>
          <p:nvPr/>
        </p:nvCxnSpPr>
        <p:spPr>
          <a:xfrm>
            <a:off x="9010650" y="3878798"/>
            <a:ext cx="7600" cy="2263582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31DC9E-B284-4908-A546-44677B0179F6}"/>
              </a:ext>
            </a:extLst>
          </p:cNvPr>
          <p:cNvCxnSpPr/>
          <p:nvPr/>
        </p:nvCxnSpPr>
        <p:spPr>
          <a:xfrm>
            <a:off x="2279374" y="3717232"/>
            <a:ext cx="0" cy="1967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4CC033-44D8-4DBF-9CD1-DF8AEDF4C76D}"/>
              </a:ext>
            </a:extLst>
          </p:cNvPr>
          <p:cNvSpPr txBox="1"/>
          <p:nvPr/>
        </p:nvSpPr>
        <p:spPr>
          <a:xfrm>
            <a:off x="1305339" y="4017946"/>
            <a:ext cx="123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  <a:endParaRPr lang="en-GB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84ECDF-4B36-4820-922D-91C63DC51991}"/>
              </a:ext>
            </a:extLst>
          </p:cNvPr>
          <p:cNvCxnSpPr>
            <a:cxnSpLocks/>
          </p:cNvCxnSpPr>
          <p:nvPr/>
        </p:nvCxnSpPr>
        <p:spPr>
          <a:xfrm>
            <a:off x="3107638" y="4227444"/>
            <a:ext cx="5902197" cy="2373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5E96051-A3CF-41A8-8BE7-41017D020648}"/>
              </a:ext>
            </a:extLst>
          </p:cNvPr>
          <p:cNvSpPr txBox="1"/>
          <p:nvPr/>
        </p:nvSpPr>
        <p:spPr>
          <a:xfrm>
            <a:off x="4267858" y="3772010"/>
            <a:ext cx="3587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Release connection?</a:t>
            </a:r>
            <a:endParaRPr lang="en-GB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D094A-3075-46DF-ABF3-D93C36AC2714}"/>
              </a:ext>
            </a:extLst>
          </p:cNvPr>
          <p:cNvCxnSpPr>
            <a:cxnSpLocks/>
          </p:cNvCxnSpPr>
          <p:nvPr/>
        </p:nvCxnSpPr>
        <p:spPr>
          <a:xfrm>
            <a:off x="3114130" y="5632347"/>
            <a:ext cx="4741096" cy="351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6DFBE2-9FAC-483F-ACC9-72AF497B59EB}"/>
              </a:ext>
            </a:extLst>
          </p:cNvPr>
          <p:cNvSpPr txBox="1"/>
          <p:nvPr/>
        </p:nvSpPr>
        <p:spPr>
          <a:xfrm>
            <a:off x="4388100" y="5297071"/>
            <a:ext cx="334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Release connection?</a:t>
            </a:r>
            <a:endParaRPr lang="en-GB" sz="2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5E4C3D-D95F-4C9F-97F0-A351805FD3AB}"/>
              </a:ext>
            </a:extLst>
          </p:cNvPr>
          <p:cNvCxnSpPr>
            <a:cxnSpLocks/>
          </p:cNvCxnSpPr>
          <p:nvPr/>
        </p:nvCxnSpPr>
        <p:spPr>
          <a:xfrm flipH="1">
            <a:off x="4317804" y="4898103"/>
            <a:ext cx="4700446" cy="2733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1CCE8E-40F3-4D72-A95E-56AC8EA37988}"/>
              </a:ext>
            </a:extLst>
          </p:cNvPr>
          <p:cNvSpPr txBox="1"/>
          <p:nvPr/>
        </p:nvSpPr>
        <p:spPr>
          <a:xfrm flipH="1">
            <a:off x="4465978" y="4462525"/>
            <a:ext cx="319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Release connection!</a:t>
            </a:r>
            <a:endParaRPr lang="en-GB" sz="2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DFAFBA-DF7C-4FAC-B2CE-A4A5F0DC9A82}"/>
              </a:ext>
            </a:extLst>
          </p:cNvPr>
          <p:cNvGrpSpPr/>
          <p:nvPr/>
        </p:nvGrpSpPr>
        <p:grpSpPr>
          <a:xfrm>
            <a:off x="2895471" y="3536315"/>
            <a:ext cx="462431" cy="453115"/>
            <a:chOff x="3627783" y="2512058"/>
            <a:chExt cx="462431" cy="45311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F47A50C-18FD-427A-B647-3A3D9207A2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783" y="2613991"/>
              <a:ext cx="218660" cy="894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ADAFEC-1177-4FA9-9D16-73C258EA58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7783" y="2703444"/>
              <a:ext cx="445865" cy="69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F1E07F-EA24-4100-9C26-E9E78B6B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6443" y="2773017"/>
              <a:ext cx="243771" cy="894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EBE444-57FB-4D2A-A495-506BB9DD1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443" y="2512058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E699FC6-5AA7-4706-A20E-CD39D5D26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758" y="2863240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6C84B5-FF84-4653-A4CE-49B446142DF3}"/>
              </a:ext>
            </a:extLst>
          </p:cNvPr>
          <p:cNvGrpSpPr/>
          <p:nvPr/>
        </p:nvGrpSpPr>
        <p:grpSpPr>
          <a:xfrm>
            <a:off x="8791175" y="3550808"/>
            <a:ext cx="462431" cy="453115"/>
            <a:chOff x="3627783" y="2512058"/>
            <a:chExt cx="462431" cy="45311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A3D25-1302-4FF0-8C45-8BB80F5408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7783" y="2613991"/>
              <a:ext cx="218660" cy="8945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FE9A33-0A7E-47C8-8789-C0136D752C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7783" y="2703444"/>
              <a:ext cx="445865" cy="69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DDBE66-EB54-4835-A318-F8143570A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6443" y="2773017"/>
              <a:ext cx="243771" cy="8945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239C90-3A98-4075-9105-216E00EBA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443" y="2512058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4EAB8C-9050-463C-AE02-0EC3B27589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9758" y="2863240"/>
              <a:ext cx="0" cy="1019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534695D3-D5FD-4A1A-BF4B-2E226D7C1463}"/>
              </a:ext>
            </a:extLst>
          </p:cNvPr>
          <p:cNvSpPr/>
          <p:nvPr/>
        </p:nvSpPr>
        <p:spPr>
          <a:xfrm>
            <a:off x="3741512" y="2581486"/>
            <a:ext cx="4708976" cy="8251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2800" dirty="0"/>
              <a:t>Q: How do we solve this in practice?</a:t>
            </a:r>
          </a:p>
        </p:txBody>
      </p:sp>
      <p:pic>
        <p:nvPicPr>
          <p:cNvPr id="47" name="Picture 4" descr="Black Hole icon in Color Style">
            <a:extLst>
              <a:ext uri="{FF2B5EF4-FFF2-40B4-BE49-F238E27FC236}">
                <a16:creationId xmlns:a16="http://schemas.microsoft.com/office/drawing/2014/main" id="{65CCF74D-32D3-8032-AB6D-74470932C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00000">
            <a:off x="7725542" y="5489391"/>
            <a:ext cx="1062090" cy="106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Black Hole icon in Color Style">
            <a:extLst>
              <a:ext uri="{FF2B5EF4-FFF2-40B4-BE49-F238E27FC236}">
                <a16:creationId xmlns:a16="http://schemas.microsoft.com/office/drawing/2014/main" id="{DFE7D538-9D58-3940-1E22-FC376BAA5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00000">
            <a:off x="3458279" y="4596999"/>
            <a:ext cx="1062090" cy="106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3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763E-9A84-467E-9CF5-1C344D90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armies 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C2AE-3FDD-4B2A-84B3-5D95D7A0A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934954"/>
            <a:ext cx="7886700" cy="4351338"/>
          </a:xfrm>
        </p:spPr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1908B-A607-4067-B2D5-5F16B58B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DA979-7819-4652-B97E-E9C4095E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42</a:t>
            </a:fld>
            <a:endParaRPr lang="LID4096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C55C0B7-7963-47E1-B8AB-6E7E90FE16E3}"/>
              </a:ext>
            </a:extLst>
          </p:cNvPr>
          <p:cNvSpPr/>
          <p:nvPr/>
        </p:nvSpPr>
        <p:spPr>
          <a:xfrm>
            <a:off x="1792358" y="4035287"/>
            <a:ext cx="8696739" cy="2158250"/>
          </a:xfrm>
          <a:custGeom>
            <a:avLst/>
            <a:gdLst>
              <a:gd name="connsiteX0" fmla="*/ 0 w 8696739"/>
              <a:gd name="connsiteY0" fmla="*/ 327991 h 2158250"/>
              <a:gd name="connsiteX1" fmla="*/ 1838739 w 8696739"/>
              <a:gd name="connsiteY1" fmla="*/ 308113 h 2158250"/>
              <a:gd name="connsiteX2" fmla="*/ 2792895 w 8696739"/>
              <a:gd name="connsiteY2" fmla="*/ 1858617 h 2158250"/>
              <a:gd name="connsiteX3" fmla="*/ 6361043 w 8696739"/>
              <a:gd name="connsiteY3" fmla="*/ 2007704 h 2158250"/>
              <a:gd name="connsiteX4" fmla="*/ 7076660 w 8696739"/>
              <a:gd name="connsiteY4" fmla="*/ 178904 h 2158250"/>
              <a:gd name="connsiteX5" fmla="*/ 8696739 w 8696739"/>
              <a:gd name="connsiteY5" fmla="*/ 0 h 215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6739" h="2158250">
                <a:moveTo>
                  <a:pt x="0" y="327991"/>
                </a:moveTo>
                <a:cubicBezTo>
                  <a:pt x="686628" y="190500"/>
                  <a:pt x="1373257" y="53009"/>
                  <a:pt x="1838739" y="308113"/>
                </a:cubicBezTo>
                <a:cubicBezTo>
                  <a:pt x="2304221" y="563217"/>
                  <a:pt x="2039178" y="1575352"/>
                  <a:pt x="2792895" y="1858617"/>
                </a:cubicBezTo>
                <a:cubicBezTo>
                  <a:pt x="3546612" y="2141882"/>
                  <a:pt x="5647082" y="2287656"/>
                  <a:pt x="6361043" y="2007704"/>
                </a:cubicBezTo>
                <a:cubicBezTo>
                  <a:pt x="7075004" y="1727752"/>
                  <a:pt x="6687377" y="513521"/>
                  <a:pt x="7076660" y="178904"/>
                </a:cubicBezTo>
                <a:cubicBezTo>
                  <a:pt x="7465943" y="-155713"/>
                  <a:pt x="8446604" y="115956"/>
                  <a:pt x="8696739" y="0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3EE7DD-B75E-4D3F-B9FB-DDA659445CD5}"/>
              </a:ext>
            </a:extLst>
          </p:cNvPr>
          <p:cNvCxnSpPr/>
          <p:nvPr/>
        </p:nvCxnSpPr>
        <p:spPr>
          <a:xfrm>
            <a:off x="2925417" y="3130826"/>
            <a:ext cx="0" cy="10535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626" name="Picture 2" descr="&lt;b&gt;House Stark&lt;/b&gt;">
            <a:extLst>
              <a:ext uri="{FF2B5EF4-FFF2-40B4-BE49-F238E27FC236}">
                <a16:creationId xmlns:a16="http://schemas.microsoft.com/office/drawing/2014/main" id="{78606524-0331-4FC8-917C-7EE5CD8DB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21" y="2713381"/>
            <a:ext cx="825107" cy="99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EA1F51-4673-4E93-8846-82FAC831A49B}"/>
              </a:ext>
            </a:extLst>
          </p:cNvPr>
          <p:cNvCxnSpPr/>
          <p:nvPr/>
        </p:nvCxnSpPr>
        <p:spPr>
          <a:xfrm>
            <a:off x="9639140" y="2965646"/>
            <a:ext cx="0" cy="10535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D0B9F650-33A0-4339-A1C3-020444047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4243" y="2548201"/>
            <a:ext cx="825106" cy="99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F2CDAC-5183-4747-9409-2D4B278B0919}"/>
              </a:ext>
            </a:extLst>
          </p:cNvPr>
          <p:cNvCxnSpPr/>
          <p:nvPr/>
        </p:nvCxnSpPr>
        <p:spPr>
          <a:xfrm>
            <a:off x="6322784" y="5095933"/>
            <a:ext cx="0" cy="10535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C3E59985-3A91-4852-8E07-90BBF8ADB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7887" y="4678488"/>
            <a:ext cx="825106" cy="99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072918-03BF-41B6-851E-E0878596D6E7}"/>
              </a:ext>
            </a:extLst>
          </p:cNvPr>
          <p:cNvCxnSpPr/>
          <p:nvPr/>
        </p:nvCxnSpPr>
        <p:spPr>
          <a:xfrm>
            <a:off x="3969026" y="3104794"/>
            <a:ext cx="459187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22CED6C-40B3-4BE0-A2AE-EF4B4F94E85B}"/>
              </a:ext>
            </a:extLst>
          </p:cNvPr>
          <p:cNvSpPr/>
          <p:nvPr/>
        </p:nvSpPr>
        <p:spPr>
          <a:xfrm>
            <a:off x="4137992" y="2534478"/>
            <a:ext cx="1182757" cy="435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  <a:endParaRPr lang="en-GB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2A486BE7-77BD-4A94-8742-CF06B90BBA60}"/>
              </a:ext>
            </a:extLst>
          </p:cNvPr>
          <p:cNvSpPr/>
          <p:nvPr/>
        </p:nvSpPr>
        <p:spPr>
          <a:xfrm>
            <a:off x="2691848" y="1279625"/>
            <a:ext cx="2554357" cy="1222513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they receive the message?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E7CCBF-9D87-4C00-85A9-5C7C6101032B}"/>
              </a:ext>
            </a:extLst>
          </p:cNvPr>
          <p:cNvCxnSpPr/>
          <p:nvPr/>
        </p:nvCxnSpPr>
        <p:spPr>
          <a:xfrm>
            <a:off x="3969026" y="3892698"/>
            <a:ext cx="4591878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CFEBFE9-2DFB-4A43-88D5-BFAF42AABAC6}"/>
              </a:ext>
            </a:extLst>
          </p:cNvPr>
          <p:cNvSpPr/>
          <p:nvPr/>
        </p:nvSpPr>
        <p:spPr>
          <a:xfrm>
            <a:off x="6990516" y="3322382"/>
            <a:ext cx="1182757" cy="4353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</a:t>
            </a:r>
            <a:endParaRPr lang="en-GB" dirty="0"/>
          </a:p>
        </p:txBody>
      </p:sp>
      <p:sp>
        <p:nvSpPr>
          <p:cNvPr id="26" name="Thought Bubble: Cloud 25">
            <a:extLst>
              <a:ext uri="{FF2B5EF4-FFF2-40B4-BE49-F238E27FC236}">
                <a16:creationId xmlns:a16="http://schemas.microsoft.com/office/drawing/2014/main" id="{40103E63-8271-4B80-B363-FBE19DE76ED1}"/>
              </a:ext>
            </a:extLst>
          </p:cNvPr>
          <p:cNvSpPr/>
          <p:nvPr/>
        </p:nvSpPr>
        <p:spPr>
          <a:xfrm flipH="1">
            <a:off x="7089594" y="1279625"/>
            <a:ext cx="2554357" cy="1222513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they receive the ACK?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B421DC-819B-4F31-8D2F-2493095FF8C9}"/>
              </a:ext>
            </a:extLst>
          </p:cNvPr>
          <p:cNvSpPr/>
          <p:nvPr/>
        </p:nvSpPr>
        <p:spPr>
          <a:xfrm>
            <a:off x="4440255" y="4058275"/>
            <a:ext cx="3649421" cy="5421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400" dirty="0"/>
              <a:t>No solution exists!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A0EB61-3F04-31B6-E7D4-CEC6D647F14A}"/>
              </a:ext>
            </a:extLst>
          </p:cNvPr>
          <p:cNvSpPr/>
          <p:nvPr/>
        </p:nvSpPr>
        <p:spPr>
          <a:xfrm>
            <a:off x="1524000" y="1334332"/>
            <a:ext cx="9144000" cy="6207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sz="2800" dirty="0"/>
              <a:t>The last party to send a message cannot know if it arrived</a:t>
            </a:r>
          </a:p>
        </p:txBody>
      </p:sp>
    </p:spTree>
    <p:extLst>
      <p:ext uri="{BB962C8B-B14F-4D97-AF65-F5344CB8AC3E}">
        <p14:creationId xmlns:p14="http://schemas.microsoft.com/office/powerpoint/2010/main" val="191635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5" grpId="0" animBg="1"/>
      <p:bldP spid="26" grpId="0" animBg="1"/>
      <p:bldP spid="27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8D67-5DB4-48B5-9938-CB663F06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 of lower layers</a:t>
            </a:r>
            <a:br>
              <a:rPr lang="en-US" dirty="0"/>
            </a:br>
            <a:r>
              <a:rPr lang="en-US" dirty="0"/>
              <a:t>The network layer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8E2A-220D-49E7-B578-BC6BDDFF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5677"/>
            <a:ext cx="11960352" cy="4610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Transmits packets across the network from a source host to a destination </a:t>
            </a:r>
            <a:r>
              <a:rPr lang="en-US" sz="3600" b="1" i="1" dirty="0"/>
              <a:t>host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Provides </a:t>
            </a:r>
            <a:r>
              <a:rPr lang="en-US" sz="3600" b="1" i="1" dirty="0"/>
              <a:t>congestion control </a:t>
            </a:r>
            <a:r>
              <a:rPr lang="en-US" sz="3600" dirty="0"/>
              <a:t>together with the transport layer</a:t>
            </a:r>
            <a:endParaRPr lang="en-GB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348A4-F952-435B-A8E3-D7E9140D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16DB5-875B-4EA8-93DC-7EB3B84B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5</a:t>
            </a:fld>
            <a:endParaRPr lang="LID4096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91CFA9-4107-4B19-B4A9-04D9BF5B1523}"/>
              </a:ext>
            </a:extLst>
          </p:cNvPr>
          <p:cNvCxnSpPr>
            <a:cxnSpLocks/>
          </p:cNvCxnSpPr>
          <p:nvPr/>
        </p:nvCxnSpPr>
        <p:spPr>
          <a:xfrm>
            <a:off x="3374748" y="4810539"/>
            <a:ext cx="1191899" cy="84482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434CFA-9C77-4405-9D03-B45A4E6E9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85" y="4301103"/>
            <a:ext cx="803703" cy="103874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908BCB-CCBE-4066-B911-C99A631C6312}"/>
              </a:ext>
            </a:extLst>
          </p:cNvPr>
          <p:cNvCxnSpPr>
            <a:cxnSpLocks/>
          </p:cNvCxnSpPr>
          <p:nvPr/>
        </p:nvCxnSpPr>
        <p:spPr>
          <a:xfrm flipH="1">
            <a:off x="4566646" y="4133409"/>
            <a:ext cx="1064760" cy="152195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49A558-B725-43A8-92AD-A61907B1A925}"/>
              </a:ext>
            </a:extLst>
          </p:cNvPr>
          <p:cNvCxnSpPr>
            <a:cxnSpLocks/>
          </p:cNvCxnSpPr>
          <p:nvPr/>
        </p:nvCxnSpPr>
        <p:spPr>
          <a:xfrm>
            <a:off x="5631406" y="4116780"/>
            <a:ext cx="1148330" cy="161809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486AC7-1CE5-49E5-A3C1-E1ADA11FF8E0}"/>
              </a:ext>
            </a:extLst>
          </p:cNvPr>
          <p:cNvCxnSpPr>
            <a:cxnSpLocks/>
          </p:cNvCxnSpPr>
          <p:nvPr/>
        </p:nvCxnSpPr>
        <p:spPr>
          <a:xfrm flipV="1">
            <a:off x="4470752" y="5655366"/>
            <a:ext cx="2308984" cy="979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50B816-A345-4718-B36C-1BBD6F67AE5E}"/>
              </a:ext>
            </a:extLst>
          </p:cNvPr>
          <p:cNvCxnSpPr>
            <a:cxnSpLocks/>
          </p:cNvCxnSpPr>
          <p:nvPr/>
        </p:nvCxnSpPr>
        <p:spPr>
          <a:xfrm flipH="1">
            <a:off x="6711074" y="4063687"/>
            <a:ext cx="876260" cy="16083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2A2DDD-C146-4F20-AE42-11FAE62FFB8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567614" y="4063687"/>
            <a:ext cx="1041184" cy="75679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9B4DD86-B7AF-4056-AF5C-5D715FE78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99" y="4301103"/>
            <a:ext cx="803703" cy="10387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58487-1B9A-4114-9F41-AFACD4F4B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59" y="3559445"/>
            <a:ext cx="789231" cy="7927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2AA014-1143-4EDB-A69E-C40AF85DD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032" y="5097376"/>
            <a:ext cx="789231" cy="7927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A582C6-DBE6-400A-B1B0-C26376225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460" y="5097376"/>
            <a:ext cx="789231" cy="7927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E6E5E1-9A7C-46CF-B406-21CA33FE3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720" y="3508350"/>
            <a:ext cx="789231" cy="79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2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1E61-1B5B-EA26-1862-BCEF2CED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Roadmap: 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C179-98CE-4CB9-A27B-4C563FE3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NL" sz="3600" dirty="0"/>
              <a:t>Transport layer responsibilities and challenges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/>
              <a:t>Connection establishment and release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/>
              <a:t>Revisiting reliable delivery and flow control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/>
              <a:t>Congestion control and bandwidth allocation</a:t>
            </a:r>
          </a:p>
          <a:p>
            <a:pPr marL="742950" indent="-742950">
              <a:buFont typeface="+mj-lt"/>
              <a:buAutoNum type="arabicPeriod"/>
            </a:pPr>
            <a:r>
              <a:rPr lang="en-NL" sz="3600" dirty="0"/>
              <a:t>TCP and UDP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71093-7D10-522C-7020-A5C2DA8D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625AF-4419-ADC1-8B27-44629FD1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323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6425-3C2A-4081-A3A1-B0AF9126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transport layer</a:t>
            </a:r>
            <a:br>
              <a:rPr lang="en-US" dirty="0"/>
            </a:br>
            <a:r>
              <a:rPr lang="en-US" dirty="0"/>
              <a:t>Provided services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67566-3889-4F28-8EB5-B7C8F6EBF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80686"/>
            <a:ext cx="11960352" cy="471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Provides a </a:t>
            </a:r>
            <a:r>
              <a:rPr lang="en-US" sz="3600" b="1" i="1" dirty="0"/>
              <a:t>reliable </a:t>
            </a:r>
            <a:r>
              <a:rPr lang="en-US" sz="3600" dirty="0"/>
              <a:t>data stream over an </a:t>
            </a:r>
            <a:r>
              <a:rPr lang="en-US" sz="3600" b="1" i="1" dirty="0"/>
              <a:t>unreliable</a:t>
            </a:r>
            <a:r>
              <a:rPr lang="en-US" sz="3600" dirty="0"/>
              <a:t> network. </a:t>
            </a:r>
          </a:p>
          <a:p>
            <a:pPr marL="0" indent="0">
              <a:buNone/>
            </a:pPr>
            <a:r>
              <a:rPr lang="en-US" sz="3600" dirty="0"/>
              <a:t>Provides communication between </a:t>
            </a:r>
            <a:r>
              <a:rPr lang="en-US" sz="3600" b="1" i="1" dirty="0"/>
              <a:t>processes</a:t>
            </a:r>
            <a:r>
              <a:rPr lang="en-US" sz="3600" dirty="0"/>
              <a:t>.</a:t>
            </a:r>
            <a:endParaRPr lang="en-GB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74CBB-587E-4BAE-83E4-E17CB5ED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5311B-C91D-4EEE-A26D-772AE317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7</a:t>
            </a:fld>
            <a:endParaRPr lang="LID409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D32EE60-6FDC-4EAD-8B27-2AE178276A18}"/>
              </a:ext>
            </a:extLst>
          </p:cNvPr>
          <p:cNvCxnSpPr>
            <a:cxnSpLocks/>
          </p:cNvCxnSpPr>
          <p:nvPr/>
        </p:nvCxnSpPr>
        <p:spPr>
          <a:xfrm>
            <a:off x="3374748" y="4810539"/>
            <a:ext cx="1191899" cy="84482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EA4F4990-3DAA-45CD-A388-5E037CB9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85" y="4301103"/>
            <a:ext cx="803703" cy="103874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EC33C1C-CE03-4B9F-A980-B6CC0515C151}"/>
              </a:ext>
            </a:extLst>
          </p:cNvPr>
          <p:cNvCxnSpPr>
            <a:cxnSpLocks/>
          </p:cNvCxnSpPr>
          <p:nvPr/>
        </p:nvCxnSpPr>
        <p:spPr>
          <a:xfrm flipH="1">
            <a:off x="4566646" y="4133409"/>
            <a:ext cx="1064760" cy="152195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3EB5DC-7A0B-4FE5-B763-58B961860104}"/>
              </a:ext>
            </a:extLst>
          </p:cNvPr>
          <p:cNvCxnSpPr>
            <a:cxnSpLocks/>
          </p:cNvCxnSpPr>
          <p:nvPr/>
        </p:nvCxnSpPr>
        <p:spPr>
          <a:xfrm>
            <a:off x="5631406" y="4116780"/>
            <a:ext cx="1148330" cy="161809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269BE7-E3A0-4799-832D-DDA3F151EF3C}"/>
              </a:ext>
            </a:extLst>
          </p:cNvPr>
          <p:cNvCxnSpPr>
            <a:cxnSpLocks/>
          </p:cNvCxnSpPr>
          <p:nvPr/>
        </p:nvCxnSpPr>
        <p:spPr>
          <a:xfrm flipV="1">
            <a:off x="4470752" y="5655366"/>
            <a:ext cx="2308984" cy="979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28EC64-CC22-45D8-B9AB-ADC7FE57BEB9}"/>
              </a:ext>
            </a:extLst>
          </p:cNvPr>
          <p:cNvCxnSpPr>
            <a:cxnSpLocks/>
          </p:cNvCxnSpPr>
          <p:nvPr/>
        </p:nvCxnSpPr>
        <p:spPr>
          <a:xfrm flipH="1">
            <a:off x="6711074" y="4063687"/>
            <a:ext cx="876260" cy="16083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E7228A-86AE-43CB-B5D8-7C13714CA1A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567614" y="4063687"/>
            <a:ext cx="1041184" cy="75679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57FB56ED-3ADC-438C-BD4A-362FD9750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799" y="4301103"/>
            <a:ext cx="803703" cy="103874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FBE9C88-DC0D-477E-BB07-B03A892D6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59" y="3559445"/>
            <a:ext cx="789231" cy="79275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5B2D064-746A-4EDE-BDC5-2920CA021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032" y="5097376"/>
            <a:ext cx="789231" cy="79275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F9AD3C0-D484-4BBF-8EB6-8761FB7E1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460" y="5097376"/>
            <a:ext cx="789231" cy="79275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36DDF4E-4264-4353-8935-B7A83FC81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720" y="3508350"/>
            <a:ext cx="789231" cy="79275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D1828-9C53-4BB4-B9A5-0FC9EA29E653}"/>
              </a:ext>
            </a:extLst>
          </p:cNvPr>
          <p:cNvSpPr/>
          <p:nvPr/>
        </p:nvSpPr>
        <p:spPr>
          <a:xfrm>
            <a:off x="3844787" y="3442552"/>
            <a:ext cx="4502426" cy="26586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17E085-6441-45D3-9EB8-28E9BF4B49FE}"/>
              </a:ext>
            </a:extLst>
          </p:cNvPr>
          <p:cNvSpPr/>
          <p:nvPr/>
        </p:nvSpPr>
        <p:spPr>
          <a:xfrm>
            <a:off x="6665527" y="211819"/>
            <a:ext cx="3886543" cy="7766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sz="2800" dirty="0"/>
              <a:t>Runs only on the host and destination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B3673A-899E-4CAA-A2AC-23C830C5666B}"/>
              </a:ext>
            </a:extLst>
          </p:cNvPr>
          <p:cNvSpPr/>
          <p:nvPr/>
        </p:nvSpPr>
        <p:spPr>
          <a:xfrm>
            <a:off x="1012136" y="3253682"/>
            <a:ext cx="10167731" cy="5452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800" dirty="0"/>
              <a:t>Q: Does this resemble a layer we have seen?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0388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0D857F73-4C00-4B42-82F5-E34B820FD7C5}"/>
              </a:ext>
            </a:extLst>
          </p:cNvPr>
          <p:cNvSpPr/>
          <p:nvPr/>
        </p:nvSpPr>
        <p:spPr>
          <a:xfrm>
            <a:off x="5880847" y="2243701"/>
            <a:ext cx="6311152" cy="4068199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Outside</a:t>
            </a:r>
            <a:endParaRPr lang="LID4096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CC87830-0323-4DB4-BB83-6B9367F66624}"/>
              </a:ext>
            </a:extLst>
          </p:cNvPr>
          <p:cNvSpPr/>
          <p:nvPr/>
        </p:nvSpPr>
        <p:spPr>
          <a:xfrm>
            <a:off x="1" y="2243701"/>
            <a:ext cx="5880848" cy="4068199"/>
          </a:xfrm>
          <a:prstGeom prst="rect">
            <a:avLst/>
          </a:prstGeom>
          <a:solidFill>
            <a:schemeClr val="accent6">
              <a:alpha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Home</a:t>
            </a:r>
            <a:endParaRPr lang="LID4096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C198B-4AF2-4969-B524-8310F060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Transport layer only present at source and destination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73BE9-08BC-4362-813D-2D926B67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30C0B-8668-472A-AA5A-B6987A9E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8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289DA-84DF-410E-ABF4-1490BC0E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12" y="2691412"/>
            <a:ext cx="829203" cy="1071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9F550A-D494-439B-A223-8B8A327D3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834" y="2692801"/>
            <a:ext cx="829203" cy="10717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954301-9643-418E-B01A-3EFE5C9B466E}"/>
              </a:ext>
            </a:extLst>
          </p:cNvPr>
          <p:cNvSpPr/>
          <p:nvPr/>
        </p:nvSpPr>
        <p:spPr>
          <a:xfrm>
            <a:off x="5194572" y="4367134"/>
            <a:ext cx="1802857" cy="17578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Router</a:t>
            </a:r>
            <a:endParaRPr lang="LID4096" dirty="0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B4ACF8C8-F85C-44AB-879E-BA382DBA5C2C}"/>
              </a:ext>
            </a:extLst>
          </p:cNvPr>
          <p:cNvSpPr/>
          <p:nvPr/>
        </p:nvSpPr>
        <p:spPr>
          <a:xfrm rot="5400000">
            <a:off x="2244090" y="2519186"/>
            <a:ext cx="1936378" cy="499332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5F6A63ED-45AF-4984-BE84-A17EEDCB14E0}"/>
              </a:ext>
            </a:extLst>
          </p:cNvPr>
          <p:cNvSpPr/>
          <p:nvPr/>
        </p:nvSpPr>
        <p:spPr>
          <a:xfrm rot="5400000">
            <a:off x="8042011" y="2488707"/>
            <a:ext cx="1936378" cy="5054284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B145D4-E8C0-459F-8586-1B6FDDA58D54}"/>
              </a:ext>
            </a:extLst>
          </p:cNvPr>
          <p:cNvSpPr/>
          <p:nvPr/>
        </p:nvSpPr>
        <p:spPr>
          <a:xfrm>
            <a:off x="412959" y="5563875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479E6B-54F5-4167-9D66-A5BE2AA48A21}"/>
              </a:ext>
            </a:extLst>
          </p:cNvPr>
          <p:cNvSpPr/>
          <p:nvPr/>
        </p:nvSpPr>
        <p:spPr>
          <a:xfrm>
            <a:off x="412959" y="5164713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4152B-1034-462A-85E4-97EB1C5CE4DF}"/>
              </a:ext>
            </a:extLst>
          </p:cNvPr>
          <p:cNvSpPr/>
          <p:nvPr/>
        </p:nvSpPr>
        <p:spPr>
          <a:xfrm>
            <a:off x="412959" y="4765551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BA0F-3B54-40DC-BCCB-3BF7836470EC}"/>
              </a:ext>
            </a:extLst>
          </p:cNvPr>
          <p:cNvSpPr/>
          <p:nvPr/>
        </p:nvSpPr>
        <p:spPr>
          <a:xfrm>
            <a:off x="412959" y="4367134"/>
            <a:ext cx="582706" cy="3316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</a:t>
            </a:r>
            <a:endParaRPr lang="LID4096" b="1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697179-1237-49E0-9E43-18C358512B96}"/>
              </a:ext>
            </a:extLst>
          </p:cNvPr>
          <p:cNvSpPr/>
          <p:nvPr/>
        </p:nvSpPr>
        <p:spPr>
          <a:xfrm>
            <a:off x="412959" y="3967972"/>
            <a:ext cx="582706" cy="3316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A</a:t>
            </a:r>
            <a:endParaRPr lang="LID4096" b="1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0D255-F0EB-4443-8197-D69DE9BC9B38}"/>
              </a:ext>
            </a:extLst>
          </p:cNvPr>
          <p:cNvSpPr/>
          <p:nvPr/>
        </p:nvSpPr>
        <p:spPr>
          <a:xfrm>
            <a:off x="5417588" y="5556970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LID4096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A25D57-A4AE-4ED6-9344-E74011F7136D}"/>
              </a:ext>
            </a:extLst>
          </p:cNvPr>
          <p:cNvSpPr/>
          <p:nvPr/>
        </p:nvSpPr>
        <p:spPr>
          <a:xfrm>
            <a:off x="5417588" y="5157808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5F8413-C70F-4365-B4D5-30CFF741F6F8}"/>
              </a:ext>
            </a:extLst>
          </p:cNvPr>
          <p:cNvSpPr/>
          <p:nvPr/>
        </p:nvSpPr>
        <p:spPr>
          <a:xfrm>
            <a:off x="6190358" y="5556970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LID4096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434B68-6CC6-4068-A203-67813CBE7E50}"/>
              </a:ext>
            </a:extLst>
          </p:cNvPr>
          <p:cNvSpPr/>
          <p:nvPr/>
        </p:nvSpPr>
        <p:spPr>
          <a:xfrm>
            <a:off x="6190358" y="5157808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LID4096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C066DB-53AF-4354-A100-65BA7C1275E9}"/>
              </a:ext>
            </a:extLst>
          </p:cNvPr>
          <p:cNvSpPr/>
          <p:nvPr/>
        </p:nvSpPr>
        <p:spPr>
          <a:xfrm>
            <a:off x="11233863" y="5565264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LID4096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170BFC-4666-49A9-820D-90DE4BDBC7E7}"/>
              </a:ext>
            </a:extLst>
          </p:cNvPr>
          <p:cNvSpPr/>
          <p:nvPr/>
        </p:nvSpPr>
        <p:spPr>
          <a:xfrm>
            <a:off x="11233863" y="5166102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E0FEA5-0085-4FE2-ACC8-6389651FD4AB}"/>
              </a:ext>
            </a:extLst>
          </p:cNvPr>
          <p:cNvSpPr/>
          <p:nvPr/>
        </p:nvSpPr>
        <p:spPr>
          <a:xfrm>
            <a:off x="11233863" y="4766940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LID4096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99AF0B-4C3C-4DAB-A39F-50FD44FEC9B7}"/>
              </a:ext>
            </a:extLst>
          </p:cNvPr>
          <p:cNvSpPr/>
          <p:nvPr/>
        </p:nvSpPr>
        <p:spPr>
          <a:xfrm>
            <a:off x="11233863" y="4368523"/>
            <a:ext cx="582706" cy="3316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T</a:t>
            </a:r>
            <a:endParaRPr lang="LID4096" b="1" i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51C546-93F1-4B0F-A368-1C1F91C8AFB6}"/>
              </a:ext>
            </a:extLst>
          </p:cNvPr>
          <p:cNvSpPr/>
          <p:nvPr/>
        </p:nvSpPr>
        <p:spPr>
          <a:xfrm>
            <a:off x="11233863" y="3969361"/>
            <a:ext cx="582706" cy="3316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A</a:t>
            </a:r>
            <a:endParaRPr lang="LID4096" b="1" i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5099D7-D618-4489-93B8-C1C24F38721F}"/>
              </a:ext>
            </a:extLst>
          </p:cNvPr>
          <p:cNvCxnSpPr>
            <a:cxnSpLocks/>
          </p:cNvCxnSpPr>
          <p:nvPr/>
        </p:nvCxnSpPr>
        <p:spPr>
          <a:xfrm>
            <a:off x="5708940" y="4922302"/>
            <a:ext cx="7741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CFB544-13A8-4FEE-B499-8F4ABA9D4AD0}"/>
              </a:ext>
            </a:extLst>
          </p:cNvPr>
          <p:cNvSpPr/>
          <p:nvPr/>
        </p:nvSpPr>
        <p:spPr>
          <a:xfrm>
            <a:off x="5561437" y="4387742"/>
            <a:ext cx="210606" cy="523329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7A919C5-28DA-4C0B-844D-369537E847BE}"/>
              </a:ext>
            </a:extLst>
          </p:cNvPr>
          <p:cNvSpPr/>
          <p:nvPr/>
        </p:nvSpPr>
        <p:spPr>
          <a:xfrm>
            <a:off x="6428982" y="4402838"/>
            <a:ext cx="210606" cy="523329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B66100-C110-4F81-9967-D92A727CCA0D}"/>
              </a:ext>
            </a:extLst>
          </p:cNvPr>
          <p:cNvSpPr/>
          <p:nvPr/>
        </p:nvSpPr>
        <p:spPr>
          <a:xfrm>
            <a:off x="5417588" y="4758646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LID4096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A41B65-2AE2-4FAF-B776-6B3E20DECFDC}"/>
              </a:ext>
            </a:extLst>
          </p:cNvPr>
          <p:cNvSpPr/>
          <p:nvPr/>
        </p:nvSpPr>
        <p:spPr>
          <a:xfrm>
            <a:off x="6190358" y="4758646"/>
            <a:ext cx="582706" cy="3316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LID4096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5D3562E-088C-4693-8ED4-6965B1283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57" y="3507520"/>
            <a:ext cx="973886" cy="97823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0E8E9F-F5F2-4841-A38C-0804DAFE4588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1973823" y="4295872"/>
            <a:ext cx="0" cy="153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8FF5E13-8DD9-49B3-BCAA-E79F28DB9475}"/>
                  </a:ext>
                </a:extLst>
              </p:cNvPr>
              <p:cNvSpPr/>
              <p:nvPr/>
            </p:nvSpPr>
            <p:spPr>
              <a:xfrm>
                <a:off x="1781720" y="3964177"/>
                <a:ext cx="384206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8FF5E13-8DD9-49B3-BCAA-E79F28DB9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720" y="3964177"/>
                <a:ext cx="384206" cy="331694"/>
              </a:xfrm>
              <a:prstGeom prst="rect">
                <a:avLst/>
              </a:prstGeom>
              <a:blipFill>
                <a:blip r:embed="rId5"/>
                <a:stretch>
                  <a:fillRect l="-303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4571A1BB-6ECF-40FA-9ECE-24E0FB891009}"/>
              </a:ext>
            </a:extLst>
          </p:cNvPr>
          <p:cNvGrpSpPr/>
          <p:nvPr/>
        </p:nvGrpSpPr>
        <p:grpSpPr>
          <a:xfrm>
            <a:off x="1589618" y="4370929"/>
            <a:ext cx="576309" cy="332444"/>
            <a:chOff x="1488900" y="4370929"/>
            <a:chExt cx="576309" cy="33244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36BCC95-6C61-4C69-A01D-4803258252B5}"/>
                </a:ext>
              </a:extLst>
            </p:cNvPr>
            <p:cNvSpPr/>
            <p:nvPr/>
          </p:nvSpPr>
          <p:spPr>
            <a:xfrm>
              <a:off x="1488900" y="4371679"/>
              <a:ext cx="192101" cy="331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432F7E41-F7F7-4748-9977-58CC6E6A5F68}"/>
                    </a:ext>
                  </a:extLst>
                </p:cNvPr>
                <p:cNvSpPr/>
                <p:nvPr/>
              </p:nvSpPr>
              <p:spPr>
                <a:xfrm>
                  <a:off x="1681003" y="4370929"/>
                  <a:ext cx="384206" cy="331694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432F7E41-F7F7-4748-9977-58CC6E6A5F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003" y="4370929"/>
                  <a:ext cx="384206" cy="331694"/>
                </a:xfrm>
                <a:prstGeom prst="rect">
                  <a:avLst/>
                </a:prstGeom>
                <a:blipFill>
                  <a:blip r:embed="rId6"/>
                  <a:stretch>
                    <a:fillRect l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018EEFE-3538-45FC-B5A5-3393FEA8497E}"/>
              </a:ext>
            </a:extLst>
          </p:cNvPr>
          <p:cNvGrpSpPr/>
          <p:nvPr/>
        </p:nvGrpSpPr>
        <p:grpSpPr>
          <a:xfrm>
            <a:off x="1395470" y="4769015"/>
            <a:ext cx="770457" cy="331694"/>
            <a:chOff x="1294752" y="4770165"/>
            <a:chExt cx="770457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95AD8F6-07A8-4EBA-8740-1D1154636B81}"/>
                    </a:ext>
                  </a:extLst>
                </p:cNvPr>
                <p:cNvSpPr/>
                <p:nvPr/>
              </p:nvSpPr>
              <p:spPr>
                <a:xfrm>
                  <a:off x="1681003" y="4770165"/>
                  <a:ext cx="384206" cy="331694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95AD8F6-07A8-4EBA-8740-1D1154636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003" y="4770165"/>
                  <a:ext cx="384206" cy="331694"/>
                </a:xfrm>
                <a:prstGeom prst="rect">
                  <a:avLst/>
                </a:prstGeom>
                <a:blipFill>
                  <a:blip r:embed="rId7"/>
                  <a:stretch>
                    <a:fillRect l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E12ADBD-AA0A-4773-AB18-1DB727CAF8D4}"/>
                </a:ext>
              </a:extLst>
            </p:cNvPr>
            <p:cNvSpPr/>
            <p:nvPr/>
          </p:nvSpPr>
          <p:spPr>
            <a:xfrm>
              <a:off x="1490510" y="4770165"/>
              <a:ext cx="192101" cy="331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E38820A-D665-4B62-91D3-CF3CF1972BF1}"/>
                </a:ext>
              </a:extLst>
            </p:cNvPr>
            <p:cNvSpPr/>
            <p:nvPr/>
          </p:nvSpPr>
          <p:spPr>
            <a:xfrm>
              <a:off x="1294752" y="4770165"/>
              <a:ext cx="192101" cy="331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91572F9-121E-4343-A4FB-35BA5966C720}"/>
              </a:ext>
            </a:extLst>
          </p:cNvPr>
          <p:cNvGrpSpPr/>
          <p:nvPr/>
        </p:nvGrpSpPr>
        <p:grpSpPr>
          <a:xfrm>
            <a:off x="1201012" y="5167358"/>
            <a:ext cx="1156345" cy="332730"/>
            <a:chOff x="1100294" y="5168508"/>
            <a:chExt cx="1156345" cy="332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6150A0C7-3E3E-4A6E-AA0D-232E8D8A9088}"/>
                    </a:ext>
                  </a:extLst>
                </p:cNvPr>
                <p:cNvSpPr/>
                <p:nvPr/>
              </p:nvSpPr>
              <p:spPr>
                <a:xfrm>
                  <a:off x="1681003" y="5169544"/>
                  <a:ext cx="384206" cy="331694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6150A0C7-3E3E-4A6E-AA0D-232E8D8A90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003" y="5169544"/>
                  <a:ext cx="384206" cy="331694"/>
                </a:xfrm>
                <a:prstGeom prst="rect">
                  <a:avLst/>
                </a:prstGeom>
                <a:blipFill>
                  <a:blip r:embed="rId8"/>
                  <a:stretch>
                    <a:fillRect l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D7FD487-1043-45CB-9C1E-D73E265D1798}"/>
                </a:ext>
              </a:extLst>
            </p:cNvPr>
            <p:cNvSpPr/>
            <p:nvPr/>
          </p:nvSpPr>
          <p:spPr>
            <a:xfrm>
              <a:off x="1484498" y="5169544"/>
              <a:ext cx="192101" cy="331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007CF06-33DD-4D84-9D5A-CEDC60C1A8D9}"/>
                </a:ext>
              </a:extLst>
            </p:cNvPr>
            <p:cNvSpPr/>
            <p:nvPr/>
          </p:nvSpPr>
          <p:spPr>
            <a:xfrm>
              <a:off x="1288740" y="5169544"/>
              <a:ext cx="192101" cy="331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E9A63DE-52C1-4735-AD17-E28D10C30864}"/>
                </a:ext>
              </a:extLst>
            </p:cNvPr>
            <p:cNvSpPr/>
            <p:nvPr/>
          </p:nvSpPr>
          <p:spPr>
            <a:xfrm>
              <a:off x="1100294" y="5169544"/>
              <a:ext cx="192101" cy="331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A001F4-9B71-43A8-B7C1-FDEFAD66070D}"/>
                </a:ext>
              </a:extLst>
            </p:cNvPr>
            <p:cNvSpPr/>
            <p:nvPr/>
          </p:nvSpPr>
          <p:spPr>
            <a:xfrm>
              <a:off x="2064538" y="5168508"/>
              <a:ext cx="192101" cy="331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DFADECA-8559-4DD1-B22A-B59FFF2F530B}"/>
              </a:ext>
            </a:extLst>
          </p:cNvPr>
          <p:cNvCxnSpPr>
            <a:cxnSpLocks/>
          </p:cNvCxnSpPr>
          <p:nvPr/>
        </p:nvCxnSpPr>
        <p:spPr>
          <a:xfrm>
            <a:off x="4753238" y="4295872"/>
            <a:ext cx="0" cy="153002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85A1BEC-4818-4BE9-B7CD-6C354984DDB6}"/>
              </a:ext>
            </a:extLst>
          </p:cNvPr>
          <p:cNvGrpSpPr/>
          <p:nvPr/>
        </p:nvGrpSpPr>
        <p:grpSpPr>
          <a:xfrm>
            <a:off x="4174885" y="4769015"/>
            <a:ext cx="770457" cy="331694"/>
            <a:chOff x="2650884" y="4770165"/>
            <a:chExt cx="770457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CF6D9186-A7FA-403F-9CE3-E57309A3D9DC}"/>
                    </a:ext>
                  </a:extLst>
                </p:cNvPr>
                <p:cNvSpPr/>
                <p:nvPr/>
              </p:nvSpPr>
              <p:spPr>
                <a:xfrm>
                  <a:off x="3037135" y="4770165"/>
                  <a:ext cx="384206" cy="331694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CF6D9186-A7FA-403F-9CE3-E57309A3D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7135" y="4770165"/>
                  <a:ext cx="384206" cy="331694"/>
                </a:xfrm>
                <a:prstGeom prst="rect">
                  <a:avLst/>
                </a:prstGeom>
                <a:blipFill>
                  <a:blip r:embed="rId9"/>
                  <a:stretch>
                    <a:fillRect l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F95D5A3-7047-41E9-AEB0-3DD20989209C}"/>
                </a:ext>
              </a:extLst>
            </p:cNvPr>
            <p:cNvSpPr/>
            <p:nvPr/>
          </p:nvSpPr>
          <p:spPr>
            <a:xfrm>
              <a:off x="2846642" y="4770165"/>
              <a:ext cx="192101" cy="331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2925F74-978C-43BE-A993-09E61E5DEF9A}"/>
                </a:ext>
              </a:extLst>
            </p:cNvPr>
            <p:cNvSpPr/>
            <p:nvPr/>
          </p:nvSpPr>
          <p:spPr>
            <a:xfrm>
              <a:off x="2650884" y="4770165"/>
              <a:ext cx="192101" cy="331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1A5C651-D422-46AB-BD8F-5AFB18C587DB}"/>
              </a:ext>
            </a:extLst>
          </p:cNvPr>
          <p:cNvGrpSpPr/>
          <p:nvPr/>
        </p:nvGrpSpPr>
        <p:grpSpPr>
          <a:xfrm>
            <a:off x="3980427" y="5167358"/>
            <a:ext cx="1156345" cy="332730"/>
            <a:chOff x="2456426" y="5168508"/>
            <a:chExt cx="1156345" cy="332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00910FFB-2AE7-482F-BCF5-D0583072E209}"/>
                    </a:ext>
                  </a:extLst>
                </p:cNvPr>
                <p:cNvSpPr/>
                <p:nvPr/>
              </p:nvSpPr>
              <p:spPr>
                <a:xfrm>
                  <a:off x="3037135" y="5169544"/>
                  <a:ext cx="384206" cy="331694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00910FFB-2AE7-482F-BCF5-D0583072E2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7135" y="5169544"/>
                  <a:ext cx="384206" cy="331694"/>
                </a:xfrm>
                <a:prstGeom prst="rect">
                  <a:avLst/>
                </a:prstGeom>
                <a:blipFill>
                  <a:blip r:embed="rId10"/>
                  <a:stretch>
                    <a:fillRect l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7377FD6-61E6-4CDD-A42A-74B0E0AC5F44}"/>
                </a:ext>
              </a:extLst>
            </p:cNvPr>
            <p:cNvSpPr/>
            <p:nvPr/>
          </p:nvSpPr>
          <p:spPr>
            <a:xfrm>
              <a:off x="2840630" y="5169544"/>
              <a:ext cx="192101" cy="331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23E1D98-86ED-4722-8F93-46E1BF553031}"/>
                </a:ext>
              </a:extLst>
            </p:cNvPr>
            <p:cNvSpPr/>
            <p:nvPr/>
          </p:nvSpPr>
          <p:spPr>
            <a:xfrm>
              <a:off x="2644872" y="5169544"/>
              <a:ext cx="192101" cy="331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B7423-5F41-41C1-8D90-E31D982E59DD}"/>
                </a:ext>
              </a:extLst>
            </p:cNvPr>
            <p:cNvSpPr/>
            <p:nvPr/>
          </p:nvSpPr>
          <p:spPr>
            <a:xfrm>
              <a:off x="2456426" y="5169544"/>
              <a:ext cx="192101" cy="331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2D3CEC7-D270-4856-9B56-2CBD18F9AA0D}"/>
                </a:ext>
              </a:extLst>
            </p:cNvPr>
            <p:cNvSpPr/>
            <p:nvPr/>
          </p:nvSpPr>
          <p:spPr>
            <a:xfrm>
              <a:off x="3420670" y="5168508"/>
              <a:ext cx="192101" cy="331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AE2E4FB-556D-42D1-AC31-BF38F786F845}"/>
              </a:ext>
            </a:extLst>
          </p:cNvPr>
          <p:cNvCxnSpPr>
            <a:cxnSpLocks/>
          </p:cNvCxnSpPr>
          <p:nvPr/>
        </p:nvCxnSpPr>
        <p:spPr>
          <a:xfrm>
            <a:off x="7865412" y="4288074"/>
            <a:ext cx="0" cy="153002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70491FF-7772-46E5-85C1-6BC30A3291E3}"/>
              </a:ext>
            </a:extLst>
          </p:cNvPr>
          <p:cNvGrpSpPr/>
          <p:nvPr/>
        </p:nvGrpSpPr>
        <p:grpSpPr>
          <a:xfrm>
            <a:off x="7287059" y="4769015"/>
            <a:ext cx="770457" cy="331694"/>
            <a:chOff x="5763058" y="4762367"/>
            <a:chExt cx="770457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34F3A99-3DC6-4EE2-8E42-404E10612CDB}"/>
                    </a:ext>
                  </a:extLst>
                </p:cNvPr>
                <p:cNvSpPr/>
                <p:nvPr/>
              </p:nvSpPr>
              <p:spPr>
                <a:xfrm>
                  <a:off x="6149309" y="4762367"/>
                  <a:ext cx="384206" cy="331694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34F3A99-3DC6-4EE2-8E42-404E10612C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309" y="4762367"/>
                  <a:ext cx="384206" cy="331694"/>
                </a:xfrm>
                <a:prstGeom prst="rect">
                  <a:avLst/>
                </a:prstGeom>
                <a:blipFill>
                  <a:blip r:embed="rId11"/>
                  <a:stretch>
                    <a:fillRect l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9F54B05-42A2-4288-B484-3A7C75D0E84D}"/>
                </a:ext>
              </a:extLst>
            </p:cNvPr>
            <p:cNvSpPr/>
            <p:nvPr/>
          </p:nvSpPr>
          <p:spPr>
            <a:xfrm>
              <a:off x="5958816" y="4762367"/>
              <a:ext cx="192101" cy="331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0D5FA94-C0D9-448F-A334-CA004E3C2B88}"/>
                </a:ext>
              </a:extLst>
            </p:cNvPr>
            <p:cNvSpPr/>
            <p:nvPr/>
          </p:nvSpPr>
          <p:spPr>
            <a:xfrm>
              <a:off x="5763058" y="4762367"/>
              <a:ext cx="192101" cy="33169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6A5BD6B-8F0C-4F26-A4BD-88D1DE3D6CB5}"/>
              </a:ext>
            </a:extLst>
          </p:cNvPr>
          <p:cNvGrpSpPr/>
          <p:nvPr/>
        </p:nvGrpSpPr>
        <p:grpSpPr>
          <a:xfrm>
            <a:off x="7092601" y="5167358"/>
            <a:ext cx="1156345" cy="332730"/>
            <a:chOff x="5568600" y="5160710"/>
            <a:chExt cx="1156345" cy="332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6D8D489-75B6-495F-AE02-1F9E87754B9B}"/>
                    </a:ext>
                  </a:extLst>
                </p:cNvPr>
                <p:cNvSpPr/>
                <p:nvPr/>
              </p:nvSpPr>
              <p:spPr>
                <a:xfrm>
                  <a:off x="6149309" y="5161746"/>
                  <a:ext cx="384206" cy="331694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6D8D489-75B6-495F-AE02-1F9E87754B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9309" y="5161746"/>
                  <a:ext cx="384206" cy="331694"/>
                </a:xfrm>
                <a:prstGeom prst="rect">
                  <a:avLst/>
                </a:prstGeom>
                <a:blipFill>
                  <a:blip r:embed="rId12"/>
                  <a:stretch>
                    <a:fillRect l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A61835E-18D7-4E72-8480-C8CF5766341B}"/>
                </a:ext>
              </a:extLst>
            </p:cNvPr>
            <p:cNvSpPr/>
            <p:nvPr/>
          </p:nvSpPr>
          <p:spPr>
            <a:xfrm>
              <a:off x="5952804" y="5161746"/>
              <a:ext cx="192101" cy="331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9BD0800-BFA0-419E-82E2-335B4BAAFFEF}"/>
                </a:ext>
              </a:extLst>
            </p:cNvPr>
            <p:cNvSpPr/>
            <p:nvPr/>
          </p:nvSpPr>
          <p:spPr>
            <a:xfrm>
              <a:off x="5757046" y="5161746"/>
              <a:ext cx="192101" cy="331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65B3E38-57A6-4611-A14F-1443007BB1D0}"/>
                </a:ext>
              </a:extLst>
            </p:cNvPr>
            <p:cNvSpPr/>
            <p:nvPr/>
          </p:nvSpPr>
          <p:spPr>
            <a:xfrm>
              <a:off x="5568600" y="5161746"/>
              <a:ext cx="192101" cy="3316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3E93D58-CCF1-465C-9325-CCC187755127}"/>
                </a:ext>
              </a:extLst>
            </p:cNvPr>
            <p:cNvSpPr/>
            <p:nvPr/>
          </p:nvSpPr>
          <p:spPr>
            <a:xfrm>
              <a:off x="6532844" y="5160710"/>
              <a:ext cx="192101" cy="3316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CE9D45E-FE0E-40AD-B822-718C76D51637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10682906" y="4301370"/>
            <a:ext cx="0" cy="153002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8F679C3-501E-48F1-8E65-88DA4F7BADE1}"/>
                  </a:ext>
                </a:extLst>
              </p:cNvPr>
              <p:cNvSpPr/>
              <p:nvPr/>
            </p:nvSpPr>
            <p:spPr>
              <a:xfrm>
                <a:off x="10490803" y="3969675"/>
                <a:ext cx="384206" cy="33169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8F679C3-501E-48F1-8E65-88DA4F7BA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803" y="3969675"/>
                <a:ext cx="384206" cy="331694"/>
              </a:xfrm>
              <a:prstGeom prst="rect">
                <a:avLst/>
              </a:prstGeom>
              <a:blipFill>
                <a:blip r:embed="rId13"/>
                <a:stretch>
                  <a:fillRect l="-303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E62DC0F-DF0C-4697-A532-B3D3138B8495}"/>
              </a:ext>
            </a:extLst>
          </p:cNvPr>
          <p:cNvGrpSpPr/>
          <p:nvPr/>
        </p:nvGrpSpPr>
        <p:grpSpPr>
          <a:xfrm>
            <a:off x="10298701" y="4376802"/>
            <a:ext cx="576309" cy="331694"/>
            <a:chOff x="7303709" y="4376802"/>
            <a:chExt cx="576309" cy="331694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30E0A0C-2508-4996-81FA-CBF9857DD2B8}"/>
                </a:ext>
              </a:extLst>
            </p:cNvPr>
            <p:cNvSpPr/>
            <p:nvPr/>
          </p:nvSpPr>
          <p:spPr>
            <a:xfrm>
              <a:off x="7303709" y="4376802"/>
              <a:ext cx="192101" cy="331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7B790CE5-5DF6-4B3A-8D83-4A10DD0E338C}"/>
                    </a:ext>
                  </a:extLst>
                </p:cNvPr>
                <p:cNvSpPr/>
                <p:nvPr/>
              </p:nvSpPr>
              <p:spPr>
                <a:xfrm>
                  <a:off x="7495812" y="4376802"/>
                  <a:ext cx="384206" cy="331694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7B790CE5-5DF6-4B3A-8D83-4A10DD0E33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812" y="4376802"/>
                  <a:ext cx="384206" cy="331694"/>
                </a:xfrm>
                <a:prstGeom prst="rect">
                  <a:avLst/>
                </a:prstGeom>
                <a:blipFill>
                  <a:blip r:embed="rId14"/>
                  <a:stretch>
                    <a:fillRect l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E12964B-FA07-4516-B877-A20CC8F953D0}"/>
              </a:ext>
            </a:extLst>
          </p:cNvPr>
          <p:cNvGrpSpPr/>
          <p:nvPr/>
        </p:nvGrpSpPr>
        <p:grpSpPr>
          <a:xfrm>
            <a:off x="10104553" y="4769015"/>
            <a:ext cx="770457" cy="331694"/>
            <a:chOff x="7109561" y="4775663"/>
            <a:chExt cx="770457" cy="331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F02FA47F-C3BC-4F7A-8A79-AA8A747B19F9}"/>
                    </a:ext>
                  </a:extLst>
                </p:cNvPr>
                <p:cNvSpPr/>
                <p:nvPr/>
              </p:nvSpPr>
              <p:spPr>
                <a:xfrm>
                  <a:off x="7495812" y="4775663"/>
                  <a:ext cx="384206" cy="331694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F02FA47F-C3BC-4F7A-8A79-AA8A747B19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812" y="4775663"/>
                  <a:ext cx="384206" cy="331694"/>
                </a:xfrm>
                <a:prstGeom prst="rect">
                  <a:avLst/>
                </a:prstGeom>
                <a:blipFill>
                  <a:blip r:embed="rId15"/>
                  <a:stretch>
                    <a:fillRect l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3C76445-C81A-4BB6-9510-3B13259A6A4A}"/>
                </a:ext>
              </a:extLst>
            </p:cNvPr>
            <p:cNvSpPr/>
            <p:nvPr/>
          </p:nvSpPr>
          <p:spPr>
            <a:xfrm>
              <a:off x="7305319" y="4775663"/>
              <a:ext cx="192101" cy="331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726A50A-5E71-43FC-A6B4-4125324E27C4}"/>
                </a:ext>
              </a:extLst>
            </p:cNvPr>
            <p:cNvSpPr/>
            <p:nvPr/>
          </p:nvSpPr>
          <p:spPr>
            <a:xfrm>
              <a:off x="7109561" y="4775663"/>
              <a:ext cx="192101" cy="33169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9E85FD7-1F72-4C46-AE16-C1C25A2AF7DF}"/>
              </a:ext>
            </a:extLst>
          </p:cNvPr>
          <p:cNvGrpSpPr/>
          <p:nvPr/>
        </p:nvGrpSpPr>
        <p:grpSpPr>
          <a:xfrm>
            <a:off x="9910095" y="5167358"/>
            <a:ext cx="1156345" cy="332730"/>
            <a:chOff x="6915103" y="5174006"/>
            <a:chExt cx="1156345" cy="332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46DB40E1-8569-49E9-A912-C606D0908E38}"/>
                    </a:ext>
                  </a:extLst>
                </p:cNvPr>
                <p:cNvSpPr/>
                <p:nvPr/>
              </p:nvSpPr>
              <p:spPr>
                <a:xfrm>
                  <a:off x="7495812" y="5175042"/>
                  <a:ext cx="384206" cy="331694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46DB40E1-8569-49E9-A912-C606D0908E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812" y="5175042"/>
                  <a:ext cx="384206" cy="331694"/>
                </a:xfrm>
                <a:prstGeom prst="rect">
                  <a:avLst/>
                </a:prstGeom>
                <a:blipFill>
                  <a:blip r:embed="rId16"/>
                  <a:stretch>
                    <a:fillRect l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58E4223-5E16-4DE4-AAF7-018FADD0B50D}"/>
                </a:ext>
              </a:extLst>
            </p:cNvPr>
            <p:cNvSpPr/>
            <p:nvPr/>
          </p:nvSpPr>
          <p:spPr>
            <a:xfrm>
              <a:off x="7299307" y="5175042"/>
              <a:ext cx="192101" cy="331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C4DB030-3F18-4EA0-80B7-4246F993C0B7}"/>
                </a:ext>
              </a:extLst>
            </p:cNvPr>
            <p:cNvSpPr/>
            <p:nvPr/>
          </p:nvSpPr>
          <p:spPr>
            <a:xfrm>
              <a:off x="7103549" y="5175042"/>
              <a:ext cx="192101" cy="3316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D4288BD-9C7D-4421-9AB2-FFD2C691718E}"/>
                </a:ext>
              </a:extLst>
            </p:cNvPr>
            <p:cNvSpPr/>
            <p:nvPr/>
          </p:nvSpPr>
          <p:spPr>
            <a:xfrm>
              <a:off x="6915103" y="5175042"/>
              <a:ext cx="192101" cy="3316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70B6845-7E64-4E90-8550-12543CC795F4}"/>
                </a:ext>
              </a:extLst>
            </p:cNvPr>
            <p:cNvSpPr/>
            <p:nvPr/>
          </p:nvSpPr>
          <p:spPr>
            <a:xfrm>
              <a:off x="7879347" y="5174006"/>
              <a:ext cx="192101" cy="3316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9B0F172-7130-429E-ACDF-4051656E9C4A}"/>
              </a:ext>
            </a:extLst>
          </p:cNvPr>
          <p:cNvGrpSpPr/>
          <p:nvPr/>
        </p:nvGrpSpPr>
        <p:grpSpPr>
          <a:xfrm>
            <a:off x="3863902" y="3081572"/>
            <a:ext cx="4464196" cy="1597406"/>
            <a:chOff x="2339902" y="3081572"/>
            <a:chExt cx="4464196" cy="1597406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1F7DD5C-90B5-47B0-8355-7265A662B839}"/>
                </a:ext>
              </a:extLst>
            </p:cNvPr>
            <p:cNvCxnSpPr/>
            <p:nvPr/>
          </p:nvCxnSpPr>
          <p:spPr>
            <a:xfrm>
              <a:off x="2836973" y="3478773"/>
              <a:ext cx="9669" cy="1200205"/>
            </a:xfrm>
            <a:prstGeom prst="straightConnector1">
              <a:avLst/>
            </a:prstGeom>
            <a:ln w="762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0AD6C76-02D4-4517-B56B-252F8BECF676}"/>
                </a:ext>
              </a:extLst>
            </p:cNvPr>
            <p:cNvCxnSpPr/>
            <p:nvPr/>
          </p:nvCxnSpPr>
          <p:spPr>
            <a:xfrm>
              <a:off x="5971118" y="3478773"/>
              <a:ext cx="9669" cy="1200205"/>
            </a:xfrm>
            <a:prstGeom prst="straightConnector1">
              <a:avLst/>
            </a:prstGeom>
            <a:ln w="762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DF2C72D-040C-44A6-A2A5-329F99D81727}"/>
                </a:ext>
              </a:extLst>
            </p:cNvPr>
            <p:cNvSpPr/>
            <p:nvPr/>
          </p:nvSpPr>
          <p:spPr>
            <a:xfrm>
              <a:off x="2339902" y="3081572"/>
              <a:ext cx="4464196" cy="65089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US" sz="2800" dirty="0"/>
                <a:t>Link and network layer headers inspected and updated throughout network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3C49F87-FB6D-4BEB-B42F-B0ACDABC9C27}"/>
              </a:ext>
            </a:extLst>
          </p:cNvPr>
          <p:cNvGrpSpPr/>
          <p:nvPr/>
        </p:nvGrpSpPr>
        <p:grpSpPr>
          <a:xfrm>
            <a:off x="2464765" y="1567899"/>
            <a:ext cx="7185038" cy="2727972"/>
            <a:chOff x="957795" y="3081572"/>
            <a:chExt cx="7185038" cy="2727972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8CDF1E79-A6F2-4011-A452-B288B39894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7795" y="3478773"/>
              <a:ext cx="1879178" cy="2330771"/>
            </a:xfrm>
            <a:prstGeom prst="straightConnector1">
              <a:avLst/>
            </a:prstGeom>
            <a:ln w="762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3FFE351E-F420-4C5A-AC6B-67F5B4845CAC}"/>
                </a:ext>
              </a:extLst>
            </p:cNvPr>
            <p:cNvCxnSpPr>
              <a:cxnSpLocks/>
            </p:cNvCxnSpPr>
            <p:nvPr/>
          </p:nvCxnSpPr>
          <p:spPr>
            <a:xfrm>
              <a:off x="5971118" y="3478773"/>
              <a:ext cx="2171715" cy="2330771"/>
            </a:xfrm>
            <a:prstGeom prst="straightConnector1">
              <a:avLst/>
            </a:prstGeom>
            <a:ln w="762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ADF2E0B-1FE4-4F94-8CE3-CB8FFFEAC2FB}"/>
                </a:ext>
              </a:extLst>
            </p:cNvPr>
            <p:cNvSpPr/>
            <p:nvPr/>
          </p:nvSpPr>
          <p:spPr>
            <a:xfrm>
              <a:off x="1505930" y="3081572"/>
              <a:ext cx="6132140" cy="65089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en-US" sz="2800" dirty="0"/>
                <a:t>Transport layer and up used only at endpoints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92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AF39-23F4-4246-89A9-F8507B6E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Primitives used to offer this service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8D46-AB99-4DCA-83E0-49F433BB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80979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Listen – wait for another process to contact us.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– connect to a process that is </a:t>
            </a:r>
            <a:r>
              <a:rPr lang="en-US" b="1" i="1" dirty="0"/>
              <a:t>listening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– send data over the established </a:t>
            </a:r>
            <a:r>
              <a:rPr lang="en-US" b="1" i="1" dirty="0"/>
              <a:t>connection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– receive data over the established </a:t>
            </a:r>
            <a:r>
              <a:rPr lang="en-US" b="1" i="1" dirty="0"/>
              <a:t>connection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Disconnect – release the </a:t>
            </a:r>
            <a:r>
              <a:rPr lang="en-US" b="1" i="1" dirty="0"/>
              <a:t>connection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24E3A-7F84-482C-9BDF-53AB4B22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E6CF8-B318-4085-AA13-CC6A9825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C5DF-5A93-4A6F-A2C5-08984139AF6D}" type="slidenum">
              <a:rPr lang="LID4096" smtClean="0"/>
              <a:t>9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49F348-B8DB-4640-8FBA-8A47526EE12E}"/>
              </a:ext>
            </a:extLst>
          </p:cNvPr>
          <p:cNvSpPr/>
          <p:nvPr/>
        </p:nvSpPr>
        <p:spPr>
          <a:xfrm>
            <a:off x="4226760" y="995341"/>
            <a:ext cx="6175448" cy="6508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sz="2800" dirty="0"/>
              <a:t>The interface exposed to the application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AE2FF-46AF-7154-E49C-79541F6A731C}"/>
              </a:ext>
            </a:extLst>
          </p:cNvPr>
          <p:cNvSpPr/>
          <p:nvPr/>
        </p:nvSpPr>
        <p:spPr>
          <a:xfrm>
            <a:off x="13077" y="5627581"/>
            <a:ext cx="12165845" cy="4701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sz="2800" dirty="0"/>
              <a:t>Connection-oriented service over (possibly) connectionless network!</a:t>
            </a:r>
          </a:p>
        </p:txBody>
      </p:sp>
    </p:spTree>
    <p:extLst>
      <p:ext uri="{BB962C8B-B14F-4D97-AF65-F5344CB8AC3E}">
        <p14:creationId xmlns:p14="http://schemas.microsoft.com/office/powerpoint/2010/main" val="64559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1648</Words>
  <Application>Microsoft Office PowerPoint</Application>
  <PresentationFormat>Widescreen</PresentationFormat>
  <Paragraphs>497</Paragraphs>
  <Slides>42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Cambria Math</vt:lpstr>
      <vt:lpstr>Consolas</vt:lpstr>
      <vt:lpstr>Office Theme</vt:lpstr>
      <vt:lpstr>Computer Networks X_400487</vt:lpstr>
      <vt:lpstr>Transport layer</vt:lpstr>
      <vt:lpstr>Recap of lower layers The physical layer</vt:lpstr>
      <vt:lpstr>Recap of lower layers The data link layer</vt:lpstr>
      <vt:lpstr>Recap of lower layers The network layer</vt:lpstr>
      <vt:lpstr>Roadmap: Transport Layer</vt:lpstr>
      <vt:lpstr>The transport layer Provided services</vt:lpstr>
      <vt:lpstr>Transport layer only present at source and destination</vt:lpstr>
      <vt:lpstr>Primitives used to offer this service</vt:lpstr>
      <vt:lpstr>Berkeley Socket primitives</vt:lpstr>
      <vt:lpstr>Berkeley Socket primitives</vt:lpstr>
      <vt:lpstr>Berkeley Socket primitives</vt:lpstr>
      <vt:lpstr>Addressing</vt:lpstr>
      <vt:lpstr>Process servers</vt:lpstr>
      <vt:lpstr>Process servers</vt:lpstr>
      <vt:lpstr>Multiplexing: Multiple transport connections over one network connection</vt:lpstr>
      <vt:lpstr>Multiplexing: Multiple transport connections over one network connection</vt:lpstr>
      <vt:lpstr>Inverse multiplexing: One transport connection over multiple network connections</vt:lpstr>
      <vt:lpstr>Network Address Translation (NAT)</vt:lpstr>
      <vt:lpstr>Roadmap: Transport Layer</vt:lpstr>
      <vt:lpstr>Connection Establishment</vt:lpstr>
      <vt:lpstr>Connection establishment using sequence numbers</vt:lpstr>
      <vt:lpstr>Connection establishment using sequence numbers</vt:lpstr>
      <vt:lpstr>Sequence Number Limits Performance</vt:lpstr>
      <vt:lpstr>Sequence Number Limits Performance</vt:lpstr>
      <vt:lpstr>Clock-based sequence numbers</vt:lpstr>
      <vt:lpstr>Clock-based sequence numbers</vt:lpstr>
      <vt:lpstr>Clock-based sequence numbers forbidden region</vt:lpstr>
      <vt:lpstr>Clock-based sequence numbers forbidden region</vt:lpstr>
      <vt:lpstr>Three-way handshake</vt:lpstr>
      <vt:lpstr>Three-way handshake handles duplicates</vt:lpstr>
      <vt:lpstr>Three-way handshake handles duplicates</vt:lpstr>
      <vt:lpstr>Roadmap: Transport Layer</vt:lpstr>
      <vt:lpstr>Connection release</vt:lpstr>
      <vt:lpstr>Asymmetric connection release</vt:lpstr>
      <vt:lpstr>Symmetric connection release</vt:lpstr>
      <vt:lpstr>The two armies problem</vt:lpstr>
      <vt:lpstr>The two armies problem</vt:lpstr>
      <vt:lpstr>Symmetric connection release</vt:lpstr>
      <vt:lpstr>Symmetric connection release</vt:lpstr>
      <vt:lpstr>Symmetric connection release</vt:lpstr>
      <vt:lpstr>The two armies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2019-03-12T21:36:46Z</dcterms:created>
  <dcterms:modified xsi:type="dcterms:W3CDTF">2024-10-08T15:14:04Z</dcterms:modified>
</cp:coreProperties>
</file>